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diagrams/drawing11.xml" ContentType="application/vnd.ms-office.drawingml.diagramDrawing+xml"/>
  <Override PartName="/ppt/diagrams/drawing12.xml" ContentType="application/vnd.ms-office.drawingml.diagramDrawing+xml"/>
  <Override PartName="/ppt/diagrams/drawing7.xml" ContentType="application/vnd.ms-office.drawingml.diagramDrawing+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rawing1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262" r:id="rId3"/>
    <p:sldId id="277" r:id="rId4"/>
    <p:sldId id="279" r:id="rId5"/>
    <p:sldId id="266" r:id="rId6"/>
    <p:sldId id="267" r:id="rId7"/>
    <p:sldId id="280" r:id="rId8"/>
    <p:sldId id="268" r:id="rId9"/>
    <p:sldId id="281" r:id="rId10"/>
    <p:sldId id="269" r:id="rId11"/>
    <p:sldId id="275" r:id="rId12"/>
    <p:sldId id="271" r:id="rId13"/>
    <p:sldId id="274" r:id="rId14"/>
    <p:sldId id="272" r:id="rId15"/>
    <p:sldId id="273" r:id="rId16"/>
    <p:sldId id="282" r:id="rId17"/>
    <p:sldId id="283"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1206"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7390E-250A-4223-90D7-61EA5CE8CCE3}" type="doc">
      <dgm:prSet loTypeId="urn:microsoft.com/office/officeart/2005/8/layout/hProcess11" loCatId="process" qsTypeId="urn:microsoft.com/office/officeart/2005/8/quickstyle/simple1" qsCatId="simple" csTypeId="urn:microsoft.com/office/officeart/2005/8/colors/colorful5" csCatId="colorful" phldr="1"/>
      <dgm:spPr/>
    </dgm:pt>
    <dgm:pt modelId="{0D435F53-4268-445D-9799-12747CF7DA6A}">
      <dgm:prSet phldrT="[Text]"/>
      <dgm:spPr/>
      <dgm:t>
        <a:bodyPr/>
        <a:lstStyle/>
        <a:p>
          <a:r>
            <a:rPr lang="id-ID" dirty="0" smtClean="0"/>
            <a:t>Terjadi pergolakan kembali, antara Pancasila dalam Piagam Jakarta atau yang telah disepakati di sidang PPKI</a:t>
          </a:r>
          <a:endParaRPr lang="id-ID" dirty="0"/>
        </a:p>
      </dgm:t>
    </dgm:pt>
    <dgm:pt modelId="{C2D6F8E2-6642-4E3C-A19F-D5C96AFC74CE}" type="parTrans" cxnId="{C7EDF0B3-AC21-4D97-9628-93CAF6BAF4C6}">
      <dgm:prSet/>
      <dgm:spPr/>
      <dgm:t>
        <a:bodyPr/>
        <a:lstStyle/>
        <a:p>
          <a:endParaRPr lang="id-ID"/>
        </a:p>
      </dgm:t>
    </dgm:pt>
    <dgm:pt modelId="{3E95A764-9B6F-4355-A9B6-53ABB35F12A0}" type="sibTrans" cxnId="{C7EDF0B3-AC21-4D97-9628-93CAF6BAF4C6}">
      <dgm:prSet/>
      <dgm:spPr/>
      <dgm:t>
        <a:bodyPr/>
        <a:lstStyle/>
        <a:p>
          <a:endParaRPr lang="id-ID"/>
        </a:p>
      </dgm:t>
    </dgm:pt>
    <dgm:pt modelId="{F9589011-48A4-4C14-8B71-1BEA4358DA32}">
      <dgm:prSet phldrT="[Text]"/>
      <dgm:spPr/>
      <dgm:t>
        <a:bodyPr/>
        <a:lstStyle/>
        <a:p>
          <a:r>
            <a:rPr lang="id-ID" dirty="0" smtClean="0"/>
            <a:t>Konstituante mengalami kebuntuan pada bulan juni 1959</a:t>
          </a:r>
          <a:endParaRPr lang="id-ID" dirty="0"/>
        </a:p>
      </dgm:t>
    </dgm:pt>
    <dgm:pt modelId="{65CD701E-FE23-431D-B6F9-A106A756CABC}" type="parTrans" cxnId="{192546E5-6B46-477C-AD2F-EFD939882B0C}">
      <dgm:prSet/>
      <dgm:spPr/>
      <dgm:t>
        <a:bodyPr/>
        <a:lstStyle/>
        <a:p>
          <a:endParaRPr lang="id-ID"/>
        </a:p>
      </dgm:t>
    </dgm:pt>
    <dgm:pt modelId="{B88763D3-D56F-4628-9CF2-B5DEE5E62A27}" type="sibTrans" cxnId="{192546E5-6B46-477C-AD2F-EFD939882B0C}">
      <dgm:prSet/>
      <dgm:spPr/>
      <dgm:t>
        <a:bodyPr/>
        <a:lstStyle/>
        <a:p>
          <a:endParaRPr lang="id-ID"/>
        </a:p>
      </dgm:t>
    </dgm:pt>
    <dgm:pt modelId="{C08B6C0F-426E-4C11-8DB0-155744A8DEEF}">
      <dgm:prSet phldrT="[Text]" custT="1"/>
      <dgm:spPr/>
      <dgm:t>
        <a:bodyPr/>
        <a:lstStyle/>
        <a:p>
          <a:r>
            <a:rPr lang="id-ID" sz="1600" dirty="0" smtClean="0"/>
            <a:t>Presiden </a:t>
          </a:r>
          <a:r>
            <a:rPr lang="sv-SE" sz="1600" dirty="0" smtClean="0"/>
            <a:t>Soekarno turun tangan dengan sebuah Dekrit Presiden</a:t>
          </a:r>
          <a:r>
            <a:rPr lang="id-ID" sz="1600" dirty="0" smtClean="0"/>
            <a:t> yang disetujui oleh kabinet tanggal 3 Juli 1959, dan diumumkan secara resmi oleh presiden pada </a:t>
          </a:r>
          <a:r>
            <a:rPr lang="it-IT" sz="1600" dirty="0" smtClean="0"/>
            <a:t>tanggal 5 Juli 1959 pukul 17.00 di depan Istana Merdeka</a:t>
          </a:r>
          <a:endParaRPr lang="id-ID" sz="1600" dirty="0"/>
        </a:p>
      </dgm:t>
    </dgm:pt>
    <dgm:pt modelId="{F5D4B495-570B-4B1C-A548-023085CF9267}" type="parTrans" cxnId="{79967533-F238-471C-A904-01167F96E494}">
      <dgm:prSet/>
      <dgm:spPr/>
      <dgm:t>
        <a:bodyPr/>
        <a:lstStyle/>
        <a:p>
          <a:endParaRPr lang="id-ID"/>
        </a:p>
      </dgm:t>
    </dgm:pt>
    <dgm:pt modelId="{8050C408-4BF3-4442-A012-F6FD9E9532EC}" type="sibTrans" cxnId="{79967533-F238-471C-A904-01167F96E494}">
      <dgm:prSet/>
      <dgm:spPr/>
      <dgm:t>
        <a:bodyPr/>
        <a:lstStyle/>
        <a:p>
          <a:endParaRPr lang="id-ID"/>
        </a:p>
      </dgm:t>
    </dgm:pt>
    <dgm:pt modelId="{ED28D154-7187-46A5-A1A1-C8DF6AE0881C}" type="pres">
      <dgm:prSet presAssocID="{0157390E-250A-4223-90D7-61EA5CE8CCE3}" presName="Name0" presStyleCnt="0">
        <dgm:presLayoutVars>
          <dgm:dir/>
          <dgm:resizeHandles val="exact"/>
        </dgm:presLayoutVars>
      </dgm:prSet>
      <dgm:spPr/>
    </dgm:pt>
    <dgm:pt modelId="{415F787D-78DF-4BF7-BA24-25B980342147}" type="pres">
      <dgm:prSet presAssocID="{0157390E-250A-4223-90D7-61EA5CE8CCE3}" presName="arrow" presStyleLbl="bgShp" presStyleIdx="0" presStyleCnt="1"/>
      <dgm:spPr/>
    </dgm:pt>
    <dgm:pt modelId="{C8917C3F-D126-47D9-B0E2-157B3E788AF8}" type="pres">
      <dgm:prSet presAssocID="{0157390E-250A-4223-90D7-61EA5CE8CCE3}" presName="points" presStyleCnt="0"/>
      <dgm:spPr/>
    </dgm:pt>
    <dgm:pt modelId="{E3C63C68-83E8-450F-AE93-81E14AA3A37C}" type="pres">
      <dgm:prSet presAssocID="{0D435F53-4268-445D-9799-12747CF7DA6A}" presName="compositeA" presStyleCnt="0"/>
      <dgm:spPr/>
    </dgm:pt>
    <dgm:pt modelId="{5BDDC0E1-3A67-4687-98A6-578395F8DC9C}" type="pres">
      <dgm:prSet presAssocID="{0D435F53-4268-445D-9799-12747CF7DA6A}" presName="textA" presStyleLbl="revTx" presStyleIdx="0" presStyleCnt="3">
        <dgm:presLayoutVars>
          <dgm:bulletEnabled val="1"/>
        </dgm:presLayoutVars>
      </dgm:prSet>
      <dgm:spPr/>
      <dgm:t>
        <a:bodyPr/>
        <a:lstStyle/>
        <a:p>
          <a:endParaRPr lang="id-ID"/>
        </a:p>
      </dgm:t>
    </dgm:pt>
    <dgm:pt modelId="{74B5782A-8AFE-404A-AFC8-7BA724D31D5B}" type="pres">
      <dgm:prSet presAssocID="{0D435F53-4268-445D-9799-12747CF7DA6A}" presName="circleA" presStyleLbl="node1" presStyleIdx="0" presStyleCnt="3"/>
      <dgm:spPr/>
    </dgm:pt>
    <dgm:pt modelId="{BC256AE7-513A-4699-A472-647A5EC35FC3}" type="pres">
      <dgm:prSet presAssocID="{0D435F53-4268-445D-9799-12747CF7DA6A}" presName="spaceA" presStyleCnt="0"/>
      <dgm:spPr/>
    </dgm:pt>
    <dgm:pt modelId="{EBBD5D3A-C65F-404A-A860-F14D662DFBCD}" type="pres">
      <dgm:prSet presAssocID="{3E95A764-9B6F-4355-A9B6-53ABB35F12A0}" presName="space" presStyleCnt="0"/>
      <dgm:spPr/>
    </dgm:pt>
    <dgm:pt modelId="{014642F1-10C9-4DF5-9CFE-9F08E6782935}" type="pres">
      <dgm:prSet presAssocID="{F9589011-48A4-4C14-8B71-1BEA4358DA32}" presName="compositeB" presStyleCnt="0"/>
      <dgm:spPr/>
    </dgm:pt>
    <dgm:pt modelId="{A0C6B278-F2B5-40E9-BC12-7603CDBAFF30}" type="pres">
      <dgm:prSet presAssocID="{F9589011-48A4-4C14-8B71-1BEA4358DA32}" presName="textB" presStyleLbl="revTx" presStyleIdx="1" presStyleCnt="3">
        <dgm:presLayoutVars>
          <dgm:bulletEnabled val="1"/>
        </dgm:presLayoutVars>
      </dgm:prSet>
      <dgm:spPr/>
      <dgm:t>
        <a:bodyPr/>
        <a:lstStyle/>
        <a:p>
          <a:endParaRPr lang="id-ID"/>
        </a:p>
      </dgm:t>
    </dgm:pt>
    <dgm:pt modelId="{3A82AF7E-6209-4C44-9A95-0D6C5FE15D00}" type="pres">
      <dgm:prSet presAssocID="{F9589011-48A4-4C14-8B71-1BEA4358DA32}" presName="circleB" presStyleLbl="node1" presStyleIdx="1" presStyleCnt="3"/>
      <dgm:spPr/>
    </dgm:pt>
    <dgm:pt modelId="{E82C506A-42FA-4379-84AF-907204A937CE}" type="pres">
      <dgm:prSet presAssocID="{F9589011-48A4-4C14-8B71-1BEA4358DA32}" presName="spaceB" presStyleCnt="0"/>
      <dgm:spPr/>
    </dgm:pt>
    <dgm:pt modelId="{4E0333A3-6115-47FF-9F93-7EAFCF0F2229}" type="pres">
      <dgm:prSet presAssocID="{B88763D3-D56F-4628-9CF2-B5DEE5E62A27}" presName="space" presStyleCnt="0"/>
      <dgm:spPr/>
    </dgm:pt>
    <dgm:pt modelId="{C7302589-6C62-499E-8365-8EB6DF892FC5}" type="pres">
      <dgm:prSet presAssocID="{C08B6C0F-426E-4C11-8DB0-155744A8DEEF}" presName="compositeA" presStyleCnt="0"/>
      <dgm:spPr/>
    </dgm:pt>
    <dgm:pt modelId="{7779AC00-9A24-40CE-BA41-360A8A7D14A6}" type="pres">
      <dgm:prSet presAssocID="{C08B6C0F-426E-4C11-8DB0-155744A8DEEF}" presName="textA" presStyleLbl="revTx" presStyleIdx="2" presStyleCnt="3">
        <dgm:presLayoutVars>
          <dgm:bulletEnabled val="1"/>
        </dgm:presLayoutVars>
      </dgm:prSet>
      <dgm:spPr/>
      <dgm:t>
        <a:bodyPr/>
        <a:lstStyle/>
        <a:p>
          <a:endParaRPr lang="id-ID"/>
        </a:p>
      </dgm:t>
    </dgm:pt>
    <dgm:pt modelId="{71B214BC-7DEA-4D83-8A52-133441DAC2CF}" type="pres">
      <dgm:prSet presAssocID="{C08B6C0F-426E-4C11-8DB0-155744A8DEEF}" presName="circleA" presStyleLbl="node1" presStyleIdx="2" presStyleCnt="3"/>
      <dgm:spPr/>
    </dgm:pt>
    <dgm:pt modelId="{4093B3AA-8E13-4FDF-B639-077232EE966C}" type="pres">
      <dgm:prSet presAssocID="{C08B6C0F-426E-4C11-8DB0-155744A8DEEF}" presName="spaceA" presStyleCnt="0"/>
      <dgm:spPr/>
    </dgm:pt>
  </dgm:ptLst>
  <dgm:cxnLst>
    <dgm:cxn modelId="{47F95352-CC00-4C60-9BDD-F945B17C2BB4}" type="presOf" srcId="{F9589011-48A4-4C14-8B71-1BEA4358DA32}" destId="{A0C6B278-F2B5-40E9-BC12-7603CDBAFF30}" srcOrd="0" destOrd="0" presId="urn:microsoft.com/office/officeart/2005/8/layout/hProcess11"/>
    <dgm:cxn modelId="{79967533-F238-471C-A904-01167F96E494}" srcId="{0157390E-250A-4223-90D7-61EA5CE8CCE3}" destId="{C08B6C0F-426E-4C11-8DB0-155744A8DEEF}" srcOrd="2" destOrd="0" parTransId="{F5D4B495-570B-4B1C-A548-023085CF9267}" sibTransId="{8050C408-4BF3-4442-A012-F6FD9E9532EC}"/>
    <dgm:cxn modelId="{CBE7A169-0052-457D-B6BD-1584D51596EE}" type="presOf" srcId="{0D435F53-4268-445D-9799-12747CF7DA6A}" destId="{5BDDC0E1-3A67-4687-98A6-578395F8DC9C}" srcOrd="0" destOrd="0" presId="urn:microsoft.com/office/officeart/2005/8/layout/hProcess11"/>
    <dgm:cxn modelId="{C7EDF0B3-AC21-4D97-9628-93CAF6BAF4C6}" srcId="{0157390E-250A-4223-90D7-61EA5CE8CCE3}" destId="{0D435F53-4268-445D-9799-12747CF7DA6A}" srcOrd="0" destOrd="0" parTransId="{C2D6F8E2-6642-4E3C-A19F-D5C96AFC74CE}" sibTransId="{3E95A764-9B6F-4355-A9B6-53ABB35F12A0}"/>
    <dgm:cxn modelId="{1B3318FA-4D54-4E16-BF2C-6F9C0A8EBA95}" type="presOf" srcId="{0157390E-250A-4223-90D7-61EA5CE8CCE3}" destId="{ED28D154-7187-46A5-A1A1-C8DF6AE0881C}" srcOrd="0" destOrd="0" presId="urn:microsoft.com/office/officeart/2005/8/layout/hProcess11"/>
    <dgm:cxn modelId="{41253F83-0FDC-4B85-BDE6-4F76B7F84BFB}" type="presOf" srcId="{C08B6C0F-426E-4C11-8DB0-155744A8DEEF}" destId="{7779AC00-9A24-40CE-BA41-360A8A7D14A6}" srcOrd="0" destOrd="0" presId="urn:microsoft.com/office/officeart/2005/8/layout/hProcess11"/>
    <dgm:cxn modelId="{192546E5-6B46-477C-AD2F-EFD939882B0C}" srcId="{0157390E-250A-4223-90D7-61EA5CE8CCE3}" destId="{F9589011-48A4-4C14-8B71-1BEA4358DA32}" srcOrd="1" destOrd="0" parTransId="{65CD701E-FE23-431D-B6F9-A106A756CABC}" sibTransId="{B88763D3-D56F-4628-9CF2-B5DEE5E62A27}"/>
    <dgm:cxn modelId="{EE3AF56D-AF9F-4981-9BF2-196A2BD49648}" type="presParOf" srcId="{ED28D154-7187-46A5-A1A1-C8DF6AE0881C}" destId="{415F787D-78DF-4BF7-BA24-25B980342147}" srcOrd="0" destOrd="0" presId="urn:microsoft.com/office/officeart/2005/8/layout/hProcess11"/>
    <dgm:cxn modelId="{9363F66E-1E6C-4770-8FA2-5E2A2ADA474F}" type="presParOf" srcId="{ED28D154-7187-46A5-A1A1-C8DF6AE0881C}" destId="{C8917C3F-D126-47D9-B0E2-157B3E788AF8}" srcOrd="1" destOrd="0" presId="urn:microsoft.com/office/officeart/2005/8/layout/hProcess11"/>
    <dgm:cxn modelId="{9EC4CE06-737F-43E4-B770-346D3961AD9F}" type="presParOf" srcId="{C8917C3F-D126-47D9-B0E2-157B3E788AF8}" destId="{E3C63C68-83E8-450F-AE93-81E14AA3A37C}" srcOrd="0" destOrd="0" presId="urn:microsoft.com/office/officeart/2005/8/layout/hProcess11"/>
    <dgm:cxn modelId="{A4B9EFC3-AFFF-4C57-BF41-955724DF0D43}" type="presParOf" srcId="{E3C63C68-83E8-450F-AE93-81E14AA3A37C}" destId="{5BDDC0E1-3A67-4687-98A6-578395F8DC9C}" srcOrd="0" destOrd="0" presId="urn:microsoft.com/office/officeart/2005/8/layout/hProcess11"/>
    <dgm:cxn modelId="{AF0DCB92-D70F-4EAA-9ADF-D6F8FE290375}" type="presParOf" srcId="{E3C63C68-83E8-450F-AE93-81E14AA3A37C}" destId="{74B5782A-8AFE-404A-AFC8-7BA724D31D5B}" srcOrd="1" destOrd="0" presId="urn:microsoft.com/office/officeart/2005/8/layout/hProcess11"/>
    <dgm:cxn modelId="{9639470F-1C05-4BC4-9F18-798B2DA78A94}" type="presParOf" srcId="{E3C63C68-83E8-450F-AE93-81E14AA3A37C}" destId="{BC256AE7-513A-4699-A472-647A5EC35FC3}" srcOrd="2" destOrd="0" presId="urn:microsoft.com/office/officeart/2005/8/layout/hProcess11"/>
    <dgm:cxn modelId="{7D93B177-4DA7-4B7F-8D2A-77F1F2BB2C53}" type="presParOf" srcId="{C8917C3F-D126-47D9-B0E2-157B3E788AF8}" destId="{EBBD5D3A-C65F-404A-A860-F14D662DFBCD}" srcOrd="1" destOrd="0" presId="urn:microsoft.com/office/officeart/2005/8/layout/hProcess11"/>
    <dgm:cxn modelId="{AD1AAB24-C4CF-4EBD-82A3-A911C796E374}" type="presParOf" srcId="{C8917C3F-D126-47D9-B0E2-157B3E788AF8}" destId="{014642F1-10C9-4DF5-9CFE-9F08E6782935}" srcOrd="2" destOrd="0" presId="urn:microsoft.com/office/officeart/2005/8/layout/hProcess11"/>
    <dgm:cxn modelId="{3AD51574-12EF-4FD3-9AB8-EB0035662C23}" type="presParOf" srcId="{014642F1-10C9-4DF5-9CFE-9F08E6782935}" destId="{A0C6B278-F2B5-40E9-BC12-7603CDBAFF30}" srcOrd="0" destOrd="0" presId="urn:microsoft.com/office/officeart/2005/8/layout/hProcess11"/>
    <dgm:cxn modelId="{20B3E14E-4DC8-4D75-85DA-F25B10F291BB}" type="presParOf" srcId="{014642F1-10C9-4DF5-9CFE-9F08E6782935}" destId="{3A82AF7E-6209-4C44-9A95-0D6C5FE15D00}" srcOrd="1" destOrd="0" presId="urn:microsoft.com/office/officeart/2005/8/layout/hProcess11"/>
    <dgm:cxn modelId="{74899463-ED63-4A74-B567-ABEE5B2B0B8C}" type="presParOf" srcId="{014642F1-10C9-4DF5-9CFE-9F08E6782935}" destId="{E82C506A-42FA-4379-84AF-907204A937CE}" srcOrd="2" destOrd="0" presId="urn:microsoft.com/office/officeart/2005/8/layout/hProcess11"/>
    <dgm:cxn modelId="{B0DE918C-F139-4C02-A3BB-9181FB03C77B}" type="presParOf" srcId="{C8917C3F-D126-47D9-B0E2-157B3E788AF8}" destId="{4E0333A3-6115-47FF-9F93-7EAFCF0F2229}" srcOrd="3" destOrd="0" presId="urn:microsoft.com/office/officeart/2005/8/layout/hProcess11"/>
    <dgm:cxn modelId="{FB2892A4-33C4-41D8-894B-008FA4ABF71A}" type="presParOf" srcId="{C8917C3F-D126-47D9-B0E2-157B3E788AF8}" destId="{C7302589-6C62-499E-8365-8EB6DF892FC5}" srcOrd="4" destOrd="0" presId="urn:microsoft.com/office/officeart/2005/8/layout/hProcess11"/>
    <dgm:cxn modelId="{CFA3940A-155C-4A84-9DB6-44E4D3C7AD65}" type="presParOf" srcId="{C7302589-6C62-499E-8365-8EB6DF892FC5}" destId="{7779AC00-9A24-40CE-BA41-360A8A7D14A6}" srcOrd="0" destOrd="0" presId="urn:microsoft.com/office/officeart/2005/8/layout/hProcess11"/>
    <dgm:cxn modelId="{A04B22C9-A759-40EB-995F-6CFAAE3AF624}" type="presParOf" srcId="{C7302589-6C62-499E-8365-8EB6DF892FC5}" destId="{71B214BC-7DEA-4D83-8A52-133441DAC2CF}" srcOrd="1" destOrd="0" presId="urn:microsoft.com/office/officeart/2005/8/layout/hProcess11"/>
    <dgm:cxn modelId="{430F1DA1-7007-43AA-8CF0-2EF4981E5745}" type="presParOf" srcId="{C7302589-6C62-499E-8365-8EB6DF892FC5}" destId="{4093B3AA-8E13-4FDF-B639-077232EE966C}"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ABF84-EE97-4F45-B18B-0CEBF40D5901}" type="doc">
      <dgm:prSet loTypeId="urn:microsoft.com/office/officeart/2005/8/layout/vList3#6" loCatId="list" qsTypeId="urn:microsoft.com/office/officeart/2005/8/quickstyle/simple3" qsCatId="simple" csTypeId="urn:microsoft.com/office/officeart/2005/8/colors/colorful2" csCatId="colorful" phldr="1"/>
      <dgm:spPr/>
    </dgm:pt>
    <dgm:pt modelId="{5BF50708-BD46-410C-9723-CCABFE79CE97}" type="pres">
      <dgm:prSet presAssocID="{FE1ABF84-EE97-4F45-B18B-0CEBF40D5901}" presName="linearFlow" presStyleCnt="0">
        <dgm:presLayoutVars>
          <dgm:dir/>
          <dgm:resizeHandles val="exact"/>
        </dgm:presLayoutVars>
      </dgm:prSet>
      <dgm:spPr/>
    </dgm:pt>
  </dgm:ptLst>
  <dgm:cxnLst>
    <dgm:cxn modelId="{201FF45C-F942-47E7-BFA8-2A8CF02DCD7B}" type="presOf" srcId="{FE1ABF84-EE97-4F45-B18B-0CEBF40D5901}" destId="{5BF50708-BD46-410C-9723-CCABFE79CE97}" srcOrd="0" destOrd="0" presId="urn:microsoft.com/office/officeart/2005/8/layout/vList3#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ABF84-EE97-4F45-B18B-0CEBF40D5901}" type="doc">
      <dgm:prSet loTypeId="urn:microsoft.com/office/officeart/2005/8/layout/vList3#7" loCatId="list" qsTypeId="urn:microsoft.com/office/officeart/2005/8/quickstyle/simple3" qsCatId="simple" csTypeId="urn:microsoft.com/office/officeart/2005/8/colors/colorful2" csCatId="colorful" phldr="1"/>
      <dgm:spPr/>
    </dgm:pt>
    <dgm:pt modelId="{5BF50708-BD46-410C-9723-CCABFE79CE97}" type="pres">
      <dgm:prSet presAssocID="{FE1ABF84-EE97-4F45-B18B-0CEBF40D5901}" presName="linearFlow" presStyleCnt="0">
        <dgm:presLayoutVars>
          <dgm:dir/>
          <dgm:resizeHandles val="exact"/>
        </dgm:presLayoutVars>
      </dgm:prSet>
      <dgm:spPr/>
    </dgm:pt>
  </dgm:ptLst>
  <dgm:cxnLst>
    <dgm:cxn modelId="{AF6E63D0-8204-4439-8648-B647A9C537D6}" type="presOf" srcId="{FE1ABF84-EE97-4F45-B18B-0CEBF40D5901}" destId="{5BF50708-BD46-410C-9723-CCABFE79CE97}" srcOrd="0" destOrd="0" presId="urn:microsoft.com/office/officeart/2005/8/layout/vList3#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1ABF84-EE97-4F45-B18B-0CEBF40D5901}" type="doc">
      <dgm:prSet loTypeId="urn:microsoft.com/office/officeart/2005/8/layout/vList3#8" loCatId="list" qsTypeId="urn:microsoft.com/office/officeart/2005/8/quickstyle/simple3" qsCatId="simple" csTypeId="urn:microsoft.com/office/officeart/2005/8/colors/colorful2" csCatId="colorful" phldr="1"/>
      <dgm:spPr/>
    </dgm:pt>
    <dgm:pt modelId="{5BF50708-BD46-410C-9723-CCABFE79CE97}" type="pres">
      <dgm:prSet presAssocID="{FE1ABF84-EE97-4F45-B18B-0CEBF40D5901}" presName="linearFlow" presStyleCnt="0">
        <dgm:presLayoutVars>
          <dgm:dir/>
          <dgm:resizeHandles val="exact"/>
        </dgm:presLayoutVars>
      </dgm:prSet>
      <dgm:spPr/>
    </dgm:pt>
  </dgm:ptLst>
  <dgm:cxnLst>
    <dgm:cxn modelId="{B420FD18-9007-4208-A223-655A54FAF9D3}" type="presOf" srcId="{FE1ABF84-EE97-4F45-B18B-0CEBF40D5901}" destId="{5BF50708-BD46-410C-9723-CCABFE79CE97}" srcOrd="0" destOrd="0" presId="urn:microsoft.com/office/officeart/2005/8/layout/vList3#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1ABF84-EE97-4F45-B18B-0CEBF40D5901}" type="doc">
      <dgm:prSet loTypeId="urn:microsoft.com/office/officeart/2005/8/layout/vList3#9" loCatId="list" qsTypeId="urn:microsoft.com/office/officeart/2005/8/quickstyle/simple3" qsCatId="simple" csTypeId="urn:microsoft.com/office/officeart/2005/8/colors/colorful2" csCatId="colorful" phldr="1"/>
      <dgm:spPr/>
    </dgm:pt>
    <dgm:pt modelId="{5BF50708-BD46-410C-9723-CCABFE79CE97}" type="pres">
      <dgm:prSet presAssocID="{FE1ABF84-EE97-4F45-B18B-0CEBF40D5901}" presName="linearFlow" presStyleCnt="0">
        <dgm:presLayoutVars>
          <dgm:dir/>
          <dgm:resizeHandles val="exact"/>
        </dgm:presLayoutVars>
      </dgm:prSet>
      <dgm:spPr/>
    </dgm:pt>
  </dgm:ptLst>
  <dgm:cxnLst>
    <dgm:cxn modelId="{EAAC358B-D63F-4F48-B69E-CD78BA5EE9BC}" type="presOf" srcId="{FE1ABF84-EE97-4F45-B18B-0CEBF40D5901}" destId="{5BF50708-BD46-410C-9723-CCABFE79CE97}" srcOrd="0" destOrd="0" presId="urn:microsoft.com/office/officeart/2005/8/layout/vList3#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ABF84-EE97-4F45-B18B-0CEBF40D5901}" type="doc">
      <dgm:prSet loTypeId="urn:microsoft.com/office/officeart/2005/8/layout/vList3#10" loCatId="list" qsTypeId="urn:microsoft.com/office/officeart/2005/8/quickstyle/simple3" qsCatId="simple" csTypeId="urn:microsoft.com/office/officeart/2005/8/colors/colorful2" csCatId="colorful" phldr="1"/>
      <dgm:spPr/>
    </dgm:pt>
    <dgm:pt modelId="{5BF50708-BD46-410C-9723-CCABFE79CE97}" type="pres">
      <dgm:prSet presAssocID="{FE1ABF84-EE97-4F45-B18B-0CEBF40D5901}" presName="linearFlow" presStyleCnt="0">
        <dgm:presLayoutVars>
          <dgm:dir/>
          <dgm:resizeHandles val="exact"/>
        </dgm:presLayoutVars>
      </dgm:prSet>
      <dgm:spPr/>
    </dgm:pt>
  </dgm:ptLst>
  <dgm:cxnLst>
    <dgm:cxn modelId="{5B5559D3-57D6-46E4-96A0-5FF51E8DA746}" type="presOf" srcId="{FE1ABF84-EE97-4F45-B18B-0CEBF40D5901}" destId="{5BF50708-BD46-410C-9723-CCABFE79CE97}" srcOrd="0" destOrd="0" presId="urn:microsoft.com/office/officeart/2005/8/layout/vList3#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1ABF84-EE97-4F45-B18B-0CEBF40D5901}" type="doc">
      <dgm:prSet loTypeId="urn:microsoft.com/office/officeart/2005/8/layout/vList3#11" loCatId="list" qsTypeId="urn:microsoft.com/office/officeart/2005/8/quickstyle/simple3" qsCatId="simple" csTypeId="urn:microsoft.com/office/officeart/2005/8/colors/colorful2" csCatId="colorful" phldr="1"/>
      <dgm:spPr/>
    </dgm:pt>
    <dgm:pt modelId="{5BF50708-BD46-410C-9723-CCABFE79CE97}" type="pres">
      <dgm:prSet presAssocID="{FE1ABF84-EE97-4F45-B18B-0CEBF40D5901}" presName="linearFlow" presStyleCnt="0">
        <dgm:presLayoutVars>
          <dgm:dir/>
          <dgm:resizeHandles val="exact"/>
        </dgm:presLayoutVars>
      </dgm:prSet>
      <dgm:spPr/>
    </dgm:pt>
  </dgm:ptLst>
  <dgm:cxnLst>
    <dgm:cxn modelId="{A34B325F-ED22-4ECB-8F22-B4541B38181B}" type="presOf" srcId="{FE1ABF84-EE97-4F45-B18B-0CEBF40D5901}" destId="{5BF50708-BD46-410C-9723-CCABFE79CE97}" srcOrd="0" destOrd="0" presId="urn:microsoft.com/office/officeart/2005/8/layout/vList3#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1ABF84-EE97-4F45-B18B-0CEBF40D5901}" type="doc">
      <dgm:prSet loTypeId="urn:microsoft.com/office/officeart/2005/8/layout/vList3#12" loCatId="list" qsTypeId="urn:microsoft.com/office/officeart/2005/8/quickstyle/simple3" qsCatId="simple" csTypeId="urn:microsoft.com/office/officeart/2005/8/colors/colorful2" csCatId="colorful" phldr="1"/>
      <dgm:spPr/>
    </dgm:pt>
    <dgm:pt modelId="{5BF50708-BD46-410C-9723-CCABFE79CE97}" type="pres">
      <dgm:prSet presAssocID="{FE1ABF84-EE97-4F45-B18B-0CEBF40D5901}" presName="linearFlow" presStyleCnt="0">
        <dgm:presLayoutVars>
          <dgm:dir/>
          <dgm:resizeHandles val="exact"/>
        </dgm:presLayoutVars>
      </dgm:prSet>
      <dgm:spPr/>
    </dgm:pt>
  </dgm:ptLst>
  <dgm:cxnLst>
    <dgm:cxn modelId="{C6468BE1-935D-4585-86F3-AC68DE333B87}" type="presOf" srcId="{FE1ABF84-EE97-4F45-B18B-0CEBF40D5901}" destId="{5BF50708-BD46-410C-9723-CCABFE79CE97}" srcOrd="0" destOrd="0" presId="urn:microsoft.com/office/officeart/2005/8/layout/vList3#1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20B92-43D2-453C-A6DF-AC3F9355B6EA}" type="datetimeFigureOut">
              <a:rPr lang="id-ID" smtClean="0"/>
              <a:pPr/>
              <a:t>14/09/2020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C87C1-98DC-4725-8369-B9C94F772B36}" type="slidenum">
              <a:rPr lang="id-ID" smtClean="0"/>
              <a:pPr/>
              <a:t>‹#›</a:t>
            </a:fld>
            <a:endParaRPr lang="id-ID"/>
          </a:p>
        </p:txBody>
      </p:sp>
    </p:spTree>
    <p:extLst>
      <p:ext uri="{BB962C8B-B14F-4D97-AF65-F5344CB8AC3E}">
        <p14:creationId xmlns:p14="http://schemas.microsoft.com/office/powerpoint/2010/main" xmlns="" val="92258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685B67-C8E8-40C4-8B87-203E8FD425F5}"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685B67-C8E8-40C4-8B87-203E8FD425F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685B67-C8E8-40C4-8B87-203E8FD425F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685B67-C8E8-40C4-8B87-203E8FD425F5}"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5" name="Footer Placeholder 4"/>
          <p:cNvSpPr>
            <a:spLocks noGrp="1"/>
          </p:cNvSpPr>
          <p:nvPr>
            <p:ph type="ftr" sz="quarter" idx="11"/>
          </p:nvPr>
        </p:nvSpPr>
        <p:spPr>
          <a:xfrm>
            <a:off x="800100" y="6172200"/>
            <a:ext cx="4000500" cy="457200"/>
          </a:xfrm>
        </p:spPr>
        <p:txBody>
          <a:bodyPr/>
          <a:lstStyle/>
          <a:p>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C685B67-C8E8-40C4-8B87-203E8FD425F5}"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C685B67-C8E8-40C4-8B87-203E8FD425F5}"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C685B67-C8E8-40C4-8B87-203E8FD425F5}"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C685B67-C8E8-40C4-8B87-203E8FD425F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C685B67-C8E8-40C4-8B87-203E8FD425F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C685B67-C8E8-40C4-8B87-203E8FD425F5}"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D4FBA8-6B1C-48C1-8B9C-7CAC1ACBFC9B}" type="datetimeFigureOut">
              <a:rPr lang="id-ID" smtClean="0"/>
              <a:pPr/>
              <a:t>14/09/2020</a:t>
            </a:fld>
            <a:endParaRPr lang="id-ID"/>
          </a:p>
        </p:txBody>
      </p:sp>
      <p:sp>
        <p:nvSpPr>
          <p:cNvPr id="6" name="Footer Placeholder 5"/>
          <p:cNvSpPr>
            <a:spLocks noGrp="1"/>
          </p:cNvSpPr>
          <p:nvPr>
            <p:ph type="ftr" sz="quarter" idx="11"/>
          </p:nvPr>
        </p:nvSpPr>
        <p:spPr>
          <a:xfrm>
            <a:off x="914400" y="6172200"/>
            <a:ext cx="3886200" cy="457200"/>
          </a:xfrm>
        </p:spPr>
        <p:txBody>
          <a:bodyPr/>
          <a:lstStyle/>
          <a:p>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6C685B67-C8E8-40C4-8B87-203E8FD425F5}"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lumMod val="20000"/>
                <a:lumOff val="80000"/>
              </a:schemeClr>
            </a:gs>
            <a:gs pos="100000">
              <a:schemeClr val="accent3">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9D4FBA8-6B1C-48C1-8B9C-7CAC1ACBFC9B}" type="datetimeFigureOut">
              <a:rPr lang="id-ID" smtClean="0"/>
              <a:pPr/>
              <a:t>14/09/2020</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C685B67-C8E8-40C4-8B87-203E8FD425F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microsoft.com/office/2007/relationships/diagramDrawing" Target="../diagrams/drawing6.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32106" y="2143116"/>
            <a:ext cx="8643998" cy="3357586"/>
          </a:xfrm>
        </p:spPr>
        <p:txBody>
          <a:bodyPr>
            <a:noAutofit/>
          </a:bodyPr>
          <a:lstStyle/>
          <a:p>
            <a:r>
              <a:rPr lang="en-US" sz="5400" dirty="0" smtClean="0">
                <a:solidFill>
                  <a:schemeClr val="tx1"/>
                </a:solidFill>
              </a:rPr>
              <a:t>P</a:t>
            </a:r>
            <a:r>
              <a:rPr lang="id-ID" sz="5400" dirty="0" smtClean="0">
                <a:solidFill>
                  <a:schemeClr val="tx1"/>
                </a:solidFill>
              </a:rPr>
              <a:t>ANCASILA DALAM KAJIAN SEJARAH INDONESIA</a:t>
            </a:r>
            <a:r>
              <a:rPr lang="en-US" sz="5400" dirty="0" smtClean="0">
                <a:solidFill>
                  <a:schemeClr val="tx1"/>
                </a:solidFill>
              </a:rPr>
              <a:t/>
            </a:r>
            <a:br>
              <a:rPr lang="en-US" sz="5400" dirty="0" smtClean="0">
                <a:solidFill>
                  <a:schemeClr val="tx1"/>
                </a:solidFill>
              </a:rPr>
            </a:br>
            <a:r>
              <a:rPr lang="en-US" sz="3600" dirty="0" smtClean="0">
                <a:solidFill>
                  <a:schemeClr val="tx1"/>
                </a:solidFill>
              </a:rPr>
              <a:t>(PERIODE  ORDE  LAMA  SAMPAI  DENGAN PERIODE  REFORMASI)</a:t>
            </a:r>
            <a:endParaRPr lang="id-ID" sz="3600" dirty="0">
              <a:solidFill>
                <a:schemeClr val="tx1"/>
              </a:solidFill>
            </a:endParaRPr>
          </a:p>
        </p:txBody>
      </p:sp>
      <p:pic>
        <p:nvPicPr>
          <p:cNvPr id="3" name="Picture 2" descr="85px-Coat_of_Indonesia.png"/>
          <p:cNvPicPr>
            <a:picLocks noChangeAspect="1"/>
          </p:cNvPicPr>
          <p:nvPr/>
        </p:nvPicPr>
        <p:blipFill>
          <a:blip r:embed="rId2"/>
          <a:stretch>
            <a:fillRect/>
          </a:stretch>
        </p:blipFill>
        <p:spPr>
          <a:xfrm>
            <a:off x="3084646" y="142852"/>
            <a:ext cx="2519248" cy="26378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778098"/>
          </a:xfrm>
        </p:spPr>
        <p:txBody>
          <a:bodyPr/>
          <a:lstStyle/>
          <a:p>
            <a:r>
              <a:rPr lang="id-ID" dirty="0" smtClean="0"/>
              <a:t>Pancasila Era Orde Baru</a:t>
            </a:r>
            <a:endParaRPr lang="id-ID" dirty="0"/>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sp>
        <p:nvSpPr>
          <p:cNvPr id="4" name="Rectangle 3"/>
          <p:cNvSpPr/>
          <p:nvPr/>
        </p:nvSpPr>
        <p:spPr>
          <a:xfrm>
            <a:off x="539552" y="1772816"/>
            <a:ext cx="19442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Soekarno dilengserkan oleh MPRs, dan Jend. Soeharto kemudian memegang kendali </a:t>
            </a:r>
            <a:endParaRPr lang="id-ID" dirty="0"/>
          </a:p>
        </p:txBody>
      </p:sp>
      <p:sp>
        <p:nvSpPr>
          <p:cNvPr id="5" name="Right Arrow 4"/>
          <p:cNvSpPr/>
          <p:nvPr/>
        </p:nvSpPr>
        <p:spPr>
          <a:xfrm>
            <a:off x="2843808" y="2204864"/>
            <a:ext cx="720080" cy="7200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d-ID"/>
          </a:p>
        </p:txBody>
      </p:sp>
      <p:sp>
        <p:nvSpPr>
          <p:cNvPr id="6" name="Rectangle 5"/>
          <p:cNvSpPr/>
          <p:nvPr/>
        </p:nvSpPr>
        <p:spPr>
          <a:xfrm>
            <a:off x="3851920" y="1052736"/>
            <a:ext cx="5184576" cy="2862322"/>
          </a:xfrm>
          <a:prstGeom prst="rect">
            <a:avLst/>
          </a:prstGeom>
        </p:spPr>
        <p:txBody>
          <a:bodyPr wrap="square">
            <a:spAutoFit/>
          </a:bodyPr>
          <a:lstStyle/>
          <a:p>
            <a:r>
              <a:rPr lang="id-ID" dirty="0">
                <a:latin typeface="Andalus" pitchFamily="2" charset="-78"/>
                <a:cs typeface="Andalus" pitchFamily="2" charset="-78"/>
              </a:rPr>
              <a:t>Pada peringatan hari </a:t>
            </a:r>
            <a:r>
              <a:rPr lang="id-ID" dirty="0" smtClean="0">
                <a:latin typeface="Andalus" pitchFamily="2" charset="-78"/>
                <a:cs typeface="Andalus" pitchFamily="2" charset="-78"/>
              </a:rPr>
              <a:t>lahir Pancasila</a:t>
            </a:r>
            <a:r>
              <a:rPr lang="id-ID" dirty="0">
                <a:latin typeface="Andalus" pitchFamily="2" charset="-78"/>
                <a:cs typeface="Andalus" pitchFamily="2" charset="-78"/>
              </a:rPr>
              <a:t>, 1 Juni 1967 Presiden Soeharto mengatakan</a:t>
            </a:r>
            <a:r>
              <a:rPr lang="id-ID" dirty="0" smtClean="0">
                <a:latin typeface="Andalus" pitchFamily="2" charset="-78"/>
                <a:cs typeface="Andalus" pitchFamily="2" charset="-78"/>
              </a:rPr>
              <a:t>, “</a:t>
            </a:r>
            <a:r>
              <a:rPr lang="id-ID" dirty="0">
                <a:latin typeface="Andalus" pitchFamily="2" charset="-78"/>
                <a:cs typeface="Andalus" pitchFamily="2" charset="-78"/>
              </a:rPr>
              <a:t>Pancasila makin banyak mengalami ujian zaman </a:t>
            </a:r>
            <a:r>
              <a:rPr lang="id-ID" dirty="0" smtClean="0">
                <a:latin typeface="Andalus" pitchFamily="2" charset="-78"/>
                <a:cs typeface="Andalus" pitchFamily="2" charset="-78"/>
              </a:rPr>
              <a:t>dan </a:t>
            </a:r>
            <a:r>
              <a:rPr lang="fi-FI" dirty="0" smtClean="0">
                <a:latin typeface="Andalus" pitchFamily="2" charset="-78"/>
                <a:cs typeface="Andalus" pitchFamily="2" charset="-78"/>
              </a:rPr>
              <a:t>makin </a:t>
            </a:r>
            <a:r>
              <a:rPr lang="fi-FI" dirty="0">
                <a:latin typeface="Andalus" pitchFamily="2" charset="-78"/>
                <a:cs typeface="Andalus" pitchFamily="2" charset="-78"/>
              </a:rPr>
              <a:t>bulat tekad kita mempertahankan Pancasila”. </a:t>
            </a:r>
            <a:r>
              <a:rPr lang="fi-FI" dirty="0" smtClean="0">
                <a:latin typeface="Andalus" pitchFamily="2" charset="-78"/>
                <a:cs typeface="Andalus" pitchFamily="2" charset="-78"/>
              </a:rPr>
              <a:t>Selain</a:t>
            </a:r>
            <a:r>
              <a:rPr lang="id-ID" dirty="0" smtClean="0">
                <a:latin typeface="Andalus" pitchFamily="2" charset="-78"/>
                <a:cs typeface="Andalus" pitchFamily="2" charset="-78"/>
              </a:rPr>
              <a:t> </a:t>
            </a:r>
            <a:r>
              <a:rPr lang="fi-FI" dirty="0" smtClean="0">
                <a:latin typeface="Andalus" pitchFamily="2" charset="-78"/>
                <a:cs typeface="Andalus" pitchFamily="2" charset="-78"/>
              </a:rPr>
              <a:t>itu</a:t>
            </a:r>
            <a:r>
              <a:rPr lang="fi-FI" dirty="0">
                <a:latin typeface="Andalus" pitchFamily="2" charset="-78"/>
                <a:cs typeface="Andalus" pitchFamily="2" charset="-78"/>
              </a:rPr>
              <a:t>, Presiden Soeharto juga mengatakan, “Pancasila </a:t>
            </a:r>
            <a:r>
              <a:rPr lang="fi-FI" dirty="0" smtClean="0">
                <a:latin typeface="Andalus" pitchFamily="2" charset="-78"/>
                <a:cs typeface="Andalus" pitchFamily="2" charset="-78"/>
              </a:rPr>
              <a:t>sama</a:t>
            </a:r>
            <a:r>
              <a:rPr lang="id-ID" dirty="0" smtClean="0">
                <a:latin typeface="Andalus" pitchFamily="2" charset="-78"/>
                <a:cs typeface="Andalus" pitchFamily="2" charset="-78"/>
              </a:rPr>
              <a:t> sekali </a:t>
            </a:r>
            <a:r>
              <a:rPr lang="id-ID" dirty="0">
                <a:latin typeface="Andalus" pitchFamily="2" charset="-78"/>
                <a:cs typeface="Andalus" pitchFamily="2" charset="-78"/>
              </a:rPr>
              <a:t>bukan sekedar semboyan </a:t>
            </a:r>
            <a:r>
              <a:rPr lang="id-ID" dirty="0" smtClean="0">
                <a:latin typeface="Andalus" pitchFamily="2" charset="-78"/>
                <a:cs typeface="Andalus" pitchFamily="2" charset="-78"/>
              </a:rPr>
              <a:t>untuk dikumandangkan, </a:t>
            </a:r>
            <a:r>
              <a:rPr lang="sv-SE" dirty="0" smtClean="0">
                <a:latin typeface="Andalus" pitchFamily="2" charset="-78"/>
                <a:cs typeface="Andalus" pitchFamily="2" charset="-78"/>
              </a:rPr>
              <a:t>Pancasila </a:t>
            </a:r>
            <a:r>
              <a:rPr lang="sv-SE" dirty="0">
                <a:latin typeface="Andalus" pitchFamily="2" charset="-78"/>
                <a:cs typeface="Andalus" pitchFamily="2" charset="-78"/>
              </a:rPr>
              <a:t>bukan dasar falsafah negara yang </a:t>
            </a:r>
            <a:r>
              <a:rPr lang="sv-SE" dirty="0" smtClean="0">
                <a:latin typeface="Andalus" pitchFamily="2" charset="-78"/>
                <a:cs typeface="Andalus" pitchFamily="2" charset="-78"/>
              </a:rPr>
              <a:t>sekedar</a:t>
            </a:r>
            <a:r>
              <a:rPr lang="id-ID" dirty="0" smtClean="0">
                <a:latin typeface="Andalus" pitchFamily="2" charset="-78"/>
                <a:cs typeface="Andalus" pitchFamily="2" charset="-78"/>
              </a:rPr>
              <a:t> dikeramatkan </a:t>
            </a:r>
            <a:r>
              <a:rPr lang="id-ID" dirty="0">
                <a:latin typeface="Andalus" pitchFamily="2" charset="-78"/>
                <a:cs typeface="Andalus" pitchFamily="2" charset="-78"/>
              </a:rPr>
              <a:t>dalam naskah UUD, melainkan </a:t>
            </a:r>
            <a:r>
              <a:rPr lang="id-ID" dirty="0" smtClean="0">
                <a:latin typeface="Andalus" pitchFamily="2" charset="-78"/>
                <a:cs typeface="Andalus" pitchFamily="2" charset="-78"/>
              </a:rPr>
              <a:t>Pancasila harus </a:t>
            </a:r>
            <a:r>
              <a:rPr lang="id-ID" dirty="0">
                <a:latin typeface="Andalus" pitchFamily="2" charset="-78"/>
                <a:cs typeface="Andalus" pitchFamily="2" charset="-78"/>
              </a:rPr>
              <a:t>diamalkan (Setiardja, 1994: 5)</a:t>
            </a:r>
          </a:p>
        </p:txBody>
      </p:sp>
      <p:sp>
        <p:nvSpPr>
          <p:cNvPr id="7" name="Rectangle 6"/>
          <p:cNvSpPr/>
          <p:nvPr/>
        </p:nvSpPr>
        <p:spPr>
          <a:xfrm>
            <a:off x="107504" y="4433044"/>
            <a:ext cx="8928992" cy="2308324"/>
          </a:xfrm>
          <a:prstGeom prst="rect">
            <a:avLst/>
          </a:prstGeom>
        </p:spPr>
        <p:txBody>
          <a:bodyPr wrap="square">
            <a:spAutoFit/>
          </a:bodyPr>
          <a:lstStyle/>
          <a:p>
            <a:pPr algn="ctr"/>
            <a:r>
              <a:rPr lang="fi-FI" dirty="0"/>
              <a:t>pada tahun 1968 Presiden </a:t>
            </a:r>
            <a:r>
              <a:rPr lang="fi-FI" dirty="0" smtClean="0"/>
              <a:t>Soeharto</a:t>
            </a:r>
            <a:r>
              <a:rPr lang="id-ID" dirty="0" smtClean="0"/>
              <a:t> mengeluarkan </a:t>
            </a:r>
            <a:r>
              <a:rPr lang="id-ID" dirty="0"/>
              <a:t>Instruksi Presiden Nomor 12 tahun 1968</a:t>
            </a:r>
          </a:p>
          <a:p>
            <a:pPr algn="ctr"/>
            <a:r>
              <a:rPr lang="id-ID" dirty="0"/>
              <a:t>yang menjadi panduan dalam mengucapkan </a:t>
            </a:r>
            <a:r>
              <a:rPr lang="id-ID" dirty="0" smtClean="0"/>
              <a:t>Pancasila sebagai </a:t>
            </a:r>
            <a:r>
              <a:rPr lang="id-ID" dirty="0"/>
              <a:t>dasar negara, yaitu</a:t>
            </a:r>
            <a:r>
              <a:rPr lang="id-ID" dirty="0" smtClean="0"/>
              <a:t>:</a:t>
            </a:r>
          </a:p>
          <a:p>
            <a:pPr algn="ctr"/>
            <a:r>
              <a:rPr lang="fi-FI" dirty="0" smtClean="0"/>
              <a:t>Satu </a:t>
            </a:r>
            <a:r>
              <a:rPr lang="fi-FI" dirty="0"/>
              <a:t>: Ke-Tuhan-an Yang Maha Esa</a:t>
            </a:r>
          </a:p>
          <a:p>
            <a:pPr algn="ctr"/>
            <a:r>
              <a:rPr lang="id-ID" dirty="0"/>
              <a:t>Dua : Kemanusiaan yang adil dan beradab</a:t>
            </a:r>
          </a:p>
          <a:p>
            <a:pPr algn="ctr"/>
            <a:r>
              <a:rPr lang="id-ID" dirty="0"/>
              <a:t>Tiga : Persatuan Indonesia</a:t>
            </a:r>
          </a:p>
          <a:p>
            <a:pPr algn="ctr"/>
            <a:r>
              <a:rPr lang="fi-FI" dirty="0" smtClean="0"/>
              <a:t>Empat </a:t>
            </a:r>
            <a:r>
              <a:rPr lang="fi-FI" dirty="0"/>
              <a:t>: Kerakyatan yang dipimpin oleh </a:t>
            </a:r>
            <a:r>
              <a:rPr lang="fi-FI" dirty="0" smtClean="0"/>
              <a:t>hikmat</a:t>
            </a:r>
            <a:r>
              <a:rPr lang="id-ID" dirty="0" smtClean="0"/>
              <a:t> kebijaksanaan </a:t>
            </a:r>
            <a:r>
              <a:rPr lang="id-ID" dirty="0"/>
              <a:t>dalam permusyawaratan</a:t>
            </a:r>
            <a:r>
              <a:rPr lang="id-ID" dirty="0" smtClean="0"/>
              <a:t>/ perwakilan</a:t>
            </a:r>
            <a:endParaRPr lang="id-ID" dirty="0"/>
          </a:p>
          <a:p>
            <a:pPr algn="ctr"/>
            <a:r>
              <a:rPr lang="fi-FI" dirty="0"/>
              <a:t>Lima : Keadilan sosial bagi seluruh </a:t>
            </a:r>
            <a:r>
              <a:rPr lang="fi-FI" dirty="0" smtClean="0"/>
              <a:t>rakyat</a:t>
            </a:r>
            <a:r>
              <a:rPr lang="id-ID" dirty="0" smtClean="0"/>
              <a:t> Indonesia</a:t>
            </a:r>
            <a:r>
              <a:rPr lang="id-ID" dirty="0"/>
              <a:t>.</a:t>
            </a:r>
          </a:p>
          <a:p>
            <a:pPr algn="ctr"/>
            <a:r>
              <a:rPr lang="id-ID" dirty="0"/>
              <a:t>Instruksi Presiden tersebut mulai berlaku pada tanggal </a:t>
            </a:r>
            <a:r>
              <a:rPr lang="id-ID" dirty="0" smtClean="0"/>
              <a:t>13 April </a:t>
            </a:r>
            <a:r>
              <a:rPr lang="id-ID" dirty="0"/>
              <a:t>1968.</a:t>
            </a:r>
          </a:p>
        </p:txBody>
      </p:sp>
      <p:sp>
        <p:nvSpPr>
          <p:cNvPr id="8" name="Down Arrow 7"/>
          <p:cNvSpPr/>
          <p:nvPr/>
        </p:nvSpPr>
        <p:spPr>
          <a:xfrm>
            <a:off x="4355976" y="4011166"/>
            <a:ext cx="432048" cy="353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87345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17429"/>
            <a:ext cx="7596336" cy="1143000"/>
          </a:xfrm>
        </p:spPr>
        <p:txBody>
          <a:bodyPr>
            <a:noAutofit/>
          </a:bodyPr>
          <a:lstStyle/>
          <a:p>
            <a:r>
              <a:rPr lang="id-ID" sz="2000" dirty="0">
                <a:solidFill>
                  <a:schemeClr val="tx1"/>
                </a:solidFill>
              </a:rPr>
              <a:t>Pada tanggal 22 Maret 1978 ditetapkan </a:t>
            </a:r>
            <a:r>
              <a:rPr lang="id-ID" sz="2000" dirty="0" smtClean="0">
                <a:solidFill>
                  <a:schemeClr val="tx1"/>
                </a:solidFill>
              </a:rPr>
              <a:t>ketetapan </a:t>
            </a:r>
            <a:r>
              <a:rPr lang="nb-NO" sz="2000" dirty="0" smtClean="0">
                <a:solidFill>
                  <a:schemeClr val="tx1"/>
                </a:solidFill>
              </a:rPr>
              <a:t>(</a:t>
            </a:r>
            <a:r>
              <a:rPr lang="nb-NO" sz="2000" dirty="0">
                <a:solidFill>
                  <a:schemeClr val="tx1"/>
                </a:solidFill>
              </a:rPr>
              <a:t>disingkat TAP) MPR Nomor II/MPR/1978 </a:t>
            </a:r>
            <a:r>
              <a:rPr lang="nb-NO" sz="2000" dirty="0" smtClean="0">
                <a:solidFill>
                  <a:schemeClr val="tx1"/>
                </a:solidFill>
              </a:rPr>
              <a:t>tentang</a:t>
            </a:r>
            <a:r>
              <a:rPr lang="id-ID" sz="2000" dirty="0" smtClean="0">
                <a:solidFill>
                  <a:schemeClr val="tx1"/>
                </a:solidFill>
              </a:rPr>
              <a:t> </a:t>
            </a:r>
            <a:r>
              <a:rPr lang="sv-SE" sz="2000" dirty="0" smtClean="0">
                <a:solidFill>
                  <a:schemeClr val="tx1"/>
                </a:solidFill>
              </a:rPr>
              <a:t>Pedoman </a:t>
            </a:r>
            <a:r>
              <a:rPr lang="sv-SE" sz="2000" dirty="0">
                <a:solidFill>
                  <a:schemeClr val="tx1"/>
                </a:solidFill>
              </a:rPr>
              <a:t>Penghayatan dan Pengamalan </a:t>
            </a:r>
            <a:r>
              <a:rPr lang="sv-SE" sz="2000" dirty="0" smtClean="0">
                <a:solidFill>
                  <a:schemeClr val="tx1"/>
                </a:solidFill>
              </a:rPr>
              <a:t>Pancasila</a:t>
            </a:r>
            <a:r>
              <a:rPr lang="id-ID" sz="2000" dirty="0" smtClean="0">
                <a:solidFill>
                  <a:schemeClr val="tx1"/>
                </a:solidFill>
              </a:rPr>
              <a:t> (</a:t>
            </a:r>
            <a:r>
              <a:rPr lang="id-ID" sz="2000" i="1" dirty="0">
                <a:solidFill>
                  <a:schemeClr val="tx1"/>
                </a:solidFill>
              </a:rPr>
              <a:t>Ekaprasetya Pancakarsa</a:t>
            </a:r>
            <a:r>
              <a:rPr lang="id-ID" sz="2000" dirty="0">
                <a:solidFill>
                  <a:schemeClr val="tx1"/>
                </a:solidFill>
              </a:rPr>
              <a:t>)</a:t>
            </a:r>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sp>
        <p:nvSpPr>
          <p:cNvPr id="4" name="Rectangle 3"/>
          <p:cNvSpPr/>
          <p:nvPr/>
        </p:nvSpPr>
        <p:spPr>
          <a:xfrm>
            <a:off x="786506" y="2105561"/>
            <a:ext cx="8064896" cy="1323439"/>
          </a:xfrm>
          <a:prstGeom prst="rect">
            <a:avLst/>
          </a:prstGeom>
        </p:spPr>
        <p:txBody>
          <a:bodyPr wrap="square">
            <a:spAutoFit/>
          </a:bodyPr>
          <a:lstStyle/>
          <a:p>
            <a:r>
              <a:rPr lang="id-ID" sz="2000" dirty="0" smtClean="0">
                <a:latin typeface="Andalus" pitchFamily="2" charset="-78"/>
                <a:cs typeface="Andalus" pitchFamily="2" charset="-78"/>
              </a:rPr>
              <a:t>Pada </a:t>
            </a:r>
            <a:r>
              <a:rPr lang="id-ID" sz="2000" dirty="0">
                <a:latin typeface="Andalus" pitchFamily="2" charset="-78"/>
                <a:cs typeface="Andalus" pitchFamily="2" charset="-78"/>
              </a:rPr>
              <a:t>bulan Agustus </a:t>
            </a:r>
            <a:r>
              <a:rPr lang="id-ID" sz="2000" dirty="0" smtClean="0">
                <a:latin typeface="Andalus" pitchFamily="2" charset="-78"/>
                <a:cs typeface="Andalus" pitchFamily="2" charset="-78"/>
              </a:rPr>
              <a:t>1982 </a:t>
            </a:r>
            <a:r>
              <a:rPr lang="sv-SE" sz="2000" dirty="0" smtClean="0">
                <a:latin typeface="Andalus" pitchFamily="2" charset="-78"/>
                <a:cs typeface="Andalus" pitchFamily="2" charset="-78"/>
              </a:rPr>
              <a:t>Pemerintahan </a:t>
            </a:r>
            <a:r>
              <a:rPr lang="sv-SE" sz="2000" dirty="0">
                <a:latin typeface="Andalus" pitchFamily="2" charset="-78"/>
                <a:cs typeface="Andalus" pitchFamily="2" charset="-78"/>
              </a:rPr>
              <a:t>Orde Baru menjalankan “Azas Tunggal” </a:t>
            </a:r>
            <a:r>
              <a:rPr lang="sv-SE" sz="2000" dirty="0" smtClean="0">
                <a:latin typeface="Andalus" pitchFamily="2" charset="-78"/>
                <a:cs typeface="Andalus" pitchFamily="2" charset="-78"/>
              </a:rPr>
              <a:t>yaitu</a:t>
            </a:r>
            <a:r>
              <a:rPr lang="id-ID" sz="2000" dirty="0" smtClean="0">
                <a:latin typeface="Andalus" pitchFamily="2" charset="-78"/>
                <a:cs typeface="Andalus" pitchFamily="2" charset="-78"/>
              </a:rPr>
              <a:t> </a:t>
            </a:r>
            <a:r>
              <a:rPr lang="pt-BR" sz="2000" dirty="0" smtClean="0">
                <a:latin typeface="Andalus" pitchFamily="2" charset="-78"/>
                <a:cs typeface="Andalus" pitchFamily="2" charset="-78"/>
              </a:rPr>
              <a:t>pengakuan </a:t>
            </a:r>
            <a:r>
              <a:rPr lang="pt-BR" sz="2000" dirty="0">
                <a:latin typeface="Andalus" pitchFamily="2" charset="-78"/>
                <a:cs typeface="Andalus" pitchFamily="2" charset="-78"/>
              </a:rPr>
              <a:t>terhadap Pancasila sebagai Azas Tunggal</a:t>
            </a:r>
            <a:r>
              <a:rPr lang="pt-BR" sz="2000" dirty="0" smtClean="0">
                <a:latin typeface="Andalus" pitchFamily="2" charset="-78"/>
                <a:cs typeface="Andalus" pitchFamily="2" charset="-78"/>
              </a:rPr>
              <a:t>,</a:t>
            </a:r>
            <a:r>
              <a:rPr lang="id-ID" sz="2000" dirty="0" smtClean="0">
                <a:latin typeface="Andalus" pitchFamily="2" charset="-78"/>
                <a:cs typeface="Andalus" pitchFamily="2" charset="-78"/>
              </a:rPr>
              <a:t> bahwa </a:t>
            </a:r>
            <a:r>
              <a:rPr lang="id-ID" sz="2000" dirty="0">
                <a:latin typeface="Andalus" pitchFamily="2" charset="-78"/>
                <a:cs typeface="Andalus" pitchFamily="2" charset="-78"/>
              </a:rPr>
              <a:t>setiap partai politik harus mengakui posisi </a:t>
            </a:r>
            <a:r>
              <a:rPr lang="id-ID" sz="2000" dirty="0" smtClean="0">
                <a:latin typeface="Andalus" pitchFamily="2" charset="-78"/>
                <a:cs typeface="Andalus" pitchFamily="2" charset="-78"/>
              </a:rPr>
              <a:t>Pancasila sebagai </a:t>
            </a:r>
            <a:r>
              <a:rPr lang="id-ID" sz="2000" dirty="0">
                <a:latin typeface="Andalus" pitchFamily="2" charset="-78"/>
                <a:cs typeface="Andalus" pitchFamily="2" charset="-78"/>
              </a:rPr>
              <a:t>pemersatu bangsa (Pranoto dalam Dodo dan </a:t>
            </a:r>
            <a:r>
              <a:rPr lang="id-ID" sz="2000" dirty="0" smtClean="0">
                <a:latin typeface="Andalus" pitchFamily="2" charset="-78"/>
                <a:cs typeface="Andalus" pitchFamily="2" charset="-78"/>
              </a:rPr>
              <a:t>Endah (</a:t>
            </a:r>
            <a:r>
              <a:rPr lang="id-ID" sz="2000" dirty="0">
                <a:latin typeface="Andalus" pitchFamily="2" charset="-78"/>
                <a:cs typeface="Andalus" pitchFamily="2" charset="-78"/>
              </a:rPr>
              <a:t>ed.), </a:t>
            </a:r>
            <a:r>
              <a:rPr lang="id-ID" sz="2000" dirty="0" smtClean="0">
                <a:latin typeface="Andalus" pitchFamily="2" charset="-78"/>
                <a:cs typeface="Andalus" pitchFamily="2" charset="-78"/>
              </a:rPr>
              <a:t>2010)</a:t>
            </a:r>
            <a:endParaRPr lang="id-ID" sz="2000" dirty="0">
              <a:latin typeface="Andalus" pitchFamily="2" charset="-78"/>
              <a:cs typeface="Andalus" pitchFamily="2" charset="-78"/>
            </a:endParaRPr>
          </a:p>
        </p:txBody>
      </p:sp>
      <p:sp>
        <p:nvSpPr>
          <p:cNvPr id="5" name="Down Arrow 4"/>
          <p:cNvSpPr/>
          <p:nvPr/>
        </p:nvSpPr>
        <p:spPr>
          <a:xfrm>
            <a:off x="4644008" y="1422083"/>
            <a:ext cx="432048" cy="566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Down Arrow 5"/>
          <p:cNvSpPr/>
          <p:nvPr/>
        </p:nvSpPr>
        <p:spPr>
          <a:xfrm>
            <a:off x="4656745" y="3542880"/>
            <a:ext cx="419311" cy="1470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14033" y="5157192"/>
            <a:ext cx="8568952" cy="1200329"/>
          </a:xfrm>
          <a:prstGeom prst="rect">
            <a:avLst/>
          </a:prstGeom>
        </p:spPr>
        <p:txBody>
          <a:bodyPr wrap="square">
            <a:spAutoFit/>
          </a:bodyPr>
          <a:lstStyle/>
          <a:p>
            <a:r>
              <a:rPr lang="id-ID" sz="2400" dirty="0" smtClean="0"/>
              <a:t>Adanya kesadaran dan timbullah gerakan masyarakat yang dipelopori </a:t>
            </a:r>
            <a:r>
              <a:rPr lang="id-ID" sz="2400" dirty="0"/>
              <a:t>oleh mahasiswa</a:t>
            </a:r>
            <a:r>
              <a:rPr lang="id-ID" sz="2400" dirty="0" smtClean="0"/>
              <a:t>, cendekiawan </a:t>
            </a:r>
            <a:r>
              <a:rPr lang="id-ID" sz="2400" dirty="0"/>
              <a:t>dan </a:t>
            </a:r>
            <a:r>
              <a:rPr lang="id-ID" sz="2400" dirty="0" smtClean="0"/>
              <a:t>masyarakat sebagai gerakan </a:t>
            </a:r>
            <a:r>
              <a:rPr lang="id-ID" sz="2400" dirty="0"/>
              <a:t>moral </a:t>
            </a:r>
            <a:r>
              <a:rPr lang="id-ID" sz="2400" dirty="0" smtClean="0"/>
              <a:t>politik yang </a:t>
            </a:r>
            <a:r>
              <a:rPr lang="id-ID" sz="2400" dirty="0"/>
              <a:t>menuntut adanya “reformasi” di </a:t>
            </a:r>
            <a:r>
              <a:rPr lang="id-ID" sz="2400" dirty="0" smtClean="0"/>
              <a:t>segala bidang </a:t>
            </a:r>
            <a:r>
              <a:rPr lang="id-ID" sz="2400" dirty="0"/>
              <a:t>politik</a:t>
            </a:r>
            <a:r>
              <a:rPr lang="id-ID" sz="2400" dirty="0" smtClean="0"/>
              <a:t>, ekonomi </a:t>
            </a:r>
            <a:r>
              <a:rPr lang="id-ID" sz="2400" dirty="0"/>
              <a:t>dan hukum</a:t>
            </a:r>
          </a:p>
        </p:txBody>
      </p:sp>
      <p:sp>
        <p:nvSpPr>
          <p:cNvPr id="9" name="TextBox 8"/>
          <p:cNvSpPr txBox="1"/>
          <p:nvPr/>
        </p:nvSpPr>
        <p:spPr>
          <a:xfrm>
            <a:off x="5364088" y="3717032"/>
            <a:ext cx="3240360" cy="1200329"/>
          </a:xfrm>
          <a:prstGeom prst="rect">
            <a:avLst/>
          </a:prstGeom>
          <a:noFill/>
        </p:spPr>
        <p:txBody>
          <a:bodyPr wrap="square" rtlCol="0">
            <a:spAutoFit/>
          </a:bodyPr>
          <a:lstStyle/>
          <a:p>
            <a:r>
              <a:rPr lang="id-ID" sz="2400" dirty="0" smtClean="0"/>
              <a:t>Pancasila hanya dijadikan sebagai legitimasi kekuasaan </a:t>
            </a:r>
            <a:endParaRPr lang="id-ID" sz="2400" dirty="0"/>
          </a:p>
        </p:txBody>
      </p:sp>
    </p:spTree>
    <p:extLst>
      <p:ext uri="{BB962C8B-B14F-4D97-AF65-F5344CB8AC3E}">
        <p14:creationId xmlns:p14="http://schemas.microsoft.com/office/powerpoint/2010/main" xmlns="" val="4135790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94136"/>
            <a:ext cx="7139136" cy="724942"/>
          </a:xfrm>
        </p:spPr>
        <p:txBody>
          <a:bodyPr>
            <a:noAutofit/>
          </a:bodyPr>
          <a:lstStyle/>
          <a:p>
            <a:r>
              <a:rPr lang="id-ID" b="1" dirty="0" smtClean="0"/>
              <a:t>Pancasila dalam Era Reformasi</a:t>
            </a:r>
            <a:endParaRPr lang="id-ID" b="1" dirty="0"/>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sp>
        <p:nvSpPr>
          <p:cNvPr id="4" name="TextBox 3"/>
          <p:cNvSpPr txBox="1"/>
          <p:nvPr/>
        </p:nvSpPr>
        <p:spPr>
          <a:xfrm>
            <a:off x="802245" y="1955013"/>
            <a:ext cx="2952328" cy="1384995"/>
          </a:xfrm>
          <a:prstGeom prst="rect">
            <a:avLst/>
          </a:prstGeom>
          <a:noFill/>
        </p:spPr>
        <p:txBody>
          <a:bodyPr wrap="square" rtlCol="0">
            <a:spAutoFit/>
          </a:bodyPr>
          <a:lstStyle/>
          <a:p>
            <a:r>
              <a:rPr lang="id-ID" sz="2800" dirty="0" smtClean="0"/>
              <a:t>Mei 1998, Rezim Orde Baru tumbang oleh reformasi</a:t>
            </a:r>
            <a:endParaRPr lang="id-ID" sz="2800" dirty="0"/>
          </a:p>
        </p:txBody>
      </p:sp>
      <p:sp>
        <p:nvSpPr>
          <p:cNvPr id="5" name="16-Point Star 4"/>
          <p:cNvSpPr/>
          <p:nvPr/>
        </p:nvSpPr>
        <p:spPr>
          <a:xfrm>
            <a:off x="4918986" y="1923597"/>
            <a:ext cx="3816424" cy="2808312"/>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PHOBIA PANCASILA</a:t>
            </a:r>
            <a:endParaRPr lang="id-ID" sz="2800" b="1" dirty="0"/>
          </a:p>
        </p:txBody>
      </p:sp>
      <p:sp>
        <p:nvSpPr>
          <p:cNvPr id="6" name="Right Arrow 5"/>
          <p:cNvSpPr/>
          <p:nvPr/>
        </p:nvSpPr>
        <p:spPr>
          <a:xfrm rot="645488">
            <a:off x="4166182" y="2176896"/>
            <a:ext cx="576064" cy="1106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rot="4177799">
            <a:off x="4053441" y="3975745"/>
            <a:ext cx="801545" cy="8007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958930" y="4149080"/>
            <a:ext cx="2638957" cy="1077218"/>
          </a:xfrm>
          <a:prstGeom prst="rect">
            <a:avLst/>
          </a:prstGeom>
          <a:noFill/>
        </p:spPr>
        <p:txBody>
          <a:bodyPr wrap="square" rtlCol="0">
            <a:spAutoFit/>
          </a:bodyPr>
          <a:lstStyle/>
          <a:p>
            <a:r>
              <a:rPr lang="id-ID" sz="3200" dirty="0" smtClean="0"/>
              <a:t>Lunturnya Nilai-Nilai Pancasila</a:t>
            </a:r>
            <a:endParaRPr lang="id-ID" sz="3200" dirty="0"/>
          </a:p>
        </p:txBody>
      </p:sp>
      <p:graphicFrame>
        <p:nvGraphicFramePr>
          <p:cNvPr id="10" name="Diagram 9"/>
          <p:cNvGraphicFramePr/>
          <p:nvPr>
            <p:extLst>
              <p:ext uri="{D42A27DB-BD31-4B8C-83A1-F6EECF244321}">
                <p14:modId xmlns:p14="http://schemas.microsoft.com/office/powerpoint/2010/main" xmlns="" val="3073565511"/>
              </p:ext>
            </p:extLst>
          </p:nvPr>
        </p:nvGraphicFramePr>
        <p:xfrm>
          <a:off x="5796136" y="6093296"/>
          <a:ext cx="3168352"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26342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96752"/>
            <a:ext cx="7355160" cy="4176464"/>
          </a:xfrm>
        </p:spPr>
        <p:txBody>
          <a:bodyPr>
            <a:noAutofit/>
          </a:bodyPr>
          <a:lstStyle/>
          <a:p>
            <a:r>
              <a:rPr lang="id-ID" sz="2800" dirty="0">
                <a:solidFill>
                  <a:schemeClr val="tx1"/>
                </a:solidFill>
              </a:rPr>
              <a:t>Pancasila </a:t>
            </a:r>
            <a:r>
              <a:rPr lang="id-ID" sz="2800" dirty="0" smtClean="0">
                <a:solidFill>
                  <a:schemeClr val="tx1"/>
                </a:solidFill>
              </a:rPr>
              <a:t>menjadi dasar </a:t>
            </a:r>
            <a:r>
              <a:rPr lang="id-ID" sz="2800" dirty="0">
                <a:solidFill>
                  <a:schemeClr val="tx1"/>
                </a:solidFill>
              </a:rPr>
              <a:t>Negara Republik Indonesia secara normatif</a:t>
            </a:r>
            <a:r>
              <a:rPr lang="id-ID" sz="2800" dirty="0" smtClean="0">
                <a:solidFill>
                  <a:schemeClr val="tx1"/>
                </a:solidFill>
              </a:rPr>
              <a:t>, tercantum </a:t>
            </a:r>
            <a:r>
              <a:rPr lang="id-ID" sz="2800" dirty="0">
                <a:solidFill>
                  <a:schemeClr val="tx1"/>
                </a:solidFill>
              </a:rPr>
              <a:t>dalam ketetapan MPR. Ketetapan MPR </a:t>
            </a:r>
            <a:r>
              <a:rPr lang="id-ID" sz="2800" dirty="0" smtClean="0">
                <a:solidFill>
                  <a:schemeClr val="tx1"/>
                </a:solidFill>
              </a:rPr>
              <a:t>Nomor XVIII/MPR/1998 </a:t>
            </a:r>
            <a:r>
              <a:rPr lang="id-ID" sz="2800" dirty="0">
                <a:solidFill>
                  <a:schemeClr val="tx1"/>
                </a:solidFill>
              </a:rPr>
              <a:t>Pasal 1 menyebutkan bahwa “</a:t>
            </a:r>
            <a:r>
              <a:rPr lang="id-ID" sz="2800" dirty="0" smtClean="0">
                <a:solidFill>
                  <a:schemeClr val="tx1"/>
                </a:solidFill>
              </a:rPr>
              <a:t>Pancasila sebagaimana </a:t>
            </a:r>
            <a:r>
              <a:rPr lang="id-ID" sz="2800" dirty="0">
                <a:solidFill>
                  <a:schemeClr val="tx1"/>
                </a:solidFill>
              </a:rPr>
              <a:t>dimaksud dalam Pembukaan UUD </a:t>
            </a:r>
            <a:r>
              <a:rPr lang="id-ID" sz="2800" dirty="0" smtClean="0">
                <a:solidFill>
                  <a:schemeClr val="tx1"/>
                </a:solidFill>
              </a:rPr>
              <a:t>1945 adalah </a:t>
            </a:r>
            <a:r>
              <a:rPr lang="id-ID" sz="2800" dirty="0">
                <a:solidFill>
                  <a:schemeClr val="tx1"/>
                </a:solidFill>
              </a:rPr>
              <a:t>dasar negara dari Negara Kesatuan </a:t>
            </a:r>
            <a:r>
              <a:rPr lang="id-ID" sz="2800" dirty="0" smtClean="0">
                <a:solidFill>
                  <a:schemeClr val="tx1"/>
                </a:solidFill>
              </a:rPr>
              <a:t>Republik </a:t>
            </a:r>
            <a:r>
              <a:rPr lang="fi-FI" sz="2800" dirty="0" smtClean="0">
                <a:solidFill>
                  <a:schemeClr val="tx1"/>
                </a:solidFill>
              </a:rPr>
              <a:t>Indonesia </a:t>
            </a:r>
            <a:r>
              <a:rPr lang="fi-FI" sz="2800" dirty="0">
                <a:solidFill>
                  <a:schemeClr val="tx1"/>
                </a:solidFill>
              </a:rPr>
              <a:t>harus dilaksanakan secara konsisten </a:t>
            </a:r>
            <a:r>
              <a:rPr lang="fi-FI" sz="2800" dirty="0" smtClean="0">
                <a:solidFill>
                  <a:schemeClr val="tx1"/>
                </a:solidFill>
              </a:rPr>
              <a:t>dalam</a:t>
            </a:r>
            <a:r>
              <a:rPr lang="id-ID" sz="2800" dirty="0" smtClean="0">
                <a:solidFill>
                  <a:schemeClr val="tx1"/>
                </a:solidFill>
              </a:rPr>
              <a:t> kehidupan </a:t>
            </a:r>
            <a:r>
              <a:rPr lang="id-ID" sz="2800" dirty="0">
                <a:solidFill>
                  <a:schemeClr val="tx1"/>
                </a:solidFill>
              </a:rPr>
              <a:t>bernegara” (MD, 2011).</a:t>
            </a:r>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graphicFrame>
        <p:nvGraphicFramePr>
          <p:cNvPr id="4" name="Diagram 3"/>
          <p:cNvGraphicFramePr/>
          <p:nvPr>
            <p:extLst>
              <p:ext uri="{D42A27DB-BD31-4B8C-83A1-F6EECF244321}">
                <p14:modId xmlns:p14="http://schemas.microsoft.com/office/powerpoint/2010/main" xmlns="" val="1328905350"/>
              </p:ext>
            </p:extLst>
          </p:nvPr>
        </p:nvGraphicFramePr>
        <p:xfrm>
          <a:off x="5796136" y="6093296"/>
          <a:ext cx="3168352"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90611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088" y="908720"/>
            <a:ext cx="7772400" cy="4896544"/>
          </a:xfrm>
        </p:spPr>
        <p:txBody>
          <a:bodyPr>
            <a:noAutofit/>
          </a:bodyPr>
          <a:lstStyle/>
          <a:p>
            <a:r>
              <a:rPr lang="id-ID" sz="2400" dirty="0">
                <a:solidFill>
                  <a:schemeClr val="tx1"/>
                </a:solidFill>
              </a:rPr>
              <a:t>Pancasila sebagai dasar negara</a:t>
            </a:r>
            <a:r>
              <a:rPr lang="id-ID" sz="2400" dirty="0" smtClean="0">
                <a:solidFill>
                  <a:schemeClr val="tx1"/>
                </a:solidFill>
              </a:rPr>
              <a:t>, Pancasila </a:t>
            </a:r>
            <a:r>
              <a:rPr lang="id-ID" sz="2400" dirty="0">
                <a:solidFill>
                  <a:schemeClr val="tx1"/>
                </a:solidFill>
              </a:rPr>
              <a:t>pun menjadi sumber hukum yang </a:t>
            </a:r>
            <a:r>
              <a:rPr lang="id-ID" sz="2400" dirty="0" smtClean="0">
                <a:solidFill>
                  <a:schemeClr val="tx1"/>
                </a:solidFill>
              </a:rPr>
              <a:t>ditetapkan dalam </a:t>
            </a:r>
            <a:r>
              <a:rPr lang="id-ID" sz="2400" dirty="0">
                <a:solidFill>
                  <a:schemeClr val="tx1"/>
                </a:solidFill>
              </a:rPr>
              <a:t>Ketetapan MPR Nomor III/MPR/2000 Pasal 1 </a:t>
            </a:r>
            <a:r>
              <a:rPr lang="id-ID" sz="2400" dirty="0" smtClean="0">
                <a:solidFill>
                  <a:schemeClr val="tx1"/>
                </a:solidFill>
              </a:rPr>
              <a:t>Ayat (</a:t>
            </a:r>
            <a:r>
              <a:rPr lang="id-ID" sz="2400" dirty="0">
                <a:solidFill>
                  <a:schemeClr val="tx1"/>
                </a:solidFill>
              </a:rPr>
              <a:t>3) yang menyebutkan,</a:t>
            </a:r>
            <a:br>
              <a:rPr lang="id-ID" sz="2400" dirty="0">
                <a:solidFill>
                  <a:schemeClr val="tx1"/>
                </a:solidFill>
              </a:rPr>
            </a:br>
            <a:r>
              <a:rPr lang="id-ID" sz="2400" dirty="0">
                <a:solidFill>
                  <a:schemeClr val="tx1"/>
                </a:solidFill>
              </a:rPr>
              <a:t>“Sumber hukum dasar nasional adalah </a:t>
            </a:r>
            <a:r>
              <a:rPr lang="id-ID" sz="2400" dirty="0" smtClean="0">
                <a:solidFill>
                  <a:schemeClr val="tx1"/>
                </a:solidFill>
              </a:rPr>
              <a:t>Pancasila </a:t>
            </a:r>
            <a:r>
              <a:rPr lang="pt-BR" sz="2400" dirty="0" smtClean="0">
                <a:solidFill>
                  <a:schemeClr val="tx1"/>
                </a:solidFill>
              </a:rPr>
              <a:t>sebagaimana </a:t>
            </a:r>
            <a:r>
              <a:rPr lang="pt-BR" sz="2400" dirty="0">
                <a:solidFill>
                  <a:schemeClr val="tx1"/>
                </a:solidFill>
              </a:rPr>
              <a:t>yang tertulis dalam </a:t>
            </a:r>
            <a:r>
              <a:rPr lang="pt-BR" sz="2400" dirty="0" smtClean="0">
                <a:solidFill>
                  <a:schemeClr val="tx1"/>
                </a:solidFill>
              </a:rPr>
              <a:t>Pembukaan</a:t>
            </a:r>
            <a:r>
              <a:rPr lang="id-ID" sz="2400" dirty="0" smtClean="0">
                <a:solidFill>
                  <a:schemeClr val="tx1"/>
                </a:solidFill>
              </a:rPr>
              <a:t> Undang-Undang </a:t>
            </a:r>
            <a:r>
              <a:rPr lang="id-ID" sz="2400" dirty="0">
                <a:solidFill>
                  <a:schemeClr val="tx1"/>
                </a:solidFill>
              </a:rPr>
              <a:t>Dasar 1945, yaitu </a:t>
            </a:r>
            <a:r>
              <a:rPr lang="id-ID" sz="2400" dirty="0" smtClean="0">
                <a:solidFill>
                  <a:schemeClr val="tx1"/>
                </a:solidFill>
              </a:rPr>
              <a:t>Ketuhanan </a:t>
            </a:r>
            <a:r>
              <a:rPr lang="fi-FI" sz="2400" dirty="0" smtClean="0">
                <a:solidFill>
                  <a:schemeClr val="tx1"/>
                </a:solidFill>
              </a:rPr>
              <a:t>Yang </a:t>
            </a:r>
            <a:r>
              <a:rPr lang="fi-FI" sz="2400" dirty="0">
                <a:solidFill>
                  <a:schemeClr val="tx1"/>
                </a:solidFill>
              </a:rPr>
              <a:t>Maha Esa, Kemanusiaan yang adil </a:t>
            </a:r>
            <a:r>
              <a:rPr lang="fi-FI" sz="2400" dirty="0" smtClean="0">
                <a:solidFill>
                  <a:schemeClr val="tx1"/>
                </a:solidFill>
              </a:rPr>
              <a:t>dan</a:t>
            </a:r>
            <a:r>
              <a:rPr lang="id-ID" sz="2400" dirty="0" smtClean="0">
                <a:solidFill>
                  <a:schemeClr val="tx1"/>
                </a:solidFill>
              </a:rPr>
              <a:t> beradab</a:t>
            </a:r>
            <a:r>
              <a:rPr lang="id-ID" sz="2400" dirty="0">
                <a:solidFill>
                  <a:schemeClr val="tx1"/>
                </a:solidFill>
              </a:rPr>
              <a:t>, Persatuan Indonesia, dan </a:t>
            </a:r>
            <a:r>
              <a:rPr lang="id-ID" sz="2400" dirty="0" smtClean="0">
                <a:solidFill>
                  <a:schemeClr val="tx1"/>
                </a:solidFill>
              </a:rPr>
              <a:t>Kerakyatan </a:t>
            </a:r>
            <a:r>
              <a:rPr lang="fi-FI" sz="2400" dirty="0" smtClean="0">
                <a:solidFill>
                  <a:schemeClr val="tx1"/>
                </a:solidFill>
              </a:rPr>
              <a:t>yang </a:t>
            </a:r>
            <a:r>
              <a:rPr lang="fi-FI" sz="2400" dirty="0">
                <a:solidFill>
                  <a:schemeClr val="tx1"/>
                </a:solidFill>
              </a:rPr>
              <a:t>dipimpin oleh hikmat </a:t>
            </a:r>
            <a:r>
              <a:rPr lang="id-ID" sz="2400" dirty="0" smtClean="0">
                <a:solidFill>
                  <a:schemeClr val="tx1"/>
                </a:solidFill>
              </a:rPr>
              <a:t>k</a:t>
            </a:r>
            <a:r>
              <a:rPr lang="fi-FI" sz="2400" dirty="0" smtClean="0">
                <a:solidFill>
                  <a:schemeClr val="tx1"/>
                </a:solidFill>
              </a:rPr>
              <a:t>ebijaksanaan dalam</a:t>
            </a:r>
            <a:r>
              <a:rPr lang="id-ID" sz="2400" dirty="0" smtClean="0">
                <a:solidFill>
                  <a:schemeClr val="tx1"/>
                </a:solidFill>
              </a:rPr>
              <a:t> permusyawaratan/perwakilan</a:t>
            </a:r>
            <a:r>
              <a:rPr lang="id-ID" sz="2400" dirty="0">
                <a:solidFill>
                  <a:schemeClr val="tx1"/>
                </a:solidFill>
              </a:rPr>
              <a:t>, serta </a:t>
            </a:r>
            <a:r>
              <a:rPr lang="id-ID" sz="2400" dirty="0" smtClean="0">
                <a:solidFill>
                  <a:schemeClr val="tx1"/>
                </a:solidFill>
              </a:rPr>
              <a:t>dengan mewujudkan </a:t>
            </a:r>
            <a:r>
              <a:rPr lang="id-ID" sz="2400" dirty="0">
                <a:solidFill>
                  <a:schemeClr val="tx1"/>
                </a:solidFill>
              </a:rPr>
              <a:t>suatu Keadilan sosial bagi seluruh</a:t>
            </a:r>
            <a:br>
              <a:rPr lang="id-ID" sz="2400" dirty="0">
                <a:solidFill>
                  <a:schemeClr val="tx1"/>
                </a:solidFill>
              </a:rPr>
            </a:br>
            <a:r>
              <a:rPr lang="id-ID" sz="2400" dirty="0">
                <a:solidFill>
                  <a:schemeClr val="tx1"/>
                </a:solidFill>
              </a:rPr>
              <a:t>Rakyat Indonesia, dan batang tubuh </a:t>
            </a:r>
            <a:r>
              <a:rPr lang="id-ID" sz="2400" dirty="0" smtClean="0">
                <a:solidFill>
                  <a:schemeClr val="tx1"/>
                </a:solidFill>
              </a:rPr>
              <a:t>Undang-Undang </a:t>
            </a:r>
            <a:r>
              <a:rPr lang="id-ID" sz="2400" dirty="0">
                <a:solidFill>
                  <a:schemeClr val="tx1"/>
                </a:solidFill>
              </a:rPr>
              <a:t>Dasar 1945”.</a:t>
            </a:r>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graphicFrame>
        <p:nvGraphicFramePr>
          <p:cNvPr id="4" name="Diagram 3"/>
          <p:cNvGraphicFramePr/>
          <p:nvPr>
            <p:extLst>
              <p:ext uri="{D42A27DB-BD31-4B8C-83A1-F6EECF244321}">
                <p14:modId xmlns:p14="http://schemas.microsoft.com/office/powerpoint/2010/main" xmlns="" val="1837404038"/>
              </p:ext>
            </p:extLst>
          </p:nvPr>
        </p:nvGraphicFramePr>
        <p:xfrm>
          <a:off x="5796136" y="6123878"/>
          <a:ext cx="3168352"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1164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0728"/>
            <a:ext cx="8050088" cy="5616624"/>
          </a:xfrm>
        </p:spPr>
        <p:txBody>
          <a:bodyPr>
            <a:noAutofit/>
          </a:bodyPr>
          <a:lstStyle/>
          <a:p>
            <a:r>
              <a:rPr lang="id-ID" sz="2400" dirty="0" smtClean="0">
                <a:solidFill>
                  <a:schemeClr val="tx1"/>
                </a:solidFill>
              </a:rPr>
              <a:t>Undang-Undang </a:t>
            </a:r>
            <a:r>
              <a:rPr lang="id-ID" sz="2400" dirty="0">
                <a:solidFill>
                  <a:schemeClr val="tx1"/>
                </a:solidFill>
              </a:rPr>
              <a:t>Republik Indonesia Nomor 12 tahun </a:t>
            </a:r>
            <a:r>
              <a:rPr lang="id-ID" sz="2400" dirty="0" smtClean="0">
                <a:solidFill>
                  <a:schemeClr val="tx1"/>
                </a:solidFill>
              </a:rPr>
              <a:t>2011 tentang </a:t>
            </a:r>
            <a:r>
              <a:rPr lang="id-ID" sz="2400" dirty="0">
                <a:solidFill>
                  <a:schemeClr val="tx1"/>
                </a:solidFill>
              </a:rPr>
              <a:t>Pembentukan Peraturan </a:t>
            </a:r>
            <a:r>
              <a:rPr lang="id-ID" sz="2400" dirty="0" smtClean="0">
                <a:solidFill>
                  <a:schemeClr val="tx1"/>
                </a:solidFill>
              </a:rPr>
              <a:t>Perundang-Undangan </a:t>
            </a:r>
            <a:r>
              <a:rPr lang="sv-SE" sz="2400" dirty="0" smtClean="0">
                <a:solidFill>
                  <a:schemeClr val="tx1"/>
                </a:solidFill>
              </a:rPr>
              <a:t>menyebutkan </a:t>
            </a:r>
            <a:r>
              <a:rPr lang="sv-SE" sz="2400" dirty="0">
                <a:solidFill>
                  <a:schemeClr val="tx1"/>
                </a:solidFill>
              </a:rPr>
              <a:t>dalam penjelasan Pasal 2 bahwa</a:t>
            </a:r>
            <a:r>
              <a:rPr lang="sv-SE" sz="2400" dirty="0" smtClean="0">
                <a:solidFill>
                  <a:schemeClr val="tx1"/>
                </a:solidFill>
              </a:rPr>
              <a:t>:</a:t>
            </a:r>
            <a:r>
              <a:rPr lang="id-ID" sz="2400" dirty="0" smtClean="0">
                <a:solidFill>
                  <a:schemeClr val="tx1"/>
                </a:solidFill>
              </a:rPr>
              <a:t> Penempatan </a:t>
            </a:r>
            <a:r>
              <a:rPr lang="id-ID" sz="2400" dirty="0">
                <a:solidFill>
                  <a:schemeClr val="tx1"/>
                </a:solidFill>
              </a:rPr>
              <a:t>Pancasila sebagai sumber </a:t>
            </a:r>
            <a:r>
              <a:rPr lang="id-ID" sz="2400" dirty="0" smtClean="0">
                <a:solidFill>
                  <a:schemeClr val="tx1"/>
                </a:solidFill>
              </a:rPr>
              <a:t>dari </a:t>
            </a:r>
            <a:r>
              <a:rPr lang="pt-BR" sz="2400" dirty="0" smtClean="0">
                <a:solidFill>
                  <a:schemeClr val="tx1"/>
                </a:solidFill>
              </a:rPr>
              <a:t>segala </a:t>
            </a:r>
            <a:r>
              <a:rPr lang="pt-BR" sz="2400" dirty="0">
                <a:solidFill>
                  <a:schemeClr val="tx1"/>
                </a:solidFill>
              </a:rPr>
              <a:t>sumber hukum negara adalah </a:t>
            </a:r>
            <a:r>
              <a:rPr lang="pt-BR" sz="2400" dirty="0" smtClean="0">
                <a:solidFill>
                  <a:schemeClr val="tx1"/>
                </a:solidFill>
              </a:rPr>
              <a:t>sesuai</a:t>
            </a:r>
            <a:r>
              <a:rPr lang="id-ID" sz="2400" dirty="0" smtClean="0">
                <a:solidFill>
                  <a:schemeClr val="tx1"/>
                </a:solidFill>
              </a:rPr>
              <a:t> dengan </a:t>
            </a:r>
            <a:r>
              <a:rPr lang="id-ID" sz="2400" dirty="0">
                <a:solidFill>
                  <a:schemeClr val="tx1"/>
                </a:solidFill>
              </a:rPr>
              <a:t>Pembukaan Undang-Undang </a:t>
            </a:r>
            <a:r>
              <a:rPr lang="id-ID" sz="2400" dirty="0" smtClean="0">
                <a:solidFill>
                  <a:schemeClr val="tx1"/>
                </a:solidFill>
              </a:rPr>
              <a:t>Dasar </a:t>
            </a:r>
            <a:r>
              <a:rPr lang="it-IT" sz="2400" dirty="0" smtClean="0">
                <a:solidFill>
                  <a:schemeClr val="tx1"/>
                </a:solidFill>
              </a:rPr>
              <a:t>Negara </a:t>
            </a:r>
            <a:r>
              <a:rPr lang="it-IT" sz="2400" dirty="0">
                <a:solidFill>
                  <a:schemeClr val="tx1"/>
                </a:solidFill>
              </a:rPr>
              <a:t>Republik Indonesia Tahun 1945 </a:t>
            </a:r>
            <a:r>
              <a:rPr lang="it-IT" sz="2400" dirty="0" smtClean="0">
                <a:solidFill>
                  <a:schemeClr val="tx1"/>
                </a:solidFill>
              </a:rPr>
              <a:t>alinea</a:t>
            </a:r>
            <a:r>
              <a:rPr lang="id-ID" sz="2400" dirty="0" smtClean="0">
                <a:solidFill>
                  <a:schemeClr val="tx1"/>
                </a:solidFill>
              </a:rPr>
              <a:t> </a:t>
            </a:r>
            <a:r>
              <a:rPr lang="fi-FI" sz="2400" dirty="0" smtClean="0">
                <a:solidFill>
                  <a:schemeClr val="tx1"/>
                </a:solidFill>
              </a:rPr>
              <a:t>keempat </a:t>
            </a:r>
            <a:r>
              <a:rPr lang="fi-FI" sz="2400" dirty="0">
                <a:solidFill>
                  <a:schemeClr val="tx1"/>
                </a:solidFill>
              </a:rPr>
              <a:t>yaitu Ketuhanan Yang Maha Esa,</a:t>
            </a:r>
            <a:br>
              <a:rPr lang="fi-FI" sz="2400" dirty="0">
                <a:solidFill>
                  <a:schemeClr val="tx1"/>
                </a:solidFill>
              </a:rPr>
            </a:br>
            <a:r>
              <a:rPr lang="id-ID" sz="2400" dirty="0">
                <a:solidFill>
                  <a:schemeClr val="tx1"/>
                </a:solidFill>
              </a:rPr>
              <a:t>Kemanusiaan yang adil dan beradab, </a:t>
            </a:r>
            <a:r>
              <a:rPr lang="id-ID" sz="2400" dirty="0" smtClean="0">
                <a:solidFill>
                  <a:schemeClr val="tx1"/>
                </a:solidFill>
              </a:rPr>
              <a:t>Persatuan </a:t>
            </a:r>
            <a:r>
              <a:rPr lang="fi-FI" sz="2400" dirty="0" smtClean="0">
                <a:solidFill>
                  <a:schemeClr val="tx1"/>
                </a:solidFill>
              </a:rPr>
              <a:t>Indonesia</a:t>
            </a:r>
            <a:r>
              <a:rPr lang="fi-FI" sz="2400" dirty="0">
                <a:solidFill>
                  <a:schemeClr val="tx1"/>
                </a:solidFill>
              </a:rPr>
              <a:t>, Kerakyatan yang dipimpin oleh </a:t>
            </a:r>
            <a:r>
              <a:rPr lang="fi-FI" sz="2400" dirty="0" smtClean="0">
                <a:solidFill>
                  <a:schemeClr val="tx1"/>
                </a:solidFill>
              </a:rPr>
              <a:t>hikmat</a:t>
            </a:r>
            <a:r>
              <a:rPr lang="id-ID" sz="2400" dirty="0" smtClean="0">
                <a:solidFill>
                  <a:schemeClr val="tx1"/>
                </a:solidFill>
              </a:rPr>
              <a:t> kebijaksanaan dalam Permusyawaratan/Perwakilan</a:t>
            </a:r>
            <a:r>
              <a:rPr lang="id-ID" sz="2400" dirty="0">
                <a:solidFill>
                  <a:schemeClr val="tx1"/>
                </a:solidFill>
              </a:rPr>
              <a:t>, dan </a:t>
            </a:r>
            <a:r>
              <a:rPr lang="id-ID" sz="2400" dirty="0" smtClean="0">
                <a:solidFill>
                  <a:schemeClr val="tx1"/>
                </a:solidFill>
              </a:rPr>
              <a:t>Keadilan </a:t>
            </a:r>
            <a:r>
              <a:rPr lang="nb-NO" sz="2400" dirty="0" smtClean="0">
                <a:solidFill>
                  <a:schemeClr val="tx1"/>
                </a:solidFill>
              </a:rPr>
              <a:t>sosial </a:t>
            </a:r>
            <a:r>
              <a:rPr lang="nb-NO" sz="2400" dirty="0">
                <a:solidFill>
                  <a:schemeClr val="tx1"/>
                </a:solidFill>
              </a:rPr>
              <a:t>bagi seluruh rakyat Indonesia</a:t>
            </a:r>
            <a:r>
              <a:rPr lang="nb-NO" sz="2400" dirty="0" smtClean="0">
                <a:solidFill>
                  <a:schemeClr val="tx1"/>
                </a:solidFill>
              </a:rPr>
              <a:t>.</a:t>
            </a:r>
            <a:r>
              <a:rPr lang="id-ID" sz="2400" dirty="0" smtClean="0">
                <a:solidFill>
                  <a:schemeClr val="tx1"/>
                </a:solidFill>
              </a:rPr>
              <a:t> Menempatkan </a:t>
            </a:r>
            <a:r>
              <a:rPr lang="id-ID" sz="2400" dirty="0">
                <a:solidFill>
                  <a:schemeClr val="tx1"/>
                </a:solidFill>
              </a:rPr>
              <a:t>Pancasila sebagai dasar </a:t>
            </a:r>
            <a:r>
              <a:rPr lang="id-ID" sz="2400" dirty="0" smtClean="0">
                <a:solidFill>
                  <a:schemeClr val="tx1"/>
                </a:solidFill>
              </a:rPr>
              <a:t>dan ideologi </a:t>
            </a:r>
            <a:r>
              <a:rPr lang="id-ID" sz="2400" dirty="0">
                <a:solidFill>
                  <a:schemeClr val="tx1"/>
                </a:solidFill>
              </a:rPr>
              <a:t>negara serta sekaligus dasar </a:t>
            </a:r>
            <a:r>
              <a:rPr lang="id-ID" sz="2400" dirty="0" smtClean="0">
                <a:solidFill>
                  <a:schemeClr val="tx1"/>
                </a:solidFill>
              </a:rPr>
              <a:t>filosofis negara </a:t>
            </a:r>
            <a:r>
              <a:rPr lang="id-ID" sz="2400" dirty="0">
                <a:solidFill>
                  <a:schemeClr val="tx1"/>
                </a:solidFill>
              </a:rPr>
              <a:t>sehingga setiap materi muatan </a:t>
            </a:r>
            <a:r>
              <a:rPr lang="id-ID" sz="2400" dirty="0" smtClean="0">
                <a:solidFill>
                  <a:schemeClr val="tx1"/>
                </a:solidFill>
              </a:rPr>
              <a:t>Peraturan Perundang-undangan </a:t>
            </a:r>
            <a:r>
              <a:rPr lang="id-ID" sz="2400" dirty="0">
                <a:solidFill>
                  <a:schemeClr val="tx1"/>
                </a:solidFill>
              </a:rPr>
              <a:t>tidak boleh </a:t>
            </a:r>
            <a:r>
              <a:rPr lang="id-ID" sz="2400" dirty="0" smtClean="0">
                <a:solidFill>
                  <a:schemeClr val="tx1"/>
                </a:solidFill>
              </a:rPr>
              <a:t>bertentangan dengan </a:t>
            </a:r>
            <a:r>
              <a:rPr lang="id-ID" sz="2400" dirty="0">
                <a:solidFill>
                  <a:schemeClr val="tx1"/>
                </a:solidFill>
              </a:rPr>
              <a:t>nilai-nilai yang terkandung </a:t>
            </a:r>
            <a:r>
              <a:rPr lang="id-ID" sz="2400" dirty="0" smtClean="0">
                <a:solidFill>
                  <a:schemeClr val="tx1"/>
                </a:solidFill>
              </a:rPr>
              <a:t>dalam Pancasila</a:t>
            </a:r>
            <a:r>
              <a:rPr lang="id-ID" sz="2400" dirty="0">
                <a:solidFill>
                  <a:schemeClr val="tx1"/>
                </a:solidFill>
              </a:rPr>
              <a:t>.</a:t>
            </a:r>
          </a:p>
        </p:txBody>
      </p:sp>
      <p:pic>
        <p:nvPicPr>
          <p:cNvPr id="3" name="Picture 2" descr="85px-Coat_of_Indonesia.png"/>
          <p:cNvPicPr>
            <a:picLocks noChangeAspect="1"/>
          </p:cNvPicPr>
          <p:nvPr/>
        </p:nvPicPr>
        <p:blipFill>
          <a:blip r:embed="rId2"/>
          <a:stretch>
            <a:fillRect/>
          </a:stretch>
        </p:blipFill>
        <p:spPr>
          <a:xfrm>
            <a:off x="251520" y="44624"/>
            <a:ext cx="1080120" cy="1130949"/>
          </a:xfrm>
          <a:prstGeom prst="rect">
            <a:avLst/>
          </a:prstGeom>
        </p:spPr>
      </p:pic>
    </p:spTree>
    <p:extLst>
      <p:ext uri="{BB962C8B-B14F-4D97-AF65-F5344CB8AC3E}">
        <p14:creationId xmlns:p14="http://schemas.microsoft.com/office/powerpoint/2010/main" xmlns="" val="3782144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id-ID" dirty="0" smtClean="0"/>
              <a:t>Analisis Soal</a:t>
            </a:r>
            <a:endParaRPr lang="id-ID" dirty="0"/>
          </a:p>
        </p:txBody>
      </p:sp>
      <p:sp>
        <p:nvSpPr>
          <p:cNvPr id="4" name="Content Placeholder 3"/>
          <p:cNvSpPr>
            <a:spLocks noGrp="1"/>
          </p:cNvSpPr>
          <p:nvPr>
            <p:ph sz="quarter" idx="1"/>
          </p:nvPr>
        </p:nvSpPr>
        <p:spPr/>
        <p:txBody>
          <a:bodyPr/>
          <a:lstStyle/>
          <a:p>
            <a:r>
              <a:rPr lang="id-ID" i="1" dirty="0" smtClean="0"/>
              <a:t>Bagaimakah cara-cara pengambilan </a:t>
            </a:r>
            <a:r>
              <a:rPr lang="id-ID" i="1" dirty="0" smtClean="0"/>
              <a:t>keputusan berdasarkan musyawarah untuk mufakat </a:t>
            </a:r>
            <a:r>
              <a:rPr lang="id-ID" i="1" dirty="0" smtClean="0"/>
              <a:t>dalam kehidupan </a:t>
            </a:r>
            <a:r>
              <a:rPr lang="id-ID" i="1" dirty="0" smtClean="0"/>
              <a:t>masyarakat di sekitar Anda atau dalam organisasi yang ada </a:t>
            </a:r>
            <a:r>
              <a:rPr lang="id-ID" i="1" dirty="0" smtClean="0"/>
              <a:t>di sekitar </a:t>
            </a:r>
            <a:r>
              <a:rPr lang="id-ID" i="1" dirty="0" smtClean="0"/>
              <a:t>Anda? Apa bentuk kearifan yang timbul ketika musyawarah </a:t>
            </a:r>
            <a:r>
              <a:rPr lang="id-ID" i="1" dirty="0" smtClean="0"/>
              <a:t>itu berlangsung dan </a:t>
            </a:r>
            <a:r>
              <a:rPr lang="id-ID" i="1" dirty="0" smtClean="0"/>
              <a:t>Apa bentuk kendala yang timbul ketika musyawarah </a:t>
            </a:r>
            <a:r>
              <a:rPr lang="id-ID" i="1" dirty="0" smtClean="0"/>
              <a:t>itu berlangsung </a:t>
            </a:r>
            <a:r>
              <a:rPr lang="id-ID" i="1" dirty="0" smtClean="0"/>
              <a:t>?</a:t>
            </a: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28604"/>
            <a:ext cx="4572000" cy="6072230"/>
          </a:xfrm>
        </p:spPr>
        <p:txBody>
          <a:bodyPr>
            <a:normAutofit lnSpcReduction="10000"/>
          </a:bodyPr>
          <a:lstStyle/>
          <a:p>
            <a:pPr algn="just">
              <a:buNone/>
            </a:pPr>
            <a:r>
              <a:rPr lang="id-ID" dirty="0" smtClean="0"/>
              <a:t>Hasil Survei </a:t>
            </a:r>
            <a:r>
              <a:rPr lang="id-ID" dirty="0" smtClean="0"/>
              <a:t>menunjukkan </a:t>
            </a:r>
            <a:r>
              <a:rPr lang="id-ID" dirty="0" smtClean="0"/>
              <a:t>bahwa pengetahuan masyarakat tentang Pancasila merosot </a:t>
            </a:r>
            <a:r>
              <a:rPr lang="id-ID" dirty="0" smtClean="0"/>
              <a:t>secara </a:t>
            </a:r>
            <a:r>
              <a:rPr lang="id-ID" dirty="0" smtClean="0"/>
              <a:t>tajam, yaitu 48,4% responden berusia 17 sampai 29 tahun tidak </a:t>
            </a:r>
            <a:r>
              <a:rPr lang="id-ID" dirty="0" smtClean="0"/>
              <a:t>mampu menyebutkan </a:t>
            </a:r>
            <a:r>
              <a:rPr lang="id-ID" dirty="0" smtClean="0"/>
              <a:t>silai-sila Pancasila secara benar dan lengkap. 42,7% </a:t>
            </a:r>
            <a:r>
              <a:rPr lang="id-ID" dirty="0" smtClean="0"/>
              <a:t>salah menyebut </a:t>
            </a:r>
            <a:r>
              <a:rPr lang="id-ID" dirty="0" smtClean="0"/>
              <a:t>silai-sila Pancasila, lebih parah lagi, 60% responden berusia 46 </a:t>
            </a:r>
            <a:r>
              <a:rPr lang="id-ID" dirty="0" smtClean="0"/>
              <a:t>tahun </a:t>
            </a:r>
            <a:r>
              <a:rPr lang="fi-FI" dirty="0" smtClean="0"/>
              <a:t>ke </a:t>
            </a:r>
            <a:r>
              <a:rPr lang="fi-FI" dirty="0" smtClean="0"/>
              <a:t>atas salah menyebutkan sila-sila Pancasila</a:t>
            </a:r>
            <a:r>
              <a:rPr lang="fi-FI" dirty="0" smtClean="0"/>
              <a:t>.</a:t>
            </a:r>
            <a:r>
              <a:rPr lang="id-ID" dirty="0" smtClean="0"/>
              <a:t> Jelaskan faktor penyebab rendahnya </a:t>
            </a:r>
            <a:r>
              <a:rPr lang="id-ID" dirty="0" smtClean="0"/>
              <a:t>pemahaman dan pengamalan tentang nilai-nilai Pancasila </a:t>
            </a:r>
            <a:r>
              <a:rPr lang="id-ID" dirty="0" smtClean="0"/>
              <a:t>dalam masyarakat </a:t>
            </a:r>
            <a:r>
              <a:rPr lang="id-ID" dirty="0" smtClean="0"/>
              <a:t>Indonesia dewasa </a:t>
            </a:r>
            <a:r>
              <a:rPr lang="id-ID" dirty="0" smtClean="0"/>
              <a:t>ini!</a:t>
            </a:r>
            <a:endParaRPr lang="id-ID" dirty="0"/>
          </a:p>
        </p:txBody>
      </p:sp>
      <p:sp>
        <p:nvSpPr>
          <p:cNvPr id="5" name="Content Placeholder 4"/>
          <p:cNvSpPr>
            <a:spLocks noGrp="1"/>
          </p:cNvSpPr>
          <p:nvPr>
            <p:ph sz="quarter" idx="2"/>
          </p:nvPr>
        </p:nvSpPr>
        <p:spPr/>
        <p:txBody>
          <a:bodyPr>
            <a:normAutofit lnSpcReduction="10000"/>
          </a:bodyPr>
          <a:lstStyle/>
          <a:p>
            <a:endParaRPr lang="id-ID" dirty="0"/>
          </a:p>
        </p:txBody>
      </p:sp>
      <p:pic>
        <p:nvPicPr>
          <p:cNvPr id="1026" name="Picture 2"/>
          <p:cNvPicPr>
            <a:picLocks noChangeAspect="1" noChangeArrowheads="1"/>
          </p:cNvPicPr>
          <p:nvPr/>
        </p:nvPicPr>
        <p:blipFill>
          <a:blip r:embed="rId2"/>
          <a:srcRect/>
          <a:stretch>
            <a:fillRect/>
          </a:stretch>
        </p:blipFill>
        <p:spPr bwMode="auto">
          <a:xfrm>
            <a:off x="4608832" y="214290"/>
            <a:ext cx="4368510" cy="242889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706090"/>
          </a:xfrm>
        </p:spPr>
        <p:txBody>
          <a:bodyPr>
            <a:noAutofit/>
          </a:bodyPr>
          <a:lstStyle/>
          <a:p>
            <a:r>
              <a:rPr lang="id-ID" b="1" dirty="0" smtClean="0"/>
              <a:t>Pancasila Era Orde Lama</a:t>
            </a:r>
            <a:endParaRPr lang="id-ID" b="1" dirty="0"/>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graphicFrame>
        <p:nvGraphicFramePr>
          <p:cNvPr id="4" name="Diagram 3"/>
          <p:cNvGraphicFramePr/>
          <p:nvPr>
            <p:extLst>
              <p:ext uri="{D42A27DB-BD31-4B8C-83A1-F6EECF244321}">
                <p14:modId xmlns:p14="http://schemas.microsoft.com/office/powerpoint/2010/main" xmlns="" val="1734399419"/>
              </p:ext>
            </p:extLst>
          </p:nvPr>
        </p:nvGraphicFramePr>
        <p:xfrm>
          <a:off x="0" y="1844824"/>
          <a:ext cx="9144000" cy="456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xmlns="" val="352746510"/>
              </p:ext>
            </p:extLst>
          </p:nvPr>
        </p:nvGraphicFramePr>
        <p:xfrm>
          <a:off x="-252536" y="6123878"/>
          <a:ext cx="3168352" cy="519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922872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sp>
        <p:nvSpPr>
          <p:cNvPr id="4" name="Content Placeholder 3"/>
          <p:cNvSpPr>
            <a:spLocks noGrp="1"/>
          </p:cNvSpPr>
          <p:nvPr>
            <p:ph sz="quarter" idx="1"/>
          </p:nvPr>
        </p:nvSpPr>
        <p:spPr/>
        <p:txBody>
          <a:bodyPr>
            <a:normAutofit/>
          </a:bodyPr>
          <a:lstStyle/>
          <a:p>
            <a:pPr algn="r">
              <a:buNone/>
            </a:pPr>
            <a:endParaRPr lang="id-ID" dirty="0" smtClean="0"/>
          </a:p>
          <a:p>
            <a:pPr algn="r">
              <a:buNone/>
            </a:pPr>
            <a:r>
              <a:rPr lang="id-ID" dirty="0" smtClean="0"/>
              <a:t>Berdasarkan </a:t>
            </a:r>
            <a:r>
              <a:rPr lang="id-ID" dirty="0" smtClean="0"/>
              <a:t>Undang-undang Dasar Sementara 1950 </a:t>
            </a:r>
            <a:r>
              <a:rPr lang="id-ID" dirty="0" smtClean="0"/>
              <a:t>dilaksanakanlah Pemilu </a:t>
            </a:r>
            <a:r>
              <a:rPr lang="id-ID" dirty="0" smtClean="0"/>
              <a:t>yang pertama pada 1955. Pemilu ini dilaksanakan untuk membentuk </a:t>
            </a:r>
            <a:r>
              <a:rPr lang="id-ID" dirty="0" smtClean="0"/>
              <a:t>dua badan </a:t>
            </a:r>
            <a:r>
              <a:rPr lang="id-ID" dirty="0" smtClean="0"/>
              <a:t>perwakilan, yaitu Badan Konstituante (yang akan mengemban </a:t>
            </a:r>
            <a:r>
              <a:rPr lang="id-ID" dirty="0" smtClean="0"/>
              <a:t>tugas membuat </a:t>
            </a:r>
            <a:r>
              <a:rPr lang="id-ID" dirty="0" smtClean="0"/>
              <a:t>Konstitusi/Undang-undang Dasar) dan DPR (yang akan </a:t>
            </a:r>
            <a:r>
              <a:rPr lang="id-ID" dirty="0" smtClean="0"/>
              <a:t>berperan sebagai </a:t>
            </a:r>
            <a:r>
              <a:rPr lang="id-ID" dirty="0" smtClean="0"/>
              <a:t>parlemen). Pada 1956, Badan Konstituante mulai bersidang di </a:t>
            </a:r>
            <a:r>
              <a:rPr lang="id-ID" dirty="0" smtClean="0"/>
              <a:t>Bandung untuk </a:t>
            </a:r>
            <a:r>
              <a:rPr lang="id-ID" dirty="0" smtClean="0"/>
              <a:t>membuat UUD yang definitif sebagai pengganti UUDS 1950.</a:t>
            </a:r>
            <a:endParaRPr lang="id-ID" dirty="0"/>
          </a:p>
        </p:txBody>
      </p:sp>
      <p:pic>
        <p:nvPicPr>
          <p:cNvPr id="5" name="Picture 4"/>
          <p:cNvPicPr>
            <a:picLocks noChangeAspect="1"/>
          </p:cNvPicPr>
          <p:nvPr/>
        </p:nvPicPr>
        <p:blipFill>
          <a:blip r:embed="rId2" cstate="print"/>
          <a:srcRect l="23564" r="24103"/>
          <a:stretch>
            <a:fillRect/>
          </a:stretch>
        </p:blipFill>
        <p:spPr>
          <a:xfrm>
            <a:off x="0" y="0"/>
            <a:ext cx="2161377" cy="2428892"/>
          </a:xfrm>
          <a:custGeom>
            <a:avLst/>
            <a:gdLst>
              <a:gd name="connsiteX0" fmla="*/ 0 w 4872038"/>
              <a:gd name="connsiteY0" fmla="*/ 0 h 4872037"/>
              <a:gd name="connsiteX1" fmla="*/ 4872038 w 4872038"/>
              <a:gd name="connsiteY1" fmla="*/ 0 h 4872037"/>
              <a:gd name="connsiteX2" fmla="*/ 4872038 w 4872038"/>
              <a:gd name="connsiteY2" fmla="*/ 4872037 h 4872037"/>
              <a:gd name="connsiteX3" fmla="*/ 0 w 4872038"/>
              <a:gd name="connsiteY3" fmla="*/ 4872037 h 4872037"/>
            </a:gdLst>
            <a:ahLst/>
            <a:cxnLst>
              <a:cxn ang="0">
                <a:pos x="connsiteX0" y="connsiteY0"/>
              </a:cxn>
              <a:cxn ang="0">
                <a:pos x="connsiteX1" y="connsiteY1"/>
              </a:cxn>
              <a:cxn ang="0">
                <a:pos x="connsiteX2" y="connsiteY2"/>
              </a:cxn>
              <a:cxn ang="0">
                <a:pos x="connsiteX3" y="connsiteY3"/>
              </a:cxn>
            </a:cxnLst>
            <a:rect l="l" t="t" r="r" b="b"/>
            <a:pathLst>
              <a:path w="4872038" h="4872037">
                <a:moveTo>
                  <a:pt x="0" y="0"/>
                </a:moveTo>
                <a:lnTo>
                  <a:pt x="4872038" y="0"/>
                </a:lnTo>
                <a:lnTo>
                  <a:pt x="4872038" y="4872037"/>
                </a:lnTo>
                <a:lnTo>
                  <a:pt x="0" y="4872037"/>
                </a:lnTo>
                <a:close/>
              </a:path>
            </a:pathLst>
          </a:custGeom>
          <a:effectLst>
            <a:outerShdw blurRad="50800" dist="38100" algn="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642918"/>
            <a:ext cx="4643470" cy="5376882"/>
          </a:xfrm>
        </p:spPr>
        <p:txBody>
          <a:bodyPr>
            <a:normAutofit fontScale="92500" lnSpcReduction="10000"/>
          </a:bodyPr>
          <a:lstStyle/>
          <a:p>
            <a:pPr marL="0" indent="0" algn="just">
              <a:buNone/>
            </a:pPr>
            <a:r>
              <a:rPr lang="id-ID" dirty="0" smtClean="0"/>
              <a:t>Telah </a:t>
            </a:r>
            <a:r>
              <a:rPr lang="id-ID" dirty="0" smtClean="0"/>
              <a:t>banyak pasal-pasal yang </a:t>
            </a:r>
            <a:r>
              <a:rPr lang="id-ID" dirty="0" smtClean="0"/>
              <a:t>dirumuskan oleh Badan Konstituante, </a:t>
            </a:r>
            <a:r>
              <a:rPr lang="id-ID" dirty="0" smtClean="0"/>
              <a:t>akan tetapi sidang menjadi </a:t>
            </a:r>
            <a:r>
              <a:rPr lang="id-ID" dirty="0" smtClean="0"/>
              <a:t>berlarut-larut ketika </a:t>
            </a:r>
            <a:r>
              <a:rPr lang="id-ID" dirty="0" smtClean="0"/>
              <a:t>pembicaraan memasuki kawasan dasar negara. Sebagian </a:t>
            </a:r>
            <a:r>
              <a:rPr lang="id-ID" dirty="0" smtClean="0"/>
              <a:t>anggota </a:t>
            </a:r>
            <a:r>
              <a:rPr lang="id-ID" dirty="0" smtClean="0"/>
              <a:t>menghendaki Islam sebagai dasar negara, sementara sebagian yang lain </a:t>
            </a:r>
            <a:r>
              <a:rPr lang="id-ID" dirty="0" smtClean="0"/>
              <a:t>tetap menghendaki </a:t>
            </a:r>
            <a:r>
              <a:rPr lang="id-ID" dirty="0" smtClean="0"/>
              <a:t>Pancasila sebagai dasar negara. Kebuntuan ini diselesaikan </a:t>
            </a:r>
            <a:r>
              <a:rPr lang="id-ID" dirty="0" smtClean="0"/>
              <a:t>lewat voting</a:t>
            </a:r>
            <a:r>
              <a:rPr lang="id-ID" dirty="0" smtClean="0"/>
              <a:t>, tetapi selalu gagal mencapai putusan karena selalu tidak memenuhi </a:t>
            </a:r>
            <a:r>
              <a:rPr lang="id-ID" dirty="0" smtClean="0"/>
              <a:t>syarat voting </a:t>
            </a:r>
            <a:r>
              <a:rPr lang="id-ID" dirty="0" smtClean="0"/>
              <a:t>yang ditetapkan. Akibatnya, banyak anggota </a:t>
            </a:r>
            <a:r>
              <a:rPr lang="id-ID" dirty="0" smtClean="0"/>
              <a:t>Konstituante yang menyatakan </a:t>
            </a:r>
            <a:r>
              <a:rPr lang="id-ID" dirty="0" smtClean="0"/>
              <a:t>tidak akan lagi menghadiri sidang. Keadaan ini </a:t>
            </a:r>
            <a:r>
              <a:rPr lang="id-ID" dirty="0" smtClean="0"/>
              <a:t>memprihatinkan Soekarno </a:t>
            </a:r>
            <a:r>
              <a:rPr lang="id-ID" dirty="0" smtClean="0"/>
              <a:t>sebagai Kepala Negara.</a:t>
            </a:r>
            <a:endParaRPr lang="id-ID" dirty="0"/>
          </a:p>
        </p:txBody>
      </p:sp>
      <p:sp>
        <p:nvSpPr>
          <p:cNvPr id="5" name="Content Placeholder 4"/>
          <p:cNvSpPr>
            <a:spLocks noGrp="1"/>
          </p:cNvSpPr>
          <p:nvPr>
            <p:ph sz="quarter" idx="2"/>
          </p:nvPr>
        </p:nvSpPr>
        <p:spPr/>
        <p:txBody>
          <a:bodyPr>
            <a:normAutofit fontScale="92500" lnSpcReduction="10000"/>
          </a:bodyPr>
          <a:lstStyle/>
          <a:p>
            <a:endParaRPr lang="id-ID"/>
          </a:p>
        </p:txBody>
      </p:sp>
      <p:pic>
        <p:nvPicPr>
          <p:cNvPr id="6" name="Picture 5"/>
          <p:cNvPicPr>
            <a:picLocks noChangeAspect="1"/>
          </p:cNvPicPr>
          <p:nvPr/>
        </p:nvPicPr>
        <p:blipFill>
          <a:blip r:embed="rId2"/>
          <a:srcRect l="23564" r="24103"/>
          <a:stretch>
            <a:fillRect/>
          </a:stretch>
        </p:blipFill>
        <p:spPr>
          <a:xfrm>
            <a:off x="5000628" y="714356"/>
            <a:ext cx="3941335" cy="4429156"/>
          </a:xfrm>
          <a:custGeom>
            <a:avLst/>
            <a:gdLst>
              <a:gd name="connsiteX0" fmla="*/ 0 w 4872038"/>
              <a:gd name="connsiteY0" fmla="*/ 0 h 4872037"/>
              <a:gd name="connsiteX1" fmla="*/ 4872038 w 4872038"/>
              <a:gd name="connsiteY1" fmla="*/ 0 h 4872037"/>
              <a:gd name="connsiteX2" fmla="*/ 4872038 w 4872038"/>
              <a:gd name="connsiteY2" fmla="*/ 4872037 h 4872037"/>
              <a:gd name="connsiteX3" fmla="*/ 0 w 4872038"/>
              <a:gd name="connsiteY3" fmla="*/ 4872037 h 4872037"/>
            </a:gdLst>
            <a:ahLst/>
            <a:cxnLst>
              <a:cxn ang="0">
                <a:pos x="connsiteX0" y="connsiteY0"/>
              </a:cxn>
              <a:cxn ang="0">
                <a:pos x="connsiteX1" y="connsiteY1"/>
              </a:cxn>
              <a:cxn ang="0">
                <a:pos x="connsiteX2" y="connsiteY2"/>
              </a:cxn>
              <a:cxn ang="0">
                <a:pos x="connsiteX3" y="connsiteY3"/>
              </a:cxn>
            </a:cxnLst>
            <a:rect l="l" t="t" r="r" b="b"/>
            <a:pathLst>
              <a:path w="4872038" h="4872037">
                <a:moveTo>
                  <a:pt x="0" y="0"/>
                </a:moveTo>
                <a:lnTo>
                  <a:pt x="4872038" y="0"/>
                </a:lnTo>
                <a:lnTo>
                  <a:pt x="4872038" y="4872037"/>
                </a:lnTo>
                <a:lnTo>
                  <a:pt x="0" y="4872037"/>
                </a:lnTo>
                <a:close/>
              </a:path>
            </a:pathLst>
          </a:custGeom>
          <a:effectLst>
            <a:outerShdw blurRad="50800" dist="38100" algn="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488832" cy="1143000"/>
          </a:xfrm>
        </p:spPr>
        <p:txBody>
          <a:bodyPr>
            <a:noAutofit/>
          </a:bodyPr>
          <a:lstStyle/>
          <a:p>
            <a:r>
              <a:rPr lang="id-ID" sz="2400" dirty="0" smtClean="0">
                <a:solidFill>
                  <a:schemeClr val="tx1"/>
                </a:solidFill>
              </a:rPr>
              <a:t>P</a:t>
            </a:r>
            <a:r>
              <a:rPr lang="sv-SE" sz="2400" dirty="0" smtClean="0">
                <a:solidFill>
                  <a:schemeClr val="tx1"/>
                </a:solidFill>
              </a:rPr>
              <a:t>ada </a:t>
            </a:r>
            <a:r>
              <a:rPr lang="sv-SE" sz="2400" dirty="0" smtClean="0">
                <a:solidFill>
                  <a:schemeClr val="tx1"/>
                </a:solidFill>
              </a:rPr>
              <a:t>5 Juli 1959, Presiden Soekarno mengambil </a:t>
            </a:r>
            <a:r>
              <a:rPr lang="sv-SE" sz="2400" dirty="0" smtClean="0">
                <a:solidFill>
                  <a:schemeClr val="tx1"/>
                </a:solidFill>
              </a:rPr>
              <a:t>langkah</a:t>
            </a:r>
            <a:r>
              <a:rPr lang="id-ID" sz="2400" dirty="0" smtClean="0">
                <a:solidFill>
                  <a:schemeClr val="tx1"/>
                </a:solidFill>
              </a:rPr>
              <a:t>“darurat</a:t>
            </a:r>
            <a:r>
              <a:rPr lang="id-ID" sz="2400" dirty="0" smtClean="0">
                <a:solidFill>
                  <a:schemeClr val="tx1"/>
                </a:solidFill>
              </a:rPr>
              <a:t>” dengan mengeluarkan dekrit.</a:t>
            </a:r>
            <a:endParaRPr lang="id-ID" sz="2400" b="1" dirty="0">
              <a:solidFill>
                <a:schemeClr val="tx1"/>
              </a:solidFill>
            </a:endParaRPr>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sp>
        <p:nvSpPr>
          <p:cNvPr id="4" name="Rectangle 3"/>
          <p:cNvSpPr/>
          <p:nvPr/>
        </p:nvSpPr>
        <p:spPr>
          <a:xfrm>
            <a:off x="1547664" y="1844824"/>
            <a:ext cx="6264696" cy="3416320"/>
          </a:xfrm>
          <a:prstGeom prst="rect">
            <a:avLst/>
          </a:prstGeom>
        </p:spPr>
        <p:txBody>
          <a:bodyPr wrap="square">
            <a:spAutoFit/>
          </a:bodyPr>
          <a:lstStyle/>
          <a:p>
            <a:pPr marL="742950" indent="-742950">
              <a:buFont typeface="+mj-lt"/>
              <a:buAutoNum type="arabicPeriod"/>
            </a:pPr>
            <a:r>
              <a:rPr lang="id-ID" sz="3600" dirty="0" smtClean="0"/>
              <a:t>Pembubaran </a:t>
            </a:r>
            <a:r>
              <a:rPr lang="id-ID" sz="3600" dirty="0"/>
              <a:t>konstituante;</a:t>
            </a:r>
          </a:p>
          <a:p>
            <a:pPr marL="742950" indent="-742950">
              <a:buFont typeface="+mj-lt"/>
              <a:buAutoNum type="arabicPeriod"/>
            </a:pPr>
            <a:r>
              <a:rPr lang="de-DE" sz="3600" dirty="0" smtClean="0"/>
              <a:t>Undang-Undang </a:t>
            </a:r>
            <a:r>
              <a:rPr lang="de-DE" sz="3600" dirty="0"/>
              <a:t>Dasar 1945 kembali berlaku; dan</a:t>
            </a:r>
          </a:p>
          <a:p>
            <a:pPr marL="742950" indent="-742950">
              <a:buFont typeface="+mj-lt"/>
              <a:buAutoNum type="arabicPeriod"/>
            </a:pPr>
            <a:r>
              <a:rPr lang="id-ID" sz="3600" dirty="0" smtClean="0"/>
              <a:t>Pembentukan </a:t>
            </a:r>
            <a:r>
              <a:rPr lang="id-ID" sz="3600" dirty="0"/>
              <a:t>Majelis Permusyawaratan </a:t>
            </a:r>
            <a:r>
              <a:rPr lang="id-ID" sz="3600" dirty="0" smtClean="0"/>
              <a:t>Rakyat Sementara</a:t>
            </a:r>
            <a:r>
              <a:rPr lang="id-ID" sz="3600" dirty="0"/>
              <a:t>.</a:t>
            </a:r>
          </a:p>
        </p:txBody>
      </p:sp>
      <p:graphicFrame>
        <p:nvGraphicFramePr>
          <p:cNvPr id="5" name="Diagram 4"/>
          <p:cNvGraphicFramePr/>
          <p:nvPr>
            <p:extLst>
              <p:ext uri="{D42A27DB-BD31-4B8C-83A1-F6EECF244321}">
                <p14:modId xmlns:p14="http://schemas.microsoft.com/office/powerpoint/2010/main" xmlns="" val="4263101839"/>
              </p:ext>
            </p:extLst>
          </p:nvPr>
        </p:nvGraphicFramePr>
        <p:xfrm>
          <a:off x="-252536" y="6165304"/>
          <a:ext cx="3168352"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72591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80" y="2492896"/>
            <a:ext cx="7772400" cy="2814217"/>
          </a:xfrm>
        </p:spPr>
        <p:txBody>
          <a:bodyPr>
            <a:noAutofit/>
          </a:bodyPr>
          <a:lstStyle/>
          <a:p>
            <a:r>
              <a:rPr lang="id-ID" sz="2400" dirty="0">
                <a:solidFill>
                  <a:schemeClr val="tx1"/>
                </a:solidFill>
              </a:rPr>
              <a:t>Ir. Soekarno memberi </a:t>
            </a:r>
            <a:r>
              <a:rPr lang="id-ID" sz="2400" dirty="0" smtClean="0">
                <a:solidFill>
                  <a:schemeClr val="tx1"/>
                </a:solidFill>
              </a:rPr>
              <a:t>tafsir Pancasila </a:t>
            </a:r>
            <a:r>
              <a:rPr lang="id-ID" sz="2400" dirty="0">
                <a:solidFill>
                  <a:schemeClr val="tx1"/>
                </a:solidFill>
              </a:rPr>
              <a:t>sebagai </a:t>
            </a:r>
            <a:r>
              <a:rPr lang="id-ID" sz="2400" dirty="0" smtClean="0">
                <a:solidFill>
                  <a:schemeClr val="tx1"/>
                </a:solidFill>
              </a:rPr>
              <a:t>satu kesatuan </a:t>
            </a:r>
            <a:r>
              <a:rPr lang="id-ID" sz="2400" dirty="0">
                <a:solidFill>
                  <a:schemeClr val="tx1"/>
                </a:solidFill>
              </a:rPr>
              <a:t>paham dalam </a:t>
            </a:r>
            <a:r>
              <a:rPr lang="id-ID" sz="2400" dirty="0" smtClean="0">
                <a:solidFill>
                  <a:schemeClr val="tx1"/>
                </a:solidFill>
              </a:rPr>
              <a:t>doktrin “Manipol”. </a:t>
            </a:r>
            <a:r>
              <a:rPr lang="id-ID" sz="2400" dirty="0">
                <a:solidFill>
                  <a:schemeClr val="tx1"/>
                </a:solidFill>
              </a:rPr>
              <a:t>Manifesto politik (manipol) </a:t>
            </a:r>
            <a:r>
              <a:rPr lang="id-ID" sz="2400" dirty="0" smtClean="0">
                <a:solidFill>
                  <a:schemeClr val="tx1"/>
                </a:solidFill>
              </a:rPr>
              <a:t>adalah </a:t>
            </a:r>
            <a:r>
              <a:rPr lang="it-IT" sz="2400" dirty="0" smtClean="0">
                <a:solidFill>
                  <a:schemeClr val="tx1"/>
                </a:solidFill>
              </a:rPr>
              <a:t>materi </a:t>
            </a:r>
            <a:r>
              <a:rPr lang="it-IT" sz="2400" dirty="0">
                <a:solidFill>
                  <a:schemeClr val="tx1"/>
                </a:solidFill>
              </a:rPr>
              <a:t>pokok dari pidato Soekarno tanggal 17 </a:t>
            </a:r>
            <a:r>
              <a:rPr lang="it-IT" sz="2400" dirty="0" smtClean="0">
                <a:solidFill>
                  <a:schemeClr val="tx1"/>
                </a:solidFill>
              </a:rPr>
              <a:t>Agustus</a:t>
            </a:r>
            <a:r>
              <a:rPr lang="id-ID" sz="2400" dirty="0" smtClean="0">
                <a:solidFill>
                  <a:schemeClr val="tx1"/>
                </a:solidFill>
              </a:rPr>
              <a:t> </a:t>
            </a:r>
            <a:r>
              <a:rPr lang="fi-FI" sz="2400" dirty="0" smtClean="0">
                <a:solidFill>
                  <a:schemeClr val="tx1"/>
                </a:solidFill>
              </a:rPr>
              <a:t>1959 </a:t>
            </a:r>
            <a:r>
              <a:rPr lang="fi-FI" sz="2400" dirty="0">
                <a:solidFill>
                  <a:schemeClr val="tx1"/>
                </a:solidFill>
              </a:rPr>
              <a:t>berjudul “Penemuan Kembali Revolusi Kita” </a:t>
            </a:r>
            <a:r>
              <a:rPr lang="fi-FI" sz="2400" dirty="0" smtClean="0">
                <a:solidFill>
                  <a:schemeClr val="tx1"/>
                </a:solidFill>
              </a:rPr>
              <a:t>yang</a:t>
            </a:r>
            <a:r>
              <a:rPr lang="id-ID" sz="2400" dirty="0" smtClean="0">
                <a:solidFill>
                  <a:schemeClr val="tx1"/>
                </a:solidFill>
              </a:rPr>
              <a:t> </a:t>
            </a:r>
            <a:r>
              <a:rPr lang="sv-SE" sz="2400" dirty="0" smtClean="0">
                <a:solidFill>
                  <a:schemeClr val="tx1"/>
                </a:solidFill>
              </a:rPr>
              <a:t>kemudian </a:t>
            </a:r>
            <a:r>
              <a:rPr lang="sv-SE" sz="2400" dirty="0">
                <a:solidFill>
                  <a:schemeClr val="tx1"/>
                </a:solidFill>
              </a:rPr>
              <a:t>ditetapkan oleh Dewan Pertimbangan </a:t>
            </a:r>
            <a:r>
              <a:rPr lang="sv-SE" sz="2400" dirty="0" smtClean="0">
                <a:solidFill>
                  <a:schemeClr val="tx1"/>
                </a:solidFill>
              </a:rPr>
              <a:t>Agung</a:t>
            </a:r>
            <a:r>
              <a:rPr lang="id-ID" sz="2400" dirty="0" smtClean="0">
                <a:solidFill>
                  <a:schemeClr val="tx1"/>
                </a:solidFill>
              </a:rPr>
              <a:t> (</a:t>
            </a:r>
            <a:r>
              <a:rPr lang="id-ID" sz="2400" dirty="0">
                <a:solidFill>
                  <a:schemeClr val="tx1"/>
                </a:solidFill>
              </a:rPr>
              <a:t>DPA) menjadi Garis-Garis Besar Haluan Negara (GBHN).</a:t>
            </a:r>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graphicFrame>
        <p:nvGraphicFramePr>
          <p:cNvPr id="4" name="Diagram 3"/>
          <p:cNvGraphicFramePr/>
          <p:nvPr>
            <p:extLst>
              <p:ext uri="{D42A27DB-BD31-4B8C-83A1-F6EECF244321}">
                <p14:modId xmlns:p14="http://schemas.microsoft.com/office/powerpoint/2010/main" xmlns="" val="4263101839"/>
              </p:ext>
            </p:extLst>
          </p:nvPr>
        </p:nvGraphicFramePr>
        <p:xfrm>
          <a:off x="-252536" y="6165304"/>
          <a:ext cx="3168352"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83768" y="620687"/>
            <a:ext cx="5472608" cy="954107"/>
          </a:xfrm>
          <a:prstGeom prst="rect">
            <a:avLst/>
          </a:prstGeom>
          <a:noFill/>
        </p:spPr>
        <p:txBody>
          <a:bodyPr wrap="square" rtlCol="0">
            <a:spAutoFit/>
          </a:bodyPr>
          <a:lstStyle/>
          <a:p>
            <a:pPr algn="ctr"/>
            <a:r>
              <a:rPr lang="id-ID" sz="2800" dirty="0" smtClean="0"/>
              <a:t>Kemudian Muncul babak baru Pasca Dekrit Presiden 5 Juli 1959</a:t>
            </a:r>
            <a:endParaRPr lang="id-ID" sz="2800" dirty="0"/>
          </a:p>
        </p:txBody>
      </p:sp>
      <p:sp>
        <p:nvSpPr>
          <p:cNvPr id="7" name="Down Arrow 6"/>
          <p:cNvSpPr/>
          <p:nvPr/>
        </p:nvSpPr>
        <p:spPr>
          <a:xfrm>
            <a:off x="4283968" y="1574794"/>
            <a:ext cx="720080" cy="846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3249810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sp>
        <p:nvSpPr>
          <p:cNvPr id="4" name="Content Placeholder 3"/>
          <p:cNvSpPr>
            <a:spLocks noGrp="1"/>
          </p:cNvSpPr>
          <p:nvPr>
            <p:ph sz="quarter" idx="1"/>
          </p:nvPr>
        </p:nvSpPr>
        <p:spPr/>
        <p:txBody>
          <a:bodyPr>
            <a:normAutofit fontScale="92500"/>
          </a:bodyPr>
          <a:lstStyle/>
          <a:p>
            <a:pPr algn="ctr">
              <a:buNone/>
            </a:pPr>
            <a:r>
              <a:rPr lang="id-ID" dirty="0" smtClean="0"/>
              <a:t>Soekarno </a:t>
            </a:r>
            <a:r>
              <a:rPr lang="id-ID" dirty="0" smtClean="0"/>
              <a:t>diangkat sebagai </a:t>
            </a:r>
            <a:r>
              <a:rPr lang="id-ID" dirty="0" smtClean="0"/>
              <a:t>presiden seumur hidup melalui TAP No. III/MPRS/1960. Selain </a:t>
            </a:r>
            <a:r>
              <a:rPr lang="id-ID" dirty="0" smtClean="0"/>
              <a:t>itu, kekuasaan </a:t>
            </a:r>
            <a:r>
              <a:rPr lang="id-ID" dirty="0" smtClean="0"/>
              <a:t>Presiden Soekarno berada di puncak piramida, artinya berada </a:t>
            </a:r>
            <a:r>
              <a:rPr lang="id-ID" dirty="0" smtClean="0"/>
              <a:t>pada posisi </a:t>
            </a:r>
            <a:r>
              <a:rPr lang="id-ID" dirty="0" smtClean="0"/>
              <a:t>tertinggi yang membawahi ketua MPRS, ketua DPR, dan ketua DPA </a:t>
            </a:r>
            <a:r>
              <a:rPr lang="id-ID" dirty="0" smtClean="0"/>
              <a:t>yang pada </a:t>
            </a:r>
            <a:r>
              <a:rPr lang="id-ID" dirty="0" smtClean="0"/>
              <a:t>waktu itu diangkat Soekarno sebagai menteri dalam </a:t>
            </a:r>
            <a:r>
              <a:rPr lang="id-ID" dirty="0" smtClean="0"/>
              <a:t>kabinetnyasehingga </a:t>
            </a:r>
            <a:r>
              <a:rPr lang="id-ID" dirty="0" smtClean="0"/>
              <a:t>mengakibatkan sejumlah intrik politik dan perebutan pengaruh berbagai </a:t>
            </a:r>
            <a:r>
              <a:rPr lang="id-ID" dirty="0" smtClean="0"/>
              <a:t>pihak dengan </a:t>
            </a:r>
            <a:r>
              <a:rPr lang="id-ID" dirty="0" smtClean="0"/>
              <a:t>berbagai cara, baik dengan mendekati maupun menjauhi </a:t>
            </a:r>
            <a:r>
              <a:rPr lang="id-ID" dirty="0" smtClean="0"/>
              <a:t>presiden. Pertentangan </a:t>
            </a:r>
            <a:r>
              <a:rPr lang="id-ID" dirty="0" smtClean="0"/>
              <a:t>antarpihak begitu keras, seperti yang terjadi antara tokoh </a:t>
            </a:r>
            <a:r>
              <a:rPr lang="id-ID" dirty="0" smtClean="0"/>
              <a:t>PKI dengan </a:t>
            </a:r>
            <a:r>
              <a:rPr lang="id-ID" dirty="0" smtClean="0"/>
              <a:t>perwira Angkatan Darat (AD) sehingga terjadilah </a:t>
            </a:r>
            <a:r>
              <a:rPr lang="id-ID" dirty="0" smtClean="0"/>
              <a:t> penculikan dan pembunuhan </a:t>
            </a:r>
            <a:r>
              <a:rPr lang="id-ID" dirty="0" smtClean="0"/>
              <a:t>sejumlah perwira AD yang dikenal dengan peristiwa Gerakan </a:t>
            </a:r>
            <a:r>
              <a:rPr lang="id-ID" dirty="0" smtClean="0"/>
              <a:t>30 September </a:t>
            </a:r>
            <a:r>
              <a:rPr lang="id-ID" dirty="0" smtClean="0"/>
              <a:t>(G30S PKI).</a:t>
            </a:r>
            <a:endParaRPr lang="id-ID" dirty="0"/>
          </a:p>
        </p:txBody>
      </p:sp>
      <p:pic>
        <p:nvPicPr>
          <p:cNvPr id="5" name="Picture 4" descr="85px-Coat_of_Indonesia.png"/>
          <p:cNvPicPr>
            <a:picLocks noChangeAspect="1"/>
          </p:cNvPicPr>
          <p:nvPr/>
        </p:nvPicPr>
        <p:blipFill>
          <a:blip r:embed="rId2"/>
          <a:stretch>
            <a:fillRect/>
          </a:stretch>
        </p:blipFill>
        <p:spPr>
          <a:xfrm>
            <a:off x="0" y="285728"/>
            <a:ext cx="1432774" cy="15001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60" y="856607"/>
            <a:ext cx="7772400" cy="2808312"/>
          </a:xfrm>
        </p:spPr>
        <p:txBody>
          <a:bodyPr>
            <a:noAutofit/>
          </a:bodyPr>
          <a:lstStyle/>
          <a:p>
            <a:pPr algn="ctr"/>
            <a:r>
              <a:rPr lang="id-ID" sz="2400" dirty="0">
                <a:solidFill>
                  <a:schemeClr val="tx1"/>
                </a:solidFill>
              </a:rPr>
              <a:t>Ir</a:t>
            </a:r>
            <a:r>
              <a:rPr lang="id-ID" sz="2400" dirty="0" smtClean="0">
                <a:solidFill>
                  <a:schemeClr val="tx1"/>
                </a:solidFill>
              </a:rPr>
              <a:t>. </a:t>
            </a:r>
            <a:r>
              <a:rPr lang="it-IT" sz="2400" dirty="0" smtClean="0">
                <a:solidFill>
                  <a:schemeClr val="tx1"/>
                </a:solidFill>
              </a:rPr>
              <a:t>Soekarno </a:t>
            </a:r>
            <a:r>
              <a:rPr lang="it-IT" sz="2400" dirty="0">
                <a:solidFill>
                  <a:schemeClr val="tx1"/>
                </a:solidFill>
              </a:rPr>
              <a:t>menghendaki persatuan di antara </a:t>
            </a:r>
            <a:r>
              <a:rPr lang="it-IT" sz="2400" dirty="0" smtClean="0">
                <a:solidFill>
                  <a:schemeClr val="tx1"/>
                </a:solidFill>
              </a:rPr>
              <a:t>beragam</a:t>
            </a:r>
            <a:r>
              <a:rPr lang="id-ID" sz="2400" dirty="0" smtClean="0">
                <a:solidFill>
                  <a:schemeClr val="tx1"/>
                </a:solidFill>
              </a:rPr>
              <a:t> golongan </a:t>
            </a:r>
            <a:r>
              <a:rPr lang="id-ID" sz="2400" dirty="0">
                <a:solidFill>
                  <a:schemeClr val="tx1"/>
                </a:solidFill>
              </a:rPr>
              <a:t>dan ideologi termasuk komunis, di bawah satu</a:t>
            </a:r>
            <a:br>
              <a:rPr lang="id-ID" sz="2400" dirty="0">
                <a:solidFill>
                  <a:schemeClr val="tx1"/>
                </a:solidFill>
              </a:rPr>
            </a:br>
            <a:r>
              <a:rPr lang="id-ID" sz="2400" dirty="0">
                <a:solidFill>
                  <a:schemeClr val="tx1"/>
                </a:solidFill>
              </a:rPr>
              <a:t>payung besar, bernama Pancasila (</a:t>
            </a:r>
            <a:r>
              <a:rPr lang="id-ID" sz="2400" dirty="0" smtClean="0">
                <a:solidFill>
                  <a:schemeClr val="tx1"/>
                </a:solidFill>
              </a:rPr>
              <a:t>doktrin Manipol), </a:t>
            </a:r>
            <a:r>
              <a:rPr lang="id-ID" sz="2400" dirty="0">
                <a:solidFill>
                  <a:schemeClr val="tx1"/>
                </a:solidFill>
              </a:rPr>
              <a:t>sementara golongan </a:t>
            </a:r>
            <a:r>
              <a:rPr lang="id-ID" sz="2400" dirty="0" smtClean="0">
                <a:solidFill>
                  <a:schemeClr val="tx1"/>
                </a:solidFill>
              </a:rPr>
              <a:t>antikomunis mengkonsolidasi </a:t>
            </a:r>
            <a:r>
              <a:rPr lang="id-ID" sz="2400" dirty="0">
                <a:solidFill>
                  <a:schemeClr val="tx1"/>
                </a:solidFill>
              </a:rPr>
              <a:t>diri sebagai kekuatan berpaham </a:t>
            </a:r>
            <a:r>
              <a:rPr lang="id-ID" sz="2400" dirty="0" smtClean="0">
                <a:solidFill>
                  <a:schemeClr val="tx1"/>
                </a:solidFill>
              </a:rPr>
              <a:t>Pancasila yang </a:t>
            </a:r>
            <a:r>
              <a:rPr lang="id-ID" sz="2400" dirty="0">
                <a:solidFill>
                  <a:schemeClr val="tx1"/>
                </a:solidFill>
              </a:rPr>
              <a:t>lebih “murni” dengan menyingkirkan </a:t>
            </a:r>
            <a:r>
              <a:rPr lang="id-ID" sz="2400" dirty="0" smtClean="0">
                <a:solidFill>
                  <a:schemeClr val="tx1"/>
                </a:solidFill>
              </a:rPr>
              <a:t>paham komunisme </a:t>
            </a:r>
            <a:r>
              <a:rPr lang="id-ID" sz="2400" dirty="0">
                <a:solidFill>
                  <a:schemeClr val="tx1"/>
                </a:solidFill>
              </a:rPr>
              <a:t>yang tidak ber-Tuhan (ateisme) (Ali, 2009: 34).</a:t>
            </a:r>
          </a:p>
        </p:txBody>
      </p:sp>
      <p:pic>
        <p:nvPicPr>
          <p:cNvPr id="3" name="Picture 2" descr="85px-Coat_of_Indonesia.png"/>
          <p:cNvPicPr>
            <a:picLocks noChangeAspect="1"/>
          </p:cNvPicPr>
          <p:nvPr/>
        </p:nvPicPr>
        <p:blipFill>
          <a:blip r:embed="rId2"/>
          <a:stretch>
            <a:fillRect/>
          </a:stretch>
        </p:blipFill>
        <p:spPr>
          <a:xfrm>
            <a:off x="251520" y="291133"/>
            <a:ext cx="1080120" cy="1130949"/>
          </a:xfrm>
          <a:prstGeom prst="rect">
            <a:avLst/>
          </a:prstGeom>
        </p:spPr>
      </p:pic>
      <p:sp>
        <p:nvSpPr>
          <p:cNvPr id="4" name="Down Arrow 3"/>
          <p:cNvSpPr/>
          <p:nvPr/>
        </p:nvSpPr>
        <p:spPr>
          <a:xfrm>
            <a:off x="4860032" y="3717032"/>
            <a:ext cx="50405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3059832" y="4869160"/>
            <a:ext cx="410445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Melatarbelakangi munculnya Era Orde Baru</a:t>
            </a:r>
            <a:endParaRPr lang="id-ID" sz="2800" b="1" dirty="0"/>
          </a:p>
        </p:txBody>
      </p:sp>
      <p:graphicFrame>
        <p:nvGraphicFramePr>
          <p:cNvPr id="6" name="Diagram 5"/>
          <p:cNvGraphicFramePr/>
          <p:nvPr>
            <p:extLst>
              <p:ext uri="{D42A27DB-BD31-4B8C-83A1-F6EECF244321}">
                <p14:modId xmlns:p14="http://schemas.microsoft.com/office/powerpoint/2010/main" xmlns="" val="2433988138"/>
              </p:ext>
            </p:extLst>
          </p:nvPr>
        </p:nvGraphicFramePr>
        <p:xfrm>
          <a:off x="-252536" y="6165304"/>
          <a:ext cx="3168352" cy="51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44476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id-ID" b="1" dirty="0" smtClean="0"/>
              <a:t>Analisis Soal</a:t>
            </a:r>
            <a:endParaRPr lang="id-ID" b="1" dirty="0"/>
          </a:p>
        </p:txBody>
      </p:sp>
      <p:sp>
        <p:nvSpPr>
          <p:cNvPr id="4" name="Content Placeholder 3"/>
          <p:cNvSpPr>
            <a:spLocks noGrp="1"/>
          </p:cNvSpPr>
          <p:nvPr>
            <p:ph sz="quarter" idx="1"/>
          </p:nvPr>
        </p:nvSpPr>
        <p:spPr/>
        <p:txBody>
          <a:bodyPr/>
          <a:lstStyle/>
          <a:p>
            <a:pPr marL="0" indent="0" algn="ctr">
              <a:buNone/>
            </a:pPr>
            <a:endParaRPr lang="id-ID" i="1" dirty="0" smtClean="0"/>
          </a:p>
          <a:p>
            <a:pPr marL="0" indent="0" algn="ctr">
              <a:buNone/>
            </a:pPr>
            <a:r>
              <a:rPr lang="id-ID" sz="3600" i="1" dirty="0" smtClean="0"/>
              <a:t>Cobalah anda menelusuri </a:t>
            </a:r>
            <a:r>
              <a:rPr lang="id-ID" sz="3600" i="1" dirty="0" smtClean="0"/>
              <a:t>proses terjadinya peristiwa G30S </a:t>
            </a:r>
            <a:r>
              <a:rPr lang="id-ID" sz="3600" i="1" dirty="0" smtClean="0"/>
              <a:t>PKI tersebut dan dimana </a:t>
            </a:r>
            <a:r>
              <a:rPr lang="id-ID" sz="3600" i="1" dirty="0" smtClean="0"/>
              <a:t>letak penyimpangan peristiwa </a:t>
            </a:r>
            <a:r>
              <a:rPr lang="id-ID" sz="3600" i="1" dirty="0" smtClean="0"/>
              <a:t>tersebut dengan </a:t>
            </a:r>
            <a:r>
              <a:rPr lang="id-ID" sz="3600" i="1" dirty="0" smtClean="0"/>
              <a:t>nilai-nilai </a:t>
            </a:r>
            <a:r>
              <a:rPr lang="id-ID" sz="3600" i="1" dirty="0" smtClean="0"/>
              <a:t>Pancasila dan hikmah apa yang bisa kita ambil dari peristiwa tersebut !</a:t>
            </a:r>
            <a:endParaRPr lang="id-ID"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427</TotalTime>
  <Words>984</Words>
  <Application>Microsoft Office PowerPoint</Application>
  <PresentationFormat>On-screen Show (4:3)</PresentationFormat>
  <Paragraphs>45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PANCASILA DALAM KAJIAN SEJARAH INDONESIA (PERIODE  ORDE  LAMA  SAMPAI  DENGAN PERIODE  REFORMASI)</vt:lpstr>
      <vt:lpstr>Pancasila Era Orde Lama</vt:lpstr>
      <vt:lpstr>Slide 3</vt:lpstr>
      <vt:lpstr>Slide 4</vt:lpstr>
      <vt:lpstr>Pada 5 Juli 1959, Presiden Soekarno mengambil langkah“darurat” dengan mengeluarkan dekrit.</vt:lpstr>
      <vt:lpstr>Ir. Soekarno memberi tafsir Pancasila sebagai satu kesatuan paham dalam doktrin “Manipol”. Manifesto politik (manipol) adalah materi pokok dari pidato Soekarno tanggal 17 Agustus 1959 berjudul “Penemuan Kembali Revolusi Kita” yang kemudian ditetapkan oleh Dewan Pertimbangan Agung (DPA) menjadi Garis-Garis Besar Haluan Negara (GBHN).</vt:lpstr>
      <vt:lpstr>Slide 7</vt:lpstr>
      <vt:lpstr>Ir. Soekarno menghendaki persatuan di antara beragam golongan dan ideologi termasuk komunis, di bawah satu payung besar, bernama Pancasila (doktrin Manipol), sementara golongan antikomunis mengkonsolidasi diri sebagai kekuatan berpaham Pancasila yang lebih “murni” dengan menyingkirkan paham komunisme yang tidak ber-Tuhan (ateisme) (Ali, 2009: 34).</vt:lpstr>
      <vt:lpstr>Analisis Soal</vt:lpstr>
      <vt:lpstr>Pancasila Era Orde Baru</vt:lpstr>
      <vt:lpstr>Pada tanggal 22 Maret 1978 ditetapkan ketetapan (disingkat TAP) MPR Nomor II/MPR/1978 tentang Pedoman Penghayatan dan Pengamalan Pancasila (Ekaprasetya Pancakarsa)</vt:lpstr>
      <vt:lpstr>Pancasila dalam Era Reformasi</vt:lpstr>
      <vt:lpstr>Pancasila menjadi dasar Negara Republik Indonesia secara normatif, tercantum dalam ketetapan MPR. Ketetapan MPR Nomor XVIII/MPR/1998 Pasal 1 menyebutkan bahwa “Pancasila sebagaimana dimaksud dalam Pembukaan UUD 1945 adalah dasar negara dari Negara Kesatuan Republik Indonesia harus dilaksanakan secara konsisten dalam kehidupan bernegara” (MD, 2011).</vt:lpstr>
      <vt:lpstr>Pancasila sebagai dasar negara, Pancasila pun menjadi sumber hukum yang ditetapkan dalam Ketetapan MPR Nomor III/MPR/2000 Pasal 1 Ayat (3) yang menyebutkan, “Sumber hukum dasar nasional adalah Pancasila sebagaimana yang tertulis dalam Pembukaan Undang-Undang Dasar 1945, yaitu Ketuhanan Yang Maha Esa, Kemanusiaan yang adil dan beradab, Persatuan Indonesia, dan Kerakyatan yang dipimpin oleh hikmat kebijaksanaan dalam permusyawaratan/perwakilan, serta dengan mewujudkan suatu Keadilan sosial bagi seluruh Rakyat Indonesia, dan batang tubuh Undang-Undang Dasar 1945”.</vt:lpstr>
      <vt:lpstr>Undang-Undang Republik Indonesia Nomor 12 tahun 2011 tentang Pembentukan Peraturan Perundang-Undangan menyebutkan dalam penjelasan Pasal 2 bahwa: Penempatan Pancasila sebagai sumber dari segala sumber hukum negara adalah sesuai dengan Pembukaan Undang-Undang Dasar Negara Republik Indonesia Tahun 1945 alinea keempat yaitu Ketuhanan Yang Maha Esa, Kemanusiaan yang adil dan beradab, Persatuan Indonesia, Kerakyatan yang dipimpin oleh hikmat kebijaksanaan dalam Permusyawaratan/Perwakilan, dan Keadilan sosial bagi seluruh rakyat Indonesia. Menempatkan Pancasila sebagai dasar dan ideologi negara serta sekaligus dasar filosofis negara sehingga setiap materi muatan Peraturan Perundang-undangan tidak boleh bertentangan dengan nilai-nilai yang terkandung dalam Pancasila.</vt:lpstr>
      <vt:lpstr>Analisis Soal</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DALAM KAJIAN SEJARAH INDONESIA</dc:title>
  <dc:creator>Tahegga P Alfath</dc:creator>
  <cp:lastModifiedBy>Zeco</cp:lastModifiedBy>
  <cp:revision>59</cp:revision>
  <dcterms:created xsi:type="dcterms:W3CDTF">2013-09-11T14:58:50Z</dcterms:created>
  <dcterms:modified xsi:type="dcterms:W3CDTF">2020-09-14T01:36:20Z</dcterms:modified>
</cp:coreProperties>
</file>