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86" r:id="rId3"/>
    <p:sldId id="429" r:id="rId4"/>
    <p:sldId id="287" r:id="rId5"/>
    <p:sldId id="486" r:id="rId6"/>
    <p:sldId id="288" r:id="rId7"/>
    <p:sldId id="289" r:id="rId8"/>
    <p:sldId id="263" r:id="rId9"/>
    <p:sldId id="265" r:id="rId10"/>
    <p:sldId id="267" r:id="rId11"/>
    <p:sldId id="269" r:id="rId12"/>
    <p:sldId id="266" r:id="rId13"/>
    <p:sldId id="268" r:id="rId14"/>
    <p:sldId id="271" r:id="rId15"/>
    <p:sldId id="423" r:id="rId16"/>
    <p:sldId id="42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2FA3F-1B68-44B3-A653-B94CBD367E9F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5EDC8-DB27-4B7B-8EEE-E2BCC5E41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6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2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A5B205-81ED-4439-8D12-C5245D8D3709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6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A57937-0A49-4765-84A3-E7726051C835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7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3A3D3D-73EC-4F42-99BB-15CA2AE90119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8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8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02EBFE-F89F-44B8-972B-49316534A29B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9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D6EDCA-FD02-4B58-BBC4-F1F7F310D995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9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9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8BDE3B-E634-4C40-99F8-0ACE49001B75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20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D95561-DE33-4276-8424-AF9EDC772940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13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26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049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92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91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46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51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94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1694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44476"/>
            <a:ext cx="11180233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17600" y="1905000"/>
            <a:ext cx="10676467" cy="4191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90169-BC30-4887-82F7-AFC188190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6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0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1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96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217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52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6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1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94019E1-5D22-47C4-8E89-D100F170539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704BF01-532C-4D6B-A701-CA8A6F447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33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iki/Bahasa_inggri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id.wikipedia.org/wiki/Legislatif" TargetMode="External"/><Relationship Id="rId3" Type="http://schemas.openxmlformats.org/officeDocument/2006/relationships/hyperlink" Target="http://id.wikipedia.org/wiki/Kebijakan_Publik" TargetMode="External"/><Relationship Id="rId7" Type="http://schemas.openxmlformats.org/officeDocument/2006/relationships/hyperlink" Target="http://id.wikipedia.org/wiki/Eksekutif" TargetMode="External"/><Relationship Id="rId12" Type="http://schemas.openxmlformats.org/officeDocument/2006/relationships/hyperlink" Target="http://id.wikipedia.org/w/index.php?title=Organisasi_dan_Manajemen_Publik&amp;action=edit&amp;redlink=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d.wikipedia.org/wiki/Otonomi_Daerah" TargetMode="External"/><Relationship Id="rId11" Type="http://schemas.openxmlformats.org/officeDocument/2006/relationships/hyperlink" Target="http://id.wikipedia.org/w/index.php?title=Manajemen_Sumber_Daya_Manusia_Sektor_Publik&amp;action=edit&amp;redlink=1" TargetMode="External"/><Relationship Id="rId5" Type="http://schemas.openxmlformats.org/officeDocument/2006/relationships/hyperlink" Target="http://id.wikipedia.org/wiki/Administrasi_Pembangunan" TargetMode="External"/><Relationship Id="rId10" Type="http://schemas.openxmlformats.org/officeDocument/2006/relationships/hyperlink" Target="http://id.wikipedia.org/w/index.php?title=Pelayanan_Publik&amp;action=edit&amp;redlink=1" TargetMode="External"/><Relationship Id="rId4" Type="http://schemas.openxmlformats.org/officeDocument/2006/relationships/hyperlink" Target="http://id.wikipedia.org/w/index.php?title=Keuangan_negara&amp;action=edit&amp;redlink=1" TargetMode="External"/><Relationship Id="rId9" Type="http://schemas.openxmlformats.org/officeDocument/2006/relationships/hyperlink" Target="http://id.wikipedia.org/w/index.php?title=Etika_Administrasi_Publik&amp;action=edit&amp;redlink=1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E76CF-C09E-495D-9715-5376176B70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TENTANG ADMINISTRASI PUBLIK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F4647F-5BAD-4470-A08A-7CBB36F9C6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PERTEMUAN 15</a:t>
            </a:r>
          </a:p>
        </p:txBody>
      </p:sp>
    </p:spTree>
    <p:extLst>
      <p:ext uri="{BB962C8B-B14F-4D97-AF65-F5344CB8AC3E}">
        <p14:creationId xmlns:p14="http://schemas.microsoft.com/office/powerpoint/2010/main" val="1505568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5854AA9-C568-4B27-AAE8-F8E383E29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(2) ANE dlm Konteks Hukum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BAC44EB-1411-49EC-AB9A-BA10DDCF94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ANE adl pelaksanaan hukum publik (l</a:t>
            </a:r>
            <a:r>
              <a:rPr lang="en-US" altLang="en-US" i="1"/>
              <a:t>aw in action</a:t>
            </a:r>
            <a:r>
              <a:rPr lang="en-US" altLang="en-US"/>
              <a:t>) mis.  UU Pemda, UU Hak Cipta</a:t>
            </a:r>
          </a:p>
          <a:p>
            <a:pPr eaLnBrk="1" hangingPunct="1"/>
            <a:r>
              <a:rPr lang="en-US" altLang="en-US"/>
              <a:t>ANE adl peraturan (apa yang boleh dilakukan warga dan yang tidak boleh)</a:t>
            </a:r>
          </a:p>
          <a:p>
            <a:pPr eaLnBrk="1" hangingPunct="1"/>
            <a:r>
              <a:rPr lang="en-US" altLang="en-US"/>
              <a:t>ANE adl penganugrahan dari Raja (pemberian penghargaan dari pemerintah)</a:t>
            </a:r>
          </a:p>
          <a:p>
            <a:pPr eaLnBrk="1" hangingPunct="1"/>
            <a:r>
              <a:rPr lang="en-US" altLang="en-US"/>
              <a:t>ANE adl pelindung HAM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16C0A33-2EAA-461F-927F-DA1BDE4607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(4) ANE dlm Konteks Pekerjaan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723F437-8D25-4EE1-9371-9BF1830CAC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ANE mrp kategori pekerjaan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ANE adl sebuah kontes </a:t>
            </a:r>
            <a:r>
              <a:rPr lang="en-US" altLang="en-US" i="1"/>
              <a:t>essay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(memo/rekomendasi pimpinan senat menentukan karier)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ANE adl kegiatan yg idealis (pelayan dan pelindung masy.)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ANE adl bidang akademik (pendidikan)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Bidang studi yang multidisiplin krn mengadopsi ilmu politik, sosiologi, bisnis psikologi, hukum, antropologi dll.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3C56958-0868-42E2-8CCF-350C07F07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(3) ANE dlm Konteks Manajerial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B2E795E-2ED5-4504-877F-8656FA90B2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ANE adl fungsi pemerintahan eksekutif</a:t>
            </a:r>
          </a:p>
          <a:p>
            <a:pPr eaLnBrk="1" hangingPunct="1"/>
            <a:r>
              <a:rPr lang="en-US" altLang="en-US"/>
              <a:t>ANE adl kekhususan manajemen</a:t>
            </a:r>
          </a:p>
          <a:p>
            <a:pPr eaLnBrk="1" hangingPunct="1"/>
            <a:r>
              <a:rPr lang="en-US" altLang="en-US"/>
              <a:t>ANE adl </a:t>
            </a:r>
            <a:r>
              <a:rPr lang="en-US" altLang="en-US" i="1"/>
              <a:t>Mickey Mouse</a:t>
            </a:r>
            <a:r>
              <a:rPr lang="en-US" altLang="en-US"/>
              <a:t> (formalitas dan rutinitas yang berlebihan)</a:t>
            </a:r>
          </a:p>
          <a:p>
            <a:pPr eaLnBrk="1" hangingPunct="1"/>
            <a:r>
              <a:rPr lang="en-US" altLang="en-US"/>
              <a:t>ANE adl seni, bukan ilmu-atau sebaliknya</a:t>
            </a:r>
          </a:p>
          <a:p>
            <a:pPr eaLnBrk="1" hangingPunct="1">
              <a:buFontTx/>
              <a:buNone/>
            </a:pPr>
            <a:r>
              <a:rPr lang="en-US" altLang="en-US"/>
              <a:t>   Ilmu</a:t>
            </a:r>
            <a:r>
              <a:rPr lang="en-US" altLang="en-US">
                <a:cs typeface="Arial" panose="020B0604020202020204" pitchFamily="34" charset="0"/>
              </a:rPr>
              <a:t>→</a:t>
            </a:r>
            <a:r>
              <a:rPr lang="en-US" altLang="en-US"/>
              <a:t> satu bidang studi ilmiah</a:t>
            </a:r>
          </a:p>
          <a:p>
            <a:pPr eaLnBrk="1" hangingPunct="1">
              <a:buFontTx/>
              <a:buNone/>
            </a:pPr>
            <a:r>
              <a:rPr lang="en-US" altLang="en-US"/>
              <a:t>   Seni</a:t>
            </a:r>
            <a:r>
              <a:rPr lang="en-US" altLang="en-US">
                <a:cs typeface="Arial" panose="020B0604020202020204" pitchFamily="34" charset="0"/>
              </a:rPr>
              <a:t>→</a:t>
            </a:r>
            <a:r>
              <a:rPr lang="en-US" altLang="en-US"/>
              <a:t> fungsi praktisnya (</a:t>
            </a:r>
            <a:r>
              <a:rPr lang="en-US" altLang="en-US" i="1"/>
              <a:t>organising</a:t>
            </a:r>
            <a:r>
              <a:rPr lang="en-US" altLang="en-US"/>
              <a:t> dan </a:t>
            </a:r>
            <a:r>
              <a:rPr lang="en-US" altLang="en-US" i="1"/>
              <a:t>actuating</a:t>
            </a:r>
            <a:r>
              <a:rPr lang="en-US" altLang="en-US"/>
              <a:t>)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1B308E1-8492-4D39-BC99-3B6672A325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Kesimpulan … (1)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A12ED43-FB92-4976-8873-F1CFAB5FCB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altLang="en-US" b="1"/>
              <a:t>Felix A Nigro</a:t>
            </a:r>
            <a:r>
              <a:rPr lang="en-US" altLang="en-US"/>
              <a:t>:</a:t>
            </a:r>
          </a:p>
          <a:p>
            <a:pPr marL="609600" indent="-609600">
              <a:lnSpc>
                <a:spcPct val="90000"/>
              </a:lnSpc>
              <a:buFontTx/>
              <a:buAutoNum type="arabicParenBoth"/>
            </a:pPr>
            <a:r>
              <a:rPr lang="en-US" altLang="en-US"/>
              <a:t>Usaha kelompok yg bersifat kooperatif dlm satu lingkungan publik</a:t>
            </a:r>
          </a:p>
          <a:p>
            <a:pPr marL="609600" indent="-609600">
              <a:lnSpc>
                <a:spcPct val="90000"/>
              </a:lnSpc>
              <a:buFontTx/>
              <a:buAutoNum type="arabicParenBoth"/>
            </a:pPr>
            <a:r>
              <a:rPr lang="en-US" altLang="en-US"/>
              <a:t>Mencakup eksekutif, legislatif&amp;yudikatif serta pertalian ketiganya</a:t>
            </a:r>
          </a:p>
          <a:p>
            <a:pPr marL="609600" indent="-609600">
              <a:lnSpc>
                <a:spcPct val="90000"/>
              </a:lnSpc>
              <a:buFontTx/>
              <a:buAutoNum type="arabicParenBoth"/>
            </a:pPr>
            <a:r>
              <a:rPr lang="en-US" altLang="en-US"/>
              <a:t>Berperan penting dlm formulasi kebijakan publik dan mrp bagian dari proses politik</a:t>
            </a:r>
          </a:p>
          <a:p>
            <a:pPr marL="609600" indent="-609600">
              <a:lnSpc>
                <a:spcPct val="90000"/>
              </a:lnSpc>
              <a:buFontTx/>
              <a:buAutoNum type="arabicParenBoth"/>
            </a:pPr>
            <a:r>
              <a:rPr lang="en-US" altLang="en-US"/>
              <a:t>Berbeda dgn adm privat/bisnis</a:t>
            </a:r>
          </a:p>
          <a:p>
            <a:pPr marL="609600" indent="-609600">
              <a:lnSpc>
                <a:spcPct val="90000"/>
              </a:lnSpc>
              <a:buFontTx/>
              <a:buAutoNum type="arabicParenBoth"/>
            </a:pPr>
            <a:r>
              <a:rPr lang="en-US" altLang="en-US"/>
              <a:t>Berhubungan erat dgn kelompok-kelompok privat dan individual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F501E23-5F9C-48F3-B25A-27BC5DF354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KESIMPULAN … (2)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4362F3B-90C6-409A-BE77-BEA3FC7588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 b="1"/>
              <a:t>Chandler dan Plano</a:t>
            </a:r>
            <a:r>
              <a:rPr lang="en-US" altLang="en-US" sz="2400"/>
              <a:t> (1988: 29): (a) proses di mana sumberdaya dan personel publik diorganisir dan dikoordinasikan untuk memformulasikan, mengimplementasikan, dan mengelola keputusan-keputusan dlm kebijakan publik, (b) seni dan ilmu yg ditujukan untuk mengatur “</a:t>
            </a:r>
            <a:r>
              <a:rPr lang="en-US" altLang="en-US" sz="2400" i="1"/>
              <a:t>public affairs</a:t>
            </a:r>
            <a:r>
              <a:rPr lang="en-US" altLang="en-US" sz="2400"/>
              <a:t>” dan melaksanakan berbagai tugas yg telah ditetapkan, dan (c)  sebagai sebuah ilmu bertujuan untuk mengatasi masalah publik, utamanya melalui perbaikan di bidang organisasi, sumberdaya manusia dan keuangan.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 b="1"/>
              <a:t>McCurdy</a:t>
            </a:r>
            <a:r>
              <a:rPr lang="en-US" altLang="en-US" sz="2400"/>
              <a:t> (1986): salah satu metode memerintah suatu negara dan dapat juga dianggap sebagai cara yg prinsipiil untuk melakukan berbagai fungsi negara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d-ID" sz="4000"/>
              <a:t>PERBEDAAN ADMINISTRASI PUBLIK DAN ADMINISTRASI SWASTA</a:t>
            </a:r>
            <a:endParaRPr lang="en-GB" sz="4000"/>
          </a:p>
        </p:txBody>
      </p:sp>
      <p:sp>
        <p:nvSpPr>
          <p:cNvPr id="1781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id-ID" sz="2800"/>
              <a:t>Administrasi publik bekerja melayani kepentingan publik, swasta melayani klien/pribadi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d-ID" sz="2800"/>
              <a:t>Administrasi publik berorientasi pelayanan, swasta profit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d-ID" sz="2800"/>
              <a:t>Administrasi publik mempertimbangkan aspek keadilan dan akuntabilitas, swasta efisiensi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d-ID" sz="2800"/>
              <a:t>Administrasi publik sangat dipengaruhi politik, swasta dipengaruhi ekonomi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d-ID" sz="2800"/>
              <a:t>Dampak aktivitas administrasi publik sangat luas, administrasi swasta terbatas pada klien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PERBEDAAN …..</a:t>
            </a:r>
          </a:p>
        </p:txBody>
      </p:sp>
      <p:graphicFrame>
        <p:nvGraphicFramePr>
          <p:cNvPr id="179203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4809542"/>
              </p:ext>
            </p:extLst>
          </p:nvPr>
        </p:nvGraphicFramePr>
        <p:xfrm>
          <a:off x="805543" y="2449286"/>
          <a:ext cx="11180233" cy="3646715"/>
        </p:xfrm>
        <a:graphic>
          <a:graphicData uri="http://schemas.openxmlformats.org/drawingml/2006/table">
            <a:tbl>
              <a:tblPr/>
              <a:tblGrid>
                <a:gridCol w="3726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6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KARAKTERISTIK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PUBLIK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PRIVAT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SUMBER PEMBIAYAAN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APBN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HASIL PENJUALAN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ORIENTASI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PELAYANAN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KEUNTUNGAN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PELAKSANA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PNS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NON PNS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MODE OF CONTROL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MASYARAKAT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PASAR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DASAR PEMBENTUKAN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UU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KESEPAKATAN PENDIRI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KEPEMILIKAN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PEMERINTAH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PEMEGANG SAHAM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903514" y="152400"/>
            <a:ext cx="9612086" cy="740229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en-US" sz="3200" b="1" dirty="0">
                <a:solidFill>
                  <a:srgbClr val="FF0000"/>
                </a:solidFill>
              </a:rPr>
              <a:t>LIMA MODEL ADMINISTRASI PUBLIK </a:t>
            </a:r>
          </a:p>
          <a:p>
            <a:pPr marL="609600" indent="-609600">
              <a:buNone/>
              <a:defRPr/>
            </a:pPr>
            <a:endParaRPr lang="en-US" dirty="0"/>
          </a:p>
        </p:txBody>
      </p:sp>
      <p:graphicFrame>
        <p:nvGraphicFramePr>
          <p:cNvPr id="24606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737041"/>
              </p:ext>
            </p:extLst>
          </p:nvPr>
        </p:nvGraphicFramePr>
        <p:xfrm>
          <a:off x="522514" y="1342898"/>
          <a:ext cx="11571516" cy="5362703"/>
        </p:xfrm>
        <a:graphic>
          <a:graphicData uri="http://schemas.openxmlformats.org/drawingml/2006/table">
            <a:tbl>
              <a:tblPr/>
              <a:tblGrid>
                <a:gridCol w="2419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9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7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4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08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TEORI DAN TEORITISI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UNIT ANALISIS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CIRI-CIRI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NILAI YANG DIMAKSIMALKAN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1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MODEL BIROKRASI KALSIK: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TAYLOR, WILSON, WEBER,GULLICK URWICK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ORGANISASI 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KELOMPOK PRODUKSI,INSTANSI PEMERINTAH,BIRO,KELOMPOK KERJA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STRUKTUR,HIRARKI, PEGENDALIAN,OTORITAS,DIKOTOMI, KEBIJAKAN ADMIISTRASI,RATAIPERINTAH, KESATUAN PERINTAH, RENTAG KENDALI, PENGANGKATAN ATAS KEMAMPUAN, SENTRALIASASI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EFISIENSI, EKONOMI, DAN EFEKTIFITAS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0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MODEL NEO BIROKRASI 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SIMON,CYERT, MARCH,GORE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KEPUTUSAN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POSITIVIS LOGIS,PENELITIAN OPERASI, ANALISA SISTEM,ILMU MANAJEMEN, PRODUKTIVITAS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RASIONALITAS, EDISIENSI, EKONOMI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0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MODEL INSTTITUSI : LINDBLOOM, J. THOMPSON, MOSHER, BLAU, RIGGS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KEPUTUSAN : KEPUTUSAN TAMBAHAN, PRILAKU ORGANISASI, PERILAKU INDIVIDU, PERBANDINGAN PERILAKU ORGANISASI, ORGANISASI DAN KEBUDAYAAN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EMPIRIS, POSITIVIS, BIROKRASI ADALAH CERMINAN KEBUDAYAAN, KOMPETISI, TEKHNOLOGI, RASIONALITAS, INKREMENTALISME, KEKUASAAN, ERILAKU BIROKRASI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ILMU ANALISA NETRAL TENTANG PERILAKU ORGANISASI, INKREMENTALISME, PLURALISME KRITIK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25" name="Group 2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00623404"/>
              </p:ext>
            </p:extLst>
          </p:nvPr>
        </p:nvGraphicFramePr>
        <p:xfrm>
          <a:off x="174171" y="228598"/>
          <a:ext cx="11430000" cy="5007431"/>
        </p:xfrm>
        <a:graphic>
          <a:graphicData uri="http://schemas.openxmlformats.org/drawingml/2006/table">
            <a:tbl>
              <a:tblPr/>
              <a:tblGrid>
                <a:gridCol w="239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5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4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7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TEORI DAN TEORITISI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UNIT ANALISIS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CIRI-CIRI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NILAI YANG DIMAKSIMALKAN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7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HUBUNGAN KEMANUSIAAN: MCGREGOR, ARGYRIS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INDIVIDU DAN KELOMPOK KERJA : HUB. PENGAWAS DAN PEKERJA, DAYA GUNA PENGAWAS/PEKERJA, PERUBAHAN PERILAKU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HUB. ANTAR PRIBADI DAN ANTAR KELOMPOK, KOMUNIKASI, MOTIVASI, PERUBAHAN, PEMBAGIAN OTORITAS, KONSENSUS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KEPUASAN KERJA, PERKEMBANGAN PRIBADI, HARGA DIRI INDIVIDU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3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MODEL PILIHAN PUBLIK : OSTROM, BUCHANAN, OLSON, OPPENHEIMER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HUB. ORANISASI/KLIEN DAN DISTRIBUSI BARANG-BARANG MASY. UMUM: DESENTRALISASI STRUKTUR, SEKTOR PUBLIK SEBAGAI PASAR, BESARNYA KELOMPOK KLIEN DAN DISTRIBUSI PELAYANAN PUBLIK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ANTI BIROKRASI, ORIENTSI PELAYANAN PUBLIK, DESENTRALISASI, HUKUM PASAR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PILIHAN ATAU KEHENDAK WARGA NEGARA, KESEMPATAN MEMPERGUNAKAN PELAYANAN YANG SAMA, PERSAINGAN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6400800" y="5791201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Sumber: Frederickson, 1987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PENGERTIAN ADMINISTRASI PUBLIK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b="1" dirty="0" err="1">
                <a:solidFill>
                  <a:srgbClr val="FF0066"/>
                </a:solidFill>
              </a:rPr>
              <a:t>Administrasi</a:t>
            </a:r>
            <a:r>
              <a:rPr lang="es-ES" b="1" dirty="0">
                <a:solidFill>
                  <a:srgbClr val="FF0066"/>
                </a:solidFill>
              </a:rPr>
              <a:t> </a:t>
            </a:r>
            <a:r>
              <a:rPr lang="es-ES" b="1" dirty="0" err="1">
                <a:solidFill>
                  <a:srgbClr val="FF0066"/>
                </a:solidFill>
              </a:rPr>
              <a:t>Publik</a:t>
            </a:r>
            <a:r>
              <a:rPr lang="es-ES" dirty="0"/>
              <a:t> (</a:t>
            </a:r>
            <a:r>
              <a:rPr lang="es-ES" dirty="0" err="1">
                <a:hlinkClick r:id="rId3" tooltip="Bahasa inggris"/>
              </a:rPr>
              <a:t>Inggris</a:t>
            </a:r>
            <a:r>
              <a:rPr lang="es-ES" dirty="0" err="1"/>
              <a:t>:</a:t>
            </a:r>
            <a:r>
              <a:rPr lang="es-ES" i="1" dirty="0" err="1"/>
              <a:t>Public</a:t>
            </a:r>
            <a:r>
              <a:rPr lang="es-ES" i="1" dirty="0"/>
              <a:t> </a:t>
            </a:r>
            <a:r>
              <a:rPr lang="es-ES" i="1" dirty="0" err="1"/>
              <a:t>Administration</a:t>
            </a:r>
            <a:r>
              <a:rPr lang="es-ES" dirty="0"/>
              <a:t>) </a:t>
            </a:r>
            <a:r>
              <a:rPr lang="es-ES" dirty="0" err="1"/>
              <a:t>adalah</a:t>
            </a:r>
            <a:r>
              <a:rPr lang="es-ES" dirty="0"/>
              <a:t> </a:t>
            </a:r>
            <a:r>
              <a:rPr lang="es-ES" dirty="0" err="1"/>
              <a:t>suatu</a:t>
            </a:r>
            <a:r>
              <a:rPr lang="es-ES" dirty="0"/>
              <a:t> </a:t>
            </a:r>
            <a:r>
              <a:rPr lang="es-ES" dirty="0" err="1"/>
              <a:t>bahasan</a:t>
            </a:r>
            <a:r>
              <a:rPr lang="es-ES" dirty="0"/>
              <a:t> </a:t>
            </a:r>
            <a:r>
              <a:rPr lang="es-ES" dirty="0" err="1"/>
              <a:t>ilmu</a:t>
            </a:r>
            <a:r>
              <a:rPr lang="es-ES" dirty="0"/>
              <a:t> </a:t>
            </a:r>
            <a:r>
              <a:rPr lang="es-ES" dirty="0" err="1"/>
              <a:t>sosial</a:t>
            </a:r>
            <a:r>
              <a:rPr lang="es-ES" dirty="0"/>
              <a:t> yang </a:t>
            </a:r>
            <a:r>
              <a:rPr lang="es-ES" dirty="0" err="1"/>
              <a:t>mempelajari</a:t>
            </a:r>
            <a:r>
              <a:rPr lang="es-ES" dirty="0"/>
              <a:t> </a:t>
            </a:r>
            <a:r>
              <a:rPr lang="es-ES" dirty="0" err="1"/>
              <a:t>tiga</a:t>
            </a:r>
            <a:r>
              <a:rPr lang="es-ES" dirty="0"/>
              <a:t> </a:t>
            </a:r>
            <a:r>
              <a:rPr lang="es-ES" dirty="0" err="1"/>
              <a:t>elemen</a:t>
            </a:r>
            <a:r>
              <a:rPr lang="es-ES" dirty="0"/>
              <a:t> </a:t>
            </a:r>
            <a:r>
              <a:rPr lang="es-ES" dirty="0" err="1"/>
              <a:t>penting</a:t>
            </a:r>
            <a:r>
              <a:rPr lang="es-ES" dirty="0"/>
              <a:t> </a:t>
            </a:r>
            <a:r>
              <a:rPr lang="es-ES" dirty="0" err="1"/>
              <a:t>kehidupan</a:t>
            </a:r>
            <a:r>
              <a:rPr lang="es-ES" dirty="0"/>
              <a:t> </a:t>
            </a:r>
            <a:r>
              <a:rPr lang="es-ES" dirty="0" err="1"/>
              <a:t>bernegara</a:t>
            </a:r>
            <a:r>
              <a:rPr lang="es-ES" dirty="0"/>
              <a:t> yang </a:t>
            </a:r>
            <a:r>
              <a:rPr lang="es-ES" dirty="0" err="1"/>
              <a:t>meliputi</a:t>
            </a:r>
            <a:r>
              <a:rPr lang="es-ES" dirty="0"/>
              <a:t> </a:t>
            </a:r>
            <a:r>
              <a:rPr lang="es-ES" dirty="0" err="1"/>
              <a:t>lembaga</a:t>
            </a:r>
            <a:r>
              <a:rPr lang="es-ES" dirty="0"/>
              <a:t> </a:t>
            </a:r>
            <a:r>
              <a:rPr lang="es-ES" dirty="0" err="1"/>
              <a:t>legislatif</a:t>
            </a:r>
            <a:r>
              <a:rPr lang="es-ES" dirty="0"/>
              <a:t>, </a:t>
            </a:r>
            <a:r>
              <a:rPr lang="es-ES" dirty="0" err="1"/>
              <a:t>yudikatif</a:t>
            </a:r>
            <a:r>
              <a:rPr lang="es-ES" dirty="0"/>
              <a:t>, dan </a:t>
            </a:r>
            <a:r>
              <a:rPr lang="es-ES" dirty="0" err="1"/>
              <a:t>eksekutif</a:t>
            </a:r>
            <a:r>
              <a:rPr lang="es-ES" dirty="0"/>
              <a:t> </a:t>
            </a:r>
            <a:r>
              <a:rPr lang="es-ES" dirty="0" err="1"/>
              <a:t>serta</a:t>
            </a:r>
            <a:r>
              <a:rPr lang="es-ES" dirty="0"/>
              <a:t> </a:t>
            </a:r>
            <a:r>
              <a:rPr lang="es-ES" dirty="0" err="1"/>
              <a:t>hal</a:t>
            </a:r>
            <a:r>
              <a:rPr lang="es-ES" dirty="0"/>
              <a:t>- </a:t>
            </a:r>
            <a:r>
              <a:rPr lang="es-ES" dirty="0" err="1"/>
              <a:t>hal</a:t>
            </a:r>
            <a:r>
              <a:rPr lang="es-ES" dirty="0"/>
              <a:t> yang </a:t>
            </a:r>
            <a:r>
              <a:rPr lang="es-ES" dirty="0" err="1"/>
              <a:t>berkaitan</a:t>
            </a:r>
            <a:r>
              <a:rPr lang="es-ES" dirty="0"/>
              <a:t> </a:t>
            </a:r>
            <a:r>
              <a:rPr lang="es-ES" dirty="0" err="1"/>
              <a:t>dengan</a:t>
            </a:r>
            <a:r>
              <a:rPr lang="es-ES" dirty="0"/>
              <a:t> </a:t>
            </a:r>
            <a:r>
              <a:rPr lang="es-ES" dirty="0" err="1"/>
              <a:t>publik</a:t>
            </a:r>
            <a:r>
              <a:rPr lang="es-ES" dirty="0"/>
              <a:t> yang </a:t>
            </a:r>
            <a:r>
              <a:rPr lang="es-ES" dirty="0" err="1"/>
              <a:t>meliputi</a:t>
            </a:r>
            <a:r>
              <a:rPr lang="es-ES" dirty="0"/>
              <a:t> </a:t>
            </a:r>
            <a:r>
              <a:rPr lang="es-ES" dirty="0" err="1"/>
              <a:t>kebijakan</a:t>
            </a:r>
            <a:r>
              <a:rPr lang="es-ES" dirty="0"/>
              <a:t> </a:t>
            </a:r>
            <a:r>
              <a:rPr lang="es-ES" dirty="0" err="1"/>
              <a:t>publik</a:t>
            </a:r>
            <a:r>
              <a:rPr lang="es-ES" dirty="0"/>
              <a:t>, </a:t>
            </a:r>
            <a:r>
              <a:rPr lang="es-ES" dirty="0" err="1"/>
              <a:t>tujuan</a:t>
            </a:r>
            <a:r>
              <a:rPr lang="es-ES" dirty="0"/>
              <a:t> negara, dan </a:t>
            </a:r>
            <a:r>
              <a:rPr lang="es-ES" dirty="0" err="1"/>
              <a:t>etika</a:t>
            </a:r>
            <a:r>
              <a:rPr lang="es-ES" dirty="0"/>
              <a:t> yang </a:t>
            </a:r>
            <a:r>
              <a:rPr lang="es-ES" dirty="0" err="1"/>
              <a:t>mengatur</a:t>
            </a:r>
            <a:r>
              <a:rPr lang="es-ES" dirty="0"/>
              <a:t> </a:t>
            </a:r>
            <a:r>
              <a:rPr lang="es-ES" dirty="0" err="1"/>
              <a:t>penyelenggara</a:t>
            </a:r>
            <a:r>
              <a:rPr lang="es-ES" dirty="0"/>
              <a:t> negara</a:t>
            </a:r>
            <a:r>
              <a:rPr lang="en-US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Leonard D. White (1955: 1)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bukunya</a:t>
            </a:r>
            <a:r>
              <a:rPr lang="en-US" dirty="0"/>
              <a:t> Introduction to the Study of Public Administration. New York. Collier and MacMillan, </a:t>
            </a:r>
            <a:r>
              <a:rPr lang="en-US" dirty="0" err="1"/>
              <a:t>mengatakan</a:t>
            </a:r>
            <a:r>
              <a:rPr lang="en-US" dirty="0"/>
              <a:t> “Public Administration consist of all those operations having for their purpose the fulfillment or enforcement of public policy” (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kegiatan-kegiatan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).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705E0-0CEA-49F4-9208-8D984F49B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633B0-1809-406D-8647-0B294CFCD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DB24FDD-BB8B-4FBE-AC62-BA2B5C2A575D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838200" y="2405743"/>
            <a:ext cx="10330543" cy="3690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2400"/>
              <a:t>Marshall E. Dimock, G. O. Dimock and L.W. Keonig, dalam bukunya </a:t>
            </a:r>
            <a:r>
              <a:rPr lang="en-US" sz="2400" i="1"/>
              <a:t>Public Administration </a:t>
            </a:r>
            <a:r>
              <a:rPr lang="en-US" sz="2400"/>
              <a:t>(New York. Holt, Rinehart and Winston. 1958. p. 12) menyebutkan </a:t>
            </a:r>
            <a:r>
              <a:rPr lang="en-US" sz="2400" i="1"/>
              <a:t>public administration examines every aspect of government’s efforts to discharge the</a:t>
            </a:r>
            <a:r>
              <a:rPr lang="en-US" sz="2400"/>
              <a:t> l</a:t>
            </a:r>
            <a:r>
              <a:rPr lang="en-US" sz="2400" i="1"/>
              <a:t>aws and to give effect to public policy</a:t>
            </a:r>
            <a:r>
              <a:rPr lang="en-US" sz="2400"/>
              <a:t> (administrasi publik </a:t>
            </a:r>
            <a:r>
              <a:rPr lang="en-US" sz="2400">
                <a:solidFill>
                  <a:srgbClr val="FF0000"/>
                </a:solidFill>
              </a:rPr>
              <a:t>mengamati setiap aspek usaha-usaha pemerintah untuk melaksanakan hukum-hukum dan memberikan pengaruh terhadap kebijakan publik</a:t>
            </a:r>
            <a:r>
              <a:rPr lang="en-US" sz="2400"/>
              <a:t>).</a:t>
            </a:r>
          </a:p>
          <a:p>
            <a:pPr>
              <a:lnSpc>
                <a:spcPct val="90000"/>
              </a:lnSpc>
              <a:defRPr/>
            </a:pPr>
            <a:r>
              <a:rPr lang="en-US" sz="2400"/>
              <a:t> Dengan penjelasan ini semakin nampak jelas keterkaitan dan hubungan antara kebijakan publik dengan administrasi publik. </a:t>
            </a:r>
            <a:endParaRPr lang="en-GB" sz="2400"/>
          </a:p>
          <a:p>
            <a:pPr>
              <a:lnSpc>
                <a:spcPct val="90000"/>
              </a:lnSpc>
              <a:defRPr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124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/>
              <a:t>Lokus ilmu administrasi publik</a:t>
            </a:r>
            <a:r>
              <a:rPr lang="en-US"/>
              <a:t> </a:t>
            </a:r>
          </a:p>
        </p:txBody>
      </p:sp>
      <p:sp>
        <p:nvSpPr>
          <p:cNvPr id="389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/>
              <a:t>lokus adalah tempat yang menggambarkan di mana ilmu tersebut berada. Dalam hal ini lokus dari ilmu administrasi publik adalah: </a:t>
            </a:r>
            <a:r>
              <a:rPr lang="sv-SE">
                <a:solidFill>
                  <a:srgbClr val="FF0066"/>
                </a:solidFill>
              </a:rPr>
              <a:t>kepentingan publik (public interest) dan urusan publik (public affair)</a:t>
            </a:r>
            <a:r>
              <a:rPr lang="en-US">
                <a:solidFill>
                  <a:srgbClr val="FF0066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sz="4000"/>
              <a:t>KONSEP KEPENTINGAN PUBLIK</a:t>
            </a:r>
            <a:endParaRPr lang="en-GB" sz="4000"/>
          </a:p>
        </p:txBody>
      </p:sp>
      <p:sp>
        <p:nvSpPr>
          <p:cNvPr id="2426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/>
              <a:t>Kepentingan yang dirumuskan oleh para pembuat kebijakan </a:t>
            </a:r>
          </a:p>
          <a:p>
            <a:pPr eaLnBrk="1" hangingPunct="1">
              <a:defRPr/>
            </a:pPr>
            <a:r>
              <a:rPr lang="id-ID"/>
              <a:t>Nilai-nilai yang disepakati bersama oleh masyarakat</a:t>
            </a:r>
          </a:p>
          <a:p>
            <a:pPr eaLnBrk="1" hangingPunct="1">
              <a:defRPr/>
            </a:pPr>
            <a:r>
              <a:rPr lang="id-ID"/>
              <a:t>Harus ada mekanisme khusus untuk mengontrol agar tidak terjadi manipulasi kepentingan non publik yang diatas namakan sebagai kepentingan publik </a:t>
            </a:r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/>
              <a:t>focus ilmu administrasi publik</a:t>
            </a:r>
            <a:endParaRPr lang="en-US"/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/>
              <a:t>Fokus adalah apa yang menjadi pembahasan penting dalam memepelajari ilmu administrasi publik. yang menjadi fokus dari ilmu administrasi publik adalah </a:t>
            </a:r>
            <a:r>
              <a:rPr lang="sv-SE" dirty="0">
                <a:solidFill>
                  <a:srgbClr val="FF0066"/>
                </a:solidFill>
              </a:rPr>
              <a:t>teori organisasi dan ilmu manajemen, governance  dan perkembangannya</a:t>
            </a:r>
            <a:r>
              <a:rPr lang="en-US" dirty="0">
                <a:solidFill>
                  <a:srgbClr val="FF0066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Kajian </a:t>
            </a:r>
            <a:r>
              <a:rPr lang="en-US" dirty="0" err="1"/>
              <a:t>administrasi</a:t>
            </a:r>
            <a:r>
              <a:rPr lang="en-US" dirty="0"/>
              <a:t> public (</a:t>
            </a:r>
            <a:r>
              <a:rPr lang="en-US" dirty="0" err="1"/>
              <a:t>Tergambar</a:t>
            </a:r>
            <a:r>
              <a:rPr lang="en-US" dirty="0"/>
              <a:t> di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kurikulum</a:t>
            </a:r>
            <a:r>
              <a:rPr lang="en-US" dirty="0"/>
              <a:t>) </a:t>
            </a:r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80000"/>
              </a:lnSpc>
              <a:defRPr/>
            </a:pPr>
            <a:r>
              <a:rPr lang="en-US" sz="2800" dirty="0" err="1">
                <a:hlinkClick r:id="rId3" tooltip="Kebijakan Publik"/>
              </a:rPr>
              <a:t>Kebijakan</a:t>
            </a:r>
            <a:r>
              <a:rPr lang="en-US" sz="2800" dirty="0">
                <a:hlinkClick r:id="rId3" tooltip="Kebijakan Publik"/>
              </a:rPr>
              <a:t> </a:t>
            </a:r>
            <a:r>
              <a:rPr lang="en-US" sz="2800" dirty="0" err="1">
                <a:hlinkClick r:id="rId3" tooltip="Kebijakan Publik"/>
              </a:rPr>
              <a:t>Publik</a:t>
            </a:r>
            <a:endParaRPr lang="en-US" sz="2800" dirty="0"/>
          </a:p>
          <a:p>
            <a:pPr marL="609600" indent="-609600">
              <a:lnSpc>
                <a:spcPct val="80000"/>
              </a:lnSpc>
              <a:defRPr/>
            </a:pPr>
            <a:r>
              <a:rPr lang="en-US" sz="2800" dirty="0" err="1">
                <a:hlinkClick r:id="rId4" tooltip="Keuangan negara (halaman belum tersedia)"/>
              </a:rPr>
              <a:t>Keuangan</a:t>
            </a:r>
            <a:r>
              <a:rPr lang="en-US" sz="2800" dirty="0">
                <a:hlinkClick r:id="rId4" tooltip="Keuangan negara (halaman belum tersedia)"/>
              </a:rPr>
              <a:t> negara</a:t>
            </a:r>
            <a:endParaRPr lang="en-US" sz="2800" dirty="0"/>
          </a:p>
          <a:p>
            <a:pPr marL="609600" indent="-609600">
              <a:lnSpc>
                <a:spcPct val="80000"/>
              </a:lnSpc>
              <a:defRPr/>
            </a:pPr>
            <a:r>
              <a:rPr lang="en-US" sz="2800" dirty="0" err="1">
                <a:hlinkClick r:id="rId5" tooltip="Administrasi Pembangunan"/>
              </a:rPr>
              <a:t>Administrasi</a:t>
            </a:r>
            <a:r>
              <a:rPr lang="en-US" sz="2800" dirty="0">
                <a:hlinkClick r:id="rId5" tooltip="Administrasi Pembangunan"/>
              </a:rPr>
              <a:t> Pembangunan</a:t>
            </a:r>
            <a:endParaRPr lang="en-US" sz="2800" dirty="0"/>
          </a:p>
          <a:p>
            <a:pPr marL="609600" indent="-609600">
              <a:lnSpc>
                <a:spcPct val="80000"/>
              </a:lnSpc>
              <a:defRPr/>
            </a:pPr>
            <a:r>
              <a:rPr lang="en-US" sz="2800" dirty="0" err="1">
                <a:hlinkClick r:id="rId6" tooltip="Otonomi Daerah"/>
              </a:rPr>
              <a:t>Otonomi</a:t>
            </a:r>
            <a:r>
              <a:rPr lang="en-US" sz="2800" dirty="0">
                <a:hlinkClick r:id="rId6" tooltip="Otonomi Daerah"/>
              </a:rPr>
              <a:t> Daerah</a:t>
            </a:r>
            <a:endParaRPr lang="en-US" sz="2800" dirty="0"/>
          </a:p>
          <a:p>
            <a:pPr marL="609600" indent="-609600">
              <a:lnSpc>
                <a:spcPct val="80000"/>
              </a:lnSpc>
              <a:defRPr/>
            </a:pP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>
                <a:hlinkClick r:id="rId7"/>
              </a:rPr>
              <a:t>Eksekutif</a:t>
            </a:r>
            <a:r>
              <a:rPr lang="en-US" sz="2800" dirty="0"/>
              <a:t> dan </a:t>
            </a:r>
            <a:r>
              <a:rPr lang="en-US" sz="2800" dirty="0" err="1">
                <a:hlinkClick r:id="rId8"/>
              </a:rPr>
              <a:t>Legislatif</a:t>
            </a:r>
            <a:endParaRPr lang="en-US" sz="2800" dirty="0"/>
          </a:p>
          <a:p>
            <a:pPr marL="609600" indent="-609600">
              <a:lnSpc>
                <a:spcPct val="80000"/>
              </a:lnSpc>
              <a:defRPr/>
            </a:pPr>
            <a:r>
              <a:rPr lang="en-US" sz="2800" dirty="0">
                <a:hlinkClick r:id="rId9" tooltip="Etika Administrasi Publik (halaman belum tersedia)"/>
              </a:rPr>
              <a:t>Etika </a:t>
            </a:r>
            <a:r>
              <a:rPr lang="en-US" sz="2800" dirty="0" err="1">
                <a:hlinkClick r:id="rId9" tooltip="Etika Administrasi Publik (halaman belum tersedia)"/>
              </a:rPr>
              <a:t>Administrasi</a:t>
            </a:r>
            <a:r>
              <a:rPr lang="en-US" sz="2800" dirty="0">
                <a:hlinkClick r:id="rId9" tooltip="Etika Administrasi Publik (halaman belum tersedia)"/>
              </a:rPr>
              <a:t> </a:t>
            </a:r>
            <a:r>
              <a:rPr lang="en-US" sz="2800" dirty="0" err="1">
                <a:hlinkClick r:id="rId9" tooltip="Etika Administrasi Publik (halaman belum tersedia)"/>
              </a:rPr>
              <a:t>Publik</a:t>
            </a:r>
            <a:endParaRPr lang="en-US" sz="2800" dirty="0"/>
          </a:p>
          <a:p>
            <a:pPr marL="609600" indent="-609600">
              <a:lnSpc>
                <a:spcPct val="80000"/>
              </a:lnSpc>
              <a:defRPr/>
            </a:pPr>
            <a:r>
              <a:rPr lang="en-US" sz="2800" dirty="0" err="1">
                <a:hlinkClick r:id="rId10" tooltip="Pelayanan Publik (halaman belum tersedia)"/>
              </a:rPr>
              <a:t>Pelayanan</a:t>
            </a:r>
            <a:r>
              <a:rPr lang="en-US" sz="2800" dirty="0">
                <a:hlinkClick r:id="rId10" tooltip="Pelayanan Publik (halaman belum tersedia)"/>
              </a:rPr>
              <a:t> </a:t>
            </a:r>
            <a:r>
              <a:rPr lang="en-US" sz="2800" dirty="0" err="1">
                <a:hlinkClick r:id="rId10" tooltip="Pelayanan Publik (halaman belum tersedia)"/>
              </a:rPr>
              <a:t>Publik</a:t>
            </a:r>
            <a:endParaRPr lang="en-US" sz="2800" dirty="0"/>
          </a:p>
          <a:p>
            <a:pPr marL="609600" indent="-609600">
              <a:lnSpc>
                <a:spcPct val="80000"/>
              </a:lnSpc>
              <a:defRPr/>
            </a:pPr>
            <a:r>
              <a:rPr lang="sv-SE" sz="2800" dirty="0">
                <a:hlinkClick r:id="rId11" tooltip="Manajemen Sumber Daya Manusia Sektor Publik (halaman belum tersedia)"/>
              </a:rPr>
              <a:t>Manajemen Sumber Daya Manusia Sektor Publik</a:t>
            </a:r>
            <a:endParaRPr lang="en-US" sz="2800" dirty="0"/>
          </a:p>
          <a:p>
            <a:pPr marL="609600" indent="-609600">
              <a:lnSpc>
                <a:spcPct val="80000"/>
              </a:lnSpc>
              <a:defRPr/>
            </a:pPr>
            <a:r>
              <a:rPr lang="en-US" sz="2800" dirty="0" err="1">
                <a:hlinkClick r:id="rId12" tooltip="Organisasi dan Manajemen Publik (halaman belum tersedia)"/>
              </a:rPr>
              <a:t>Organisasi</a:t>
            </a:r>
            <a:r>
              <a:rPr lang="en-US" sz="2800" dirty="0">
                <a:hlinkClick r:id="rId12" tooltip="Organisasi dan Manajemen Publik (halaman belum tersedia)"/>
              </a:rPr>
              <a:t> dan </a:t>
            </a:r>
            <a:r>
              <a:rPr lang="en-US" sz="2800" dirty="0" err="1">
                <a:hlinkClick r:id="rId12" tooltip="Organisasi dan Manajemen Publik (halaman belum tersedia)"/>
              </a:rPr>
              <a:t>Manajemen</a:t>
            </a:r>
            <a:r>
              <a:rPr lang="en-US" sz="2800" dirty="0">
                <a:hlinkClick r:id="rId12" tooltip="Organisasi dan Manajemen Publik (halaman belum tersedia)"/>
              </a:rPr>
              <a:t> </a:t>
            </a:r>
            <a:r>
              <a:rPr lang="en-US" sz="2800" dirty="0" err="1">
                <a:hlinkClick r:id="rId12" tooltip="Organisasi dan Manajemen Publik (halaman belum tersedia)"/>
              </a:rPr>
              <a:t>Publik</a:t>
            </a:r>
            <a:endParaRPr lang="en-US" sz="2800" dirty="0"/>
          </a:p>
          <a:p>
            <a:pPr marL="609600" indent="-609600">
              <a:lnSpc>
                <a:spcPct val="80000"/>
              </a:lnSpc>
              <a:defRPr/>
            </a:pPr>
            <a:endParaRPr lang="en-US" sz="2800" dirty="0"/>
          </a:p>
          <a:p>
            <a:pPr marL="609600" indent="-609600">
              <a:lnSpc>
                <a:spcPct val="80000"/>
              </a:lnSpc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16ADE12-808D-425C-B906-73A12C2987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….Pengertian Dasar Adm  Negara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81B27BD-3402-4BA6-9A5B-D95BBA9806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Empat konteks Adm Negara (David H Rosenbloom dlm Shafritz &amp; Russell, 1997):</a:t>
            </a:r>
          </a:p>
          <a:p>
            <a:pPr eaLnBrk="1" hangingPunct="1">
              <a:buFontTx/>
              <a:buNone/>
            </a:pPr>
            <a:r>
              <a:rPr lang="en-US" altLang="en-US" b="1"/>
              <a:t>   - ANE dlm konteks politik</a:t>
            </a:r>
          </a:p>
          <a:p>
            <a:pPr eaLnBrk="1" hangingPunct="1">
              <a:buFontTx/>
              <a:buNone/>
            </a:pPr>
            <a:r>
              <a:rPr lang="en-US" altLang="en-US" b="1"/>
              <a:t>   - ANE dlm konteks hukum (legal)</a:t>
            </a:r>
          </a:p>
          <a:p>
            <a:pPr eaLnBrk="1" hangingPunct="1">
              <a:buFontTx/>
              <a:buNone/>
            </a:pPr>
            <a:r>
              <a:rPr lang="en-US" altLang="en-US" b="1"/>
              <a:t>   - ANE dlm konteks manajerial</a:t>
            </a:r>
          </a:p>
          <a:p>
            <a:pPr eaLnBrk="1" hangingPunct="1">
              <a:buFontTx/>
              <a:buNone/>
            </a:pPr>
            <a:r>
              <a:rPr lang="en-US" altLang="en-US" b="1"/>
              <a:t>   - ANE dlm konteks pekerjaan</a:t>
            </a:r>
          </a:p>
          <a:p>
            <a:pPr eaLnBrk="1" hangingPunct="1">
              <a:buFontTx/>
              <a:buNone/>
            </a:pPr>
            <a:endParaRPr lang="en-US" altLang="en-US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32028B3-70A1-40D2-9A86-59CB807700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(1) ANE dlm Konteks Politik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B30B9B0-D94E-4BC0-9F31-2778ED3B56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ANE mrp apapun yang dilakukan pemerintah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ANE bisa langsung maupun tidak langsung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 - Langsung: pelayanan publik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 - Tdk langsung: menyewa pihak swasta utk   menyediakan layanan kepada masyarakat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ANE mrp sebuah fase dalam siklus pembuatan kebijakan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ANE mrp pelaksanaan kepentingan publik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ANE adl pelaksanaan secara kolektif apa yang tidak dapat dilakukan secara individu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</TotalTime>
  <Words>1181</Words>
  <Application>Microsoft Office PowerPoint</Application>
  <PresentationFormat>Widescreen</PresentationFormat>
  <Paragraphs>136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Wingdings</vt:lpstr>
      <vt:lpstr>Wingdings 3</vt:lpstr>
      <vt:lpstr>Ion Boardroom</vt:lpstr>
      <vt:lpstr>TENTANG ADMINISTRASI PUBLIK</vt:lpstr>
      <vt:lpstr>PENGERTIAN ADMINISTRASI PUBLIK</vt:lpstr>
      <vt:lpstr>PowerPoint Presentation</vt:lpstr>
      <vt:lpstr>Lokus ilmu administrasi publik </vt:lpstr>
      <vt:lpstr>KONSEP KEPENTINGAN PUBLIK</vt:lpstr>
      <vt:lpstr>focus ilmu administrasi publik</vt:lpstr>
      <vt:lpstr>Kajian administrasi public (Tergambar di struktur kurikulum) </vt:lpstr>
      <vt:lpstr>….Pengertian Dasar Adm  Negara</vt:lpstr>
      <vt:lpstr>(1) ANE dlm Konteks Politik</vt:lpstr>
      <vt:lpstr>(2) ANE dlm Konteks Hukum</vt:lpstr>
      <vt:lpstr>(4) ANE dlm Konteks Pekerjaan</vt:lpstr>
      <vt:lpstr>(3) ANE dlm Konteks Manajerial</vt:lpstr>
      <vt:lpstr>Kesimpulan … (1)</vt:lpstr>
      <vt:lpstr>KESIMPULAN … (2)</vt:lpstr>
      <vt:lpstr>PERBEDAAN ADMINISTRASI PUBLIK DAN ADMINISTRASI SWASTA</vt:lpstr>
      <vt:lpstr>PERBEDAAN …..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TENTANG ADMINISTRASI PUBLIK</dc:title>
  <dc:creator>novita tresiana</dc:creator>
  <cp:lastModifiedBy>novita tresiana</cp:lastModifiedBy>
  <cp:revision>2</cp:revision>
  <dcterms:created xsi:type="dcterms:W3CDTF">2021-12-02T01:49:44Z</dcterms:created>
  <dcterms:modified xsi:type="dcterms:W3CDTF">2021-12-02T02:18:35Z</dcterms:modified>
</cp:coreProperties>
</file>