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7"/>
  </p:notesMasterIdLst>
  <p:sldIdLst>
    <p:sldId id="256" r:id="rId2"/>
    <p:sldId id="259" r:id="rId3"/>
    <p:sldId id="261" r:id="rId4"/>
    <p:sldId id="279" r:id="rId5"/>
    <p:sldId id="264" r:id="rId6"/>
  </p:sldIdLst>
  <p:sldSz cx="9144000" cy="5143500" type="screen16x9"/>
  <p:notesSz cx="6858000" cy="9144000"/>
  <p:embeddedFontLst>
    <p:embeddedFont>
      <p:font typeface="Dancing Script" panose="020B0604020202020204" charset="0"/>
      <p:regular r:id="rId8"/>
      <p:bold r:id="rId9"/>
    </p:embeddedFont>
    <p:embeddedFont>
      <p:font typeface="Bitter Thin" panose="020B060402020202020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370BA2F-8112-4EE9-9E6B-515A5F67D619}">
  <a:tblStyle styleId="{9370BA2F-8112-4EE9-9E6B-515A5F67D6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C3169A7-064E-4ED3-959F-49B9377A397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530785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180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1079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8084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0185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5397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638925" y="1550150"/>
            <a:ext cx="3866100" cy="208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042900" y="-1525"/>
            <a:ext cx="1071300" cy="948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 t="11008"/>
          <a:stretch/>
        </p:blipFill>
        <p:spPr>
          <a:xfrm>
            <a:off x="2042900" y="0"/>
            <a:ext cx="1071300" cy="94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2641925" y="1818450"/>
            <a:ext cx="38601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641925" y="2998951"/>
            <a:ext cx="3860100" cy="32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algn="ctr" rtl="0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2042900" y="-1525"/>
            <a:ext cx="1071300" cy="948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 t="11008"/>
          <a:stretch/>
        </p:blipFill>
        <p:spPr>
          <a:xfrm>
            <a:off x="2042900" y="0"/>
            <a:ext cx="1071300" cy="94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✘"/>
              <a:defRPr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✗"/>
              <a:defRPr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2795962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3"/>
          </p:nvPr>
        </p:nvSpPr>
        <p:spPr>
          <a:xfrm>
            <a:off x="4826974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✘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1pPr>
            <a:lvl2pPr marL="914400" lvl="1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✗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2pPr>
            <a:lvl3pPr marL="1371600" lvl="2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3pPr>
            <a:lvl4pPr marL="1828800" lvl="3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4pPr>
            <a:lvl5pPr marL="2286000" lvl="4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5pPr>
            <a:lvl6pPr marL="2743200" lvl="5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6pPr>
            <a:lvl7pPr marL="3200400" lvl="6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7pPr>
            <a:lvl8pPr marL="3657600" lvl="7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8pPr>
            <a:lvl9pPr marL="4114800" lvl="8" indent="-3556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/>
          <p:cNvPicPr preferRelativeResize="0"/>
          <p:nvPr/>
        </p:nvPicPr>
        <p:blipFill rotWithShape="1">
          <a:blip r:embed="rId3">
            <a:alphaModFix/>
          </a:blip>
          <a:srcRect l="10766" t="12457" r="23222"/>
          <a:stretch/>
        </p:blipFill>
        <p:spPr>
          <a:xfrm>
            <a:off x="1219875" y="3193450"/>
            <a:ext cx="1178700" cy="11724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sp>
        <p:nvSpPr>
          <p:cNvPr id="52" name="Google Shape;52;p11"/>
          <p:cNvSpPr txBox="1">
            <a:spLocks noGrp="1"/>
          </p:cNvSpPr>
          <p:nvPr>
            <p:ph type="ctrTitle"/>
          </p:nvPr>
        </p:nvSpPr>
        <p:spPr>
          <a:xfrm>
            <a:off x="2638925" y="1550150"/>
            <a:ext cx="3866100" cy="208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Kehidupan Pedesaan di Wilayah Pesisir dan Perkebunan</a:t>
            </a:r>
            <a:endParaRPr sz="4000" dirty="0"/>
          </a:p>
        </p:txBody>
      </p:sp>
      <p:pic>
        <p:nvPicPr>
          <p:cNvPr id="53" name="Google Shape;53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1675" y="3026569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1"/>
          <p:cNvSpPr/>
          <p:nvPr/>
        </p:nvSpPr>
        <p:spPr>
          <a:xfrm>
            <a:off x="6303575" y="3995171"/>
            <a:ext cx="555979" cy="585419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125;p18">
            <a:extLst>
              <a:ext uri="{FF2B5EF4-FFF2-40B4-BE49-F238E27FC236}">
                <a16:creationId xmlns:a16="http://schemas.microsoft.com/office/drawing/2014/main" xmlns="" id="{8BFBE811-1169-45B6-9E65-AD3D1BA7A99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36544" r="18058"/>
          <a:stretch/>
        </p:blipFill>
        <p:spPr>
          <a:xfrm>
            <a:off x="6745375" y="623268"/>
            <a:ext cx="1011785" cy="1296972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9" name="Google Shape;55;p11">
            <a:extLst>
              <a:ext uri="{FF2B5EF4-FFF2-40B4-BE49-F238E27FC236}">
                <a16:creationId xmlns:a16="http://schemas.microsoft.com/office/drawing/2014/main" xmlns="" id="{B27D7A97-398D-452F-9BDB-4433A305253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25026" y="441866"/>
            <a:ext cx="253550" cy="26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4"/>
          <p:cNvSpPr txBox="1">
            <a:spLocks noGrp="1"/>
          </p:cNvSpPr>
          <p:nvPr>
            <p:ph type="ctrTitle"/>
          </p:nvPr>
        </p:nvSpPr>
        <p:spPr>
          <a:xfrm>
            <a:off x="2724721" y="1535217"/>
            <a:ext cx="3860100" cy="207306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Kehidupan Pedesaan Wilayah Pesisir dan Perkebunan</a:t>
            </a:r>
            <a:endParaRPr dirty="0">
              <a:solidFill>
                <a:schemeClr val="accent2"/>
              </a:solidFill>
            </a:endParaRPr>
          </a:p>
        </p:txBody>
      </p:sp>
      <p:pic>
        <p:nvPicPr>
          <p:cNvPr id="84" name="Google Shape;84;p14"/>
          <p:cNvPicPr preferRelativeResize="0"/>
          <p:nvPr/>
        </p:nvPicPr>
        <p:blipFill rotWithShape="1">
          <a:blip r:embed="rId3">
            <a:alphaModFix/>
          </a:blip>
          <a:srcRect l="28846" t="14096" r="19678"/>
          <a:stretch/>
        </p:blipFill>
        <p:spPr>
          <a:xfrm>
            <a:off x="1219875" y="3193450"/>
            <a:ext cx="1178700" cy="11724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pic>
        <p:nvPicPr>
          <p:cNvPr id="85" name="Google Shape;8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1675" y="3026569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4"/>
          <p:cNvPicPr preferRelativeResize="0"/>
          <p:nvPr/>
        </p:nvPicPr>
        <p:blipFill rotWithShape="1">
          <a:blip r:embed="rId5">
            <a:alphaModFix/>
          </a:blip>
          <a:srcRect l="14839" t="20032" r="14832" b="20026"/>
          <a:stretch/>
        </p:blipFill>
        <p:spPr>
          <a:xfrm>
            <a:off x="6614225" y="586300"/>
            <a:ext cx="1273350" cy="15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0471" y="450348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/>
          <p:nvPr/>
        </p:nvSpPr>
        <p:spPr>
          <a:xfrm>
            <a:off x="6302650" y="4050874"/>
            <a:ext cx="554654" cy="537022"/>
          </a:xfrm>
          <a:custGeom>
            <a:avLst/>
            <a:gdLst/>
            <a:ahLst/>
            <a:cxnLst/>
            <a:rect l="l" t="t" r="r" b="b"/>
            <a:pathLst>
              <a:path w="19126" h="18518" extrusionOk="0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K</a:t>
            </a:r>
            <a:r>
              <a:rPr lang="en" dirty="0"/>
              <a:t>eadaan Ekonomi Nelayan</a:t>
            </a:r>
            <a:endParaRPr dirty="0"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699080" y="1026863"/>
            <a:ext cx="5425500" cy="35316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27000" lvl="0" indent="0" algn="just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400" dirty="0"/>
              <a:t>	</a:t>
            </a:r>
            <a:r>
              <a:rPr lang="en-US" sz="1400" dirty="0" err="1"/>
              <a:t>Apabila</a:t>
            </a:r>
            <a:r>
              <a:rPr lang="en-US" sz="1400" dirty="0"/>
              <a:t> </a:t>
            </a:r>
            <a:r>
              <a:rPr lang="en-US" sz="1400" dirty="0" err="1"/>
              <a:t>dilihat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desa</a:t>
            </a:r>
            <a:r>
              <a:rPr lang="en-US" sz="1400" dirty="0"/>
              <a:t> </a:t>
            </a:r>
            <a:r>
              <a:rPr lang="en-US" sz="1400" dirty="0" err="1"/>
              <a:t>Waraduwur</a:t>
            </a:r>
            <a:r>
              <a:rPr lang="en-US" sz="1400" dirty="0"/>
              <a:t>, 60% </a:t>
            </a:r>
            <a:r>
              <a:rPr lang="en-US" sz="1400" dirty="0" err="1"/>
              <a:t>masyarakatnya</a:t>
            </a:r>
            <a:r>
              <a:rPr lang="en-US" sz="1400" dirty="0"/>
              <a:t> </a:t>
            </a:r>
            <a:r>
              <a:rPr lang="en-US" sz="1400" dirty="0" err="1"/>
              <a:t>bergelut</a:t>
            </a:r>
            <a:r>
              <a:rPr lang="en-US" sz="1400" dirty="0"/>
              <a:t>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nelayan</a:t>
            </a:r>
            <a:r>
              <a:rPr lang="en-US" sz="1400" dirty="0"/>
              <a:t>, 30% </a:t>
            </a:r>
            <a:r>
              <a:rPr lang="en-US" sz="1400" dirty="0" err="1"/>
              <a:t>petani</a:t>
            </a:r>
            <a:r>
              <a:rPr lang="en-US" sz="1400" dirty="0"/>
              <a:t>, dan 10% </a:t>
            </a:r>
            <a:r>
              <a:rPr lang="en-US" sz="1400" dirty="0" err="1"/>
              <a:t>pekerja</a:t>
            </a:r>
            <a:r>
              <a:rPr lang="en-US" sz="1400" dirty="0"/>
              <a:t> </a:t>
            </a:r>
            <a:r>
              <a:rPr lang="en-US" sz="1400" dirty="0" err="1"/>
              <a:t>diluar</a:t>
            </a:r>
            <a:r>
              <a:rPr lang="en-US" sz="1400" dirty="0"/>
              <a:t> </a:t>
            </a:r>
            <a:r>
              <a:rPr lang="en-US" sz="1400" dirty="0" err="1"/>
              <a:t>desa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. Dari </a:t>
            </a:r>
            <a:r>
              <a:rPr lang="en-US" sz="1400" dirty="0" err="1"/>
              <a:t>pendapatan</a:t>
            </a:r>
            <a:r>
              <a:rPr lang="en-US" sz="1400" dirty="0"/>
              <a:t> para </a:t>
            </a:r>
            <a:r>
              <a:rPr lang="en-US" sz="1400" dirty="0" err="1"/>
              <a:t>nelayan</a:t>
            </a:r>
            <a:r>
              <a:rPr lang="en-US" sz="1400" dirty="0"/>
              <a:t> </a:t>
            </a:r>
            <a:r>
              <a:rPr lang="en-US" sz="1400" dirty="0" err="1"/>
              <a:t>hasil</a:t>
            </a:r>
            <a:r>
              <a:rPr lang="en-US" sz="1400" dirty="0"/>
              <a:t> yang </a:t>
            </a:r>
            <a:r>
              <a:rPr lang="en-US" sz="1400" dirty="0" err="1"/>
              <a:t>didapat</a:t>
            </a:r>
            <a:r>
              <a:rPr lang="en-US" sz="1400" dirty="0"/>
              <a:t> </a:t>
            </a:r>
            <a:r>
              <a:rPr lang="en-US" sz="1400" dirty="0" err="1"/>
              <a:t>tergantung</a:t>
            </a:r>
            <a:r>
              <a:rPr lang="en-US" sz="1400" dirty="0"/>
              <a:t> </a:t>
            </a:r>
            <a:r>
              <a:rPr lang="en-US" sz="1400" dirty="0" err="1"/>
              <a:t>tangkapan</a:t>
            </a:r>
            <a:r>
              <a:rPr lang="en-US" sz="1400" dirty="0"/>
              <a:t> yang </a:t>
            </a:r>
            <a:r>
              <a:rPr lang="en-US" sz="1400" dirty="0" err="1"/>
              <a:t>didapat</a:t>
            </a:r>
            <a:r>
              <a:rPr lang="en-US" sz="1400" dirty="0"/>
              <a:t>, </a:t>
            </a:r>
            <a:r>
              <a:rPr lang="en-US" sz="1400" dirty="0" err="1"/>
              <a:t>apabilajumlah</a:t>
            </a:r>
            <a:r>
              <a:rPr lang="en-US" sz="1400" dirty="0"/>
              <a:t> </a:t>
            </a:r>
            <a:r>
              <a:rPr lang="en-US" sz="1400" dirty="0" err="1"/>
              <a:t>nelayan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1 </a:t>
            </a:r>
            <a:r>
              <a:rPr lang="en-US" sz="1400" dirty="0" err="1"/>
              <a:t>kapal</a:t>
            </a:r>
            <a:r>
              <a:rPr lang="en-US" sz="1400" dirty="0"/>
              <a:t> </a:t>
            </a:r>
            <a:r>
              <a:rPr lang="en-US" sz="1400" dirty="0" err="1"/>
              <a:t>berjumlah</a:t>
            </a:r>
            <a:r>
              <a:rPr lang="en-US" sz="1400" dirty="0"/>
              <a:t> 5-7 orang dan </a:t>
            </a:r>
            <a:r>
              <a:rPr lang="en-US" sz="1400" dirty="0" err="1"/>
              <a:t>terbagi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waktu</a:t>
            </a:r>
            <a:r>
              <a:rPr lang="en-US" sz="1400" dirty="0"/>
              <a:t> </a:t>
            </a:r>
            <a:r>
              <a:rPr lang="en-US" sz="1400" dirty="0" err="1"/>
              <a:t>siang</a:t>
            </a:r>
            <a:r>
              <a:rPr lang="en-US" sz="1400" dirty="0"/>
              <a:t> dan </a:t>
            </a:r>
            <a:r>
              <a:rPr lang="en-US" sz="1400" dirty="0" err="1"/>
              <a:t>malam</a:t>
            </a:r>
            <a:r>
              <a:rPr lang="en-US" sz="1400" dirty="0"/>
              <a:t>, </a:t>
            </a:r>
            <a:r>
              <a:rPr lang="en-US" sz="1400" dirty="0" err="1"/>
              <a:t>untuk</a:t>
            </a:r>
            <a:r>
              <a:rPr lang="en-US" sz="1400" dirty="0"/>
              <a:t> 1 </a:t>
            </a:r>
            <a:r>
              <a:rPr lang="en-US" sz="1400" dirty="0" err="1"/>
              <a:t>nelayan</a:t>
            </a:r>
            <a:r>
              <a:rPr lang="en-US" sz="1400" dirty="0"/>
              <a:t> </a:t>
            </a:r>
            <a:r>
              <a:rPr lang="en-US" sz="1400" dirty="0" err="1"/>
              <a:t>mendapatkan</a:t>
            </a:r>
            <a:r>
              <a:rPr lang="en-US" sz="1400" dirty="0"/>
              <a:t> </a:t>
            </a:r>
            <a:r>
              <a:rPr lang="en-US" sz="1400" dirty="0" err="1"/>
              <a:t>hasil</a:t>
            </a:r>
            <a:r>
              <a:rPr lang="en-US" sz="1400" dirty="0"/>
              <a:t> </a:t>
            </a:r>
            <a:r>
              <a:rPr lang="en-US" sz="1400" dirty="0" err="1"/>
              <a:t>kurang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Rp.150.000/</a:t>
            </a:r>
            <a:r>
              <a:rPr lang="en-US" sz="1400" dirty="0" err="1"/>
              <a:t>hari</a:t>
            </a:r>
            <a:r>
              <a:rPr lang="en-US" sz="1400" dirty="0"/>
              <a:t>.</a:t>
            </a:r>
          </a:p>
          <a:p>
            <a:pPr marL="127000" lvl="0" indent="0" algn="just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lang="en-US" sz="1400" dirty="0"/>
          </a:p>
          <a:p>
            <a:pPr marL="127000" lvl="0" indent="0" algn="just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400" dirty="0"/>
              <a:t>	</a:t>
            </a:r>
            <a:r>
              <a:rPr lang="en-US" sz="1400" dirty="0" err="1"/>
              <a:t>Selain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nelayan</a:t>
            </a:r>
            <a:r>
              <a:rPr lang="en-US" sz="1400" dirty="0"/>
              <a:t>, </a:t>
            </a:r>
            <a:r>
              <a:rPr lang="en-US" sz="1400" dirty="0" err="1"/>
              <a:t>ada</a:t>
            </a:r>
            <a:r>
              <a:rPr lang="en-US" sz="1400" dirty="0"/>
              <a:t> juga </a:t>
            </a:r>
            <a:r>
              <a:rPr lang="en-US" sz="1400" dirty="0" err="1"/>
              <a:t>usaha</a:t>
            </a:r>
            <a:r>
              <a:rPr lang="en-US" sz="1400" dirty="0"/>
              <a:t> lain </a:t>
            </a:r>
            <a:r>
              <a:rPr lang="en-US" sz="1400" dirty="0" err="1"/>
              <a:t>seperti</a:t>
            </a:r>
            <a:r>
              <a:rPr lang="en-US" sz="1400" dirty="0"/>
              <a:t> </a:t>
            </a:r>
            <a:r>
              <a:rPr lang="en-US" sz="1400" dirty="0" err="1"/>
              <a:t>berdagang</a:t>
            </a:r>
            <a:r>
              <a:rPr lang="en-US" sz="1400" dirty="0"/>
              <a:t>, </a:t>
            </a:r>
            <a:r>
              <a:rPr lang="en-US" sz="1400" dirty="0" err="1"/>
              <a:t>membudidayakan</a:t>
            </a:r>
            <a:r>
              <a:rPr lang="en-US" sz="1400" dirty="0"/>
              <a:t> ikan bandeng, </a:t>
            </a:r>
            <a:r>
              <a:rPr lang="en-US" sz="1400" dirty="0" err="1"/>
              <a:t>bekerja</a:t>
            </a:r>
            <a:r>
              <a:rPr lang="en-US" sz="1400" dirty="0"/>
              <a:t> di </a:t>
            </a:r>
            <a:r>
              <a:rPr lang="en-US" sz="1400" dirty="0" err="1"/>
              <a:t>pabrik,untuk</a:t>
            </a:r>
            <a:r>
              <a:rPr lang="en-US" sz="1400" dirty="0"/>
              <a:t> </a:t>
            </a:r>
            <a:r>
              <a:rPr lang="en-US" sz="1400" dirty="0" err="1"/>
              <a:t>ibu</a:t>
            </a:r>
            <a:r>
              <a:rPr lang="en-US" sz="1400" dirty="0"/>
              <a:t> </a:t>
            </a:r>
            <a:r>
              <a:rPr lang="en-US" sz="1400" dirty="0" err="1"/>
              <a:t>rumah</a:t>
            </a:r>
            <a:r>
              <a:rPr lang="en-US" sz="1400" dirty="0"/>
              <a:t> </a:t>
            </a:r>
            <a:r>
              <a:rPr lang="en-US" sz="1400" dirty="0" err="1"/>
              <a:t>tangga</a:t>
            </a:r>
            <a:r>
              <a:rPr lang="en-US" sz="1400" dirty="0"/>
              <a:t> </a:t>
            </a:r>
            <a:r>
              <a:rPr lang="en-US" sz="1400" dirty="0" err="1"/>
              <a:t>berpartisipasi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pengupasan</a:t>
            </a:r>
            <a:r>
              <a:rPr lang="en-US" sz="1400" dirty="0"/>
              <a:t> </a:t>
            </a:r>
            <a:r>
              <a:rPr lang="en-US" sz="1400" dirty="0" err="1"/>
              <a:t>kepiting</a:t>
            </a:r>
            <a:r>
              <a:rPr lang="en-US" sz="1400" dirty="0"/>
              <a:t> </a:t>
            </a:r>
            <a:r>
              <a:rPr lang="en-US" sz="1400" dirty="0" err="1"/>
              <a:t>rajungan</a:t>
            </a:r>
            <a:r>
              <a:rPr lang="en-US" sz="1400" dirty="0"/>
              <a:t>, dan </a:t>
            </a:r>
            <a:r>
              <a:rPr lang="en-US" sz="1400" dirty="0" err="1"/>
              <a:t>kaum</a:t>
            </a:r>
            <a:r>
              <a:rPr lang="en-US" sz="1400" dirty="0"/>
              <a:t> </a:t>
            </a:r>
            <a:r>
              <a:rPr lang="en-US" sz="1400" dirty="0" err="1"/>
              <a:t>lelaki</a:t>
            </a:r>
            <a:r>
              <a:rPr lang="en-US" sz="1400" dirty="0"/>
              <a:t> </a:t>
            </a:r>
            <a:r>
              <a:rPr lang="en-US" sz="1400" dirty="0" err="1"/>
              <a:t>bekerja</a:t>
            </a:r>
            <a:r>
              <a:rPr lang="en-US" sz="1400" dirty="0"/>
              <a:t> di </a:t>
            </a:r>
            <a:r>
              <a:rPr lang="en-US" sz="1400" dirty="0" err="1"/>
              <a:t>pabrik</a:t>
            </a:r>
            <a:r>
              <a:rPr lang="en-US" sz="1400" dirty="0"/>
              <a:t> </a:t>
            </a:r>
            <a:r>
              <a:rPr lang="en-US" sz="1400" dirty="0" err="1"/>
              <a:t>pengolahan</a:t>
            </a:r>
            <a:r>
              <a:rPr lang="en-US" sz="1400" dirty="0"/>
              <a:t> </a:t>
            </a:r>
            <a:r>
              <a:rPr lang="en-US" sz="1400" dirty="0" err="1"/>
              <a:t>cangkang</a:t>
            </a:r>
            <a:r>
              <a:rPr lang="en-US" sz="1400" dirty="0"/>
              <a:t> </a:t>
            </a:r>
            <a:r>
              <a:rPr lang="en-US" sz="1400" dirty="0" err="1"/>
              <a:t>kepiting</a:t>
            </a:r>
            <a:r>
              <a:rPr lang="en-US" sz="1400" dirty="0"/>
              <a:t> </a:t>
            </a:r>
            <a:r>
              <a:rPr lang="en-US" sz="1400" dirty="0" err="1"/>
              <a:t>rajungan</a:t>
            </a:r>
            <a:r>
              <a:rPr lang="en-US" sz="1400" dirty="0"/>
              <a:t> yang </a:t>
            </a:r>
            <a:r>
              <a:rPr lang="en-US" sz="1400" dirty="0" err="1"/>
              <a:t>digunakan</a:t>
            </a:r>
            <a:r>
              <a:rPr lang="en-US" sz="1400" dirty="0"/>
              <a:t>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bahan</a:t>
            </a:r>
            <a:r>
              <a:rPr lang="en-US" sz="1400" dirty="0"/>
              <a:t> </a:t>
            </a:r>
            <a:r>
              <a:rPr lang="en-US" sz="1400" dirty="0" err="1"/>
              <a:t>baku</a:t>
            </a:r>
            <a:r>
              <a:rPr lang="en-US" sz="1400" dirty="0"/>
              <a:t> </a:t>
            </a:r>
            <a:r>
              <a:rPr lang="en-US" sz="1400" dirty="0" err="1"/>
              <a:t>pembuatan</a:t>
            </a:r>
            <a:r>
              <a:rPr lang="en-US" sz="1400" dirty="0"/>
              <a:t> </a:t>
            </a:r>
            <a:r>
              <a:rPr lang="en-US" sz="1400" dirty="0" err="1"/>
              <a:t>kosmetik</a:t>
            </a:r>
            <a:r>
              <a:rPr lang="en-US" sz="1400" dirty="0"/>
              <a:t> di negara </a:t>
            </a:r>
            <a:r>
              <a:rPr lang="en-US" sz="1400" dirty="0" err="1"/>
              <a:t>Jepang</a:t>
            </a:r>
            <a:r>
              <a:rPr lang="en-US" sz="1400" dirty="0"/>
              <a:t>, Korea, dan Taiwan.</a:t>
            </a:r>
            <a:endParaRPr sz="1400" dirty="0"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l="31499" t="13326" r="17239" b="9644"/>
          <a:stretch/>
        </p:blipFill>
        <p:spPr>
          <a:xfrm>
            <a:off x="6404977" y="2408102"/>
            <a:ext cx="1414200" cy="14067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4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K</a:t>
            </a:r>
            <a:r>
              <a:rPr lang="en" dirty="0"/>
              <a:t>ehidupan Pedesaan di Wilayah Perkebunan</a:t>
            </a:r>
            <a:endParaRPr dirty="0"/>
          </a:p>
        </p:txBody>
      </p:sp>
      <p:sp>
        <p:nvSpPr>
          <p:cNvPr id="340" name="Google Shape;340;p34"/>
          <p:cNvSpPr txBox="1">
            <a:spLocks noGrp="1"/>
          </p:cNvSpPr>
          <p:nvPr>
            <p:ph type="body" idx="1"/>
          </p:nvPr>
        </p:nvSpPr>
        <p:spPr>
          <a:xfrm>
            <a:off x="760587" y="1069393"/>
            <a:ext cx="5425500" cy="35316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400" dirty="0"/>
              <a:t>	P</a:t>
            </a:r>
            <a:r>
              <a:rPr lang="en" sz="1400" dirty="0"/>
              <a:t>engembangan perkebunan di pedesaan telah membuka peluang kerja bagi masyarakat yang mampu untuk menerima peluang tersebut. </a:t>
            </a:r>
            <a:r>
              <a:rPr lang="en-ID" sz="1400" dirty="0"/>
              <a:t>D</a:t>
            </a:r>
            <a:r>
              <a:rPr lang="en" sz="1400" dirty="0"/>
              <a:t>engan adanya perusahaan perkebunan, mata pencaharian masyarakat setempat tidak lagi terbatas pada sektor primer dalam memenuhi kebutuhan keluarganya, tetapi telah memperluas ruang gerak usahanya pada sektor tersier.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400" dirty="0"/>
              <a:t>	K</a:t>
            </a:r>
            <a:r>
              <a:rPr lang="en" sz="1400" dirty="0"/>
              <a:t>omponen pengeluaran untuk kebutuhan hidup petani adalah sembilan kebutuhan pokok. </a:t>
            </a:r>
            <a:r>
              <a:rPr lang="en-ID" sz="1400" dirty="0"/>
              <a:t>T</a:t>
            </a:r>
            <a:r>
              <a:rPr lang="en" sz="1400" dirty="0"/>
              <a:t>ransportasi berupa biaya operasional kendaraan pribadi dan ongkos angkutan umum. </a:t>
            </a:r>
            <a:r>
              <a:rPr lang="en-ID" sz="1400" dirty="0"/>
              <a:t>K</a:t>
            </a:r>
            <a:r>
              <a:rPr lang="en" sz="1400" dirty="0"/>
              <a:t>omponen pengeluaran rekreasi seperti ke kota mengunjungi sanak keluarga/jalan-jalan. </a:t>
            </a:r>
            <a:r>
              <a:rPr lang="en-ID" sz="1400" dirty="0"/>
              <a:t>U</a:t>
            </a:r>
            <a:r>
              <a:rPr lang="en" sz="1400" dirty="0"/>
              <a:t>ntuk komponen pendidikan termasuk besar, karena kesadaran bagi petani untuk menyekolahkan anaknya ke jenjang pendidikan yang lebih tinggi.</a:t>
            </a:r>
            <a:endParaRPr sz="1400" dirty="0"/>
          </a:p>
        </p:txBody>
      </p:sp>
      <p:sp>
        <p:nvSpPr>
          <p:cNvPr id="341" name="Google Shape;341;p3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342" name="Google Shape;342;p34"/>
          <p:cNvPicPr preferRelativeResize="0"/>
          <p:nvPr/>
        </p:nvPicPr>
        <p:blipFill rotWithShape="1">
          <a:blip r:embed="rId3">
            <a:alphaModFix/>
          </a:blip>
          <a:srcRect l="4708" t="5702" r="44108" b="17856"/>
          <a:stretch/>
        </p:blipFill>
        <p:spPr>
          <a:xfrm>
            <a:off x="6404977" y="2408102"/>
            <a:ext cx="1414200" cy="14067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pic>
        <p:nvPicPr>
          <p:cNvPr id="343" name="Google Shape;34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4"/>
          <p:cNvSpPr/>
          <p:nvPr/>
        </p:nvSpPr>
        <p:spPr>
          <a:xfrm>
            <a:off x="6749718" y="2720378"/>
            <a:ext cx="724718" cy="669366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K</a:t>
            </a:r>
            <a:r>
              <a:rPr lang="en" dirty="0"/>
              <a:t>onflik Yang Bersifat Elitis</a:t>
            </a:r>
            <a:endParaRPr dirty="0"/>
          </a:p>
        </p:txBody>
      </p:sp>
      <p:sp>
        <p:nvSpPr>
          <p:cNvPr id="134" name="Google Shape;134;p19"/>
          <p:cNvSpPr txBox="1">
            <a:spLocks noGrp="1"/>
          </p:cNvSpPr>
          <p:nvPr>
            <p:ph type="body" idx="3"/>
          </p:nvPr>
        </p:nvSpPr>
        <p:spPr>
          <a:xfrm>
            <a:off x="606056" y="1218250"/>
            <a:ext cx="6059018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	</a:t>
            </a:r>
            <a:r>
              <a:rPr lang="en-US" sz="1400" dirty="0" err="1"/>
              <a:t>Konflik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menandai</a:t>
            </a:r>
            <a:r>
              <a:rPr lang="en-US" sz="1400" dirty="0"/>
              <a:t> </a:t>
            </a:r>
            <a:r>
              <a:rPr lang="en-US" sz="1400" dirty="0" err="1"/>
              <a:t>pola</a:t>
            </a:r>
            <a:r>
              <a:rPr lang="en-US" sz="1400" dirty="0"/>
              <a:t> </a:t>
            </a:r>
            <a:r>
              <a:rPr lang="en-US" sz="1400" dirty="0" err="1"/>
              <a:t>konflik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umum</a:t>
            </a:r>
            <a:r>
              <a:rPr lang="en-US" sz="1400" dirty="0"/>
              <a:t> pada </a:t>
            </a:r>
            <a:r>
              <a:rPr lang="en-US" sz="1400" dirty="0" err="1"/>
              <a:t>desa-desa</a:t>
            </a:r>
            <a:r>
              <a:rPr lang="en-US" sz="1400" dirty="0"/>
              <a:t> yang </a:t>
            </a:r>
            <a:r>
              <a:rPr lang="en-US" sz="1400" dirty="0" err="1"/>
              <a:t>terlibat</a:t>
            </a:r>
            <a:r>
              <a:rPr lang="en-US" sz="1400" dirty="0"/>
              <a:t> </a:t>
            </a:r>
            <a:r>
              <a:rPr lang="en-US" sz="1400" dirty="0" err="1"/>
              <a:t>konflik</a:t>
            </a:r>
            <a:r>
              <a:rPr lang="en-US" sz="1400" dirty="0"/>
              <a:t>. </a:t>
            </a:r>
            <a:r>
              <a:rPr lang="en-US" sz="1400" dirty="0" err="1"/>
              <a:t>Konflik</a:t>
            </a:r>
            <a:r>
              <a:rPr lang="en-US" sz="1400" dirty="0"/>
              <a:t> yang </a:t>
            </a:r>
            <a:r>
              <a:rPr lang="en-US" sz="1400" dirty="0" err="1"/>
              <a:t>berciri</a:t>
            </a:r>
            <a:r>
              <a:rPr lang="en-US" sz="1400" dirty="0"/>
              <a:t> </a:t>
            </a:r>
            <a:r>
              <a:rPr lang="en-US" sz="1400" dirty="0" err="1"/>
              <a:t>elitis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ditandai</a:t>
            </a:r>
            <a:r>
              <a:rPr lang="en-US" sz="1400" dirty="0"/>
              <a:t> oleh 3 </a:t>
            </a:r>
            <a:r>
              <a:rPr lang="en-US" sz="1400" dirty="0" err="1"/>
              <a:t>gejala</a:t>
            </a:r>
            <a:r>
              <a:rPr lang="en-US" sz="1400" dirty="0"/>
              <a:t> </a:t>
            </a:r>
            <a:r>
              <a:rPr lang="en-US" sz="1400" dirty="0" err="1"/>
              <a:t>yaitu</a:t>
            </a:r>
            <a:r>
              <a:rPr lang="en-US" sz="1400" dirty="0"/>
              <a:t>:</a:t>
            </a:r>
          </a:p>
          <a:p>
            <a:pPr marL="342900" lvl="0" algn="just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1400" dirty="0" err="1"/>
              <a:t>Konflik</a:t>
            </a:r>
            <a:r>
              <a:rPr lang="en-US" sz="1400" dirty="0"/>
              <a:t> </a:t>
            </a:r>
            <a:r>
              <a:rPr lang="en-US" sz="1400" dirty="0" err="1"/>
              <a:t>mengusung</a:t>
            </a:r>
            <a:r>
              <a:rPr lang="en-US" sz="1400" dirty="0"/>
              <a:t> </a:t>
            </a:r>
            <a:r>
              <a:rPr lang="en-US" sz="1400" dirty="0" err="1"/>
              <a:t>kepentingan</a:t>
            </a:r>
            <a:r>
              <a:rPr lang="en-US" sz="1400" dirty="0"/>
              <a:t> para </a:t>
            </a:r>
            <a:r>
              <a:rPr lang="en-US" sz="1400" dirty="0" err="1"/>
              <a:t>elit</a:t>
            </a:r>
            <a:r>
              <a:rPr lang="en-US" sz="1400" dirty="0"/>
              <a:t> </a:t>
            </a:r>
            <a:r>
              <a:rPr lang="en-US" sz="1400" dirty="0" err="1"/>
              <a:t>politik</a:t>
            </a:r>
            <a:r>
              <a:rPr lang="en-US" sz="1400" dirty="0"/>
              <a:t> </a:t>
            </a:r>
            <a:r>
              <a:rPr lang="en-US" sz="1400" dirty="0" err="1"/>
              <a:t>desa</a:t>
            </a:r>
            <a:r>
              <a:rPr lang="en-US" sz="1400" dirty="0"/>
              <a:t> </a:t>
            </a:r>
            <a:r>
              <a:rPr lang="en-US" sz="1400" dirty="0" err="1"/>
              <a:t>khususnya</a:t>
            </a:r>
            <a:r>
              <a:rPr lang="en-US" sz="1400" dirty="0"/>
              <a:t> </a:t>
            </a:r>
            <a:r>
              <a:rPr lang="en-US" sz="1400" dirty="0" err="1"/>
              <a:t>kepentingan</a:t>
            </a:r>
            <a:r>
              <a:rPr lang="en-US" sz="1400" dirty="0"/>
              <a:t> </a:t>
            </a:r>
            <a:r>
              <a:rPr lang="en-US" sz="1400" dirty="0" err="1"/>
              <a:t>pihak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 yang </a:t>
            </a:r>
            <a:r>
              <a:rPr lang="en-US" sz="1400" dirty="0" err="1"/>
              <a:t>bertikai</a:t>
            </a:r>
            <a:r>
              <a:rPr lang="en-US" sz="1400" dirty="0"/>
              <a:t>.</a:t>
            </a:r>
          </a:p>
          <a:p>
            <a:pPr marL="342900" lvl="0" algn="just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1400" dirty="0" err="1"/>
              <a:t>Persepsi</a:t>
            </a:r>
            <a:r>
              <a:rPr lang="en-US" sz="1400" dirty="0"/>
              <a:t> </a:t>
            </a:r>
            <a:r>
              <a:rPr lang="en-US" sz="1400" dirty="0" err="1"/>
              <a:t>mengenai</a:t>
            </a:r>
            <a:r>
              <a:rPr lang="en-US" sz="1400" dirty="0"/>
              <a:t> </a:t>
            </a:r>
            <a:r>
              <a:rPr lang="en-US" sz="1400" dirty="0" err="1"/>
              <a:t>siapa</a:t>
            </a:r>
            <a:r>
              <a:rPr lang="en-US" sz="1400" dirty="0"/>
              <a:t> yang </a:t>
            </a:r>
            <a:r>
              <a:rPr lang="en-US" sz="1400" dirty="0" err="1"/>
              <a:t>termasuk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pihak</a:t>
            </a:r>
            <a:r>
              <a:rPr lang="en-US" sz="1400" dirty="0"/>
              <a:t> </a:t>
            </a:r>
            <a:r>
              <a:rPr lang="en-US" sz="1400" dirty="0" err="1"/>
              <a:t>kawan</a:t>
            </a:r>
            <a:r>
              <a:rPr lang="en-US" sz="1400" dirty="0"/>
              <a:t> dan </a:t>
            </a:r>
            <a:r>
              <a:rPr lang="en-US" sz="1400" dirty="0" err="1"/>
              <a:t>sebaliknya</a:t>
            </a:r>
            <a:r>
              <a:rPr lang="en-US" sz="1400" dirty="0"/>
              <a:t>.</a:t>
            </a:r>
          </a:p>
          <a:p>
            <a:pPr marL="342900" lvl="0" algn="just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1400" dirty="0" err="1"/>
              <a:t>Isu-isu</a:t>
            </a:r>
            <a:r>
              <a:rPr lang="en-US" sz="1400" dirty="0"/>
              <a:t> yang </a:t>
            </a:r>
            <a:r>
              <a:rPr lang="en-US" sz="1400" dirty="0" err="1"/>
              <a:t>bermunculan</a:t>
            </a:r>
            <a:r>
              <a:rPr lang="en-US" sz="1400" dirty="0"/>
              <a:t> </a:t>
            </a:r>
            <a:r>
              <a:rPr lang="en-US" sz="1400" dirty="0" err="1"/>
              <a:t>seputar</a:t>
            </a:r>
            <a:r>
              <a:rPr lang="en-US" sz="1400" dirty="0"/>
              <a:t> </a:t>
            </a:r>
            <a:r>
              <a:rPr lang="en-US" sz="1400" dirty="0" err="1"/>
              <a:t>konflik</a:t>
            </a:r>
            <a:r>
              <a:rPr lang="en-US" sz="1400" dirty="0"/>
              <a:t> </a:t>
            </a:r>
            <a:r>
              <a:rPr lang="en-US" sz="1400" dirty="0" err="1"/>
              <a:t>dirumuskan</a:t>
            </a:r>
            <a:r>
              <a:rPr lang="en-US" sz="1400" dirty="0"/>
              <a:t> oleh </a:t>
            </a:r>
            <a:r>
              <a:rPr lang="en-US" sz="1400" dirty="0" err="1"/>
              <a:t>kalangan</a:t>
            </a:r>
            <a:r>
              <a:rPr lang="en-US" sz="1400" dirty="0"/>
              <a:t> </a:t>
            </a:r>
            <a:r>
              <a:rPr lang="en-US" sz="1400" dirty="0" err="1"/>
              <a:t>elit</a:t>
            </a:r>
            <a:r>
              <a:rPr lang="en-US" sz="1400" dirty="0"/>
              <a:t> </a:t>
            </a:r>
            <a:r>
              <a:rPr lang="en-US" sz="1400" dirty="0" err="1"/>
              <a:t>politik</a:t>
            </a:r>
            <a:r>
              <a:rPr lang="en-US" sz="1400" dirty="0"/>
              <a:t> dan </a:t>
            </a:r>
            <a:r>
              <a:rPr lang="en-US" sz="1400" dirty="0" err="1"/>
              <a:t>tanpa</a:t>
            </a:r>
            <a:r>
              <a:rPr lang="en-US" sz="1400" dirty="0"/>
              <a:t> </a:t>
            </a:r>
            <a:r>
              <a:rPr lang="en-US" sz="1400" dirty="0" err="1"/>
              <a:t>menyertakan</a:t>
            </a:r>
            <a:r>
              <a:rPr lang="en-US" sz="1400" dirty="0"/>
              <a:t> </a:t>
            </a:r>
            <a:r>
              <a:rPr lang="en-US" sz="1400" dirty="0" err="1"/>
              <a:t>keterlibatan</a:t>
            </a:r>
            <a:r>
              <a:rPr lang="en-US" sz="1400" dirty="0"/>
              <a:t> </a:t>
            </a:r>
            <a:r>
              <a:rPr lang="en-US" sz="1400" dirty="0" err="1"/>
              <a:t>masyarakat</a:t>
            </a:r>
            <a:r>
              <a:rPr lang="en-US" sz="1400" dirty="0"/>
              <a:t>.</a:t>
            </a:r>
            <a:endParaRPr sz="1400" dirty="0"/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endParaRPr dirty="0"/>
          </a:p>
        </p:txBody>
      </p:sp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36" name="Google Shape;136;p19"/>
          <p:cNvSpPr/>
          <p:nvPr/>
        </p:nvSpPr>
        <p:spPr>
          <a:xfrm>
            <a:off x="7041135" y="2925109"/>
            <a:ext cx="654811" cy="637792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4288" dist="9525" dir="5400000" algn="bl" rotWithShape="0">
              <a:schemeClr val="lt2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is template">
  <a:themeElements>
    <a:clrScheme name="Custom 347">
      <a:dk1>
        <a:srgbClr val="49413E"/>
      </a:dk1>
      <a:lt1>
        <a:srgbClr val="FFFFFF"/>
      </a:lt1>
      <a:dk2>
        <a:srgbClr val="9D9A8E"/>
      </a:dk2>
      <a:lt2>
        <a:srgbClr val="EDEADE"/>
      </a:lt2>
      <a:accent1>
        <a:srgbClr val="E2AB30"/>
      </a:accent1>
      <a:accent2>
        <a:srgbClr val="998B36"/>
      </a:accent2>
      <a:accent3>
        <a:srgbClr val="D8CA7E"/>
      </a:accent3>
      <a:accent4>
        <a:srgbClr val="D89168"/>
      </a:accent4>
      <a:accent5>
        <a:srgbClr val="BB584C"/>
      </a:accent5>
      <a:accent6>
        <a:srgbClr val="994F5F"/>
      </a:accent6>
      <a:hlink>
        <a:srgbClr val="6B331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31</Words>
  <Application>Microsoft Office PowerPoint</Application>
  <PresentationFormat>On-screen Show (16:9)</PresentationFormat>
  <Paragraphs>17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Dancing Script</vt:lpstr>
      <vt:lpstr>Bitter Thin</vt:lpstr>
      <vt:lpstr>Paris template</vt:lpstr>
      <vt:lpstr>Kehidupan Pedesaan di Wilayah Pesisir dan Perkebunan</vt:lpstr>
      <vt:lpstr>Kehidupan Pedesaan Wilayah Pesisir dan Perkebunan</vt:lpstr>
      <vt:lpstr>Keadaan Ekonomi Nelayan</vt:lpstr>
      <vt:lpstr>Kehidupan Pedesaan di Wilayah Perkebunan</vt:lpstr>
      <vt:lpstr>Konflik Yang Bersifat Elitis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Kehidupan Pedesaan di Wilayah Pesisir dan Perkebunan</dc:title>
  <cp:lastModifiedBy>YUSUF</cp:lastModifiedBy>
  <cp:revision>4</cp:revision>
  <dcterms:modified xsi:type="dcterms:W3CDTF">2021-10-24T16:50:32Z</dcterms:modified>
</cp:coreProperties>
</file>