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3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2" r:id="rId11"/>
    <p:sldId id="264" r:id="rId12"/>
    <p:sldId id="265" r:id="rId13"/>
    <p:sldId id="273" r:id="rId14"/>
    <p:sldId id="274" r:id="rId15"/>
    <p:sldId id="276" r:id="rId16"/>
    <p:sldId id="266" r:id="rId17"/>
    <p:sldId id="267" r:id="rId18"/>
    <p:sldId id="277" r:id="rId19"/>
    <p:sldId id="275" r:id="rId20"/>
    <p:sldId id="268" r:id="rId21"/>
    <p:sldId id="269" r:id="rId22"/>
    <p:sldId id="270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86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166888D-8127-422E-B9D1-DE5CDC387D9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9AC3264-922A-435E-B3C7-F6A661997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sz="6600" b="1" dirty="0" smtClean="0"/>
              <a:t>SUKSESI  NEGARA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>
              <a:buNone/>
            </a:pPr>
            <a:endParaRPr lang="id-ID" b="1" dirty="0" smtClean="0"/>
          </a:p>
          <a:p>
            <a:pPr lvl="0">
              <a:buNone/>
            </a:pPr>
            <a:r>
              <a:rPr lang="id-ID" b="1" dirty="0" smtClean="0"/>
              <a:t>b. </a:t>
            </a:r>
            <a:r>
              <a:rPr lang="en-US" b="1" dirty="0" err="1" smtClean="0"/>
              <a:t>Sebagian</a:t>
            </a:r>
            <a:r>
              <a:rPr lang="en-US" b="1" dirty="0" smtClean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A </a:t>
            </a:r>
            <a:r>
              <a:rPr lang="en-US" b="1" dirty="0" err="1"/>
              <a:t>menjadi</a:t>
            </a:r>
            <a:r>
              <a:rPr lang="en-US" b="1" dirty="0"/>
              <a:t>/</a:t>
            </a:r>
            <a:r>
              <a:rPr lang="en-US" b="1" dirty="0" err="1"/>
              <a:t>membentuk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b="1" dirty="0"/>
              <a:t>, </a:t>
            </a:r>
            <a:r>
              <a:rPr lang="en-US" b="1" dirty="0" err="1"/>
              <a:t>contoh</a:t>
            </a:r>
            <a:r>
              <a:rPr lang="en-US" b="1" dirty="0"/>
              <a:t> Timor </a:t>
            </a:r>
            <a:r>
              <a:rPr lang="en-US" b="1" dirty="0" err="1"/>
              <a:t>Timur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Timor </a:t>
            </a:r>
            <a:r>
              <a:rPr lang="en-US" b="1" dirty="0" err="1"/>
              <a:t>Leste</a:t>
            </a:r>
            <a:r>
              <a:rPr lang="en-US" b="1" dirty="0"/>
              <a:t>.</a:t>
            </a:r>
          </a:p>
          <a:p>
            <a:pPr lvl="0">
              <a:buNone/>
            </a:pPr>
            <a:r>
              <a:rPr lang="id-ID" b="1" dirty="0" smtClean="0"/>
              <a:t>c. </a:t>
            </a:r>
            <a:r>
              <a:rPr lang="en-US" b="1" dirty="0" err="1" smtClean="0"/>
              <a:t>Seluruh</a:t>
            </a:r>
            <a:r>
              <a:rPr lang="en-US" b="1" dirty="0" smtClean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A  </a:t>
            </a:r>
            <a:r>
              <a:rPr lang="en-US" b="1" dirty="0" err="1"/>
              <a:t>terpecah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membentuk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b="1" dirty="0"/>
              <a:t>, </a:t>
            </a:r>
            <a:r>
              <a:rPr lang="en-US" b="1" dirty="0" err="1"/>
              <a:t>wilayah</a:t>
            </a:r>
            <a:r>
              <a:rPr lang="en-US" b="1" dirty="0"/>
              <a:t> A </a:t>
            </a:r>
            <a:r>
              <a:rPr lang="en-US" b="1" dirty="0" err="1"/>
              <a:t>tetap</a:t>
            </a:r>
            <a:r>
              <a:rPr lang="en-US" b="1" dirty="0"/>
              <a:t> </a:t>
            </a:r>
            <a:r>
              <a:rPr lang="en-US" b="1" dirty="0" err="1"/>
              <a:t>eksis</a:t>
            </a:r>
            <a:r>
              <a:rPr lang="en-US" b="1" dirty="0"/>
              <a:t>. </a:t>
            </a:r>
            <a:r>
              <a:rPr lang="en-US" b="1" dirty="0" err="1"/>
              <a:t>Contoh</a:t>
            </a:r>
            <a:r>
              <a:rPr lang="en-US" b="1" dirty="0"/>
              <a:t> USSR </a:t>
            </a:r>
            <a:r>
              <a:rPr lang="en-US" b="1" dirty="0" err="1"/>
              <a:t>pecah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negara-negara</a:t>
            </a:r>
            <a:r>
              <a:rPr lang="en-US" b="1" dirty="0"/>
              <a:t> </a:t>
            </a:r>
            <a:r>
              <a:rPr lang="en-US" b="1" dirty="0" err="1"/>
              <a:t>merdeka</a:t>
            </a:r>
            <a:r>
              <a:rPr lang="en-US" b="1" dirty="0"/>
              <a:t>,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Induk</a:t>
            </a:r>
            <a:r>
              <a:rPr lang="en-US" b="1" dirty="0"/>
              <a:t> (</a:t>
            </a:r>
            <a:r>
              <a:rPr lang="en-US" b="1" dirty="0" err="1"/>
              <a:t>Rusia</a:t>
            </a:r>
            <a:r>
              <a:rPr lang="en-US" b="1" dirty="0"/>
              <a:t>) </a:t>
            </a:r>
            <a:r>
              <a:rPr lang="en-US" b="1" dirty="0" err="1"/>
              <a:t>eksis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membentuk</a:t>
            </a:r>
            <a:r>
              <a:rPr lang="en-US" b="1" dirty="0"/>
              <a:t> </a:t>
            </a:r>
            <a:r>
              <a:rPr lang="en-US" b="1" dirty="0" err="1"/>
              <a:t>Federasi</a:t>
            </a:r>
            <a:r>
              <a:rPr lang="en-US" b="1" dirty="0"/>
              <a:t> </a:t>
            </a:r>
            <a:r>
              <a:rPr lang="en-US" b="1" dirty="0" err="1"/>
              <a:t>Rusia</a:t>
            </a:r>
            <a:r>
              <a:rPr lang="en-US" b="1" dirty="0"/>
              <a:t>.</a:t>
            </a:r>
          </a:p>
          <a:p>
            <a:pPr lvl="0">
              <a:buNone/>
            </a:pPr>
            <a:r>
              <a:rPr lang="id-ID" b="1" dirty="0" smtClean="0"/>
              <a:t>d. </a:t>
            </a:r>
            <a:r>
              <a:rPr lang="en-US" b="1" dirty="0" err="1" smtClean="0"/>
              <a:t>Seluruh</a:t>
            </a:r>
            <a:r>
              <a:rPr lang="en-US" b="1" dirty="0" smtClean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A  </a:t>
            </a:r>
            <a:r>
              <a:rPr lang="en-US" b="1" dirty="0" err="1"/>
              <a:t>terpecah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membentuk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b="1" dirty="0"/>
              <a:t>, </a:t>
            </a:r>
            <a:r>
              <a:rPr lang="en-US" b="1" dirty="0" err="1"/>
              <a:t>negara</a:t>
            </a:r>
            <a:r>
              <a:rPr lang="en-US" b="1" dirty="0"/>
              <a:t> A </a:t>
            </a:r>
            <a:r>
              <a:rPr lang="en-US" b="1" dirty="0" err="1"/>
              <a:t>lenyap</a:t>
            </a:r>
            <a:r>
              <a:rPr lang="en-US" b="1" dirty="0"/>
              <a:t>, </a:t>
            </a:r>
            <a:r>
              <a:rPr lang="en-US" b="1" dirty="0" err="1"/>
              <a:t>contoh</a:t>
            </a:r>
            <a:r>
              <a:rPr lang="en-US" b="1" dirty="0"/>
              <a:t> Yugoslavia.</a:t>
            </a:r>
          </a:p>
          <a:p>
            <a:pPr lvl="0">
              <a:buNone/>
            </a:pPr>
            <a:r>
              <a:rPr lang="id-ID" b="1" dirty="0" smtClean="0"/>
              <a:t>e. </a:t>
            </a:r>
            <a:r>
              <a:rPr lang="en-US" b="1" dirty="0" err="1" smtClean="0"/>
              <a:t>Seluruh</a:t>
            </a:r>
            <a:r>
              <a:rPr lang="en-US" b="1" dirty="0" smtClean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A </a:t>
            </a:r>
            <a:r>
              <a:rPr lang="en-US" b="1" dirty="0" err="1"/>
              <a:t>bergabung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B, A </a:t>
            </a:r>
            <a:r>
              <a:rPr lang="en-US" b="1" dirty="0" err="1"/>
              <a:t>lenyap</a:t>
            </a:r>
            <a:r>
              <a:rPr lang="en-US" b="1" dirty="0"/>
              <a:t>, </a:t>
            </a:r>
            <a:r>
              <a:rPr lang="en-US" b="1" dirty="0" err="1"/>
              <a:t>contoh</a:t>
            </a:r>
            <a:r>
              <a:rPr lang="en-US" b="1" dirty="0"/>
              <a:t> Negara </a:t>
            </a:r>
            <a:r>
              <a:rPr lang="en-US" b="1" dirty="0" err="1"/>
              <a:t>Jerman</a:t>
            </a:r>
            <a:r>
              <a:rPr lang="en-US" b="1" dirty="0"/>
              <a:t> </a:t>
            </a:r>
            <a:r>
              <a:rPr lang="en-US" b="1" dirty="0" err="1"/>
              <a:t>Timur</a:t>
            </a:r>
            <a:r>
              <a:rPr lang="en-US" b="1" dirty="0"/>
              <a:t> </a:t>
            </a:r>
            <a:r>
              <a:rPr lang="en-US" b="1" dirty="0" err="1"/>
              <a:t>bergabung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Jerman</a:t>
            </a:r>
            <a:r>
              <a:rPr lang="en-US" b="1" dirty="0"/>
              <a:t> Barat, Vietnam Selatan </a:t>
            </a:r>
            <a:r>
              <a:rPr lang="en-US" b="1" dirty="0" err="1"/>
              <a:t>digabung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Vietnam Utara.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>
                <a:sym typeface="Wingdings" pitchFamily="2" charset="2"/>
              </a:rPr>
              <a:t></a:t>
            </a:r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 err="1"/>
              <a:t>penulis</a:t>
            </a:r>
            <a:r>
              <a:rPr lang="en-US" b="1" dirty="0"/>
              <a:t> </a:t>
            </a:r>
            <a:r>
              <a:rPr lang="id-ID" b="1" dirty="0"/>
              <a:t>lainnya, </a:t>
            </a:r>
            <a:r>
              <a:rPr lang="en-US" b="1" dirty="0" err="1"/>
              <a:t>faktor-faktor</a:t>
            </a:r>
            <a:r>
              <a:rPr lang="en-US" b="1" dirty="0"/>
              <a:t> yang </a:t>
            </a:r>
            <a:r>
              <a:rPr lang="en-US" b="1" dirty="0" err="1"/>
              <a:t>menyebabkan</a:t>
            </a:r>
            <a:r>
              <a:rPr lang="en-US" b="1" dirty="0"/>
              <a:t> </a:t>
            </a:r>
            <a:r>
              <a:rPr lang="en-US" b="1" dirty="0" err="1"/>
              <a:t>terjadinya</a:t>
            </a:r>
            <a:r>
              <a:rPr lang="en-US" b="1" dirty="0"/>
              <a:t> 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</a:p>
          <a:p>
            <a:pPr lvl="0">
              <a:buNone/>
            </a:pPr>
            <a:r>
              <a:rPr lang="id-ID" b="1" dirty="0" smtClean="0"/>
              <a:t>a. </a:t>
            </a:r>
            <a:r>
              <a:rPr lang="it-IT" b="1" dirty="0" smtClean="0"/>
              <a:t>Revolusi</a:t>
            </a:r>
            <a:r>
              <a:rPr lang="it-IT" b="1" dirty="0"/>
              <a:t>, contoh Indonesia memerdekan diri dari Kerajaan Belanda;</a:t>
            </a:r>
            <a:endParaRPr lang="en-US" b="1" dirty="0"/>
          </a:p>
          <a:p>
            <a:pPr lvl="0">
              <a:buNone/>
            </a:pPr>
            <a:r>
              <a:rPr lang="id-ID" b="1" dirty="0" smtClean="0"/>
              <a:t>b. </a:t>
            </a:r>
            <a:r>
              <a:rPr lang="it-IT" b="1" dirty="0" smtClean="0"/>
              <a:t>Perang</a:t>
            </a:r>
            <a:r>
              <a:rPr lang="it-IT" b="1" dirty="0"/>
              <a:t>, contoh perang (saudara) antara Vietnam Utara dan Vietnam Selatan, dengan kekalahan Vietnam Selatan, maka Vietnam Selatan digabung menjadi satu dengan Vietnam Utara dan menjadi Republik Demokrasi Vietnam; Wilayah Pakistan Timur memisahkan diri dengan Pakistan Barat, yang mengakibatkan munculnya negara Bangladesh</a:t>
            </a:r>
            <a:r>
              <a:rPr lang="it-IT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643710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id-ID" b="1" dirty="0" smtClean="0"/>
          </a:p>
          <a:p>
            <a:pPr lvl="0">
              <a:buNone/>
            </a:pPr>
            <a:r>
              <a:rPr lang="id-ID" b="1" dirty="0" smtClean="0"/>
              <a:t>c. </a:t>
            </a:r>
            <a:r>
              <a:rPr lang="it-IT" b="1" dirty="0" smtClean="0"/>
              <a:t>Revolusi damai (glasnost dan perestroika) di Rusia ketika dipimpin oleh Michel Gorbachev, USSR pecah menjadi beberapa negara baru.</a:t>
            </a:r>
            <a:endParaRPr lang="en-US" b="1" dirty="0" smtClean="0"/>
          </a:p>
          <a:p>
            <a:pPr lvl="0">
              <a:buNone/>
            </a:pPr>
            <a:r>
              <a:rPr lang="id-ID" b="1" dirty="0" smtClean="0"/>
              <a:t>d. </a:t>
            </a:r>
            <a:r>
              <a:rPr lang="it-IT" b="1" dirty="0" smtClean="0"/>
              <a:t>Dekolonisasi, melalui pemberian kemerdekaan kepada negara-negara jajahan atau melalui Referendum dipsonsori oleh PBB, contoh Timor-Timur yang karena referendum akhirnya memisahkan diri dari Negara R.I dan membentuk negara Timor Leste.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500042"/>
            <a:ext cx="8643998" cy="635795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4000" b="1" dirty="0" err="1" smtClean="0"/>
              <a:t>Sedangkan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menurut</a:t>
            </a:r>
            <a:r>
              <a:rPr lang="en-US" sz="4000" b="1" dirty="0" smtClean="0"/>
              <a:t> J.G. Starke (1992 : 434) </a:t>
            </a:r>
            <a:r>
              <a:rPr lang="en-US" sz="4000" b="1" dirty="0" err="1" smtClean="0"/>
              <a:t>cara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perubahan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kedaulatan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dapat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terjadi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melalui</a:t>
            </a:r>
            <a:r>
              <a:rPr lang="en-US" sz="4000" b="1" dirty="0" smtClean="0"/>
              <a:t> : </a:t>
            </a:r>
            <a:r>
              <a:rPr lang="en-US" sz="4000" b="1" dirty="0" err="1" smtClean="0"/>
              <a:t>aneksasi</a:t>
            </a:r>
            <a:r>
              <a:rPr lang="en-US" sz="4000" b="1" dirty="0" smtClean="0"/>
              <a:t> (</a:t>
            </a:r>
            <a:r>
              <a:rPr lang="en-US" sz="4000" b="1" dirty="0" err="1" smtClean="0"/>
              <a:t>pencaplokan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wilayah</a:t>
            </a:r>
            <a:r>
              <a:rPr lang="en-US" sz="4000" b="1" dirty="0" smtClean="0"/>
              <a:t>), </a:t>
            </a:r>
            <a:r>
              <a:rPr lang="en-US" sz="4000" b="1" dirty="0" err="1" smtClean="0"/>
              <a:t>melalui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konferensi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internasional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penyerahan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secara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sukarela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pemisahan</a:t>
            </a:r>
            <a:r>
              <a:rPr lang="en-US" sz="4000" b="1" dirty="0" smtClean="0"/>
              <a:t> </a:t>
            </a:r>
            <a:r>
              <a:rPr lang="en-US" sz="4000" b="1" i="1" dirty="0" smtClean="0"/>
              <a:t>(</a:t>
            </a:r>
            <a:r>
              <a:rPr lang="en-US" sz="4000" b="1" i="1" dirty="0" err="1" smtClean="0"/>
              <a:t>cessie</a:t>
            </a:r>
            <a:r>
              <a:rPr lang="en-US" sz="4000" b="1" i="1" dirty="0" smtClean="0"/>
              <a:t>)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dan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revolusi</a:t>
            </a:r>
            <a:r>
              <a:rPr lang="en-US" sz="4000" b="1" dirty="0" smtClean="0"/>
              <a:t>. </a:t>
            </a:r>
            <a:endParaRPr lang="id-ID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>
              <a:spcBef>
                <a:spcPts val="400"/>
              </a:spcBef>
              <a:buClr>
                <a:schemeClr val="accent1"/>
              </a:buClr>
              <a:buSzPct val="68000"/>
              <a:buNone/>
              <a:defRPr/>
            </a:pPr>
            <a:r>
              <a:rPr lang="id-ID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</a:p>
          <a:p>
            <a:pPr marL="609600" indent="-609600">
              <a:spcBef>
                <a:spcPts val="400"/>
              </a:spcBef>
              <a:buClr>
                <a:schemeClr val="accent1"/>
              </a:buClr>
              <a:buSzPct val="68000"/>
              <a:buNone/>
              <a:defRPr/>
            </a:pPr>
            <a:endParaRPr lang="id-ID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42950" indent="-742950">
              <a:spcBef>
                <a:spcPts val="400"/>
              </a:spcBef>
              <a:buClr>
                <a:schemeClr val="accent1"/>
              </a:buClr>
              <a:buSzPct val="68000"/>
              <a:buNone/>
              <a:defRPr/>
            </a:pPr>
            <a:r>
              <a:rPr lang="id-ID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a.  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Suksesi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Negara </a:t>
            </a:r>
            <a:r>
              <a:rPr lang="id-ID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berkaitan dengan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status</a:t>
            </a:r>
            <a:r>
              <a:rPr lang="id-ID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individu</a:t>
            </a:r>
            <a:r>
              <a:rPr lang="id-ID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individu</a:t>
            </a:r>
            <a:r>
              <a:rPr lang="id-ID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(kewarganega raan);</a:t>
            </a: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09600" indent="-609600">
              <a:spcBef>
                <a:spcPts val="400"/>
              </a:spcBef>
              <a:buClr>
                <a:schemeClr val="accent1"/>
              </a:buClr>
              <a:buSzPct val="68000"/>
              <a:buNone/>
              <a:defRPr/>
            </a:pPr>
            <a:r>
              <a:rPr lang="id-ID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b. 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Suksesi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Negara</a:t>
            </a:r>
            <a:r>
              <a:rPr lang="id-ID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berkaitan dengan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barang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id-ID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barang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&amp;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hutang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publik</a:t>
            </a:r>
            <a:r>
              <a:rPr lang="id-ID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09600" indent="-609600">
              <a:spcBef>
                <a:spcPts val="400"/>
              </a:spcBef>
              <a:buClr>
                <a:schemeClr val="accent1"/>
              </a:buClr>
              <a:buSzPct val="68000"/>
              <a:buNone/>
              <a:defRPr/>
            </a:pPr>
            <a:r>
              <a:rPr lang="id-ID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c.  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Suksesi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Negara </a:t>
            </a:r>
            <a:r>
              <a:rPr lang="id-ID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berkaitan dengan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Orde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Yuridik</a:t>
            </a:r>
            <a:r>
              <a:rPr lang="id-ID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3800" b="1" dirty="0" smtClean="0"/>
          </a:p>
          <a:p>
            <a:pPr>
              <a:buNone/>
            </a:pPr>
            <a:r>
              <a:rPr lang="en-US" sz="3800" b="1" dirty="0" smtClean="0"/>
              <a:t>C</a:t>
            </a:r>
            <a:r>
              <a:rPr lang="en-US" sz="3800" b="1" dirty="0"/>
              <a:t>. </a:t>
            </a:r>
            <a:r>
              <a:rPr lang="en-US" sz="3800" b="1" dirty="0" err="1"/>
              <a:t>Akibat</a:t>
            </a:r>
            <a:r>
              <a:rPr lang="en-US" sz="3800" b="1" dirty="0"/>
              <a:t> </a:t>
            </a:r>
            <a:r>
              <a:rPr lang="en-US" sz="3800" b="1" dirty="0" err="1"/>
              <a:t>Hukum</a:t>
            </a:r>
            <a:r>
              <a:rPr lang="en-US" sz="3800" b="1" dirty="0"/>
              <a:t> </a:t>
            </a:r>
            <a:r>
              <a:rPr lang="en-US" sz="3800" b="1" dirty="0" err="1"/>
              <a:t>Pergantian</a:t>
            </a:r>
            <a:r>
              <a:rPr lang="en-US" sz="3800" b="1" dirty="0"/>
              <a:t> </a:t>
            </a:r>
            <a:r>
              <a:rPr lang="en-US" sz="3800" b="1" dirty="0" smtClean="0"/>
              <a:t>Negara</a:t>
            </a:r>
            <a:r>
              <a:rPr lang="en-US" b="1" dirty="0"/>
              <a:t> </a:t>
            </a: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b="1" dirty="0" err="1"/>
              <a:t>Menurut</a:t>
            </a:r>
            <a:r>
              <a:rPr lang="en-US" b="1" dirty="0"/>
              <a:t> J.G. Starke (1992 : 432) </a:t>
            </a:r>
            <a:r>
              <a:rPr lang="en-US" b="1" dirty="0" err="1"/>
              <a:t>persoalan-persoalan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b="1" dirty="0"/>
              <a:t> yang </a:t>
            </a:r>
            <a:r>
              <a:rPr lang="en-US" b="1" dirty="0" err="1"/>
              <a:t>berkenaan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b="1" dirty="0"/>
              <a:t> 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/>
              <a:t>berkaitan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:</a:t>
            </a:r>
          </a:p>
          <a:p>
            <a:pPr lvl="0">
              <a:buFont typeface="Wingdings" pitchFamily="2" charset="2"/>
              <a:buChar char="§"/>
            </a:pPr>
            <a:r>
              <a:rPr lang="en-US" b="1" dirty="0" err="1"/>
              <a:t>Sampai</a:t>
            </a:r>
            <a:r>
              <a:rPr lang="en-US" b="1" dirty="0"/>
              <a:t> </a:t>
            </a:r>
            <a:r>
              <a:rPr lang="en-US" b="1" dirty="0" err="1"/>
              <a:t>sejauh</a:t>
            </a:r>
            <a:r>
              <a:rPr lang="en-US" b="1" dirty="0"/>
              <a:t> </a:t>
            </a:r>
            <a:r>
              <a:rPr lang="en-US" b="1" dirty="0" err="1"/>
              <a:t>mana</a:t>
            </a:r>
            <a:r>
              <a:rPr lang="en-US" b="1" dirty="0"/>
              <a:t> </a:t>
            </a:r>
            <a:r>
              <a:rPr lang="en-US" b="1" dirty="0" err="1"/>
              <a:t>hak-hak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kewajiban-kewajiban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yang </a:t>
            </a:r>
            <a:r>
              <a:rPr lang="en-US" b="1" dirty="0" err="1"/>
              <a:t>digantikan</a:t>
            </a:r>
            <a:r>
              <a:rPr lang="en-US" b="1" dirty="0"/>
              <a:t> </a:t>
            </a:r>
            <a:r>
              <a:rPr lang="en-US" b="1" i="1" dirty="0"/>
              <a:t>(predecessor state)</a:t>
            </a:r>
            <a:r>
              <a:rPr lang="en-US" b="1" dirty="0"/>
              <a:t>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terhapus</a:t>
            </a:r>
            <a:r>
              <a:rPr lang="en-US" b="1" dirty="0"/>
              <a:t> ? </a:t>
            </a:r>
            <a:r>
              <a:rPr lang="en-US" b="1" dirty="0" err="1"/>
              <a:t>atau</a:t>
            </a:r>
            <a:r>
              <a:rPr lang="en-US" b="1" dirty="0"/>
              <a:t>, </a:t>
            </a:r>
            <a:r>
              <a:rPr lang="en-US" b="1" dirty="0" err="1"/>
              <a:t>apabila</a:t>
            </a:r>
            <a:r>
              <a:rPr lang="en-US" b="1" dirty="0"/>
              <a:t> </a:t>
            </a:r>
            <a:r>
              <a:rPr lang="en-US" b="1" dirty="0" err="1"/>
              <a:t>hanya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kedaulatan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sebagian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r>
              <a:rPr lang="en-US" b="1" dirty="0"/>
              <a:t>, </a:t>
            </a:r>
            <a:r>
              <a:rPr lang="en-US" b="1" dirty="0" err="1"/>
              <a:t>sampai</a:t>
            </a:r>
            <a:r>
              <a:rPr lang="en-US" b="1" dirty="0"/>
              <a:t> </a:t>
            </a:r>
            <a:r>
              <a:rPr lang="en-US" b="1" dirty="0" err="1"/>
              <a:t>sejauh</a:t>
            </a:r>
            <a:r>
              <a:rPr lang="en-US" b="1" dirty="0"/>
              <a:t> </a:t>
            </a:r>
            <a:r>
              <a:rPr lang="en-US" b="1" dirty="0" err="1"/>
              <a:t>mana</a:t>
            </a:r>
            <a:r>
              <a:rPr lang="en-US" b="1" dirty="0"/>
              <a:t> </a:t>
            </a:r>
            <a:r>
              <a:rPr lang="en-US" b="1" dirty="0" err="1"/>
              <a:t>hak-hak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kewajiban-kewajiban</a:t>
            </a:r>
            <a:r>
              <a:rPr lang="en-US" b="1" dirty="0"/>
              <a:t> </a:t>
            </a:r>
            <a:r>
              <a:rPr lang="en-US" b="1" dirty="0" err="1"/>
              <a:t>tersebut</a:t>
            </a:r>
            <a:r>
              <a:rPr lang="en-US" b="1" dirty="0"/>
              <a:t> </a:t>
            </a:r>
            <a:r>
              <a:rPr lang="en-US" b="1" dirty="0" err="1"/>
              <a:t>masih</a:t>
            </a:r>
            <a:r>
              <a:rPr lang="en-US" b="1" dirty="0"/>
              <a:t> </a:t>
            </a:r>
            <a:r>
              <a:rPr lang="en-US" b="1" dirty="0" err="1"/>
              <a:t>tetap</a:t>
            </a:r>
            <a:r>
              <a:rPr lang="en-US" b="1" dirty="0"/>
              <a:t> </a:t>
            </a:r>
            <a:r>
              <a:rPr lang="en-US" b="1" dirty="0" err="1"/>
              <a:t>melekat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r>
              <a:rPr lang="en-US" b="1" dirty="0"/>
              <a:t> </a:t>
            </a:r>
            <a:r>
              <a:rPr lang="en-US" b="1" dirty="0" smtClean="0"/>
              <a:t>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572272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§"/>
            </a:pPr>
            <a:endParaRPr lang="id-ID" b="1" dirty="0" smtClean="0"/>
          </a:p>
          <a:p>
            <a:pPr lvl="0">
              <a:buFont typeface="Wingdings" pitchFamily="2" charset="2"/>
              <a:buChar char="§"/>
            </a:pPr>
            <a:endParaRPr lang="id-ID" b="1" dirty="0" smtClean="0"/>
          </a:p>
          <a:p>
            <a:pPr lvl="0">
              <a:buFont typeface="Wingdings" pitchFamily="2" charset="2"/>
              <a:buChar char="§"/>
            </a:pPr>
            <a:r>
              <a:rPr lang="en-US" sz="4000" b="1" dirty="0" err="1" smtClean="0"/>
              <a:t>Sampai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sejauh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mana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negara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pengganti</a:t>
            </a:r>
            <a:r>
              <a:rPr lang="en-US" sz="4000" b="1" dirty="0" smtClean="0"/>
              <a:t> </a:t>
            </a:r>
            <a:r>
              <a:rPr lang="en-US" sz="4000" b="1" i="1" dirty="0" smtClean="0"/>
              <a:t>(successor state)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berhak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atas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hak-hak</a:t>
            </a:r>
            <a:r>
              <a:rPr lang="en-US" sz="4000" b="1" dirty="0" smtClean="0"/>
              <a:t> yang </a:t>
            </a:r>
            <a:r>
              <a:rPr lang="en-US" sz="4000" b="1" dirty="0" err="1" smtClean="0"/>
              <a:t>melekat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pada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sebagian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wilayah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itu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atau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melaksanakan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kewajiban-kewajiban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demikian</a:t>
            </a:r>
            <a:r>
              <a:rPr lang="en-US" sz="4000" b="1" dirty="0" smtClean="0"/>
              <a:t> ?</a:t>
            </a:r>
            <a:endParaRPr lang="id-ID" sz="4000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0" y="0"/>
            <a:ext cx="8929718" cy="6858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id-ID" b="1" dirty="0" smtClean="0"/>
          </a:p>
          <a:p>
            <a:pPr>
              <a:buFont typeface="Wingdings" pitchFamily="2" charset="2"/>
              <a:buChar char="§"/>
            </a:pPr>
            <a:r>
              <a:rPr lang="en-US" b="1" dirty="0" err="1" smtClean="0"/>
              <a:t>Persoalan-persoalan</a:t>
            </a:r>
            <a:r>
              <a:rPr lang="en-US" b="1" dirty="0" smtClean="0"/>
              <a:t> yang </a:t>
            </a:r>
            <a:r>
              <a:rPr lang="en-US" b="1" dirty="0" err="1" smtClean="0"/>
              <a:t>berkaitan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pergantian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sudah</a:t>
            </a:r>
            <a:r>
              <a:rPr lang="en-US" b="1" dirty="0" smtClean="0"/>
              <a:t> </a:t>
            </a:r>
            <a:r>
              <a:rPr lang="en-US" b="1" dirty="0" err="1" smtClean="0"/>
              <a:t>diatur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perjanjian</a:t>
            </a:r>
            <a:r>
              <a:rPr lang="en-US" b="1" dirty="0" smtClean="0"/>
              <a:t> </a:t>
            </a:r>
            <a:r>
              <a:rPr lang="en-US" b="1" dirty="0" err="1" smtClean="0"/>
              <a:t>internasional</a:t>
            </a:r>
            <a:r>
              <a:rPr lang="en-US" b="1" dirty="0" smtClean="0"/>
              <a:t>, </a:t>
            </a:r>
            <a:r>
              <a:rPr lang="en-US" b="1" dirty="0" err="1" smtClean="0"/>
              <a:t>yaitu</a:t>
            </a:r>
            <a:r>
              <a:rPr lang="en-US" b="1" dirty="0" smtClean="0"/>
              <a:t> : </a:t>
            </a:r>
            <a:endParaRPr lang="id-ID" b="1" dirty="0" smtClean="0"/>
          </a:p>
          <a:p>
            <a:pPr>
              <a:buFont typeface="Wingdings" pitchFamily="2" charset="2"/>
              <a:buChar char="§"/>
            </a:pPr>
            <a:endParaRPr lang="id-ID" b="1" dirty="0" smtClean="0"/>
          </a:p>
          <a:p>
            <a:pPr>
              <a:buNone/>
            </a:pPr>
            <a:r>
              <a:rPr lang="en-US" b="1" dirty="0" smtClean="0"/>
              <a:t>a). </a:t>
            </a:r>
            <a:r>
              <a:rPr lang="en-US" b="1" dirty="0" err="1" smtClean="0"/>
              <a:t>Konvensi</a:t>
            </a:r>
            <a:r>
              <a:rPr lang="en-US" b="1" dirty="0" smtClean="0"/>
              <a:t> </a:t>
            </a:r>
            <a:r>
              <a:rPr lang="en-US" b="1" dirty="0" err="1" smtClean="0"/>
              <a:t>Wina</a:t>
            </a:r>
            <a:r>
              <a:rPr lang="en-US" b="1" dirty="0" smtClean="0"/>
              <a:t> 1978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Suksesi</a:t>
            </a:r>
            <a:r>
              <a:rPr lang="en-US" b="1" dirty="0" smtClean="0"/>
              <a:t> Negara-</a:t>
            </a:r>
            <a:r>
              <a:rPr lang="en-US" b="1" dirty="0" err="1" smtClean="0"/>
              <a:t>negara</a:t>
            </a:r>
            <a:r>
              <a:rPr lang="en-US" b="1" dirty="0" smtClean="0"/>
              <a:t>  </a:t>
            </a:r>
            <a:r>
              <a:rPr lang="en-US" b="1" dirty="0" err="1" smtClean="0"/>
              <a:t>Berkaitan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Perjanjian-perjanjian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endParaRPr lang="id-ID" b="1" dirty="0" smtClean="0"/>
          </a:p>
          <a:p>
            <a:pPr>
              <a:buNone/>
            </a:pPr>
            <a:r>
              <a:rPr lang="en-US" b="1" dirty="0" smtClean="0"/>
              <a:t>b). </a:t>
            </a:r>
            <a:r>
              <a:rPr lang="en-US" b="1" dirty="0" err="1" smtClean="0"/>
              <a:t>Konvensi</a:t>
            </a:r>
            <a:r>
              <a:rPr lang="en-US" b="1" dirty="0" smtClean="0"/>
              <a:t> </a:t>
            </a:r>
            <a:r>
              <a:rPr lang="en-US" b="1" dirty="0" err="1" smtClean="0"/>
              <a:t>Wina</a:t>
            </a:r>
            <a:r>
              <a:rPr lang="en-US" b="1" dirty="0" smtClean="0"/>
              <a:t> 1983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Suksesi</a:t>
            </a:r>
            <a:r>
              <a:rPr lang="en-US" b="1" dirty="0" smtClean="0"/>
              <a:t> Negara </a:t>
            </a:r>
            <a:r>
              <a:rPr lang="en-US" b="1" dirty="0" err="1" smtClean="0"/>
              <a:t>Berkaitan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Harta</a:t>
            </a:r>
            <a:r>
              <a:rPr lang="en-US" b="1" dirty="0" smtClean="0"/>
              <a:t> Benda, </a:t>
            </a:r>
            <a:r>
              <a:rPr lang="en-US" b="1" dirty="0" err="1" smtClean="0"/>
              <a:t>Arsip-arsip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Hutang-hutang</a:t>
            </a:r>
            <a:r>
              <a:rPr lang="en-US" b="1" dirty="0" smtClean="0"/>
              <a:t> Negara. 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0" y="357166"/>
            <a:ext cx="8929718" cy="6215106"/>
          </a:xfrm>
        </p:spPr>
        <p:txBody>
          <a:bodyPr/>
          <a:lstStyle/>
          <a:p>
            <a:pPr marL="624078" indent="-514350">
              <a:buAutoNum type="arabicPeriod"/>
            </a:pPr>
            <a:r>
              <a:rPr lang="en-US" b="1" dirty="0" err="1" smtClean="0"/>
              <a:t>Akibat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</a:t>
            </a:r>
            <a:r>
              <a:rPr lang="en-US" b="1" dirty="0" err="1" smtClean="0"/>
              <a:t>pergantian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perjanjian</a:t>
            </a:r>
            <a:r>
              <a:rPr lang="en-US" b="1" dirty="0" smtClean="0"/>
              <a:t> </a:t>
            </a:r>
            <a:r>
              <a:rPr lang="en-US" b="1" dirty="0" err="1" smtClean="0"/>
              <a:t>internasional</a:t>
            </a:r>
            <a:r>
              <a:rPr lang="en-US" b="1" dirty="0" smtClean="0"/>
              <a:t> yang </a:t>
            </a:r>
            <a:r>
              <a:rPr lang="en-US" b="1" dirty="0" err="1" smtClean="0"/>
              <a:t>berlaku</a:t>
            </a:r>
            <a:r>
              <a:rPr lang="id-ID" b="1" smtClean="0"/>
              <a:t>:</a:t>
            </a:r>
            <a:endParaRPr lang="id-ID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64371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nb-NO" b="1" dirty="0" smtClean="0"/>
              <a:t>2</a:t>
            </a:r>
            <a:r>
              <a:rPr lang="nb-NO" b="1" dirty="0"/>
              <a:t>. Pergantian Negara dan Kontrak-kontrak Konsesi.</a:t>
            </a:r>
            <a:endParaRPr lang="en-US" b="1" dirty="0"/>
          </a:p>
          <a:p>
            <a:pPr>
              <a:buNone/>
            </a:pPr>
            <a:r>
              <a:rPr lang="en-US" b="1" dirty="0"/>
              <a:t>3. </a:t>
            </a:r>
            <a:r>
              <a:rPr lang="en-US" b="1" dirty="0" err="1"/>
              <a:t>Pergantian</a:t>
            </a:r>
            <a:r>
              <a:rPr lang="en-US" b="1" dirty="0"/>
              <a:t> Negara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Akibatnya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Hutang-hutang</a:t>
            </a:r>
            <a:r>
              <a:rPr lang="en-US" b="1" dirty="0"/>
              <a:t> Negara.</a:t>
            </a:r>
          </a:p>
          <a:p>
            <a:pPr>
              <a:buNone/>
            </a:pPr>
            <a:r>
              <a:rPr lang="en-US" b="1" dirty="0"/>
              <a:t>4. </a:t>
            </a:r>
            <a:r>
              <a:rPr lang="en-US" b="1" dirty="0" err="1" smtClean="0"/>
              <a:t>Pergantian</a:t>
            </a:r>
            <a:r>
              <a:rPr lang="en-US" b="1" dirty="0" smtClean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tuntutan-tuntutan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perbuatan</a:t>
            </a:r>
            <a:r>
              <a:rPr lang="en-US" b="1" dirty="0"/>
              <a:t> </a:t>
            </a:r>
            <a:r>
              <a:rPr lang="en-US" b="1" dirty="0" err="1"/>
              <a:t>melawan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i="1" dirty="0"/>
              <a:t>(claims in tort or </a:t>
            </a:r>
            <a:r>
              <a:rPr lang="en-US" b="1" i="1" dirty="0" err="1"/>
              <a:t>delict</a:t>
            </a:r>
            <a:r>
              <a:rPr lang="en-US" b="1" i="1" dirty="0" smtClean="0"/>
              <a:t>)</a:t>
            </a:r>
            <a:r>
              <a:rPr lang="en-US" b="1" dirty="0" smtClean="0"/>
              <a:t>.</a:t>
            </a:r>
            <a:endParaRPr lang="id-ID" b="1" dirty="0" smtClean="0"/>
          </a:p>
          <a:p>
            <a:pPr>
              <a:buNone/>
            </a:pPr>
            <a:r>
              <a:rPr lang="en-US" b="1" dirty="0"/>
              <a:t>5. </a:t>
            </a:r>
            <a:r>
              <a:rPr lang="en-US" b="1" dirty="0" err="1"/>
              <a:t>Pergantian</a:t>
            </a:r>
            <a:r>
              <a:rPr lang="en-US" b="1" dirty="0"/>
              <a:t> Negara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Hak-hak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Perdata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r>
              <a:rPr lang="en-US" b="1" dirty="0" smtClean="0"/>
              <a:t>.</a:t>
            </a:r>
            <a:endParaRPr lang="id-ID" b="1" dirty="0" smtClean="0"/>
          </a:p>
          <a:p>
            <a:pPr marL="514350" indent="-514350">
              <a:buFont typeface="Arial" pitchFamily="34" charset="0"/>
              <a:buAutoNum type="arabicPeriod" startAt="6"/>
            </a:pPr>
            <a:r>
              <a:rPr lang="en-US" b="1" dirty="0" err="1" smtClean="0"/>
              <a:t>Pergantian</a:t>
            </a:r>
            <a:r>
              <a:rPr lang="en-US" b="1" dirty="0" smtClean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Dana-</a:t>
            </a:r>
            <a:r>
              <a:rPr lang="en-US" b="1" dirty="0" err="1"/>
              <a:t>dana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Harta</a:t>
            </a:r>
            <a:r>
              <a:rPr lang="en-US" b="1" dirty="0"/>
              <a:t> Benda </a:t>
            </a:r>
            <a:r>
              <a:rPr lang="en-US" b="1" dirty="0" err="1"/>
              <a:t>Milik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Arsip-arsip</a:t>
            </a:r>
            <a:r>
              <a:rPr lang="en-US" b="1" dirty="0"/>
              <a:t> </a:t>
            </a:r>
            <a:r>
              <a:rPr lang="en-US" b="1" dirty="0" smtClean="0"/>
              <a:t>Negara</a:t>
            </a:r>
            <a:endParaRPr lang="id-ID" b="1" dirty="0" smtClean="0"/>
          </a:p>
          <a:p>
            <a:pPr marL="514350" indent="-514350">
              <a:buNone/>
            </a:pPr>
            <a:r>
              <a:rPr lang="en-US" b="1" dirty="0" smtClean="0"/>
              <a:t>7</a:t>
            </a:r>
            <a:r>
              <a:rPr lang="en-US" b="1" dirty="0"/>
              <a:t>. </a:t>
            </a:r>
            <a:r>
              <a:rPr lang="en-US" b="1" dirty="0" err="1"/>
              <a:t>Pergantian</a:t>
            </a:r>
            <a:r>
              <a:rPr lang="en-US" b="1" dirty="0"/>
              <a:t> Negara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Nasionalitas</a:t>
            </a:r>
            <a:r>
              <a:rPr lang="en-US" b="1" dirty="0"/>
              <a:t>.</a:t>
            </a:r>
          </a:p>
          <a:p>
            <a:pPr marL="514350" indent="-514350">
              <a:buNone/>
            </a:pPr>
            <a:endParaRPr lang="id-ID" b="1" dirty="0" smtClean="0"/>
          </a:p>
          <a:p>
            <a:pPr marL="514350" indent="-514350">
              <a:buAutoNum type="arabicPeriod" startAt="6"/>
            </a:pPr>
            <a:endParaRPr lang="en-US" b="1" dirty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214290"/>
            <a:ext cx="8929718" cy="664371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i-FI" sz="4200" b="1" dirty="0"/>
              <a:t>A. Istilah dan Pengertian</a:t>
            </a:r>
            <a:endParaRPr lang="en-US" sz="4200" b="1" dirty="0"/>
          </a:p>
          <a:p>
            <a:pPr>
              <a:buNone/>
            </a:pPr>
            <a:r>
              <a:rPr lang="fi-FI" dirty="0"/>
              <a:t> </a:t>
            </a:r>
            <a:r>
              <a:rPr lang="fi-FI" b="1" dirty="0" smtClean="0"/>
              <a:t>1</a:t>
            </a:r>
            <a:r>
              <a:rPr lang="fi-FI" b="1" dirty="0"/>
              <a:t>. Istilah-istilah.</a:t>
            </a:r>
            <a:endParaRPr lang="en-US" b="1" dirty="0"/>
          </a:p>
          <a:p>
            <a:pPr>
              <a:buFont typeface="Wingdings" pitchFamily="2" charset="2"/>
              <a:buChar char="§"/>
            </a:pPr>
            <a:r>
              <a:rPr lang="en-US" b="1" dirty="0" err="1"/>
              <a:t>Istilah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r>
              <a:rPr lang="en-US" b="1" dirty="0"/>
              <a:t> </a:t>
            </a:r>
            <a:r>
              <a:rPr lang="en-US" b="1" dirty="0" smtClean="0"/>
              <a:t>Indonesia </a:t>
            </a:r>
            <a:r>
              <a:rPr lang="en-US" b="1" dirty="0" err="1"/>
              <a:t>yaitu</a:t>
            </a:r>
            <a:r>
              <a:rPr lang="en-US" b="1" dirty="0"/>
              <a:t> “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” </a:t>
            </a:r>
            <a:r>
              <a:rPr lang="en-US" b="1" dirty="0" err="1"/>
              <a:t>dan</a:t>
            </a:r>
            <a:r>
              <a:rPr lang="en-US" b="1" dirty="0"/>
              <a:t> “</a:t>
            </a:r>
            <a:r>
              <a:rPr lang="en-US" b="1" dirty="0" err="1"/>
              <a:t>suksesi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 smtClean="0"/>
              <a:t>”.</a:t>
            </a:r>
            <a:endParaRPr lang="id-ID" b="1" dirty="0" smtClean="0"/>
          </a:p>
          <a:p>
            <a:pPr>
              <a:buFont typeface="Wingdings" pitchFamily="2" charset="2"/>
              <a:buChar char="§"/>
            </a:pPr>
            <a:r>
              <a:rPr lang="en-US" b="1" dirty="0" smtClean="0"/>
              <a:t> </a:t>
            </a:r>
            <a:r>
              <a:rPr lang="en-US" b="1" dirty="0" err="1"/>
              <a:t>Istilah</a:t>
            </a:r>
            <a:r>
              <a:rPr lang="en-US" b="1" dirty="0"/>
              <a:t>  </a:t>
            </a:r>
            <a:r>
              <a:rPr lang="en-US" b="1" dirty="0" err="1"/>
              <a:t>Suksesi</a:t>
            </a:r>
            <a:r>
              <a:rPr lang="en-US" b="1" dirty="0"/>
              <a:t> Negara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terjemahan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r>
              <a:rPr lang="en-US" b="1" dirty="0"/>
              <a:t> </a:t>
            </a:r>
            <a:r>
              <a:rPr lang="en-US" b="1" dirty="0" err="1"/>
              <a:t>Inggris</a:t>
            </a:r>
            <a:r>
              <a:rPr lang="en-US" b="1" dirty="0"/>
              <a:t> </a:t>
            </a:r>
            <a:r>
              <a:rPr lang="en-US" b="1" i="1" dirty="0"/>
              <a:t>“state succession”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Konvensi</a:t>
            </a:r>
            <a:r>
              <a:rPr lang="en-US" b="1" dirty="0"/>
              <a:t> </a:t>
            </a:r>
            <a:r>
              <a:rPr lang="en-US" b="1" dirty="0" err="1"/>
              <a:t>Wina</a:t>
            </a:r>
            <a:r>
              <a:rPr lang="en-US" b="1" dirty="0"/>
              <a:t> </a:t>
            </a:r>
            <a:r>
              <a:rPr lang="en-US" b="1" dirty="0" err="1"/>
              <a:t>Tahun</a:t>
            </a:r>
            <a:r>
              <a:rPr lang="en-US" b="1" dirty="0"/>
              <a:t> 1978 </a:t>
            </a:r>
            <a:r>
              <a:rPr lang="en-US" b="1" dirty="0" err="1"/>
              <a:t>menggunakan</a:t>
            </a:r>
            <a:r>
              <a:rPr lang="en-US" b="1" dirty="0"/>
              <a:t> </a:t>
            </a:r>
            <a:r>
              <a:rPr lang="en-US" b="1" dirty="0" err="1"/>
              <a:t>istilah</a:t>
            </a:r>
            <a:r>
              <a:rPr lang="en-US" b="1" dirty="0"/>
              <a:t> “Succession of states” (</a:t>
            </a:r>
            <a:r>
              <a:rPr lang="en-US" b="1" dirty="0" err="1"/>
              <a:t>lihat</a:t>
            </a:r>
            <a:r>
              <a:rPr lang="en-US" b="1" dirty="0"/>
              <a:t> </a:t>
            </a:r>
            <a:r>
              <a:rPr lang="en-US" b="1" dirty="0" err="1"/>
              <a:t>Pasal</a:t>
            </a:r>
            <a:r>
              <a:rPr lang="en-US" b="1" dirty="0"/>
              <a:t> 2 </a:t>
            </a:r>
            <a:r>
              <a:rPr lang="en-US" b="1" dirty="0" err="1"/>
              <a:t>ayat</a:t>
            </a:r>
            <a:r>
              <a:rPr lang="en-US" b="1" dirty="0"/>
              <a:t> 1(b) </a:t>
            </a:r>
            <a:r>
              <a:rPr lang="en-US" b="1" dirty="0" err="1"/>
              <a:t>Konvensi</a:t>
            </a:r>
            <a:r>
              <a:rPr lang="en-US" b="1" dirty="0"/>
              <a:t> </a:t>
            </a:r>
            <a:r>
              <a:rPr lang="en-US" b="1" dirty="0" err="1"/>
              <a:t>Wina</a:t>
            </a:r>
            <a:r>
              <a:rPr lang="en-US" b="1" dirty="0"/>
              <a:t> 1978</a:t>
            </a:r>
            <a:r>
              <a:rPr lang="en-US" b="1" dirty="0" smtClean="0"/>
              <a:t>).</a:t>
            </a:r>
            <a:endParaRPr lang="id-ID" b="1" dirty="0" smtClean="0"/>
          </a:p>
          <a:p>
            <a:pPr>
              <a:buFont typeface="Wingdings" pitchFamily="2" charset="2"/>
              <a:buChar char="§"/>
            </a:pPr>
            <a:r>
              <a:rPr lang="en-US" b="1" dirty="0" err="1"/>
              <a:t>menurut</a:t>
            </a:r>
            <a:r>
              <a:rPr lang="en-US" b="1" dirty="0"/>
              <a:t> J.G. Starke (1992 : 432) </a:t>
            </a:r>
            <a:r>
              <a:rPr lang="en-US" b="1" dirty="0" err="1"/>
              <a:t>istilah</a:t>
            </a:r>
            <a:r>
              <a:rPr lang="en-US" b="1" dirty="0"/>
              <a:t> “</a:t>
            </a:r>
            <a:r>
              <a:rPr lang="en-US" b="1" dirty="0" err="1"/>
              <a:t>suksesi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” </a:t>
            </a:r>
            <a:r>
              <a:rPr lang="en-US" b="1" dirty="0" err="1"/>
              <a:t>kurang</a:t>
            </a:r>
            <a:r>
              <a:rPr lang="en-US" b="1" dirty="0"/>
              <a:t> </a:t>
            </a:r>
            <a:r>
              <a:rPr lang="en-US" b="1" dirty="0" err="1"/>
              <a:t>tepat</a:t>
            </a:r>
            <a:r>
              <a:rPr lang="en-US" b="1" dirty="0"/>
              <a:t>, </a:t>
            </a:r>
            <a:r>
              <a:rPr lang="en-US" b="1" dirty="0" err="1"/>
              <a:t>karena</a:t>
            </a:r>
            <a:r>
              <a:rPr lang="en-US" b="1" dirty="0"/>
              <a:t> </a:t>
            </a:r>
            <a:r>
              <a:rPr lang="en-US" b="1" dirty="0" err="1"/>
              <a:t>istilah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mengandaikan</a:t>
            </a:r>
            <a:r>
              <a:rPr lang="en-US" b="1" dirty="0"/>
              <a:t> </a:t>
            </a:r>
            <a:r>
              <a:rPr lang="en-US" b="1" dirty="0" err="1"/>
              <a:t>analogi-analogi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perdata</a:t>
            </a:r>
            <a:r>
              <a:rPr lang="en-US" b="1" dirty="0"/>
              <a:t>,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mana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peristiwa</a:t>
            </a:r>
            <a:r>
              <a:rPr lang="en-US" b="1" dirty="0"/>
              <a:t> </a:t>
            </a:r>
            <a:r>
              <a:rPr lang="en-US" b="1" dirty="0" err="1"/>
              <a:t>kematian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kepailitan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lain-lain, </a:t>
            </a:r>
            <a:r>
              <a:rPr lang="en-US" b="1" dirty="0" err="1" smtClean="0"/>
              <a:t>hak-hak</a:t>
            </a:r>
            <a:r>
              <a:rPr lang="en-US" b="1" dirty="0" smtClean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kewajiban</a:t>
            </a:r>
            <a:r>
              <a:rPr lang="en-US" b="1" dirty="0"/>
              <a:t>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beralih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orang</a:t>
            </a:r>
            <a:r>
              <a:rPr lang="en-US" b="1" dirty="0"/>
              <a:t> yang </a:t>
            </a:r>
            <a:r>
              <a:rPr lang="en-US" b="1" dirty="0" err="1"/>
              <a:t>mati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orang</a:t>
            </a:r>
            <a:r>
              <a:rPr lang="en-US" b="1" dirty="0"/>
              <a:t> yang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mampu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individu-individu</a:t>
            </a:r>
            <a:r>
              <a:rPr lang="en-US" b="1" dirty="0"/>
              <a:t> lain,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diterapkan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negara-negara</a:t>
            </a:r>
            <a:r>
              <a:rPr lang="en-US" b="1" dirty="0"/>
              <a:t>.</a:t>
            </a:r>
          </a:p>
          <a:p>
            <a:pPr>
              <a:buFont typeface="Wingdings" pitchFamily="2" charset="2"/>
              <a:buChar char="§"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643710"/>
          </a:xfrm>
        </p:spPr>
        <p:txBody>
          <a:bodyPr>
            <a:normAutofit/>
          </a:bodyPr>
          <a:lstStyle/>
          <a:p>
            <a:pPr marL="514350" indent="-514350">
              <a:buAutoNum type="alphaUcPeriod" startAt="4"/>
            </a:pPr>
            <a:r>
              <a:rPr lang="en-US" b="1" dirty="0" err="1" smtClean="0"/>
              <a:t>Pengalihan</a:t>
            </a:r>
            <a:r>
              <a:rPr lang="en-US" b="1" dirty="0" smtClean="0"/>
              <a:t> </a:t>
            </a:r>
            <a:r>
              <a:rPr lang="en-US" b="1" dirty="0" err="1"/>
              <a:t>Hak-hak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Kewajban-kewajiban</a:t>
            </a:r>
            <a:r>
              <a:rPr lang="en-US" b="1" dirty="0"/>
              <a:t> </a:t>
            </a:r>
            <a:r>
              <a:rPr lang="en-US" b="1" dirty="0" err="1"/>
              <a:t>Disebabkan</a:t>
            </a:r>
            <a:r>
              <a:rPr lang="en-US" b="1" dirty="0"/>
              <a:t> 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 smtClean="0"/>
              <a:t>Pemerintahan</a:t>
            </a:r>
            <a:r>
              <a:rPr lang="en-US" dirty="0"/>
              <a:t> </a:t>
            </a:r>
            <a:endParaRPr lang="id-ID" dirty="0" smtClean="0"/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berganti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pergantiannya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konstitusional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konsitusional</a:t>
            </a:r>
            <a:r>
              <a:rPr lang="en-US" dirty="0"/>
              <a:t> (</a:t>
            </a:r>
            <a:r>
              <a:rPr lang="en-US" dirty="0" err="1" smtClean="0"/>
              <a:t>inskonstitusional</a:t>
            </a:r>
            <a:r>
              <a:rPr lang="en-US" dirty="0"/>
              <a:t>).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kewajiban-kewajiban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“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kontinuitas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”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perubahan-perubahan</a:t>
            </a:r>
            <a:r>
              <a:rPr lang="en-US" dirty="0"/>
              <a:t> </a:t>
            </a:r>
            <a:r>
              <a:rPr lang="en-US" dirty="0" err="1"/>
              <a:t>interen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konstitusional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kewajiban-kewajibannya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kewajiban-kewajiban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8929718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b="1" dirty="0"/>
              <a:t>D.	</a:t>
            </a:r>
            <a:r>
              <a:rPr lang="en-US" b="1" dirty="0" err="1"/>
              <a:t>Pengalihan</a:t>
            </a:r>
            <a:r>
              <a:rPr lang="en-US" b="1" dirty="0"/>
              <a:t> </a:t>
            </a:r>
            <a:r>
              <a:rPr lang="en-US" b="1" dirty="0" err="1"/>
              <a:t>Hak-hak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Kewajban-kewajiban</a:t>
            </a:r>
            <a:r>
              <a:rPr lang="en-US" b="1" dirty="0"/>
              <a:t> </a:t>
            </a:r>
            <a:r>
              <a:rPr lang="en-US" b="1" dirty="0" err="1"/>
              <a:t>Disebabkan</a:t>
            </a:r>
            <a:r>
              <a:rPr lang="en-US" b="1" dirty="0"/>
              <a:t> 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 smtClean="0"/>
              <a:t>Pemerintahan</a:t>
            </a:r>
            <a:r>
              <a:rPr lang="en-US" dirty="0"/>
              <a:t> 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berganti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pergantiannya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konstitusional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konsitusional</a:t>
            </a:r>
            <a:r>
              <a:rPr lang="en-US" dirty="0"/>
              <a:t> (</a:t>
            </a:r>
            <a:r>
              <a:rPr lang="en-US" dirty="0" err="1"/>
              <a:t>inskonstitusi-onal</a:t>
            </a:r>
            <a:r>
              <a:rPr lang="en-US" dirty="0"/>
              <a:t>). </a:t>
            </a:r>
            <a:endParaRPr lang="id-ID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kewajiban-kewajiban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id-ID" dirty="0" smtClean="0"/>
              <a:t> ?</a:t>
            </a:r>
            <a:r>
              <a:rPr lang="en-US" dirty="0" smtClean="0"/>
              <a:t>. </a:t>
            </a:r>
            <a:endParaRPr lang="id-ID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 smtClean="0"/>
              <a:t>pe</a:t>
            </a:r>
            <a:r>
              <a:rPr lang="id-ID" dirty="0" smtClean="0"/>
              <a:t>rtanyaan tsb,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“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kontinuitas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”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perubahan-perubahan</a:t>
            </a:r>
            <a:r>
              <a:rPr lang="en-US" dirty="0"/>
              <a:t> </a:t>
            </a:r>
            <a:r>
              <a:rPr lang="en-US" dirty="0" err="1"/>
              <a:t>interen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konstitusional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kewajiban-kewajibannya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kewajiban-kewajiban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0"/>
            <a:ext cx="8929718" cy="6858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menjawab</a:t>
            </a:r>
            <a:r>
              <a:rPr lang="en-US" b="1" dirty="0" smtClean="0"/>
              <a:t> </a:t>
            </a:r>
            <a:r>
              <a:rPr lang="en-US" b="1" dirty="0" err="1" smtClean="0"/>
              <a:t>pe</a:t>
            </a:r>
            <a:r>
              <a:rPr lang="id-ID" b="1" dirty="0" smtClean="0"/>
              <a:t>rtanyaan tsb,</a:t>
            </a:r>
            <a:r>
              <a:rPr lang="en-US" b="1" dirty="0" err="1" smtClean="0"/>
              <a:t>terdapat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prinsip</a:t>
            </a:r>
            <a:r>
              <a:rPr lang="en-US" b="1" dirty="0" smtClean="0"/>
              <a:t> yang </a:t>
            </a:r>
            <a:r>
              <a:rPr lang="en-US" b="1" dirty="0" err="1" smtClean="0"/>
              <a:t>disebut</a:t>
            </a:r>
            <a:r>
              <a:rPr lang="en-US" b="1" dirty="0" smtClean="0"/>
              <a:t> “</a:t>
            </a:r>
            <a:r>
              <a:rPr lang="en-US" b="1" dirty="0" err="1" smtClean="0"/>
              <a:t>prinsip</a:t>
            </a:r>
            <a:r>
              <a:rPr lang="en-US" b="1" dirty="0" smtClean="0"/>
              <a:t> </a:t>
            </a:r>
            <a:r>
              <a:rPr lang="en-US" b="1" dirty="0" err="1" smtClean="0"/>
              <a:t>kontinuitas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” </a:t>
            </a:r>
            <a:r>
              <a:rPr lang="en-US" b="1" dirty="0" err="1" smtClean="0"/>
              <a:t>yaitu</a:t>
            </a:r>
            <a:r>
              <a:rPr lang="en-US" b="1" dirty="0" smtClean="0"/>
              <a:t> </a:t>
            </a:r>
            <a:r>
              <a:rPr lang="en-US" b="1" dirty="0" err="1" smtClean="0"/>
              <a:t>meskipun</a:t>
            </a:r>
            <a:r>
              <a:rPr lang="en-US" b="1" dirty="0" smtClean="0"/>
              <a:t> </a:t>
            </a:r>
            <a:r>
              <a:rPr lang="en-US" b="1" dirty="0" err="1" smtClean="0"/>
              <a:t>terjadi</a:t>
            </a:r>
            <a:r>
              <a:rPr lang="en-US" b="1" dirty="0" smtClean="0"/>
              <a:t> </a:t>
            </a:r>
            <a:r>
              <a:rPr lang="en-US" b="1" dirty="0" err="1" smtClean="0"/>
              <a:t>perubahan-perubahan</a:t>
            </a:r>
            <a:r>
              <a:rPr lang="en-US" b="1" dirty="0" smtClean="0"/>
              <a:t> </a:t>
            </a:r>
            <a:r>
              <a:rPr lang="en-US" b="1" dirty="0" err="1" smtClean="0"/>
              <a:t>interen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  <a:r>
              <a:rPr lang="en-US" b="1" dirty="0" err="1" smtClean="0"/>
              <a:t>pemerintahan</a:t>
            </a:r>
            <a:r>
              <a:rPr lang="en-US" b="1" dirty="0" smtClean="0"/>
              <a:t>,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konstitusional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r>
              <a:rPr lang="en-US" b="1" dirty="0" smtClean="0"/>
              <a:t>,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tetapi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r>
              <a:rPr lang="en-US" b="1" dirty="0" smtClean="0"/>
              <a:t> </a:t>
            </a:r>
            <a:r>
              <a:rPr lang="en-US" b="1" dirty="0" err="1" smtClean="0"/>
              <a:t>sendiri</a:t>
            </a:r>
            <a:r>
              <a:rPr lang="en-US" b="1" dirty="0" smtClean="0"/>
              <a:t> </a:t>
            </a:r>
            <a:r>
              <a:rPr lang="en-US" b="1" dirty="0" err="1" smtClean="0"/>
              <a:t>tetap</a:t>
            </a:r>
            <a:r>
              <a:rPr lang="en-US" b="1" dirty="0" smtClean="0"/>
              <a:t> </a:t>
            </a:r>
            <a:r>
              <a:rPr lang="en-US" b="1" dirty="0" err="1" smtClean="0"/>
              <a:t>terikat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hak-hak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kewajiban-kewajibannya</a:t>
            </a:r>
            <a:r>
              <a:rPr lang="en-US" b="1" dirty="0" smtClean="0"/>
              <a:t> </a:t>
            </a:r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</a:t>
            </a:r>
            <a:r>
              <a:rPr lang="en-US" b="1" dirty="0" err="1" smtClean="0"/>
              <a:t>internasional</a:t>
            </a:r>
            <a:r>
              <a:rPr lang="en-US" b="1" dirty="0" smtClean="0"/>
              <a:t>, </a:t>
            </a:r>
            <a:r>
              <a:rPr lang="en-US" b="1" dirty="0" err="1" smtClean="0"/>
              <a:t>termasuk</a:t>
            </a:r>
            <a:r>
              <a:rPr lang="en-US" b="1" dirty="0" smtClean="0"/>
              <a:t> </a:t>
            </a:r>
            <a:r>
              <a:rPr lang="en-US" b="1" dirty="0" err="1" smtClean="0"/>
              <a:t>hak-hak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kewajiban-kewajiban</a:t>
            </a:r>
            <a:r>
              <a:rPr lang="en-US" b="1" dirty="0" smtClean="0"/>
              <a:t> </a:t>
            </a:r>
            <a:r>
              <a:rPr lang="en-US" b="1" dirty="0" err="1" smtClean="0"/>
              <a:t>berdasarkan</a:t>
            </a:r>
            <a:r>
              <a:rPr lang="en-US" b="1" dirty="0" smtClean="0"/>
              <a:t> </a:t>
            </a:r>
            <a:r>
              <a:rPr lang="en-US" b="1" dirty="0" err="1" smtClean="0"/>
              <a:t>perjanjian</a:t>
            </a:r>
            <a:r>
              <a:rPr lang="en-US" b="1" dirty="0" smtClean="0"/>
              <a:t>. 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-ID" b="1" dirty="0"/>
              <a:t>M</a:t>
            </a:r>
            <a:r>
              <a:rPr lang="en-US" b="1" dirty="0" err="1" smtClean="0"/>
              <a:t>enurut</a:t>
            </a:r>
            <a:r>
              <a:rPr lang="en-US" b="1" dirty="0" smtClean="0"/>
              <a:t> </a:t>
            </a:r>
            <a:r>
              <a:rPr lang="en-US" b="1" dirty="0"/>
              <a:t>D. </a:t>
            </a:r>
            <a:r>
              <a:rPr lang="en-US" b="1" dirty="0" err="1"/>
              <a:t>Sidik</a:t>
            </a:r>
            <a:r>
              <a:rPr lang="en-US" b="1" dirty="0"/>
              <a:t> </a:t>
            </a:r>
            <a:r>
              <a:rPr lang="en-US" b="1" dirty="0" err="1" smtClean="0"/>
              <a:t>Suraputra</a:t>
            </a:r>
            <a:r>
              <a:rPr lang="id-ID" b="1" dirty="0" smtClean="0"/>
              <a:t>,istilah “Pergantian Negara”</a:t>
            </a:r>
            <a:r>
              <a:rPr lang="en-US" b="1" dirty="0" smtClean="0"/>
              <a:t> </a:t>
            </a:r>
            <a:r>
              <a:rPr lang="en-US" b="1" dirty="0" err="1"/>
              <a:t>dianggap</a:t>
            </a:r>
            <a:r>
              <a:rPr lang="en-US" b="1" dirty="0"/>
              <a:t> </a:t>
            </a:r>
            <a:r>
              <a:rPr lang="en-US" b="1" dirty="0" err="1" smtClean="0"/>
              <a:t>tepat</a:t>
            </a:r>
            <a:r>
              <a:rPr lang="id-ID" b="1" dirty="0" smtClean="0"/>
              <a:t>.</a:t>
            </a:r>
            <a:r>
              <a:rPr lang="en-US" b="1" dirty="0" smtClean="0"/>
              <a:t> </a:t>
            </a:r>
            <a:endParaRPr lang="id-ID" b="1" dirty="0" smtClean="0"/>
          </a:p>
          <a:p>
            <a:pPr>
              <a:buFont typeface="Wingdings" pitchFamily="2" charset="2"/>
              <a:buChar char="§"/>
            </a:pPr>
            <a:r>
              <a:rPr lang="id-ID" b="1" dirty="0" smtClean="0"/>
              <a:t>I</a:t>
            </a:r>
            <a:r>
              <a:rPr lang="en-US" b="1" dirty="0" err="1" smtClean="0"/>
              <a:t>stilah</a:t>
            </a:r>
            <a:r>
              <a:rPr lang="en-US" b="1" dirty="0" smtClean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berasal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istilah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r>
              <a:rPr lang="en-US" b="1" dirty="0"/>
              <a:t> </a:t>
            </a:r>
            <a:r>
              <a:rPr lang="en-US" b="1" dirty="0" err="1"/>
              <a:t>Belanda</a:t>
            </a:r>
            <a:r>
              <a:rPr lang="en-US" b="1" dirty="0"/>
              <a:t> “</a:t>
            </a:r>
            <a:r>
              <a:rPr lang="en-US" b="1" dirty="0" err="1"/>
              <a:t>staten</a:t>
            </a:r>
            <a:r>
              <a:rPr lang="en-US" b="1" dirty="0"/>
              <a:t> </a:t>
            </a:r>
            <a:r>
              <a:rPr lang="en-US" b="1" dirty="0" err="1"/>
              <a:t>opvolging</a:t>
            </a:r>
            <a:r>
              <a:rPr lang="en-US" b="1" dirty="0"/>
              <a:t>”. </a:t>
            </a:r>
            <a:endParaRPr lang="id-ID" b="1" dirty="0" smtClean="0"/>
          </a:p>
          <a:p>
            <a:pPr>
              <a:buFont typeface="Wingdings" pitchFamily="2" charset="2"/>
              <a:buChar char="§"/>
            </a:pPr>
            <a:r>
              <a:rPr lang="id-ID" b="1" dirty="0" smtClean="0"/>
              <a:t>Di antara kedua istilah tsb, yakni “Suksesi Negara” dan “Pergantian Negara”, </a:t>
            </a:r>
            <a:r>
              <a:rPr lang="en-US" b="1" dirty="0" smtClean="0"/>
              <a:t>yang </a:t>
            </a:r>
            <a:r>
              <a:rPr lang="en-US" b="1" dirty="0" err="1"/>
              <a:t>dianggap</a:t>
            </a:r>
            <a:r>
              <a:rPr lang="en-US" b="1" dirty="0"/>
              <a:t> paling </a:t>
            </a:r>
            <a:r>
              <a:rPr lang="en-US" b="1" dirty="0" err="1"/>
              <a:t>tepat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istilah</a:t>
            </a:r>
            <a:r>
              <a:rPr lang="en-US" b="1" dirty="0"/>
              <a:t> </a:t>
            </a:r>
            <a:r>
              <a:rPr lang="id-ID" b="1" dirty="0" smtClean="0"/>
              <a:t>“</a:t>
            </a:r>
            <a:r>
              <a:rPr lang="en-US" b="1" dirty="0" err="1" smtClean="0"/>
              <a:t>pergantian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id-ID" b="1" dirty="0" smtClean="0"/>
              <a:t>”</a:t>
            </a:r>
            <a:r>
              <a:rPr lang="en-US" b="1" dirty="0" smtClean="0"/>
              <a:t>, </a:t>
            </a:r>
            <a:r>
              <a:rPr lang="en-US" b="1" dirty="0" err="1"/>
              <a:t>karena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istilah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terkandung</a:t>
            </a:r>
            <a:r>
              <a:rPr lang="en-US" b="1" dirty="0"/>
              <a:t> </a:t>
            </a:r>
            <a:r>
              <a:rPr lang="en-US" b="1" dirty="0" err="1"/>
              <a:t>makna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yang </a:t>
            </a:r>
            <a:r>
              <a:rPr lang="en-US" b="1" dirty="0" err="1"/>
              <a:t>berganti</a:t>
            </a:r>
            <a:r>
              <a:rPr lang="en-US" b="1" dirty="0"/>
              <a:t> (</a:t>
            </a:r>
            <a:r>
              <a:rPr lang="en-US" b="1" dirty="0" err="1"/>
              <a:t>berubah</a:t>
            </a:r>
            <a:r>
              <a:rPr lang="en-US" b="1" dirty="0"/>
              <a:t>) </a:t>
            </a:r>
            <a:r>
              <a:rPr lang="en-US" b="1" dirty="0" err="1"/>
              <a:t>bukan</a:t>
            </a:r>
            <a:r>
              <a:rPr lang="en-US" b="1" dirty="0"/>
              <a:t> </a:t>
            </a:r>
            <a:r>
              <a:rPr lang="en-US" b="1" dirty="0" err="1"/>
              <a:t>hanya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, 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tetapi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b="1" dirty="0"/>
              <a:t>, </a:t>
            </a:r>
            <a:r>
              <a:rPr lang="en-US" b="1" dirty="0" err="1"/>
              <a:t>hak-hak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kewajiban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. </a:t>
            </a:r>
            <a:endParaRPr lang="id-ID" b="1" dirty="0" smtClean="0"/>
          </a:p>
          <a:p>
            <a:pPr>
              <a:buFont typeface="Wingdings" pitchFamily="2" charset="2"/>
              <a:buChar char="§"/>
            </a:pPr>
            <a:r>
              <a:rPr lang="en-US" b="1" dirty="0" smtClean="0"/>
              <a:t>Di </a:t>
            </a:r>
            <a:r>
              <a:rPr lang="en-US" b="1" dirty="0" err="1"/>
              <a:t>samping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r>
              <a:rPr lang="en-US" b="1" dirty="0"/>
              <a:t> </a:t>
            </a:r>
            <a:r>
              <a:rPr lang="en-US" b="1" dirty="0" err="1"/>
              <a:t>istilah</a:t>
            </a:r>
            <a:r>
              <a:rPr lang="en-US" b="1" dirty="0"/>
              <a:t> “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” (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aspek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), </a:t>
            </a:r>
            <a:r>
              <a:rPr lang="en-US" b="1" dirty="0" err="1"/>
              <a:t>menimbulkan</a:t>
            </a:r>
            <a:r>
              <a:rPr lang="en-US" b="1" dirty="0"/>
              <a:t> </a:t>
            </a:r>
            <a:r>
              <a:rPr lang="en-US" b="1" dirty="0" err="1"/>
              <a:t>istilah</a:t>
            </a:r>
            <a:r>
              <a:rPr lang="en-US" b="1" dirty="0"/>
              <a:t> </a:t>
            </a:r>
            <a:r>
              <a:rPr lang="en-US" b="1" dirty="0" err="1"/>
              <a:t>lainnya</a:t>
            </a:r>
            <a:r>
              <a:rPr lang="en-US" b="1" dirty="0"/>
              <a:t> </a:t>
            </a:r>
            <a:r>
              <a:rPr lang="en-US" b="1" dirty="0" err="1"/>
              <a:t>yaitu</a:t>
            </a:r>
            <a:r>
              <a:rPr lang="en-US" b="1" dirty="0"/>
              <a:t> “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pengganti</a:t>
            </a:r>
            <a:r>
              <a:rPr lang="en-US" b="1" dirty="0"/>
              <a:t>”</a:t>
            </a:r>
            <a:r>
              <a:rPr lang="en-US" b="1" i="1" dirty="0"/>
              <a:t> (</a:t>
            </a:r>
            <a:r>
              <a:rPr lang="en-US" b="1" i="1" dirty="0" err="1" smtClean="0"/>
              <a:t>succes</a:t>
            </a:r>
            <a:r>
              <a:rPr lang="id-ID" b="1" i="1" dirty="0" smtClean="0"/>
              <a:t>s</a:t>
            </a:r>
            <a:r>
              <a:rPr lang="en-US" b="1" i="1" dirty="0" smtClean="0"/>
              <a:t>or </a:t>
            </a:r>
            <a:r>
              <a:rPr lang="en-US" b="1" i="1" dirty="0"/>
              <a:t>state) </a:t>
            </a:r>
            <a:r>
              <a:rPr lang="en-US" b="1" dirty="0" err="1"/>
              <a:t>dan</a:t>
            </a:r>
            <a:r>
              <a:rPr lang="en-US" b="1" dirty="0"/>
              <a:t>  “</a:t>
            </a:r>
            <a:r>
              <a:rPr lang="en-US" b="1" dirty="0" err="1"/>
              <a:t>negara</a:t>
            </a:r>
            <a:r>
              <a:rPr lang="en-US" b="1" dirty="0"/>
              <a:t> yang </a:t>
            </a:r>
            <a:r>
              <a:rPr lang="en-US" b="1" dirty="0" err="1"/>
              <a:t>digantikan</a:t>
            </a:r>
            <a:r>
              <a:rPr lang="en-US" b="1" dirty="0"/>
              <a:t>” </a:t>
            </a:r>
            <a:r>
              <a:rPr lang="en-US" b="1" i="1" dirty="0"/>
              <a:t>(predecessor state).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0"/>
            <a:ext cx="8929718" cy="664371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id-ID" b="1" dirty="0" smtClean="0"/>
          </a:p>
          <a:p>
            <a:pPr>
              <a:buFont typeface="Wingdings" pitchFamily="2" charset="2"/>
              <a:buChar char="§"/>
            </a:pPr>
            <a:r>
              <a:rPr lang="en-US" b="1" dirty="0" err="1" smtClean="0"/>
              <a:t>Pergantian</a:t>
            </a:r>
            <a:r>
              <a:rPr lang="en-US" b="1" dirty="0" smtClean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b="1" dirty="0"/>
              <a:t> public, </a:t>
            </a:r>
            <a:r>
              <a:rPr lang="en-US" b="1" dirty="0" err="1"/>
              <a:t>karena</a:t>
            </a:r>
            <a:r>
              <a:rPr lang="en-US" b="1" dirty="0"/>
              <a:t> </a:t>
            </a:r>
            <a:r>
              <a:rPr lang="en-US" b="1" dirty="0" err="1"/>
              <a:t>hal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menyangkut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, </a:t>
            </a:r>
            <a:r>
              <a:rPr lang="en-US" b="1" dirty="0" err="1"/>
              <a:t>penggantian</a:t>
            </a:r>
            <a:r>
              <a:rPr lang="en-US" b="1" dirty="0"/>
              <a:t> </a:t>
            </a:r>
            <a:r>
              <a:rPr lang="en-US" b="1" dirty="0" err="1"/>
              <a:t>hak-hak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kewajiban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yang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subyek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b="1" dirty="0"/>
              <a:t>.  </a:t>
            </a:r>
          </a:p>
          <a:p>
            <a:pPr>
              <a:buFont typeface="Wingdings" pitchFamily="2" charset="2"/>
              <a:buChar char="§"/>
            </a:pPr>
            <a:r>
              <a:rPr lang="en-US" b="1" dirty="0" err="1"/>
              <a:t>Menurut</a:t>
            </a:r>
            <a:r>
              <a:rPr lang="en-US" b="1" dirty="0"/>
              <a:t> </a:t>
            </a:r>
            <a:r>
              <a:rPr lang="en-US" b="1" dirty="0" err="1"/>
              <a:t>Konvensi</a:t>
            </a:r>
            <a:r>
              <a:rPr lang="en-US" b="1" dirty="0"/>
              <a:t> Montevideo 1933,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subyek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b="1" dirty="0"/>
              <a:t>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kualifikasi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berikut</a:t>
            </a:r>
            <a:r>
              <a:rPr lang="en-US" b="1" dirty="0"/>
              <a:t> :</a:t>
            </a:r>
          </a:p>
          <a:p>
            <a:pPr lvl="0">
              <a:buNone/>
            </a:pPr>
            <a:r>
              <a:rPr lang="id-ID" b="1" dirty="0" smtClean="0"/>
              <a:t>a. </a:t>
            </a:r>
            <a:r>
              <a:rPr lang="en-US" b="1" dirty="0" err="1" smtClean="0"/>
              <a:t>penduduk</a:t>
            </a:r>
            <a:r>
              <a:rPr lang="en-US" b="1" dirty="0" smtClean="0"/>
              <a:t> </a:t>
            </a:r>
            <a:r>
              <a:rPr lang="en-US" b="1" dirty="0"/>
              <a:t>yang </a:t>
            </a:r>
            <a:r>
              <a:rPr lang="en-US" b="1" dirty="0" err="1"/>
              <a:t>menetap</a:t>
            </a:r>
            <a:r>
              <a:rPr lang="en-US" b="1" dirty="0"/>
              <a:t>;</a:t>
            </a:r>
          </a:p>
          <a:p>
            <a:pPr lvl="0">
              <a:buNone/>
            </a:pPr>
            <a:r>
              <a:rPr lang="id-ID" b="1" dirty="0" smtClean="0"/>
              <a:t>b. </a:t>
            </a:r>
            <a:r>
              <a:rPr lang="en-US" b="1" dirty="0" err="1" smtClean="0"/>
              <a:t>wilayah</a:t>
            </a:r>
            <a:r>
              <a:rPr lang="en-US" b="1" dirty="0" smtClean="0"/>
              <a:t> </a:t>
            </a:r>
            <a:r>
              <a:rPr lang="en-US" b="1" dirty="0"/>
              <a:t>yang </a:t>
            </a:r>
            <a:r>
              <a:rPr lang="en-US" b="1" dirty="0" err="1"/>
              <a:t>tertentu</a:t>
            </a:r>
            <a:r>
              <a:rPr lang="en-US" b="1" dirty="0"/>
              <a:t>;</a:t>
            </a:r>
          </a:p>
          <a:p>
            <a:pPr lvl="0">
              <a:buNone/>
            </a:pPr>
            <a:r>
              <a:rPr lang="id-ID" b="1" dirty="0" smtClean="0"/>
              <a:t>c. </a:t>
            </a:r>
            <a:r>
              <a:rPr lang="en-US" b="1" dirty="0" err="1" smtClean="0"/>
              <a:t>pemerintah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endParaRPr lang="en-US" b="1" dirty="0"/>
          </a:p>
          <a:p>
            <a:pPr lvl="0">
              <a:buNone/>
            </a:pPr>
            <a:r>
              <a:rPr lang="id-ID" b="1" dirty="0" smtClean="0"/>
              <a:t>d. </a:t>
            </a:r>
            <a:r>
              <a:rPr lang="en-US" b="1" dirty="0" err="1" smtClean="0"/>
              <a:t>kemampuan</a:t>
            </a:r>
            <a:r>
              <a:rPr lang="en-US" b="1" dirty="0" smtClean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mengadakan</a:t>
            </a:r>
            <a:r>
              <a:rPr lang="en-US" b="1" dirty="0"/>
              <a:t> </a:t>
            </a:r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lain.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sz="3800" b="1" dirty="0" smtClean="0"/>
              <a:t>2</a:t>
            </a:r>
            <a:r>
              <a:rPr lang="en-US" sz="3800" b="1" dirty="0"/>
              <a:t>. </a:t>
            </a:r>
            <a:r>
              <a:rPr lang="en-US" sz="3800" b="1" dirty="0" err="1"/>
              <a:t>Pengertian</a:t>
            </a:r>
            <a:r>
              <a:rPr lang="en-US" sz="3800" b="1" dirty="0" smtClean="0"/>
              <a:t>.</a:t>
            </a:r>
            <a:r>
              <a:rPr lang="en-US" dirty="0"/>
              <a:t> </a:t>
            </a:r>
          </a:p>
          <a:p>
            <a:pPr>
              <a:buFont typeface="Wingdings" pitchFamily="2" charset="2"/>
              <a:buChar char="§"/>
            </a:pPr>
            <a:r>
              <a:rPr lang="en-US" b="1" dirty="0" err="1"/>
              <a:t>Menurut</a:t>
            </a:r>
            <a:r>
              <a:rPr lang="en-US" b="1" dirty="0"/>
              <a:t> </a:t>
            </a:r>
            <a:r>
              <a:rPr lang="en-US" b="1" dirty="0" err="1"/>
              <a:t>ilmu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b="1" dirty="0"/>
              <a:t>, 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menunjuk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keadaan</a:t>
            </a:r>
            <a:r>
              <a:rPr lang="en-US" b="1" dirty="0"/>
              <a:t> yang </a:t>
            </a:r>
            <a:r>
              <a:rPr lang="en-US" b="1" dirty="0" err="1"/>
              <a:t>netral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adanya</a:t>
            </a:r>
            <a:r>
              <a:rPr lang="en-US" b="1" dirty="0"/>
              <a:t> 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/>
              <a:t>kedaulatan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. </a:t>
            </a:r>
            <a:endParaRPr lang="id-ID" b="1" dirty="0" smtClean="0"/>
          </a:p>
          <a:p>
            <a:pPr>
              <a:buFont typeface="Wingdings" pitchFamily="2" charset="2"/>
              <a:buChar char="§"/>
            </a:pPr>
            <a:r>
              <a:rPr lang="en-US" b="1" dirty="0" err="1" smtClean="0"/>
              <a:t>Akibat</a:t>
            </a:r>
            <a:r>
              <a:rPr lang="en-US" b="1" dirty="0" smtClean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/>
              <a:t>kedaulatan</a:t>
            </a:r>
            <a:r>
              <a:rPr lang="en-US" b="1" dirty="0"/>
              <a:t> </a:t>
            </a:r>
            <a:r>
              <a:rPr lang="en-US" b="1" dirty="0" err="1"/>
              <a:t>tersebut</a:t>
            </a:r>
            <a:r>
              <a:rPr lang="en-US" b="1" dirty="0"/>
              <a:t> </a:t>
            </a:r>
            <a:r>
              <a:rPr lang="en-US" b="1" dirty="0" err="1"/>
              <a:t>tergantung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bagaimana</a:t>
            </a:r>
            <a:r>
              <a:rPr lang="en-US" b="1" dirty="0"/>
              <a:t> </a:t>
            </a:r>
            <a:r>
              <a:rPr lang="en-US" b="1" dirty="0" err="1"/>
              <a:t>terjadinya</a:t>
            </a:r>
            <a:r>
              <a:rPr lang="en-US" b="1" dirty="0"/>
              <a:t> 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/>
              <a:t>kedaulatan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 yang </a:t>
            </a:r>
            <a:r>
              <a:rPr lang="en-US" b="1" dirty="0" err="1"/>
              <a:t>bersangkutan</a:t>
            </a:r>
            <a:r>
              <a:rPr lang="en-US" b="1" dirty="0"/>
              <a:t>. </a:t>
            </a:r>
            <a:endParaRPr lang="id-ID" b="1" dirty="0" smtClean="0"/>
          </a:p>
          <a:p>
            <a:pPr>
              <a:buFont typeface="Wingdings" pitchFamily="2" charset="2"/>
              <a:buChar char="§"/>
            </a:pPr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/>
              <a:t>Mervin Jones yang </a:t>
            </a:r>
            <a:r>
              <a:rPr lang="en-US" b="1" dirty="0" err="1"/>
              <a:t>dikutip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D. </a:t>
            </a:r>
            <a:r>
              <a:rPr lang="en-US" b="1" dirty="0" err="1"/>
              <a:t>Sidik</a:t>
            </a:r>
            <a:r>
              <a:rPr lang="en-US" b="1" dirty="0"/>
              <a:t> </a:t>
            </a:r>
            <a:r>
              <a:rPr lang="en-US" b="1" dirty="0" err="1"/>
              <a:t>Suraputra</a:t>
            </a:r>
            <a:r>
              <a:rPr lang="en-US" b="1" dirty="0"/>
              <a:t>, 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dibagi</a:t>
            </a:r>
            <a:r>
              <a:rPr lang="en-US" b="1" dirty="0"/>
              <a:t> </a:t>
            </a:r>
            <a:r>
              <a:rPr lang="en-US" b="1" dirty="0" err="1" smtClean="0"/>
              <a:t>ke</a:t>
            </a:r>
            <a:r>
              <a:rPr lang="id-ID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pengertian</a:t>
            </a:r>
            <a:r>
              <a:rPr lang="en-US" b="1" dirty="0"/>
              <a:t>, </a:t>
            </a:r>
            <a:r>
              <a:rPr lang="en-US" b="1" dirty="0" err="1"/>
              <a:t>yaitu</a:t>
            </a:r>
            <a:r>
              <a:rPr lang="en-US" b="1" dirty="0"/>
              <a:t> 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yuridis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pergantian</a:t>
            </a:r>
            <a:r>
              <a:rPr lang="en-US" b="1" dirty="0"/>
              <a:t> </a:t>
            </a:r>
            <a:r>
              <a:rPr lang="en-US" b="1" dirty="0" err="1"/>
              <a:t>menurut</a:t>
            </a:r>
            <a:r>
              <a:rPr lang="en-US" b="1" dirty="0"/>
              <a:t> </a:t>
            </a:r>
            <a:r>
              <a:rPr lang="en-US" b="1" dirty="0" err="1"/>
              <a:t>kenyataannya</a:t>
            </a:r>
            <a:r>
              <a:rPr lang="en-US" b="1" dirty="0"/>
              <a:t> </a:t>
            </a:r>
            <a:r>
              <a:rPr lang="en-US" b="1" i="1" dirty="0"/>
              <a:t>(factual state succession)</a:t>
            </a:r>
            <a:r>
              <a:rPr lang="en-US" b="1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endParaRPr lang="id-ID" b="1" dirty="0" smtClean="0"/>
          </a:p>
          <a:p>
            <a:pPr>
              <a:buFont typeface="Wingdings" pitchFamily="2" charset="2"/>
              <a:buChar char="§"/>
            </a:pPr>
            <a:r>
              <a:rPr lang="en-US" sz="3600" b="1" dirty="0" err="1" smtClean="0"/>
              <a:t>Menurut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kenyataannya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atau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secara</a:t>
            </a:r>
            <a:r>
              <a:rPr lang="en-US" sz="3600" b="1" dirty="0" smtClean="0"/>
              <a:t> factual, </a:t>
            </a:r>
            <a:r>
              <a:rPr lang="en-US" sz="3600" b="1" dirty="0" err="1" smtClean="0"/>
              <a:t>suksesi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negara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terjadi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karena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dua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atau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lebih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negara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bergabung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menjadi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suatu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federasi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konfederasi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atau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suatu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negara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kesatuan</a:t>
            </a:r>
            <a:r>
              <a:rPr lang="en-US" sz="3600" b="1" dirty="0" smtClean="0"/>
              <a:t>; </a:t>
            </a:r>
            <a:r>
              <a:rPr lang="en-US" sz="3600" b="1" dirty="0" err="1" smtClean="0"/>
              <a:t>dapat</a:t>
            </a:r>
            <a:r>
              <a:rPr lang="en-US" sz="3600" b="1" dirty="0" smtClean="0"/>
              <a:t> pula </a:t>
            </a:r>
            <a:r>
              <a:rPr lang="en-US" sz="3600" b="1" dirty="0" err="1" smtClean="0"/>
              <a:t>terjadi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karena</a:t>
            </a:r>
            <a:r>
              <a:rPr lang="en-US" sz="3600" b="1" dirty="0" smtClean="0"/>
              <a:t> </a:t>
            </a:r>
            <a:r>
              <a:rPr lang="en-US" sz="3600" b="1" i="1" dirty="0" err="1" smtClean="0"/>
              <a:t>cessie</a:t>
            </a:r>
            <a:r>
              <a:rPr lang="en-US" sz="3600" b="1" i="1" dirty="0" smtClean="0"/>
              <a:t>, </a:t>
            </a:r>
            <a:r>
              <a:rPr lang="en-US" sz="3600" b="1" i="1" dirty="0" err="1" smtClean="0"/>
              <a:t>aneksasi</a:t>
            </a:r>
            <a:r>
              <a:rPr lang="en-US" sz="3600" b="1" i="1" dirty="0" smtClean="0"/>
              <a:t>, </a:t>
            </a:r>
            <a:r>
              <a:rPr lang="en-US" sz="3600" b="1" i="1" dirty="0" err="1" smtClean="0"/>
              <a:t>emansipasi</a:t>
            </a:r>
            <a:r>
              <a:rPr lang="en-US" sz="3600" b="1" i="1" dirty="0" smtClean="0"/>
              <a:t>, </a:t>
            </a:r>
            <a:r>
              <a:rPr lang="en-US" sz="3600" b="1" i="1" dirty="0" err="1" smtClean="0"/>
              <a:t>dekolonisasi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integrasi</a:t>
            </a:r>
            <a:r>
              <a:rPr lang="en-US" sz="3600" b="1" dirty="0" smtClean="0"/>
              <a:t>. Cara </a:t>
            </a:r>
            <a:r>
              <a:rPr lang="en-US" sz="3600" b="1" dirty="0" err="1" smtClean="0"/>
              <a:t>pergantian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kedaulatan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negara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terhadap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suatu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wilayah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dapat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berbeda-beda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perbedaan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menimbulkan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implikasi</a:t>
            </a:r>
            <a:r>
              <a:rPr lang="en-US" sz="3600" b="1" dirty="0" smtClean="0"/>
              <a:t> yang </a:t>
            </a:r>
            <a:r>
              <a:rPr lang="en-US" sz="3600" b="1" dirty="0" err="1" smtClean="0"/>
              <a:t>berlainan</a:t>
            </a:r>
            <a:r>
              <a:rPr lang="en-US" sz="3600" b="1" dirty="0" smtClean="0"/>
              <a:t>.  </a:t>
            </a:r>
          </a:p>
          <a:p>
            <a:pPr>
              <a:buNone/>
            </a:pPr>
            <a:endParaRPr lang="en-US" sz="36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64371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200" b="1" dirty="0" err="1" smtClean="0"/>
              <a:t>Pendapat</a:t>
            </a:r>
            <a:r>
              <a:rPr lang="en-US" sz="3200" b="1" dirty="0" smtClean="0"/>
              <a:t> </a:t>
            </a:r>
            <a:r>
              <a:rPr lang="en-US" sz="3200" b="1" dirty="0"/>
              <a:t>lain </a:t>
            </a:r>
            <a:r>
              <a:rPr lang="en-US" sz="3200" b="1" dirty="0" err="1"/>
              <a:t>dikemukakan</a:t>
            </a:r>
            <a:r>
              <a:rPr lang="en-US" sz="3200" b="1" dirty="0"/>
              <a:t> </a:t>
            </a:r>
            <a:r>
              <a:rPr lang="en-US" sz="3200" b="1" dirty="0" err="1"/>
              <a:t>oleh</a:t>
            </a:r>
            <a:r>
              <a:rPr lang="en-US" sz="3200" b="1" dirty="0"/>
              <a:t> </a:t>
            </a:r>
            <a:r>
              <a:rPr lang="en-US" sz="3200" b="1" dirty="0" err="1"/>
              <a:t>Lucius</a:t>
            </a:r>
            <a:r>
              <a:rPr lang="en-US" sz="3200" b="1" dirty="0"/>
              <a:t> </a:t>
            </a:r>
            <a:r>
              <a:rPr lang="en-US" sz="3200" b="1" dirty="0" err="1"/>
              <a:t>Caflisch</a:t>
            </a:r>
            <a:r>
              <a:rPr lang="en-US" sz="3200" b="1" dirty="0"/>
              <a:t>, </a:t>
            </a:r>
            <a:r>
              <a:rPr lang="en-US" sz="3200" b="1" dirty="0" err="1"/>
              <a:t>bahwa</a:t>
            </a:r>
            <a:r>
              <a:rPr lang="en-US" sz="3200" b="1" dirty="0"/>
              <a:t> </a:t>
            </a:r>
            <a:r>
              <a:rPr lang="en-US" sz="3200" b="1" dirty="0" err="1"/>
              <a:t>pada</a:t>
            </a:r>
            <a:r>
              <a:rPr lang="en-US" sz="3200" b="1" dirty="0"/>
              <a:t> </a:t>
            </a:r>
            <a:r>
              <a:rPr lang="en-US" sz="3200" b="1" dirty="0" err="1"/>
              <a:t>umumnya</a:t>
            </a:r>
            <a:r>
              <a:rPr lang="en-US" sz="3200" b="1" dirty="0"/>
              <a:t> </a:t>
            </a:r>
            <a:r>
              <a:rPr lang="en-US" sz="3200" b="1" dirty="0" err="1"/>
              <a:t>para</a:t>
            </a:r>
            <a:r>
              <a:rPr lang="en-US" sz="3200" b="1" dirty="0"/>
              <a:t> </a:t>
            </a:r>
            <a:r>
              <a:rPr lang="en-US" sz="3200" b="1" dirty="0" err="1"/>
              <a:t>ahli</a:t>
            </a:r>
            <a:r>
              <a:rPr lang="en-US" sz="3200" b="1" dirty="0"/>
              <a:t> </a:t>
            </a:r>
            <a:r>
              <a:rPr lang="en-US" sz="3200" b="1" dirty="0" err="1"/>
              <a:t>berpendapat</a:t>
            </a:r>
            <a:r>
              <a:rPr lang="en-US" sz="3200" b="1" dirty="0"/>
              <a:t> “</a:t>
            </a:r>
            <a:r>
              <a:rPr lang="en-US" sz="3200" b="1" dirty="0" err="1"/>
              <a:t>suksesi</a:t>
            </a:r>
            <a:r>
              <a:rPr lang="en-US" sz="3200" b="1" dirty="0"/>
              <a:t> </a:t>
            </a:r>
            <a:r>
              <a:rPr lang="en-US" sz="3200" b="1" dirty="0" err="1" smtClean="0"/>
              <a:t>negara</a:t>
            </a:r>
            <a:r>
              <a:rPr lang="id-ID" sz="3200" b="1" dirty="0" smtClean="0"/>
              <a:t>”</a:t>
            </a:r>
            <a:r>
              <a:rPr lang="en-US" sz="3200" b="1" dirty="0" smtClean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arti</a:t>
            </a:r>
            <a:r>
              <a:rPr lang="en-US" sz="3200" b="1" dirty="0"/>
              <a:t> factual </a:t>
            </a:r>
            <a:r>
              <a:rPr lang="en-US" sz="3200" b="1" i="1" dirty="0"/>
              <a:t>(factual state succession)</a:t>
            </a:r>
            <a:r>
              <a:rPr lang="en-US" sz="3200" b="1" dirty="0"/>
              <a:t> </a:t>
            </a:r>
            <a:r>
              <a:rPr lang="en-US" sz="3200" b="1" dirty="0" err="1"/>
              <a:t>terjadi</a:t>
            </a:r>
            <a:r>
              <a:rPr lang="en-US" sz="3200" b="1" dirty="0"/>
              <a:t> </a:t>
            </a:r>
            <a:r>
              <a:rPr lang="en-US" sz="3200" b="1" dirty="0" err="1"/>
              <a:t>apabila</a:t>
            </a:r>
            <a:r>
              <a:rPr lang="en-US" sz="3200" b="1" dirty="0"/>
              <a:t> </a:t>
            </a:r>
            <a:r>
              <a:rPr lang="en-US" sz="3200" b="1" dirty="0" err="1"/>
              <a:t>satu</a:t>
            </a:r>
            <a:r>
              <a:rPr lang="en-US" sz="3200" b="1" dirty="0"/>
              <a:t> </a:t>
            </a:r>
            <a:r>
              <a:rPr lang="en-US" sz="3200" b="1" dirty="0" err="1"/>
              <a:t>negara</a:t>
            </a:r>
            <a:r>
              <a:rPr lang="en-US" sz="3200" b="1" dirty="0"/>
              <a:t> </a:t>
            </a:r>
            <a:r>
              <a:rPr lang="en-US" sz="3200" b="1" dirty="0" err="1"/>
              <a:t>memperoleh</a:t>
            </a:r>
            <a:r>
              <a:rPr lang="en-US" sz="3200" b="1" dirty="0"/>
              <a:t> </a:t>
            </a:r>
            <a:r>
              <a:rPr lang="en-US" sz="3200" b="1" dirty="0" err="1"/>
              <a:t>seluruh</a:t>
            </a:r>
            <a:r>
              <a:rPr lang="en-US" sz="3200" b="1" dirty="0"/>
              <a:t> </a:t>
            </a:r>
            <a:r>
              <a:rPr lang="en-US" sz="3200" b="1" dirty="0" err="1"/>
              <a:t>atau</a:t>
            </a:r>
            <a:r>
              <a:rPr lang="en-US" sz="3200" b="1" dirty="0"/>
              <a:t> </a:t>
            </a:r>
            <a:r>
              <a:rPr lang="en-US" sz="3200" b="1" dirty="0" err="1"/>
              <a:t>sebagian</a:t>
            </a:r>
            <a:r>
              <a:rPr lang="en-US" sz="3200" b="1" dirty="0"/>
              <a:t> </a:t>
            </a:r>
            <a:r>
              <a:rPr lang="en-US" sz="3200" b="1" dirty="0" err="1"/>
              <a:t>wilayah</a:t>
            </a:r>
            <a:r>
              <a:rPr lang="en-US" sz="3200" b="1" dirty="0"/>
              <a:t> yang </a:t>
            </a:r>
            <a:r>
              <a:rPr lang="en-US" sz="3200" b="1" dirty="0" err="1"/>
              <a:t>sebelumnya</a:t>
            </a:r>
            <a:r>
              <a:rPr lang="en-US" sz="3200" b="1" dirty="0"/>
              <a:t> </a:t>
            </a:r>
            <a:r>
              <a:rPr lang="en-US" sz="3200" b="1" dirty="0" err="1"/>
              <a:t>dikuasai</a:t>
            </a:r>
            <a:r>
              <a:rPr lang="en-US" sz="3200" b="1" dirty="0"/>
              <a:t> </a:t>
            </a:r>
            <a:r>
              <a:rPr lang="en-US" sz="3200" b="1" dirty="0" err="1"/>
              <a:t>oleh</a:t>
            </a:r>
            <a:r>
              <a:rPr lang="en-US" sz="3200" b="1" dirty="0"/>
              <a:t> </a:t>
            </a:r>
            <a:r>
              <a:rPr lang="en-US" sz="3200" b="1" dirty="0" err="1"/>
              <a:t>negara</a:t>
            </a:r>
            <a:r>
              <a:rPr lang="en-US" sz="3200" b="1" dirty="0"/>
              <a:t> lain;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sebagai</a:t>
            </a:r>
            <a:r>
              <a:rPr lang="en-US" sz="3200" b="1" dirty="0"/>
              <a:t> </a:t>
            </a:r>
            <a:r>
              <a:rPr lang="en-US" sz="3200" b="1" dirty="0" err="1"/>
              <a:t>akibatnya</a:t>
            </a:r>
            <a:r>
              <a:rPr lang="en-US" sz="3200" b="1" dirty="0"/>
              <a:t> </a:t>
            </a:r>
            <a:r>
              <a:rPr lang="en-US" sz="3200" b="1" dirty="0" err="1"/>
              <a:t>sesuai</a:t>
            </a:r>
            <a:r>
              <a:rPr lang="en-US" sz="3200" b="1" dirty="0"/>
              <a:t> </a:t>
            </a:r>
            <a:r>
              <a:rPr lang="en-US" sz="3200" b="1" dirty="0" err="1"/>
              <a:t>dengan</a:t>
            </a:r>
            <a:r>
              <a:rPr lang="en-US" sz="3200" b="1" dirty="0"/>
              <a:t> </a:t>
            </a:r>
            <a:r>
              <a:rPr lang="en-US" sz="3200" b="1" dirty="0" err="1"/>
              <a:t>ketentuan</a:t>
            </a:r>
            <a:r>
              <a:rPr lang="en-US" sz="3200" b="1" dirty="0"/>
              <a:t> </a:t>
            </a:r>
            <a:r>
              <a:rPr lang="en-US" sz="3200" b="1" dirty="0" err="1"/>
              <a:t>hukum</a:t>
            </a:r>
            <a:r>
              <a:rPr lang="en-US" sz="3200" b="1" dirty="0"/>
              <a:t> </a:t>
            </a:r>
            <a:r>
              <a:rPr lang="en-US" sz="3200" b="1" dirty="0" err="1"/>
              <a:t>internasional</a:t>
            </a:r>
            <a:r>
              <a:rPr lang="en-US" sz="3200" b="1" dirty="0"/>
              <a:t>, </a:t>
            </a:r>
            <a:r>
              <a:rPr lang="en-US" sz="3200" b="1" dirty="0" err="1"/>
              <a:t>maka</a:t>
            </a:r>
            <a:r>
              <a:rPr lang="en-US" sz="3200" b="1" dirty="0"/>
              <a:t> </a:t>
            </a:r>
            <a:r>
              <a:rPr lang="en-US" sz="3200" b="1" dirty="0" err="1"/>
              <a:t>pengganti</a:t>
            </a:r>
            <a:r>
              <a:rPr lang="en-US" sz="3200" b="1" dirty="0"/>
              <a:t> </a:t>
            </a:r>
            <a:r>
              <a:rPr lang="en-US" sz="3200" b="1" dirty="0" err="1"/>
              <a:t>wilayah</a:t>
            </a:r>
            <a:r>
              <a:rPr lang="en-US" sz="3200" b="1" dirty="0"/>
              <a:t> </a:t>
            </a:r>
            <a:r>
              <a:rPr lang="en-US" sz="3200" b="1" i="1" dirty="0"/>
              <a:t>(territorial successor)</a:t>
            </a:r>
            <a:r>
              <a:rPr lang="en-US" sz="3200" b="1" dirty="0"/>
              <a:t> </a:t>
            </a:r>
            <a:r>
              <a:rPr lang="en-US" sz="3200" b="1" dirty="0" err="1"/>
              <a:t>tersebut</a:t>
            </a:r>
            <a:r>
              <a:rPr lang="en-US" sz="3200" b="1" dirty="0"/>
              <a:t> </a:t>
            </a:r>
            <a:r>
              <a:rPr lang="en-US" sz="3200" b="1" dirty="0" err="1"/>
              <a:t>berkewajiban</a:t>
            </a:r>
            <a:r>
              <a:rPr lang="en-US" sz="3200" b="1" dirty="0"/>
              <a:t> </a:t>
            </a:r>
            <a:r>
              <a:rPr lang="en-US" sz="3200" b="1" dirty="0" err="1"/>
              <a:t>menerima</a:t>
            </a:r>
            <a:r>
              <a:rPr lang="en-US" sz="3200" b="1" dirty="0"/>
              <a:t> </a:t>
            </a:r>
            <a:r>
              <a:rPr lang="en-US" sz="3200" b="1" dirty="0" err="1"/>
              <a:t>hak-hak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kewajiban-kewajiban</a:t>
            </a:r>
            <a:r>
              <a:rPr lang="en-US" sz="3200" b="1" dirty="0"/>
              <a:t> yang paling </a:t>
            </a:r>
            <a:r>
              <a:rPr lang="en-US" sz="3200" b="1" dirty="0" err="1"/>
              <a:t>sedikit</a:t>
            </a:r>
            <a:r>
              <a:rPr lang="en-US" sz="3200" b="1" dirty="0"/>
              <a:t> </a:t>
            </a:r>
            <a:r>
              <a:rPr lang="en-US" sz="3200" b="1" dirty="0" err="1"/>
              <a:t>identik</a:t>
            </a:r>
            <a:r>
              <a:rPr lang="en-US" sz="3200" b="1" dirty="0"/>
              <a:t> </a:t>
            </a:r>
            <a:r>
              <a:rPr lang="en-US" sz="3200" b="1" dirty="0" err="1"/>
              <a:t>secara</a:t>
            </a:r>
            <a:r>
              <a:rPr lang="en-US" sz="3200" b="1" dirty="0"/>
              <a:t> material </a:t>
            </a:r>
            <a:r>
              <a:rPr lang="en-US" sz="3200" b="1" dirty="0" err="1"/>
              <a:t>dengan</a:t>
            </a:r>
            <a:r>
              <a:rPr lang="en-US" sz="3200" b="1" dirty="0"/>
              <a:t> </a:t>
            </a:r>
            <a:r>
              <a:rPr lang="en-US" sz="3200" b="1" dirty="0" err="1"/>
              <a:t>hak-hak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kewajiban-kewajiban</a:t>
            </a:r>
            <a:r>
              <a:rPr lang="en-US" sz="3200" b="1" dirty="0"/>
              <a:t> yang </a:t>
            </a:r>
            <a:r>
              <a:rPr lang="en-US" sz="3200" b="1" dirty="0" err="1"/>
              <a:t>sebelumnya</a:t>
            </a:r>
            <a:r>
              <a:rPr lang="en-US" sz="3200" b="1" dirty="0"/>
              <a:t> </a:t>
            </a:r>
            <a:r>
              <a:rPr lang="en-US" sz="3200" b="1" dirty="0" err="1"/>
              <a:t>dimiliki</a:t>
            </a:r>
            <a:r>
              <a:rPr lang="en-US" sz="3200" b="1" dirty="0"/>
              <a:t> </a:t>
            </a:r>
            <a:r>
              <a:rPr lang="en-US" sz="3200" b="1" dirty="0" err="1"/>
              <a:t>oleh</a:t>
            </a:r>
            <a:r>
              <a:rPr lang="en-US" sz="3200" b="1" dirty="0"/>
              <a:t> </a:t>
            </a:r>
            <a:r>
              <a:rPr lang="en-US" sz="3200" b="1" dirty="0" err="1"/>
              <a:t>penguasa</a:t>
            </a:r>
            <a:r>
              <a:rPr lang="en-US" sz="3200" b="1" dirty="0"/>
              <a:t> </a:t>
            </a:r>
            <a:r>
              <a:rPr lang="en-US" sz="3200" b="1" dirty="0" err="1"/>
              <a:t>wilayah</a:t>
            </a:r>
            <a:r>
              <a:rPr lang="en-US" sz="3200" b="1" dirty="0"/>
              <a:t> yang </a:t>
            </a:r>
            <a:r>
              <a:rPr lang="en-US" sz="3200" b="1" dirty="0" err="1"/>
              <a:t>digantikan</a:t>
            </a:r>
            <a:r>
              <a:rPr lang="en-US" sz="3200" b="1" dirty="0"/>
              <a:t> </a:t>
            </a:r>
            <a:r>
              <a:rPr lang="en-US" sz="3200" b="1" i="1" dirty="0"/>
              <a:t>(territorial </a:t>
            </a:r>
            <a:r>
              <a:rPr lang="en-US" sz="3200" b="1" i="1" dirty="0" err="1"/>
              <a:t>predeseccor</a:t>
            </a:r>
            <a:r>
              <a:rPr lang="en-US" sz="3200" b="1" i="1" dirty="0"/>
              <a:t>)”</a:t>
            </a:r>
            <a:r>
              <a:rPr lang="en-US" sz="3200" b="1" dirty="0"/>
              <a:t> (</a:t>
            </a:r>
            <a:r>
              <a:rPr lang="en-US" sz="3200" b="1" dirty="0" err="1"/>
              <a:t>Lucius</a:t>
            </a:r>
            <a:r>
              <a:rPr lang="en-US" sz="3200" b="1" dirty="0"/>
              <a:t> </a:t>
            </a:r>
            <a:r>
              <a:rPr lang="en-US" sz="3200" b="1" dirty="0" err="1"/>
              <a:t>Caflisch</a:t>
            </a:r>
            <a:r>
              <a:rPr lang="en-US" sz="3200" b="1" dirty="0"/>
              <a:t>, 1963 : 358-359).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8929718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dirty="0" smtClean="0">
              <a:sym typeface="Wingdings" pitchFamily="2" charset="2"/>
            </a:endParaRPr>
          </a:p>
          <a:p>
            <a:pPr>
              <a:buNone/>
            </a:pPr>
            <a:r>
              <a:rPr lang="id-ID" dirty="0" smtClean="0">
                <a:sym typeface="Wingdings" pitchFamily="2" charset="2"/>
              </a:rPr>
              <a:t></a:t>
            </a:r>
            <a:r>
              <a:rPr lang="en-US" b="1" dirty="0" err="1" smtClean="0"/>
              <a:t>Pendapat</a:t>
            </a:r>
            <a:r>
              <a:rPr lang="en-US" b="1" dirty="0" smtClean="0"/>
              <a:t> </a:t>
            </a:r>
            <a:r>
              <a:rPr lang="en-US" b="1" dirty="0"/>
              <a:t>lain </a:t>
            </a:r>
            <a:r>
              <a:rPr lang="en-US" b="1" dirty="0" err="1"/>
              <a:t>dirumuskan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Pasal</a:t>
            </a:r>
            <a:r>
              <a:rPr lang="en-US" b="1" dirty="0"/>
              <a:t> 2 </a:t>
            </a:r>
            <a:r>
              <a:rPr lang="en-US" b="1" dirty="0" err="1"/>
              <a:t>Konvensi</a:t>
            </a:r>
            <a:r>
              <a:rPr lang="en-US" b="1" dirty="0"/>
              <a:t> </a:t>
            </a:r>
            <a:r>
              <a:rPr lang="en-US" b="1" dirty="0" err="1"/>
              <a:t>Wina</a:t>
            </a:r>
            <a:r>
              <a:rPr lang="en-US" b="1" dirty="0"/>
              <a:t> 1978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Suksesi</a:t>
            </a:r>
            <a:r>
              <a:rPr lang="en-US" b="1" dirty="0"/>
              <a:t> Negara-</a:t>
            </a:r>
            <a:r>
              <a:rPr lang="en-US" b="1" dirty="0" err="1"/>
              <a:t>negara</a:t>
            </a:r>
            <a:r>
              <a:rPr lang="en-US" b="1" dirty="0"/>
              <a:t>  </a:t>
            </a:r>
            <a:r>
              <a:rPr lang="en-US" b="1" dirty="0" err="1"/>
              <a:t>Berkaitan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Perjanjian-perjanjian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Pasal</a:t>
            </a:r>
            <a:r>
              <a:rPr lang="en-US" b="1" dirty="0"/>
              <a:t> 2 </a:t>
            </a:r>
            <a:r>
              <a:rPr lang="en-US" b="1" dirty="0" err="1"/>
              <a:t>Konvensi</a:t>
            </a:r>
            <a:r>
              <a:rPr lang="en-US" b="1" dirty="0"/>
              <a:t> </a:t>
            </a:r>
            <a:r>
              <a:rPr lang="en-US" b="1" dirty="0" err="1"/>
              <a:t>Wina</a:t>
            </a:r>
            <a:r>
              <a:rPr lang="en-US" b="1" dirty="0"/>
              <a:t> 1983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Suksesi</a:t>
            </a:r>
            <a:r>
              <a:rPr lang="en-US" b="1" dirty="0"/>
              <a:t> Negara </a:t>
            </a:r>
            <a:r>
              <a:rPr lang="en-US" b="1" dirty="0" err="1"/>
              <a:t>Berkaitan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Harta</a:t>
            </a:r>
            <a:r>
              <a:rPr lang="en-US" b="1" dirty="0"/>
              <a:t> Benda, </a:t>
            </a:r>
            <a:r>
              <a:rPr lang="en-US" b="1" dirty="0" err="1"/>
              <a:t>Arsip-arsip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Hutang-hutang</a:t>
            </a:r>
            <a:r>
              <a:rPr lang="en-US" b="1" dirty="0"/>
              <a:t> Negara,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 smtClean="0"/>
              <a:t>berikut</a:t>
            </a:r>
            <a:r>
              <a:rPr lang="id-ID" b="1" dirty="0" smtClean="0"/>
              <a:t>:</a:t>
            </a:r>
            <a:r>
              <a:rPr lang="en-US" b="1" dirty="0" smtClean="0"/>
              <a:t>  </a:t>
            </a:r>
            <a:r>
              <a:rPr lang="id-ID" b="1" dirty="0" smtClean="0"/>
              <a:t>“</a:t>
            </a:r>
            <a:r>
              <a:rPr lang="en-US" b="1" dirty="0" err="1" smtClean="0"/>
              <a:t>Suksesi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id-ID" b="1" dirty="0" smtClean="0"/>
              <a:t>”</a:t>
            </a:r>
            <a:r>
              <a:rPr lang="en-US" b="1" dirty="0" smtClean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 smtClean="0"/>
              <a:t>penggantian</a:t>
            </a:r>
            <a:r>
              <a:rPr lang="en-US" b="1" dirty="0" smtClean="0"/>
              <a:t> </a:t>
            </a:r>
            <a:r>
              <a:rPr lang="en-US" b="1" dirty="0" err="1"/>
              <a:t>kedudukan</a:t>
            </a:r>
            <a:r>
              <a:rPr lang="en-US" b="1" dirty="0"/>
              <a:t> </a:t>
            </a:r>
            <a:r>
              <a:rPr lang="en-US" b="1" dirty="0" err="1"/>
              <a:t>satu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lainnya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hal</a:t>
            </a:r>
            <a:r>
              <a:rPr lang="en-US" b="1" dirty="0"/>
              <a:t> </a:t>
            </a:r>
            <a:r>
              <a:rPr lang="en-US" b="1" dirty="0" err="1"/>
              <a:t>tanggung</a:t>
            </a:r>
            <a:r>
              <a:rPr lang="en-US" b="1" dirty="0"/>
              <a:t> </a:t>
            </a:r>
            <a:r>
              <a:rPr lang="en-US" b="1" dirty="0" err="1"/>
              <a:t>jawab</a:t>
            </a:r>
            <a:r>
              <a:rPr lang="en-US" b="1" dirty="0"/>
              <a:t> </a:t>
            </a:r>
            <a:r>
              <a:rPr lang="en-US" b="1" dirty="0" err="1"/>
              <a:t>bagi</a:t>
            </a:r>
            <a:r>
              <a:rPr lang="en-US" b="1" dirty="0"/>
              <a:t> </a:t>
            </a:r>
            <a:r>
              <a:rPr lang="en-US" b="1" dirty="0" err="1"/>
              <a:t>hubungan-hubungan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r>
              <a:rPr lang="en-US" b="1" dirty="0"/>
              <a:t>” </a:t>
            </a:r>
            <a:r>
              <a:rPr lang="en-US" b="1" i="1" dirty="0"/>
              <a:t>(Succession of state means the replacement of one State by another in responsibility for the international relations of territory</a:t>
            </a:r>
            <a:r>
              <a:rPr lang="en-US" b="1" i="1" dirty="0" smtClean="0"/>
              <a:t>).</a:t>
            </a:r>
            <a:endParaRPr lang="id-ID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sz="3600" b="1" dirty="0" smtClean="0">
                <a:sym typeface="Wingdings" pitchFamily="2" charset="2"/>
              </a:rPr>
              <a:t>Masalahnya adalah apakah semua hak-hak dan kewajiban dapat beralih kepada negara pengganti?</a:t>
            </a:r>
            <a:r>
              <a:rPr lang="en-US" sz="3600" b="1" dirty="0" smtClean="0"/>
              <a:t> </a:t>
            </a:r>
            <a:endParaRPr lang="id-ID" sz="3600" b="1" dirty="0" smtClean="0"/>
          </a:p>
          <a:p>
            <a:pPr>
              <a:buNone/>
            </a:pPr>
            <a:endParaRPr lang="id-ID" sz="3600" b="1" dirty="0" smtClean="0"/>
          </a:p>
          <a:p>
            <a:pPr>
              <a:buNone/>
            </a:pPr>
            <a:r>
              <a:rPr lang="en-US" sz="3600" b="1" dirty="0" smtClean="0"/>
              <a:t>B. P</a:t>
            </a:r>
            <a:r>
              <a:rPr lang="id-ID" sz="3600" b="1" dirty="0" smtClean="0"/>
              <a:t>OLA DAN SEBAB-SEBAB TIMBULNYA PERGANTIAN NEGARA:</a:t>
            </a:r>
            <a:endParaRPr lang="en-US" sz="3600" b="1" dirty="0" smtClean="0"/>
          </a:p>
          <a:p>
            <a:pPr lvl="0">
              <a:buNone/>
            </a:pPr>
            <a:r>
              <a:rPr lang="id-ID" sz="3600" b="1" dirty="0" smtClean="0"/>
              <a:t>a. </a:t>
            </a:r>
            <a:r>
              <a:rPr lang="en-US" sz="3600" b="1" dirty="0" err="1" smtClean="0"/>
              <a:t>Sebagian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wilayah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negara</a:t>
            </a:r>
            <a:r>
              <a:rPr lang="en-US" sz="3600" b="1" dirty="0" smtClean="0"/>
              <a:t> A </a:t>
            </a:r>
            <a:r>
              <a:rPr lang="en-US" sz="3600" b="1" dirty="0" err="1" smtClean="0"/>
              <a:t>dimasukkan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dalam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wilayah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negara</a:t>
            </a:r>
            <a:r>
              <a:rPr lang="en-US" sz="3600" b="1" dirty="0" smtClean="0"/>
              <a:t> B, </a:t>
            </a:r>
            <a:r>
              <a:rPr lang="en-US" sz="3600" b="1" dirty="0" err="1" smtClean="0"/>
              <a:t>atau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terbagi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dalam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beberapa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negara</a:t>
            </a:r>
            <a:r>
              <a:rPr lang="en-US" sz="3600" b="1" dirty="0" smtClean="0"/>
              <a:t> B, C,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D;</a:t>
            </a:r>
          </a:p>
          <a:p>
            <a:pPr>
              <a:buFont typeface="Wingdings"/>
              <a:buChar char="è"/>
            </a:pPr>
            <a:endParaRPr lang="id-ID" sz="3600" b="1" dirty="0" smtClean="0">
              <a:sym typeface="Wingdings" pitchFamily="2" charset="2"/>
            </a:endParaRPr>
          </a:p>
          <a:p>
            <a:pPr>
              <a:buFont typeface="Wingdings"/>
              <a:buChar char="è"/>
            </a:pP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</TotalTime>
  <Words>964</Words>
  <Application>Microsoft Office PowerPoint</Application>
  <PresentationFormat>On-screen Show (4:3)</PresentationFormat>
  <Paragraphs>78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Median</vt:lpstr>
      <vt:lpstr>Oriel</vt:lpstr>
      <vt:lpstr>SUKSESI  NEGARA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SUKSESI  NEGARA</dc:title>
  <dc:creator>User</dc:creator>
  <cp:lastModifiedBy>MAYA</cp:lastModifiedBy>
  <cp:revision>28</cp:revision>
  <dcterms:created xsi:type="dcterms:W3CDTF">2006-06-05T14:28:58Z</dcterms:created>
  <dcterms:modified xsi:type="dcterms:W3CDTF">2016-05-18T05:06:24Z</dcterms:modified>
</cp:coreProperties>
</file>