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31" r:id="rId2"/>
    <p:sldId id="332" r:id="rId3"/>
    <p:sldId id="345" r:id="rId4"/>
    <p:sldId id="271" r:id="rId5"/>
    <p:sldId id="350" r:id="rId6"/>
    <p:sldId id="361" r:id="rId7"/>
    <p:sldId id="356" r:id="rId8"/>
    <p:sldId id="363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3" r:id="rId17"/>
    <p:sldId id="374" r:id="rId18"/>
    <p:sldId id="364" r:id="rId19"/>
    <p:sldId id="375" r:id="rId20"/>
    <p:sldId id="376" r:id="rId21"/>
  </p:sldIdLst>
  <p:sldSz cx="18288000" cy="10287000"/>
  <p:notesSz cx="6858000" cy="9144000"/>
  <p:embeddedFontLst>
    <p:embeddedFont>
      <p:font typeface="Aharoni" panose="02010803020104030203" pitchFamily="2" charset="-79"/>
      <p:bold r:id="rId23"/>
    </p:embeddedFont>
    <p:embeddedFont>
      <p:font typeface="Bebas Neue Bold" panose="020B060402020202020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K Grotesk" panose="020B060402020202020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A44"/>
    <a:srgbClr val="E4B540"/>
    <a:srgbClr val="DFA81F"/>
    <a:srgbClr val="4B8573"/>
    <a:srgbClr val="305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69429" autoAdjust="0"/>
  </p:normalViewPr>
  <p:slideViewPr>
    <p:cSldViewPr>
      <p:cViewPr varScale="1">
        <p:scale>
          <a:sx n="48" d="100"/>
          <a:sy n="48" d="100"/>
        </p:scale>
        <p:origin x="6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CD02-D41C-40E4-B6F9-3423ECD3C4D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722B-1700-4D9D-9809-B15E0203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2" name="Rectangle 1"/>
          <p:cNvSpPr/>
          <p:nvPr userDrawn="1"/>
        </p:nvSpPr>
        <p:spPr>
          <a:xfrm>
            <a:off x="685800" y="1028700"/>
            <a:ext cx="17145000" cy="8305800"/>
          </a:xfrm>
          <a:prstGeom prst="rect">
            <a:avLst/>
          </a:prstGeom>
          <a:solidFill>
            <a:srgbClr val="32AEB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32216" y="0"/>
            <a:ext cx="9793088" cy="390972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6" name="Rectangle 5"/>
          <p:cNvSpPr/>
          <p:nvPr userDrawn="1"/>
        </p:nvSpPr>
        <p:spPr>
          <a:xfrm>
            <a:off x="4232216" y="9896028"/>
            <a:ext cx="9793088" cy="390972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val="13131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BkODFI856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B87C84-6CF4-BD98-2C80-6742A1D6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1752600" y="2814369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 err="1"/>
              <a:t>Menurut</a:t>
            </a:r>
            <a:r>
              <a:rPr lang="en-ID" sz="4000" dirty="0"/>
              <a:t> Idris (2010:35), </a:t>
            </a:r>
            <a:r>
              <a:rPr lang="en-ID" sz="4000" dirty="0" err="1"/>
              <a:t>epistemologi</a:t>
            </a:r>
            <a:r>
              <a:rPr lang="en-ID" sz="4000" dirty="0"/>
              <a:t> </a:t>
            </a:r>
            <a:r>
              <a:rPr lang="en-ID" sz="4000" dirty="0" err="1"/>
              <a:t>adalah</a:t>
            </a:r>
            <a:r>
              <a:rPr lang="en-ID" sz="4000" dirty="0"/>
              <a:t> </a:t>
            </a:r>
            <a:r>
              <a:rPr lang="en-ID" sz="4000" dirty="0" err="1"/>
              <a:t>pembahasan</a:t>
            </a:r>
            <a:r>
              <a:rPr lang="en-ID" sz="4000" dirty="0"/>
              <a:t> </a:t>
            </a:r>
            <a:r>
              <a:rPr lang="en-ID" sz="4000" dirty="0" err="1"/>
              <a:t>mengenai</a:t>
            </a:r>
            <a:r>
              <a:rPr lang="en-ID" sz="4000" dirty="0"/>
              <a:t> </a:t>
            </a:r>
            <a:r>
              <a:rPr lang="en-ID" sz="4000" dirty="0" err="1"/>
              <a:t>metode</a:t>
            </a:r>
            <a:r>
              <a:rPr lang="en-ID" sz="4000" dirty="0"/>
              <a:t> yang </a:t>
            </a:r>
            <a:r>
              <a:rPr lang="en-ID" sz="4000" dirty="0" err="1"/>
              <a:t>digunakan</a:t>
            </a:r>
            <a:r>
              <a:rPr lang="en-ID" sz="4000" dirty="0"/>
              <a:t>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mendapatkan</a:t>
            </a:r>
            <a:r>
              <a:rPr lang="en-ID" sz="4000" dirty="0"/>
              <a:t> </a:t>
            </a:r>
            <a:r>
              <a:rPr lang="en-ID" sz="4000" dirty="0" err="1"/>
              <a:t>pengetahuan</a:t>
            </a:r>
            <a:endParaRPr lang="en-ID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D1462-B13C-A2EB-78B2-90E7CD598BA1}"/>
              </a:ext>
            </a:extLst>
          </p:cNvPr>
          <p:cNvSpPr txBox="1"/>
          <p:nvPr/>
        </p:nvSpPr>
        <p:spPr>
          <a:xfrm>
            <a:off x="8335925" y="2981835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/>
              <a:t>1) </a:t>
            </a:r>
            <a:r>
              <a:rPr lang="en-ID" sz="3600" dirty="0" err="1"/>
              <a:t>bagaimana</a:t>
            </a:r>
            <a:r>
              <a:rPr lang="en-ID" sz="3600" dirty="0"/>
              <a:t> proses yang </a:t>
            </a:r>
            <a:r>
              <a:rPr lang="en-ID" sz="3600" dirty="0" err="1"/>
              <a:t>memungkinkan</a:t>
            </a:r>
            <a:r>
              <a:rPr lang="en-ID" sz="3600" dirty="0"/>
              <a:t> </a:t>
            </a:r>
            <a:r>
              <a:rPr lang="en-ID" sz="3600" dirty="0" err="1"/>
              <a:t>diperolehnya</a:t>
            </a:r>
            <a:r>
              <a:rPr lang="en-ID" sz="3600" dirty="0"/>
              <a:t> </a:t>
            </a:r>
            <a:r>
              <a:rPr lang="en-ID" sz="3600" dirty="0" err="1"/>
              <a:t>suatu</a:t>
            </a:r>
            <a:endParaRPr lang="en-ID" sz="3600" dirty="0"/>
          </a:p>
          <a:p>
            <a:r>
              <a:rPr lang="en-ID" sz="3600" dirty="0" err="1"/>
              <a:t>Pengetahuan</a:t>
            </a:r>
            <a:r>
              <a:rPr lang="en-ID" sz="3600" dirty="0"/>
              <a:t> ?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836A0-27EF-1AE3-DDC5-5C56CC8AC3EB}"/>
              </a:ext>
            </a:extLst>
          </p:cNvPr>
          <p:cNvSpPr txBox="1"/>
          <p:nvPr/>
        </p:nvSpPr>
        <p:spPr>
          <a:xfrm>
            <a:off x="8335925" y="4866193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/>
              <a:t>2) </a:t>
            </a:r>
            <a:r>
              <a:rPr lang="en-ID" sz="3600" dirty="0" err="1"/>
              <a:t>Bagaimana</a:t>
            </a:r>
            <a:r>
              <a:rPr lang="en-ID" sz="3600" dirty="0"/>
              <a:t> </a:t>
            </a:r>
            <a:r>
              <a:rPr lang="en-ID" sz="3600" dirty="0" err="1"/>
              <a:t>prosedurnya</a:t>
            </a:r>
            <a:r>
              <a:rPr lang="en-ID" sz="3600" dirty="0"/>
              <a:t>?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24D29-360B-14BC-A778-59861312D9E3}"/>
              </a:ext>
            </a:extLst>
          </p:cNvPr>
          <p:cNvSpPr txBox="1"/>
          <p:nvPr/>
        </p:nvSpPr>
        <p:spPr>
          <a:xfrm>
            <a:off x="8335925" y="5643442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/>
              <a:t>3) Hal-</a:t>
            </a:r>
            <a:r>
              <a:rPr lang="en-ID" sz="3600" dirty="0" err="1"/>
              <a:t>hal</a:t>
            </a:r>
            <a:r>
              <a:rPr lang="en-ID" sz="3600" dirty="0"/>
              <a:t> </a:t>
            </a:r>
            <a:r>
              <a:rPr lang="en-ID" sz="3600" dirty="0" err="1"/>
              <a:t>apa</a:t>
            </a:r>
            <a:r>
              <a:rPr lang="en-ID" sz="3600" dirty="0"/>
              <a:t> yang </a:t>
            </a:r>
            <a:r>
              <a:rPr lang="en-ID" sz="3600" dirty="0" err="1"/>
              <a:t>harus</a:t>
            </a:r>
            <a:endParaRPr lang="en-ID" sz="3600" dirty="0"/>
          </a:p>
          <a:p>
            <a:r>
              <a:rPr lang="en-ID" sz="3600" dirty="0" err="1"/>
              <a:t>diperhatikan</a:t>
            </a:r>
            <a:r>
              <a:rPr lang="en-ID" sz="3600" dirty="0"/>
              <a:t> agar </a:t>
            </a:r>
            <a:r>
              <a:rPr lang="en-ID" sz="3600" dirty="0" err="1"/>
              <a:t>kita</a:t>
            </a:r>
            <a:r>
              <a:rPr lang="en-ID" sz="3600" dirty="0"/>
              <a:t> </a:t>
            </a:r>
            <a:r>
              <a:rPr lang="en-ID" sz="3600" dirty="0" err="1"/>
              <a:t>mendapatkan</a:t>
            </a:r>
            <a:r>
              <a:rPr lang="en-ID" sz="3600" dirty="0"/>
              <a:t> </a:t>
            </a:r>
            <a:r>
              <a:rPr lang="en-ID" sz="3600" dirty="0" err="1"/>
              <a:t>pengetahuan</a:t>
            </a:r>
            <a:r>
              <a:rPr lang="en-ID" sz="3600" dirty="0"/>
              <a:t> yang </a:t>
            </a:r>
            <a:r>
              <a:rPr lang="en-ID" sz="3600" dirty="0" err="1"/>
              <a:t>benar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EA02B-F404-7980-37EA-BC92C5F33411}"/>
              </a:ext>
            </a:extLst>
          </p:cNvPr>
          <p:cNvSpPr txBox="1"/>
          <p:nvPr/>
        </p:nvSpPr>
        <p:spPr>
          <a:xfrm>
            <a:off x="6553200" y="1905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EPISTEMOLOGI</a:t>
            </a:r>
          </a:p>
        </p:txBody>
      </p:sp>
    </p:spTree>
    <p:extLst>
      <p:ext uri="{BB962C8B-B14F-4D97-AF65-F5344CB8AC3E}">
        <p14:creationId xmlns:p14="http://schemas.microsoft.com/office/powerpoint/2010/main" val="42086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3048000" y="232410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/>
              <a:t>Contoh</a:t>
            </a:r>
            <a:r>
              <a:rPr lang="en-ID" sz="400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/>
              <a:t>Cara guru </a:t>
            </a:r>
            <a:r>
              <a:rPr lang="en-ID" sz="4000" dirty="0" err="1"/>
              <a:t>menanamkan</a:t>
            </a:r>
            <a:r>
              <a:rPr lang="en-ID" sz="4000" dirty="0"/>
              <a:t> </a:t>
            </a:r>
            <a:r>
              <a:rPr lang="en-ID" sz="4000" dirty="0" err="1"/>
              <a:t>nlai-nilai</a:t>
            </a:r>
            <a:r>
              <a:rPr lang="en-ID" sz="4000" dirty="0"/>
              <a:t>, moral, </a:t>
            </a:r>
            <a:r>
              <a:rPr lang="en-ID" sz="4000" dirty="0" err="1"/>
              <a:t>etika</a:t>
            </a:r>
            <a:r>
              <a:rPr lang="en-ID" sz="4000" dirty="0"/>
              <a:t>, dan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akhlak</a:t>
            </a:r>
            <a:r>
              <a:rPr lang="en-ID" sz="4000" dirty="0"/>
              <a:t> </a:t>
            </a:r>
            <a:r>
              <a:rPr lang="en-ID" sz="4000" dirty="0" err="1"/>
              <a:t>mulia</a:t>
            </a:r>
            <a:r>
              <a:rPr lang="en-ID" sz="4000" dirty="0"/>
              <a:t>, </a:t>
            </a:r>
            <a:r>
              <a:rPr lang="en-ID" sz="4000" dirty="0" err="1"/>
              <a:t>kepada</a:t>
            </a:r>
            <a:r>
              <a:rPr lang="en-ID" sz="4000" dirty="0"/>
              <a:t> </a:t>
            </a:r>
            <a:r>
              <a:rPr lang="en-ID" sz="4000" dirty="0" err="1"/>
              <a:t>peserta</a:t>
            </a:r>
            <a:r>
              <a:rPr lang="en-ID" sz="4000" dirty="0"/>
              <a:t> </a:t>
            </a:r>
            <a:r>
              <a:rPr lang="en-ID" sz="4000" dirty="0" err="1"/>
              <a:t>didik</a:t>
            </a:r>
            <a:r>
              <a:rPr lang="en-ID" sz="4000" dirty="0"/>
              <a:t> agar </a:t>
            </a:r>
            <a:r>
              <a:rPr lang="en-ID" sz="4000" dirty="0" err="1"/>
              <a:t>mereka</a:t>
            </a:r>
            <a:r>
              <a:rPr lang="en-ID" sz="4000" dirty="0"/>
              <a:t> </a:t>
            </a:r>
            <a:r>
              <a:rPr lang="en-ID" sz="4000" dirty="0" err="1"/>
              <a:t>menjadi</a:t>
            </a:r>
            <a:r>
              <a:rPr lang="en-ID" sz="4000" dirty="0"/>
              <a:t> </a:t>
            </a:r>
            <a:r>
              <a:rPr lang="en-ID" sz="4000" dirty="0" err="1"/>
              <a:t>manusia</a:t>
            </a:r>
            <a:r>
              <a:rPr lang="en-ID" sz="4000" dirty="0"/>
              <a:t> </a:t>
            </a:r>
            <a:r>
              <a:rPr lang="sv-SE" sz="4000" dirty="0"/>
              <a:t>Indonesia berbudi perkerti baik. Baik kepadaTuhan-Nya (taat </a:t>
            </a:r>
            <a:r>
              <a:rPr lang="en-ID" sz="4000" dirty="0"/>
              <a:t>dan </a:t>
            </a:r>
            <a:r>
              <a:rPr lang="en-ID" sz="4000" dirty="0" err="1"/>
              <a:t>patuh</a:t>
            </a:r>
            <a:r>
              <a:rPr lang="en-ID" sz="4000" dirty="0"/>
              <a:t> </a:t>
            </a:r>
            <a:r>
              <a:rPr lang="en-ID" sz="4000" dirty="0" err="1"/>
              <a:t>menjalan</a:t>
            </a:r>
            <a:r>
              <a:rPr lang="en-ID" sz="4000" dirty="0"/>
              <a:t> </a:t>
            </a:r>
            <a:r>
              <a:rPr lang="en-ID" sz="4000" dirty="0" err="1"/>
              <a:t>semua</a:t>
            </a:r>
            <a:r>
              <a:rPr lang="en-ID" sz="4000" dirty="0"/>
              <a:t> </a:t>
            </a:r>
            <a:r>
              <a:rPr lang="en-ID" sz="4000" dirty="0" err="1"/>
              <a:t>perintahnya</a:t>
            </a:r>
            <a:r>
              <a:rPr lang="en-ID" sz="4000" dirty="0"/>
              <a:t>), </a:t>
            </a:r>
            <a:r>
              <a:rPr lang="en-ID" sz="4000" dirty="0" err="1"/>
              <a:t>berbuat</a:t>
            </a:r>
            <a:r>
              <a:rPr lang="en-ID" sz="4000" dirty="0"/>
              <a:t> </a:t>
            </a:r>
            <a:r>
              <a:rPr lang="en-ID" sz="4000" dirty="0" err="1"/>
              <a:t>baik</a:t>
            </a:r>
            <a:r>
              <a:rPr lang="en-ID" sz="4000" dirty="0"/>
              <a:t> </a:t>
            </a:r>
            <a:r>
              <a:rPr lang="en-ID" sz="4000" dirty="0" err="1"/>
              <a:t>kepada</a:t>
            </a:r>
            <a:r>
              <a:rPr lang="en-ID" sz="4000" dirty="0"/>
              <a:t> </a:t>
            </a:r>
            <a:r>
              <a:rPr lang="en-ID" sz="4000" dirty="0" err="1"/>
              <a:t>sesama</a:t>
            </a:r>
            <a:r>
              <a:rPr lang="en-ID" sz="4000" dirty="0"/>
              <a:t> </a:t>
            </a:r>
            <a:r>
              <a:rPr lang="en-ID" sz="4000" dirty="0" err="1"/>
              <a:t>manusia</a:t>
            </a:r>
            <a:r>
              <a:rPr lang="en-ID" sz="4000" dirty="0"/>
              <a:t>, dan </a:t>
            </a:r>
            <a:r>
              <a:rPr lang="en-ID" sz="4000" dirty="0" err="1"/>
              <a:t>memiliki</a:t>
            </a:r>
            <a:r>
              <a:rPr lang="en-ID" sz="4000" dirty="0"/>
              <a:t> </a:t>
            </a:r>
            <a:r>
              <a:rPr lang="en-ID" sz="4000" dirty="0" err="1"/>
              <a:t>kepedulian</a:t>
            </a:r>
            <a:r>
              <a:rPr lang="en-ID" sz="4000" dirty="0"/>
              <a:t> </a:t>
            </a:r>
            <a:r>
              <a:rPr lang="en-ID" sz="4000" dirty="0" err="1"/>
              <a:t>terhadap</a:t>
            </a:r>
            <a:r>
              <a:rPr lang="en-ID" sz="4000" dirty="0"/>
              <a:t> </a:t>
            </a:r>
            <a:r>
              <a:rPr lang="en-ID" sz="4000" dirty="0" err="1"/>
              <a:t>alam</a:t>
            </a:r>
            <a:r>
              <a:rPr lang="en-ID" sz="4000" dirty="0"/>
              <a:t> </a:t>
            </a:r>
            <a:r>
              <a:rPr lang="en-ID" sz="4000" dirty="0" err="1"/>
              <a:t>semesta</a:t>
            </a:r>
            <a:r>
              <a:rPr lang="en-ID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/>
              <a:t>Cara </a:t>
            </a:r>
            <a:r>
              <a:rPr lang="en-ID" sz="4000" dirty="0" err="1"/>
              <a:t>bagaimana</a:t>
            </a:r>
            <a:r>
              <a:rPr lang="en-ID" sz="4000" dirty="0"/>
              <a:t> guru </a:t>
            </a:r>
            <a:r>
              <a:rPr lang="en-ID" sz="4000" dirty="0" err="1"/>
              <a:t>menggunakan</a:t>
            </a:r>
            <a:r>
              <a:rPr lang="en-ID" sz="4000" dirty="0"/>
              <a:t> </a:t>
            </a:r>
            <a:r>
              <a:rPr lang="en-ID" sz="4000" dirty="0" err="1"/>
              <a:t>berbagai</a:t>
            </a:r>
            <a:r>
              <a:rPr lang="en-ID" sz="4000" dirty="0"/>
              <a:t> model </a:t>
            </a:r>
            <a:r>
              <a:rPr lang="fi-FI" sz="4000" dirty="0"/>
              <a:t>pembelajaran untukmeningkatkan kompetensi peserta didik.</a:t>
            </a:r>
            <a:endParaRPr lang="en-ID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EA02B-F404-7980-37EA-BC92C5F33411}"/>
              </a:ext>
            </a:extLst>
          </p:cNvPr>
          <p:cNvSpPr txBox="1"/>
          <p:nvPr/>
        </p:nvSpPr>
        <p:spPr>
          <a:xfrm>
            <a:off x="6553200" y="1905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EPISTEMOLOGI</a:t>
            </a:r>
          </a:p>
        </p:txBody>
      </p:sp>
    </p:spTree>
    <p:extLst>
      <p:ext uri="{BB962C8B-B14F-4D97-AF65-F5344CB8AC3E}">
        <p14:creationId xmlns:p14="http://schemas.microsoft.com/office/powerpoint/2010/main" val="32578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85DEE-F336-1F5D-2D84-A4C958CB7C2F}"/>
              </a:ext>
            </a:extLst>
          </p:cNvPr>
          <p:cNvSpPr txBox="1"/>
          <p:nvPr/>
        </p:nvSpPr>
        <p:spPr>
          <a:xfrm>
            <a:off x="1447800" y="3210437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dirty="0"/>
              <a:t>Bahasa Yunani, </a:t>
            </a:r>
            <a:r>
              <a:rPr lang="en-ID" sz="4800" dirty="0" err="1"/>
              <a:t>yaitu</a:t>
            </a:r>
            <a:r>
              <a:rPr lang="en-ID" sz="4800" dirty="0"/>
              <a:t> </a:t>
            </a:r>
            <a:r>
              <a:rPr lang="en-ID" sz="4800" b="1" i="1" dirty="0" err="1"/>
              <a:t>axios</a:t>
            </a:r>
            <a:r>
              <a:rPr lang="en-ID" sz="4800" b="1" i="1" dirty="0"/>
              <a:t> </a:t>
            </a:r>
            <a:r>
              <a:rPr lang="en-ID" sz="4800" dirty="0"/>
              <a:t>yang </a:t>
            </a:r>
            <a:r>
              <a:rPr lang="en-ID" sz="4800" dirty="0" err="1"/>
              <a:t>berarti</a:t>
            </a:r>
            <a:r>
              <a:rPr lang="en-ID" sz="4800" dirty="0"/>
              <a:t> </a:t>
            </a:r>
            <a:r>
              <a:rPr lang="en-ID" sz="4800" dirty="0" err="1"/>
              <a:t>sesuai</a:t>
            </a:r>
            <a:r>
              <a:rPr lang="en-ID" sz="4800" dirty="0"/>
              <a:t> </a:t>
            </a:r>
            <a:r>
              <a:rPr lang="en-ID" sz="4800" dirty="0" err="1"/>
              <a:t>atau</a:t>
            </a:r>
            <a:r>
              <a:rPr lang="en-ID" sz="4800" dirty="0"/>
              <a:t> </a:t>
            </a:r>
            <a:r>
              <a:rPr lang="en-ID" sz="4800" dirty="0" err="1"/>
              <a:t>wajar</a:t>
            </a:r>
            <a:r>
              <a:rPr lang="en-ID" sz="4800" dirty="0"/>
              <a:t>, dan</a:t>
            </a:r>
            <a:r>
              <a:rPr lang="en-ID" sz="4800" b="1" dirty="0"/>
              <a:t> </a:t>
            </a:r>
            <a:r>
              <a:rPr lang="en-ID" sz="4800" b="1" i="1" dirty="0"/>
              <a:t>Logos</a:t>
            </a:r>
            <a:r>
              <a:rPr lang="en-ID" sz="4800" b="1" dirty="0"/>
              <a:t> </a:t>
            </a:r>
            <a:r>
              <a:rPr lang="en-ID" sz="4800" dirty="0"/>
              <a:t>yang </a:t>
            </a:r>
            <a:r>
              <a:rPr lang="en-ID" sz="4800" dirty="0" err="1"/>
              <a:t>berarti</a:t>
            </a:r>
            <a:r>
              <a:rPr lang="en-ID" sz="4800" dirty="0"/>
              <a:t> </a:t>
            </a:r>
            <a:r>
              <a:rPr lang="en-ID" sz="4800" dirty="0" err="1"/>
              <a:t>ilmu</a:t>
            </a:r>
            <a:r>
              <a:rPr lang="en-ID" sz="4800" dirty="0"/>
              <a:t>.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81488B9-1BB1-1903-B26C-151A94E5DB8E}"/>
              </a:ext>
            </a:extLst>
          </p:cNvPr>
          <p:cNvSpPr/>
          <p:nvPr/>
        </p:nvSpPr>
        <p:spPr>
          <a:xfrm>
            <a:off x="7782852" y="3714175"/>
            <a:ext cx="2722296" cy="20395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7F57A-E31E-E2C6-91F3-6BFCCAC54F0C}"/>
              </a:ext>
            </a:extLst>
          </p:cNvPr>
          <p:cNvSpPr txBox="1"/>
          <p:nvPr/>
        </p:nvSpPr>
        <p:spPr>
          <a:xfrm>
            <a:off x="11506200" y="4226099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dirty="0" err="1"/>
              <a:t>teori</a:t>
            </a:r>
            <a:r>
              <a:rPr lang="en-ID" sz="6000" dirty="0"/>
              <a:t> </a:t>
            </a:r>
            <a:r>
              <a:rPr lang="en-ID" sz="6000" dirty="0" err="1"/>
              <a:t>nilai</a:t>
            </a:r>
            <a:r>
              <a:rPr lang="en-ID" sz="6000" dirty="0"/>
              <a:t> (</a:t>
            </a:r>
            <a:r>
              <a:rPr lang="en-ID" sz="6000" i="1" dirty="0"/>
              <a:t>value</a:t>
            </a:r>
            <a:r>
              <a:rPr lang="en-ID" sz="6000" dirty="0"/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73F0-DE61-132B-8ABC-68F9023F7B56}"/>
              </a:ext>
            </a:extLst>
          </p:cNvPr>
          <p:cNvSpPr txBox="1"/>
          <p:nvPr/>
        </p:nvSpPr>
        <p:spPr>
          <a:xfrm>
            <a:off x="6553200" y="1905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AKSIOLOGI</a:t>
            </a:r>
          </a:p>
        </p:txBody>
      </p:sp>
    </p:spTree>
    <p:extLst>
      <p:ext uri="{BB962C8B-B14F-4D97-AF65-F5344CB8AC3E}">
        <p14:creationId xmlns:p14="http://schemas.microsoft.com/office/powerpoint/2010/main" val="28658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6858000" y="20760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AKSIOLOGI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8343900" y="1812648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dirty="0"/>
              <a:t>Nilai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D1462-B13C-A2EB-78B2-90E7CD598BA1}"/>
              </a:ext>
            </a:extLst>
          </p:cNvPr>
          <p:cNvSpPr txBox="1"/>
          <p:nvPr/>
        </p:nvSpPr>
        <p:spPr>
          <a:xfrm>
            <a:off x="3962400" y="3282137"/>
            <a:ext cx="3052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Intrinsik</a:t>
            </a:r>
            <a:endParaRPr lang="en-ID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12E98-D602-BFF5-2284-CFB0EC78AD7F}"/>
              </a:ext>
            </a:extLst>
          </p:cNvPr>
          <p:cNvSpPr txBox="1"/>
          <p:nvPr/>
        </p:nvSpPr>
        <p:spPr>
          <a:xfrm>
            <a:off x="2667003" y="4907246"/>
            <a:ext cx="495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Nilai yang </a:t>
            </a:r>
            <a:r>
              <a:rPr lang="en-US" sz="3600" dirty="0" err="1">
                <a:latin typeface="Arial" panose="020B0604020202020204" pitchFamily="34" charset="0"/>
              </a:rPr>
              <a:t>dikandung</a:t>
            </a:r>
            <a:endParaRPr lang="en-ID" sz="3600" dirty="0"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21887D-8D61-3197-AB9A-D3C5E04C4F81}"/>
              </a:ext>
            </a:extLst>
          </p:cNvPr>
          <p:cNvCxnSpPr/>
          <p:nvPr/>
        </p:nvCxnSpPr>
        <p:spPr>
          <a:xfrm>
            <a:off x="9144000" y="3162300"/>
            <a:ext cx="0" cy="5080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1D9755-4DEF-1741-4F83-D7CB73399328}"/>
              </a:ext>
            </a:extLst>
          </p:cNvPr>
          <p:cNvSpPr txBox="1"/>
          <p:nvPr/>
        </p:nvSpPr>
        <p:spPr>
          <a:xfrm>
            <a:off x="10820400" y="3314750"/>
            <a:ext cx="4195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Instrumental</a:t>
            </a:r>
            <a:endParaRPr lang="en-ID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FA339-EFE8-CA76-B391-E8AC5E637B2C}"/>
              </a:ext>
            </a:extLst>
          </p:cNvPr>
          <p:cNvSpPr txBox="1"/>
          <p:nvPr/>
        </p:nvSpPr>
        <p:spPr>
          <a:xfrm>
            <a:off x="10668001" y="4939859"/>
            <a:ext cx="495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Nilai yang </a:t>
            </a:r>
            <a:r>
              <a:rPr lang="en-US" sz="3600" dirty="0" err="1">
                <a:latin typeface="Arial" panose="020B0604020202020204" pitchFamily="34" charset="0"/>
              </a:rPr>
              <a:t>bermanfaat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atau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nilai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gunanya</a:t>
            </a:r>
            <a:r>
              <a:rPr lang="en-US" sz="3600" dirty="0">
                <a:latin typeface="Arial" panose="020B0604020202020204" pitchFamily="34" charset="0"/>
              </a:rPr>
              <a:t>.</a:t>
            </a:r>
            <a:endParaRPr lang="en-ID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2438400" y="3850838"/>
            <a:ext cx="1440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Suriasumantri (2007:23) aksiologi adalah </a:t>
            </a:r>
            <a:r>
              <a:rPr lang="it-IT" sz="5400" i="1" dirty="0"/>
              <a:t>teori</a:t>
            </a:r>
          </a:p>
          <a:p>
            <a:r>
              <a:rPr lang="en-ID" sz="5400" i="1" dirty="0" err="1"/>
              <a:t>nilai</a:t>
            </a:r>
            <a:r>
              <a:rPr lang="en-ID" sz="5400" i="1" dirty="0"/>
              <a:t> yang </a:t>
            </a:r>
            <a:r>
              <a:rPr lang="en-ID" sz="5400" i="1" dirty="0" err="1"/>
              <a:t>berkaitan</a:t>
            </a:r>
            <a:r>
              <a:rPr lang="en-ID" sz="5400" i="1" dirty="0"/>
              <a:t> </a:t>
            </a:r>
            <a:r>
              <a:rPr lang="en-ID" sz="5400" i="1" dirty="0" err="1"/>
              <a:t>dengan</a:t>
            </a:r>
            <a:r>
              <a:rPr lang="en-ID" sz="5400" i="1" dirty="0"/>
              <a:t> </a:t>
            </a:r>
            <a:r>
              <a:rPr lang="en-ID" sz="5400" i="1" dirty="0" err="1"/>
              <a:t>kegunaan</a:t>
            </a:r>
            <a:r>
              <a:rPr lang="en-ID" sz="5400" i="1" dirty="0"/>
              <a:t> </a:t>
            </a:r>
            <a:r>
              <a:rPr lang="en-ID" sz="5400" i="1" dirty="0" err="1"/>
              <a:t>dari</a:t>
            </a:r>
            <a:r>
              <a:rPr lang="en-ID" sz="5400" i="1" dirty="0"/>
              <a:t> </a:t>
            </a:r>
            <a:r>
              <a:rPr lang="en-ID" sz="5400" i="1" dirty="0" err="1"/>
              <a:t>ilmu</a:t>
            </a:r>
            <a:r>
              <a:rPr lang="en-ID" sz="5400" i="1" dirty="0"/>
              <a:t> </a:t>
            </a:r>
            <a:r>
              <a:rPr lang="en-ID" sz="5400" i="1" dirty="0" err="1"/>
              <a:t>pengetahuan</a:t>
            </a:r>
            <a:r>
              <a:rPr lang="en-ID" sz="5400" i="1" dirty="0"/>
              <a:t> yang </a:t>
            </a:r>
            <a:r>
              <a:rPr lang="en-ID" sz="5400" i="1" dirty="0" err="1"/>
              <a:t>diperoleh</a:t>
            </a:r>
            <a:r>
              <a:rPr lang="en-ID" sz="5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EA02B-F404-7980-37EA-BC92C5F33411}"/>
              </a:ext>
            </a:extLst>
          </p:cNvPr>
          <p:cNvSpPr txBox="1"/>
          <p:nvPr/>
        </p:nvSpPr>
        <p:spPr>
          <a:xfrm>
            <a:off x="6553200" y="1905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AKSIOLOGI</a:t>
            </a:r>
          </a:p>
        </p:txBody>
      </p:sp>
    </p:spTree>
    <p:extLst>
      <p:ext uri="{BB962C8B-B14F-4D97-AF65-F5344CB8AC3E}">
        <p14:creationId xmlns:p14="http://schemas.microsoft.com/office/powerpoint/2010/main" val="18538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2438400" y="2324100"/>
            <a:ext cx="1280160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700" dirty="0" err="1"/>
              <a:t>Contoh</a:t>
            </a:r>
            <a:r>
              <a:rPr lang="en-ID" sz="37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700" dirty="0" err="1"/>
              <a:t>kurikulum</a:t>
            </a:r>
            <a:r>
              <a:rPr lang="en-ID" sz="3700" dirty="0"/>
              <a:t> 2013 </a:t>
            </a:r>
            <a:r>
              <a:rPr lang="en-ID" sz="3700" dirty="0" err="1"/>
              <a:t>dikaji</a:t>
            </a:r>
            <a:r>
              <a:rPr lang="en-ID" sz="3700" dirty="0"/>
              <a:t> </a:t>
            </a:r>
            <a:r>
              <a:rPr lang="en-ID" sz="3700" dirty="0" err="1"/>
              <a:t>dengan</a:t>
            </a:r>
            <a:r>
              <a:rPr lang="en-ID" sz="3700" dirty="0"/>
              <a:t> </a:t>
            </a:r>
            <a:r>
              <a:rPr lang="en-ID" sz="3700" b="1" dirty="0" err="1"/>
              <a:t>kajian</a:t>
            </a:r>
            <a:r>
              <a:rPr lang="en-ID" sz="3700" b="1" dirty="0"/>
              <a:t> </a:t>
            </a:r>
            <a:r>
              <a:rPr lang="en-ID" sz="3700" b="1" dirty="0" err="1"/>
              <a:t>aksiologi</a:t>
            </a:r>
            <a:r>
              <a:rPr lang="en-ID" sz="3700" dirty="0"/>
              <a:t>, </a:t>
            </a:r>
            <a:r>
              <a:rPr lang="en-ID" sz="3700" dirty="0" err="1"/>
              <a:t>yaitu</a:t>
            </a:r>
            <a:r>
              <a:rPr lang="en-ID" sz="3700" dirty="0"/>
              <a:t> </a:t>
            </a:r>
            <a:r>
              <a:rPr lang="en-ID" sz="3700" dirty="0" err="1"/>
              <a:t>terletak</a:t>
            </a:r>
            <a:r>
              <a:rPr lang="en-ID" sz="3700" dirty="0"/>
              <a:t> pada </a:t>
            </a:r>
            <a:r>
              <a:rPr lang="en-ID" sz="3700" b="1" dirty="0" err="1"/>
              <a:t>manfaat</a:t>
            </a:r>
            <a:r>
              <a:rPr lang="en-ID" sz="3700" b="1" dirty="0"/>
              <a:t> yang </a:t>
            </a:r>
            <a:r>
              <a:rPr lang="en-ID" sz="3700" b="1" dirty="0" err="1"/>
              <a:t>akan</a:t>
            </a:r>
            <a:r>
              <a:rPr lang="en-ID" sz="3700" b="1" dirty="0"/>
              <a:t> </a:t>
            </a:r>
            <a:r>
              <a:rPr lang="en-ID" sz="3700" b="1" dirty="0" err="1"/>
              <a:t>dicapai</a:t>
            </a:r>
            <a:r>
              <a:rPr lang="en-ID" sz="3700" b="1" dirty="0"/>
              <a:t> </a:t>
            </a:r>
            <a:r>
              <a:rPr lang="en-ID" sz="3700" dirty="0" err="1"/>
              <a:t>bila</a:t>
            </a:r>
            <a:r>
              <a:rPr lang="en-ID" sz="3700" dirty="0"/>
              <a:t> </a:t>
            </a:r>
            <a:r>
              <a:rPr lang="en-ID" sz="3700" dirty="0" err="1"/>
              <a:t>kurikulum</a:t>
            </a:r>
            <a:r>
              <a:rPr lang="en-ID" sz="3700" dirty="0"/>
              <a:t> 2013 </a:t>
            </a:r>
            <a:r>
              <a:rPr lang="en-ID" sz="3700" dirty="0" err="1"/>
              <a:t>ini</a:t>
            </a:r>
            <a:r>
              <a:rPr lang="en-ID" sz="3700" dirty="0"/>
              <a:t> </a:t>
            </a:r>
            <a:r>
              <a:rPr lang="en-ID" sz="3700" dirty="0" err="1"/>
              <a:t>diluncurkan</a:t>
            </a:r>
            <a:r>
              <a:rPr lang="en-ID" sz="3700" dirty="0"/>
              <a:t>. Peran guru </a:t>
            </a:r>
            <a:r>
              <a:rPr lang="en-ID" sz="3700" dirty="0" err="1"/>
              <a:t>atau</a:t>
            </a:r>
            <a:r>
              <a:rPr lang="en-ID" sz="3700" dirty="0"/>
              <a:t> </a:t>
            </a:r>
            <a:r>
              <a:rPr lang="en-ID" sz="3700" dirty="0" err="1"/>
              <a:t>pendidik</a:t>
            </a:r>
            <a:r>
              <a:rPr lang="en-ID" sz="3700" dirty="0"/>
              <a:t> </a:t>
            </a:r>
            <a:r>
              <a:rPr lang="en-ID" sz="3700" dirty="0" err="1"/>
              <a:t>adalah</a:t>
            </a:r>
            <a:r>
              <a:rPr lang="en-ID" sz="3700" dirty="0"/>
              <a:t> </a:t>
            </a:r>
            <a:r>
              <a:rPr lang="en-ID" sz="3700" dirty="0" err="1"/>
              <a:t>sebagai</a:t>
            </a:r>
            <a:r>
              <a:rPr lang="en-ID" sz="3700" dirty="0"/>
              <a:t> </a:t>
            </a:r>
            <a:r>
              <a:rPr lang="en-ID" sz="3700" dirty="0" err="1"/>
              <a:t>fasilitator</a:t>
            </a:r>
            <a:r>
              <a:rPr lang="en-ID" sz="3700" dirty="0"/>
              <a:t> dan </a:t>
            </a:r>
            <a:r>
              <a:rPr lang="en-ID" sz="3700" dirty="0" err="1"/>
              <a:t>tugasnya</a:t>
            </a:r>
            <a:r>
              <a:rPr lang="en-ID" sz="3700" dirty="0"/>
              <a:t> </a:t>
            </a:r>
            <a:r>
              <a:rPr lang="en-ID" sz="3700" dirty="0" err="1"/>
              <a:t>adalah</a:t>
            </a:r>
            <a:r>
              <a:rPr lang="en-ID" sz="3700" dirty="0"/>
              <a:t> </a:t>
            </a:r>
            <a:r>
              <a:rPr lang="en-ID" sz="3700" b="1" dirty="0" err="1"/>
              <a:t>merangsang</a:t>
            </a:r>
            <a:r>
              <a:rPr lang="en-ID" sz="3700" b="1" dirty="0"/>
              <a:t> </a:t>
            </a:r>
            <a:r>
              <a:rPr lang="en-ID" sz="3700" b="1" dirty="0" err="1"/>
              <a:t>atau</a:t>
            </a:r>
            <a:r>
              <a:rPr lang="en-ID" sz="3700" b="1" dirty="0"/>
              <a:t> </a:t>
            </a:r>
            <a:r>
              <a:rPr lang="en-ID" sz="3700" b="1" dirty="0" err="1"/>
              <a:t>memberikan</a:t>
            </a:r>
            <a:r>
              <a:rPr lang="en-ID" sz="3700" b="1" dirty="0"/>
              <a:t> stimulus</a:t>
            </a:r>
            <a:r>
              <a:rPr lang="en-ID" sz="3700" dirty="0"/>
              <a:t>, </a:t>
            </a:r>
            <a:r>
              <a:rPr lang="en-ID" sz="3700" dirty="0" err="1"/>
              <a:t>membantu</a:t>
            </a:r>
            <a:r>
              <a:rPr lang="en-ID" sz="3700" dirty="0"/>
              <a:t> </a:t>
            </a:r>
            <a:r>
              <a:rPr lang="en-ID" sz="3700" dirty="0" err="1"/>
              <a:t>peserta</a:t>
            </a:r>
            <a:r>
              <a:rPr lang="en-ID" sz="3700" dirty="0"/>
              <a:t> </a:t>
            </a:r>
            <a:r>
              <a:rPr lang="en-ID" sz="3700" dirty="0" err="1"/>
              <a:t>didik</a:t>
            </a:r>
            <a:r>
              <a:rPr lang="en-ID" sz="3700" dirty="0"/>
              <a:t> </a:t>
            </a:r>
            <a:r>
              <a:rPr lang="en-ID" sz="3700" dirty="0" err="1"/>
              <a:t>untuk</a:t>
            </a:r>
            <a:r>
              <a:rPr lang="en-ID" sz="3700" dirty="0"/>
              <a:t> </a:t>
            </a:r>
            <a:r>
              <a:rPr lang="en-ID" sz="3700" dirty="0" err="1"/>
              <a:t>mau</a:t>
            </a:r>
            <a:r>
              <a:rPr lang="en-ID" sz="3700" dirty="0"/>
              <a:t> </a:t>
            </a:r>
            <a:r>
              <a:rPr lang="en-ID" sz="3700" dirty="0" err="1"/>
              <a:t>belajar</a:t>
            </a:r>
            <a:r>
              <a:rPr lang="en-ID" sz="3700" dirty="0"/>
              <a:t> </a:t>
            </a:r>
            <a:r>
              <a:rPr lang="en-ID" sz="3700" dirty="0" err="1"/>
              <a:t>sendiri</a:t>
            </a:r>
            <a:r>
              <a:rPr lang="en-ID" sz="3700" dirty="0"/>
              <a:t> dan </a:t>
            </a:r>
            <a:r>
              <a:rPr lang="en-ID" sz="3700" dirty="0" err="1"/>
              <a:t>merumuskan</a:t>
            </a:r>
            <a:r>
              <a:rPr lang="en-ID" sz="3700" dirty="0"/>
              <a:t> </a:t>
            </a:r>
            <a:r>
              <a:rPr lang="en-ID" sz="3700" dirty="0" err="1"/>
              <a:t>pengertiannya</a:t>
            </a:r>
            <a:r>
              <a:rPr lang="en-ID" sz="3700" dirty="0"/>
              <a:t>. </a:t>
            </a:r>
            <a:r>
              <a:rPr lang="sv-SE" sz="3700" dirty="0"/>
              <a:t>Sedangkan peran guru tidak hanya menjadi dikatator yang hanya </a:t>
            </a:r>
            <a:r>
              <a:rPr lang="fi-FI" sz="3700" dirty="0"/>
              <a:t>menekankan satu nilai satu jalan keluar, akan tetapi disini guru </a:t>
            </a:r>
            <a:r>
              <a:rPr lang="en-ID" sz="3700" dirty="0" err="1"/>
              <a:t>berperan</a:t>
            </a:r>
            <a:r>
              <a:rPr lang="en-ID" sz="3700" dirty="0"/>
              <a:t> </a:t>
            </a:r>
            <a:r>
              <a:rPr lang="en-ID" sz="3700" dirty="0" err="1"/>
              <a:t>sebagai</a:t>
            </a:r>
            <a:r>
              <a:rPr lang="en-ID" sz="3700" dirty="0"/>
              <a:t> </a:t>
            </a:r>
            <a:r>
              <a:rPr lang="en-ID" sz="3700" dirty="0" err="1"/>
              <a:t>fasilitator</a:t>
            </a:r>
            <a:r>
              <a:rPr lang="en-ID" sz="3700" dirty="0"/>
              <a:t> dan </a:t>
            </a:r>
            <a:r>
              <a:rPr lang="en-ID" sz="3700" b="1" dirty="0" err="1"/>
              <a:t>membebaskan</a:t>
            </a:r>
            <a:r>
              <a:rPr lang="en-ID" sz="3700" b="1" dirty="0"/>
              <a:t> </a:t>
            </a:r>
            <a:r>
              <a:rPr lang="en-ID" sz="3700" b="1" dirty="0" err="1"/>
              <a:t>peserta</a:t>
            </a:r>
            <a:r>
              <a:rPr lang="en-ID" sz="3700" b="1" dirty="0"/>
              <a:t> </a:t>
            </a:r>
            <a:r>
              <a:rPr lang="en-ID" sz="3700" b="1" dirty="0" err="1"/>
              <a:t>didik</a:t>
            </a:r>
            <a:r>
              <a:rPr lang="en-ID" sz="3700" b="1" dirty="0"/>
              <a:t> </a:t>
            </a:r>
            <a:r>
              <a:rPr lang="en-ID" sz="3700" b="1" dirty="0" err="1"/>
              <a:t>untuk</a:t>
            </a:r>
            <a:r>
              <a:rPr lang="en-ID" sz="3700" b="1" dirty="0"/>
              <a:t> </a:t>
            </a:r>
            <a:r>
              <a:rPr lang="en-ID" sz="3700" b="1" dirty="0" err="1"/>
              <a:t>berpikir</a:t>
            </a:r>
            <a:r>
              <a:rPr lang="en-ID" sz="3700" b="1" dirty="0"/>
              <a:t>, </a:t>
            </a:r>
            <a:r>
              <a:rPr lang="en-ID" sz="3700" b="1" dirty="0" err="1"/>
              <a:t>berkreasi</a:t>
            </a:r>
            <a:r>
              <a:rPr lang="en-ID" sz="3700" b="1" dirty="0"/>
              <a:t> dan </a:t>
            </a:r>
            <a:r>
              <a:rPr lang="en-ID" sz="3700" b="1" dirty="0" err="1"/>
              <a:t>berkembang</a:t>
            </a:r>
            <a:r>
              <a:rPr lang="en-ID" sz="37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EA02B-F404-7980-37EA-BC92C5F33411}"/>
              </a:ext>
            </a:extLst>
          </p:cNvPr>
          <p:cNvSpPr txBox="1"/>
          <p:nvPr/>
        </p:nvSpPr>
        <p:spPr>
          <a:xfrm>
            <a:off x="6553200" y="1905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AKSIOLOGI</a:t>
            </a:r>
          </a:p>
        </p:txBody>
      </p:sp>
    </p:spTree>
    <p:extLst>
      <p:ext uri="{BB962C8B-B14F-4D97-AF65-F5344CB8AC3E}">
        <p14:creationId xmlns:p14="http://schemas.microsoft.com/office/powerpoint/2010/main" val="3751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7724773" y="190500"/>
            <a:ext cx="3067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YURIDIS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3505200" y="3162300"/>
            <a:ext cx="1249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 err="1"/>
              <a:t>merupakan</a:t>
            </a:r>
            <a:r>
              <a:rPr lang="en-ID" sz="4400" dirty="0"/>
              <a:t> </a:t>
            </a:r>
            <a:r>
              <a:rPr lang="en-ID" sz="4400" dirty="0" err="1"/>
              <a:t>ketentuan</a:t>
            </a:r>
            <a:r>
              <a:rPr lang="en-ID" sz="4400" dirty="0"/>
              <a:t> </a:t>
            </a:r>
            <a:r>
              <a:rPr lang="en-ID" sz="4400" dirty="0" err="1"/>
              <a:t>hukum</a:t>
            </a:r>
            <a:r>
              <a:rPr lang="en-ID" sz="4400" dirty="0"/>
              <a:t> yang </a:t>
            </a:r>
            <a:r>
              <a:rPr lang="en-ID" sz="4400" dirty="0" err="1"/>
              <a:t>dijadikan</a:t>
            </a:r>
            <a:r>
              <a:rPr lang="en-ID" sz="4400" dirty="0"/>
              <a:t> </a:t>
            </a:r>
            <a:r>
              <a:rPr lang="en-ID" sz="4400" dirty="0" err="1"/>
              <a:t>dasar</a:t>
            </a:r>
            <a:r>
              <a:rPr lang="en-ID" sz="4400" dirty="0"/>
              <a:t> </a:t>
            </a:r>
            <a:r>
              <a:rPr lang="en-ID" sz="4400" dirty="0" err="1"/>
              <a:t>untuk</a:t>
            </a:r>
            <a:r>
              <a:rPr lang="en-ID" sz="4400" dirty="0"/>
              <a:t> </a:t>
            </a:r>
            <a:r>
              <a:rPr lang="en-ID" sz="4400" dirty="0" err="1"/>
              <a:t>pengembangan</a:t>
            </a:r>
            <a:r>
              <a:rPr lang="en-ID" sz="4400" dirty="0"/>
              <a:t> </a:t>
            </a:r>
            <a:r>
              <a:rPr lang="en-ID" sz="4400" dirty="0" err="1"/>
              <a:t>kurikulum</a:t>
            </a:r>
            <a:r>
              <a:rPr lang="en-ID" sz="4400" dirty="0"/>
              <a:t> dan yang </a:t>
            </a:r>
            <a:r>
              <a:rPr lang="en-ID" sz="4400" dirty="0" err="1"/>
              <a:t>mengharuskan</a:t>
            </a:r>
            <a:r>
              <a:rPr lang="en-ID" sz="4400" dirty="0"/>
              <a:t> </a:t>
            </a:r>
            <a:r>
              <a:rPr lang="en-ID" sz="4400" dirty="0" err="1"/>
              <a:t>adanya</a:t>
            </a:r>
            <a:r>
              <a:rPr lang="en-ID" sz="4400" dirty="0"/>
              <a:t> </a:t>
            </a:r>
            <a:r>
              <a:rPr lang="en-ID" sz="4400" dirty="0" err="1"/>
              <a:t>pengembangan</a:t>
            </a:r>
            <a:r>
              <a:rPr lang="en-ID" sz="4400" dirty="0"/>
              <a:t> </a:t>
            </a:r>
            <a:r>
              <a:rPr lang="en-ID" sz="4400" dirty="0" err="1"/>
              <a:t>kurikulum</a:t>
            </a:r>
            <a:r>
              <a:rPr lang="en-ID" sz="4400" dirty="0"/>
              <a:t> </a:t>
            </a:r>
            <a:r>
              <a:rPr lang="en-ID" sz="4400" dirty="0" err="1"/>
              <a:t>baru</a:t>
            </a:r>
            <a:r>
              <a:rPr lang="en-ID" sz="4400" dirty="0"/>
              <a:t>.</a:t>
            </a:r>
            <a:endParaRPr lang="en-ID" sz="44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7724773" y="190500"/>
            <a:ext cx="3067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YURIDIS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3886200" y="2019568"/>
            <a:ext cx="124967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/>
              <a:t>Contoh</a:t>
            </a:r>
            <a:r>
              <a:rPr lang="en-ID" sz="4000" dirty="0"/>
              <a:t> </a:t>
            </a:r>
            <a:r>
              <a:rPr lang="en-ID" sz="4000" dirty="0" err="1"/>
              <a:t>Landasan</a:t>
            </a:r>
            <a:r>
              <a:rPr lang="en-ID" sz="4000" dirty="0"/>
              <a:t> </a:t>
            </a:r>
            <a:r>
              <a:rPr lang="en-ID" sz="4000" dirty="0" err="1"/>
              <a:t>yuridis</a:t>
            </a:r>
            <a:r>
              <a:rPr lang="en-ID" sz="4000" dirty="0"/>
              <a:t> </a:t>
            </a:r>
            <a:r>
              <a:rPr lang="en-ID" sz="4000" dirty="0" err="1"/>
              <a:t>pengembangan</a:t>
            </a:r>
            <a:r>
              <a:rPr lang="en-ID" sz="4000" dirty="0"/>
              <a:t> </a:t>
            </a:r>
            <a:r>
              <a:rPr lang="en-ID" sz="4000" dirty="0" err="1"/>
              <a:t>kurikulum</a:t>
            </a:r>
            <a:r>
              <a:rPr lang="en-ID" sz="4000" dirty="0"/>
              <a:t> 2013: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4000" dirty="0"/>
              <a:t>RPJMN 2010-2014 </a:t>
            </a:r>
            <a:r>
              <a:rPr lang="en-ID" sz="4000" dirty="0" err="1"/>
              <a:t>Sektor</a:t>
            </a:r>
            <a:r>
              <a:rPr lang="en-ID" sz="4000" dirty="0"/>
              <a:t> Pendidikan, </a:t>
            </a:r>
            <a:r>
              <a:rPr lang="en-ID" sz="4000" dirty="0" err="1"/>
              <a:t>tentang</a:t>
            </a:r>
            <a:r>
              <a:rPr lang="en-ID" sz="4000" dirty="0"/>
              <a:t> </a:t>
            </a:r>
            <a:r>
              <a:rPr lang="en-ID" sz="4000" dirty="0" err="1"/>
              <a:t>Perubahan</a:t>
            </a:r>
            <a:r>
              <a:rPr lang="en-ID" sz="4000" dirty="0"/>
              <a:t> </a:t>
            </a:r>
            <a:r>
              <a:rPr lang="en-ID" sz="4000" dirty="0" err="1"/>
              <a:t>Metodologi</a:t>
            </a:r>
            <a:r>
              <a:rPr lang="en-ID" sz="4000" dirty="0"/>
              <a:t> </a:t>
            </a:r>
            <a:r>
              <a:rPr lang="en-ID" sz="4000" dirty="0" err="1"/>
              <a:t>Pembelajaran</a:t>
            </a:r>
            <a:r>
              <a:rPr lang="en-ID" sz="4000" dirty="0"/>
              <a:t> dan </a:t>
            </a:r>
            <a:r>
              <a:rPr lang="en-ID" sz="4000" dirty="0" err="1"/>
              <a:t>Penataan</a:t>
            </a:r>
            <a:r>
              <a:rPr lang="en-ID" sz="4000" dirty="0"/>
              <a:t> </a:t>
            </a:r>
            <a:r>
              <a:rPr lang="en-ID" sz="4000" dirty="0" err="1"/>
              <a:t>Kurikulum</a:t>
            </a:r>
            <a:r>
              <a:rPr lang="en-ID" sz="4000" dirty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4000" dirty="0"/>
              <a:t>PP No. 19 Tahun 2005 Tentang Standar Nasional Pendidikan.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4000" dirty="0"/>
              <a:t>INPRES </a:t>
            </a:r>
            <a:r>
              <a:rPr lang="en-ID" sz="4000" dirty="0" err="1"/>
              <a:t>Nomor</a:t>
            </a:r>
            <a:r>
              <a:rPr lang="en-ID" sz="4000" dirty="0"/>
              <a:t> 1 </a:t>
            </a:r>
            <a:r>
              <a:rPr lang="en-ID" sz="4000" dirty="0" err="1"/>
              <a:t>Tahun</a:t>
            </a:r>
            <a:r>
              <a:rPr lang="en-ID" sz="4000" dirty="0"/>
              <a:t> 2010, </a:t>
            </a:r>
            <a:r>
              <a:rPr lang="en-ID" sz="4000" dirty="0" err="1"/>
              <a:t>tentang</a:t>
            </a:r>
            <a:r>
              <a:rPr lang="en-ID" sz="4000" dirty="0"/>
              <a:t> </a:t>
            </a:r>
            <a:r>
              <a:rPr lang="en-ID" sz="4000" dirty="0" err="1"/>
              <a:t>Percepatan</a:t>
            </a:r>
            <a:r>
              <a:rPr lang="en-ID" sz="4000" dirty="0"/>
              <a:t> </a:t>
            </a:r>
            <a:r>
              <a:rPr lang="en-ID" sz="4000" dirty="0" err="1"/>
              <a:t>Pelaksanaan</a:t>
            </a:r>
            <a:r>
              <a:rPr lang="en-ID" sz="4000" dirty="0"/>
              <a:t> </a:t>
            </a:r>
            <a:r>
              <a:rPr lang="en-ID" sz="4000" dirty="0" err="1"/>
              <a:t>Prioritas</a:t>
            </a:r>
            <a:r>
              <a:rPr lang="en-ID" sz="4000" dirty="0"/>
              <a:t> Pembangunan Nasional, </a:t>
            </a:r>
            <a:r>
              <a:rPr lang="en-ID" sz="4000" dirty="0" err="1"/>
              <a:t>penyempurnaan</a:t>
            </a:r>
            <a:r>
              <a:rPr lang="en-ID" sz="4000" dirty="0"/>
              <a:t> </a:t>
            </a:r>
            <a:r>
              <a:rPr lang="en-ID" sz="4000" dirty="0" err="1"/>
              <a:t>kurikulum</a:t>
            </a:r>
            <a:r>
              <a:rPr lang="en-ID" sz="4000" dirty="0"/>
              <a:t> dan </a:t>
            </a:r>
            <a:r>
              <a:rPr lang="en-ID" sz="4000" dirty="0" err="1"/>
              <a:t>metode</a:t>
            </a:r>
            <a:r>
              <a:rPr lang="en-ID" sz="4000" dirty="0"/>
              <a:t> </a:t>
            </a:r>
            <a:r>
              <a:rPr lang="en-ID" sz="4000" dirty="0" err="1"/>
              <a:t>pembelajaran</a:t>
            </a:r>
            <a:r>
              <a:rPr lang="en-ID" sz="4000" dirty="0"/>
              <a:t> </a:t>
            </a:r>
            <a:r>
              <a:rPr lang="en-ID" sz="4000" dirty="0" err="1"/>
              <a:t>aktif</a:t>
            </a:r>
            <a:r>
              <a:rPr lang="en-ID" sz="4000" dirty="0"/>
              <a:t> </a:t>
            </a:r>
            <a:r>
              <a:rPr lang="en-ID" sz="4000" dirty="0" err="1"/>
              <a:t>berdasarkan</a:t>
            </a:r>
            <a:r>
              <a:rPr lang="en-ID" sz="4000" dirty="0"/>
              <a:t> </a:t>
            </a:r>
            <a:r>
              <a:rPr lang="en-ID" sz="4000" dirty="0" err="1"/>
              <a:t>nilai-nilai</a:t>
            </a:r>
            <a:r>
              <a:rPr lang="en-ID" sz="4000" dirty="0"/>
              <a:t> </a:t>
            </a:r>
            <a:r>
              <a:rPr lang="en-ID" sz="4000" dirty="0" err="1"/>
              <a:t>budaya</a:t>
            </a:r>
            <a:r>
              <a:rPr lang="en-ID" sz="4000" dirty="0"/>
              <a:t> </a:t>
            </a:r>
            <a:r>
              <a:rPr lang="en-ID" sz="4000" dirty="0" err="1"/>
              <a:t>bangsa</a:t>
            </a:r>
            <a:r>
              <a:rPr lang="en-ID" sz="4000" dirty="0"/>
              <a:t> </a:t>
            </a:r>
            <a:r>
              <a:rPr lang="nl-NL" sz="4000" dirty="0"/>
              <a:t>untuk membentuk daya saing dan karakter bangsa.</a:t>
            </a:r>
            <a:endParaRPr lang="en-ID" sz="4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esentation with media">
            <a:hlinkClick r:id="rId2"/>
            <a:extLst>
              <a:ext uri="{FF2B5EF4-FFF2-40B4-BE49-F238E27FC236}">
                <a16:creationId xmlns:a16="http://schemas.microsoft.com/office/drawing/2014/main" id="{EEBBE9CA-C1BA-EBD5-749D-F010F60E3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6100" y="27813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BD6FD-FF17-7C3C-D77E-2C9B140DCA4C}"/>
              </a:ext>
            </a:extLst>
          </p:cNvPr>
          <p:cNvSpPr txBox="1"/>
          <p:nvPr/>
        </p:nvSpPr>
        <p:spPr>
          <a:xfrm>
            <a:off x="2590800" y="3390900"/>
            <a:ext cx="13601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88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What would you do if you were given the opportunity to change the curriculum?</a:t>
            </a:r>
          </a:p>
        </p:txBody>
      </p:sp>
    </p:spTree>
    <p:extLst>
      <p:ext uri="{BB962C8B-B14F-4D97-AF65-F5344CB8AC3E}">
        <p14:creationId xmlns:p14="http://schemas.microsoft.com/office/powerpoint/2010/main" val="22558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C986C-1FF9-90A1-85DA-85322392D855}"/>
              </a:ext>
            </a:extLst>
          </p:cNvPr>
          <p:cNvSpPr txBox="1"/>
          <p:nvPr/>
        </p:nvSpPr>
        <p:spPr>
          <a:xfrm>
            <a:off x="800100" y="3250674"/>
            <a:ext cx="166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KONSEP DASAR PENGEMBANGAN </a:t>
            </a:r>
          </a:p>
          <a:p>
            <a:pPr algn="ctr"/>
            <a:r>
              <a:rPr lang="en-ID" sz="12000" b="1" dirty="0" err="1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Kurikulum</a:t>
            </a:r>
            <a:r>
              <a:rPr lang="en-ID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 </a:t>
            </a:r>
            <a:r>
              <a:rPr lang="en-ID" sz="12000" b="1" dirty="0" err="1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sd</a:t>
            </a:r>
            <a:endParaRPr lang="en-ID" sz="12000" b="1" dirty="0">
              <a:effectLst>
                <a:outerShdw blurRad="50800" dist="101600" dir="1200000" algn="ctr" rotWithShape="0">
                  <a:schemeClr val="bg2">
                    <a:lumMod val="50000"/>
                  </a:schemeClr>
                </a:outerShdw>
              </a:effectLst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691DFE-3563-DC09-F0CE-7A943F58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7700"/>
            <a:ext cx="1143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2324100"/>
            <a:ext cx="118872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800" dirty="0" err="1">
                <a:solidFill>
                  <a:schemeClr val="bg1"/>
                </a:solidFill>
              </a:rPr>
              <a:t>Kurikulum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adalah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seperangkat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rencana</a:t>
            </a:r>
            <a:r>
              <a:rPr lang="en-ID" sz="4800" b="1" dirty="0">
                <a:solidFill>
                  <a:srgbClr val="EECA44"/>
                </a:solidFill>
              </a:rPr>
              <a:t> dan </a:t>
            </a:r>
            <a:r>
              <a:rPr lang="en-ID" sz="4800" b="1" dirty="0" err="1">
                <a:solidFill>
                  <a:srgbClr val="EECA44"/>
                </a:solidFill>
              </a:rPr>
              <a:t>pengatura</a:t>
            </a:r>
            <a:r>
              <a:rPr lang="en-ID" sz="4800" b="1" dirty="0" err="1">
                <a:solidFill>
                  <a:srgbClr val="E4B540"/>
                </a:solidFill>
              </a:rPr>
              <a:t>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mengenai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tujuan</a:t>
            </a:r>
            <a:r>
              <a:rPr lang="en-ID" sz="4800" dirty="0">
                <a:solidFill>
                  <a:schemeClr val="bg1"/>
                </a:solidFill>
              </a:rPr>
              <a:t>, </a:t>
            </a:r>
            <a:r>
              <a:rPr lang="en-ID" sz="4800" dirty="0" err="1">
                <a:solidFill>
                  <a:schemeClr val="bg1"/>
                </a:solidFill>
              </a:rPr>
              <a:t>isi</a:t>
            </a:r>
            <a:r>
              <a:rPr lang="en-ID" sz="4800" dirty="0">
                <a:solidFill>
                  <a:schemeClr val="bg1"/>
                </a:solidFill>
              </a:rPr>
              <a:t>, dan </a:t>
            </a:r>
            <a:r>
              <a:rPr lang="en-ID" sz="4800" dirty="0" err="1">
                <a:solidFill>
                  <a:schemeClr val="bg1"/>
                </a:solidFill>
              </a:rPr>
              <a:t>bahan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pelajaran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serta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cara</a:t>
            </a:r>
            <a:r>
              <a:rPr lang="en-ID" sz="4800" dirty="0">
                <a:solidFill>
                  <a:schemeClr val="bg1"/>
                </a:solidFill>
              </a:rPr>
              <a:t> yang </a:t>
            </a:r>
            <a:r>
              <a:rPr lang="en-ID" sz="4800" dirty="0" err="1">
                <a:solidFill>
                  <a:schemeClr val="bg1"/>
                </a:solidFill>
              </a:rPr>
              <a:t>digunakan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sebagai</a:t>
            </a:r>
            <a:r>
              <a:rPr lang="en-ID" sz="4800" b="1" dirty="0">
                <a:solidFill>
                  <a:srgbClr val="EECA44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pedoman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penyelenggaraan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kegiatan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pembelajaran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untuk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mencapai</a:t>
            </a:r>
            <a:r>
              <a:rPr lang="en-ID" sz="4800" b="1" dirty="0">
                <a:solidFill>
                  <a:srgbClr val="EECA44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tujuan</a:t>
            </a:r>
            <a:r>
              <a:rPr lang="en-ID" sz="4800" b="1" dirty="0">
                <a:solidFill>
                  <a:srgbClr val="EECA44"/>
                </a:solidFill>
              </a:rPr>
              <a:t> </a:t>
            </a:r>
            <a:r>
              <a:rPr lang="en-ID" sz="4800" b="1" dirty="0" err="1">
                <a:solidFill>
                  <a:srgbClr val="EECA44"/>
                </a:solidFill>
              </a:rPr>
              <a:t>pendidikan</a:t>
            </a:r>
            <a:r>
              <a:rPr lang="en-ID" sz="4800" b="1" dirty="0">
                <a:solidFill>
                  <a:srgbClr val="EECA44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tertentu</a:t>
            </a:r>
            <a:r>
              <a:rPr lang="en-ID" sz="4800" dirty="0">
                <a:solidFill>
                  <a:schemeClr val="bg1"/>
                </a:solidFill>
              </a:rPr>
              <a:t>.</a:t>
            </a:r>
          </a:p>
          <a:p>
            <a:endParaRPr lang="en-ID" sz="4800" dirty="0">
              <a:solidFill>
                <a:schemeClr val="bg1"/>
              </a:solidFill>
            </a:endParaRPr>
          </a:p>
          <a:p>
            <a:r>
              <a:rPr lang="en-ID" sz="2400" dirty="0">
                <a:solidFill>
                  <a:schemeClr val="bg1"/>
                </a:solidFill>
              </a:rPr>
              <a:t>(UNDANG-UNDANG REPUBLIK INDONESIA NOMOR 20 TAHUN 2003 TENTANG SISTEM PENDIDIKAN NASIONAL)</a:t>
            </a:r>
            <a:endParaRPr lang="en-US" sz="2400" spc="-487" dirty="0">
              <a:solidFill>
                <a:schemeClr val="bg1"/>
              </a:solidFill>
              <a:effectLst>
                <a:outerShdw blurRad="127000" dist="139700" dir="3600000" algn="ctr" rotWithShape="0">
                  <a:schemeClr val="tx1">
                    <a:alpha val="99000"/>
                  </a:schemeClr>
                </a:outerShdw>
              </a:effectLst>
              <a:latin typeface="HK Grotesk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0F26F-833E-2A44-3FAA-EF2CCBF875AC}"/>
              </a:ext>
            </a:extLst>
          </p:cNvPr>
          <p:cNvSpPr txBox="1"/>
          <p:nvPr/>
        </p:nvSpPr>
        <p:spPr>
          <a:xfrm>
            <a:off x="2209800" y="1333500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</a:rPr>
              <a:t>“</a:t>
            </a:r>
            <a:endParaRPr lang="en-ID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19BCA509-1A01-2998-A2CF-AB5F6062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166" y="4137653"/>
            <a:ext cx="4494629" cy="4494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E533D-28ED-6714-7091-1AC26A5CF0BE}"/>
              </a:ext>
            </a:extLst>
          </p:cNvPr>
          <p:cNvSpPr txBox="1"/>
          <p:nvPr/>
        </p:nvSpPr>
        <p:spPr>
          <a:xfrm>
            <a:off x="5971736" y="3219225"/>
            <a:ext cx="1126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i="1" dirty="0"/>
              <a:t>the planning of learning opportunities intended to bring about certain desired in pupils, and assessment of the extent to which these changes have taken place.</a:t>
            </a:r>
          </a:p>
          <a:p>
            <a:r>
              <a:rPr lang="en-US" sz="3600" b="1" i="1" dirty="0"/>
              <a:t>—</a:t>
            </a:r>
            <a:r>
              <a:rPr lang="en-ID" sz="3600" b="1" dirty="0"/>
              <a:t>Audrey dan Howard Nicholls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77A615-20F0-9FA0-B135-F4211932E58F}"/>
              </a:ext>
            </a:extLst>
          </p:cNvPr>
          <p:cNvCxnSpPr/>
          <p:nvPr/>
        </p:nvCxnSpPr>
        <p:spPr>
          <a:xfrm>
            <a:off x="5971736" y="5696901"/>
            <a:ext cx="11268222" cy="0"/>
          </a:xfrm>
          <a:prstGeom prst="line">
            <a:avLst/>
          </a:prstGeom>
          <a:ln w="66675">
            <a:solidFill>
              <a:srgbClr val="E7C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4CB2B3-1A49-0DA1-5500-16A8861A9D62}"/>
              </a:ext>
            </a:extLst>
          </p:cNvPr>
          <p:cNvSpPr txBox="1"/>
          <p:nvPr/>
        </p:nvSpPr>
        <p:spPr>
          <a:xfrm>
            <a:off x="5971736" y="6241775"/>
            <a:ext cx="10318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/>
              <a:t>“</a:t>
            </a:r>
            <a:r>
              <a:rPr lang="en-ID" sz="3600" b="1" dirty="0" err="1"/>
              <a:t>Perencanaan</a:t>
            </a:r>
            <a:r>
              <a:rPr lang="en-ID" sz="3600" b="1" dirty="0"/>
              <a:t> </a:t>
            </a:r>
            <a:r>
              <a:rPr lang="en-ID" sz="3600" b="1" dirty="0" err="1"/>
              <a:t>kesempatan-kesempatan</a:t>
            </a:r>
            <a:r>
              <a:rPr lang="en-ID" sz="3600" b="1" dirty="0"/>
              <a:t> </a:t>
            </a:r>
            <a:r>
              <a:rPr lang="en-ID" sz="3600" b="1" dirty="0" err="1"/>
              <a:t>belajar</a:t>
            </a:r>
            <a:r>
              <a:rPr lang="en-ID" sz="3600" b="1" dirty="0"/>
              <a:t> yang </a:t>
            </a:r>
            <a:r>
              <a:rPr lang="en-ID" sz="3600" b="1" dirty="0" err="1"/>
              <a:t>dimaksudkan</a:t>
            </a:r>
            <a:r>
              <a:rPr lang="en-ID" sz="3600" b="1" dirty="0"/>
              <a:t> </a:t>
            </a:r>
            <a:r>
              <a:rPr lang="en-ID" sz="3600" b="1" dirty="0" err="1"/>
              <a:t>untuk</a:t>
            </a:r>
            <a:r>
              <a:rPr lang="en-ID" sz="3600" b="1" dirty="0"/>
              <a:t> </a:t>
            </a:r>
            <a:r>
              <a:rPr lang="en-ID" sz="3600" b="1" dirty="0" err="1"/>
              <a:t>membawa</a:t>
            </a:r>
            <a:r>
              <a:rPr lang="en-ID" sz="3600" b="1" dirty="0"/>
              <a:t> </a:t>
            </a:r>
            <a:r>
              <a:rPr lang="en-ID" sz="3600" b="1" dirty="0" err="1"/>
              <a:t>siswa</a:t>
            </a:r>
            <a:r>
              <a:rPr lang="en-ID" sz="3600" b="1" dirty="0"/>
              <a:t> </a:t>
            </a:r>
            <a:r>
              <a:rPr lang="en-ID" sz="3600" b="1" dirty="0" err="1"/>
              <a:t>ke</a:t>
            </a:r>
            <a:r>
              <a:rPr lang="en-ID" sz="3600" b="1" dirty="0"/>
              <a:t> </a:t>
            </a:r>
            <a:r>
              <a:rPr lang="en-ID" sz="3600" b="1" dirty="0" err="1"/>
              <a:t>arah</a:t>
            </a:r>
            <a:r>
              <a:rPr lang="en-ID" sz="3600" b="1" dirty="0"/>
              <a:t> </a:t>
            </a:r>
            <a:r>
              <a:rPr lang="en-ID" sz="3600" b="1" dirty="0" err="1">
                <a:solidFill>
                  <a:srgbClr val="FFC000"/>
                </a:solidFill>
              </a:rPr>
              <a:t>perubahan-perubahan</a:t>
            </a:r>
            <a:r>
              <a:rPr lang="en-ID" sz="3600" b="1" dirty="0">
                <a:solidFill>
                  <a:srgbClr val="FFC000"/>
                </a:solidFill>
              </a:rPr>
              <a:t> yang </a:t>
            </a:r>
            <a:r>
              <a:rPr lang="en-ID" sz="3600" b="1" dirty="0" err="1">
                <a:solidFill>
                  <a:srgbClr val="FFC000"/>
                </a:solidFill>
              </a:rPr>
              <a:t>diinginkan</a:t>
            </a:r>
            <a:r>
              <a:rPr lang="en-ID" sz="3600" b="1" dirty="0">
                <a:solidFill>
                  <a:srgbClr val="FFC000"/>
                </a:solidFill>
              </a:rPr>
              <a:t> </a:t>
            </a:r>
            <a:r>
              <a:rPr lang="en-ID" sz="3600" b="1" dirty="0"/>
              <a:t>dan </a:t>
            </a:r>
            <a:r>
              <a:rPr lang="en-ID" sz="3600" b="1" dirty="0" err="1"/>
              <a:t>menilai</a:t>
            </a:r>
            <a:r>
              <a:rPr lang="en-ID" sz="3600" b="1" dirty="0"/>
              <a:t> </a:t>
            </a:r>
            <a:r>
              <a:rPr lang="en-ID" sz="3600" b="1" dirty="0" err="1"/>
              <a:t>hingga</a:t>
            </a:r>
            <a:r>
              <a:rPr lang="en-ID" sz="3600" b="1" dirty="0"/>
              <a:t> mana </a:t>
            </a:r>
            <a:r>
              <a:rPr lang="en-ID" sz="3600" b="1" dirty="0" err="1"/>
              <a:t>perubahan-perubahan</a:t>
            </a:r>
            <a:r>
              <a:rPr lang="en-ID" sz="3600" b="1" dirty="0"/>
              <a:t> </a:t>
            </a:r>
            <a:r>
              <a:rPr lang="en-ID" sz="3600" b="1" dirty="0" err="1"/>
              <a:t>itu</a:t>
            </a:r>
            <a:r>
              <a:rPr lang="en-ID" sz="3600" b="1" dirty="0"/>
              <a:t> </a:t>
            </a:r>
            <a:r>
              <a:rPr lang="en-ID" sz="3600" b="1" dirty="0" err="1"/>
              <a:t>telah</a:t>
            </a:r>
            <a:r>
              <a:rPr lang="en-ID" sz="3600" b="1" dirty="0"/>
              <a:t> </a:t>
            </a:r>
            <a:r>
              <a:rPr lang="en-ID" sz="3600" b="1" dirty="0" err="1"/>
              <a:t>terjadi</a:t>
            </a:r>
            <a:r>
              <a:rPr lang="en-ID" sz="3600" b="1" dirty="0"/>
              <a:t> pada </a:t>
            </a:r>
            <a:r>
              <a:rPr lang="en-ID" sz="3600" b="1" dirty="0" err="1"/>
              <a:t>diri</a:t>
            </a:r>
            <a:r>
              <a:rPr lang="en-ID" sz="3600" b="1" dirty="0"/>
              <a:t> </a:t>
            </a:r>
            <a:r>
              <a:rPr lang="en-ID" sz="3600" b="1" dirty="0" err="1"/>
              <a:t>siswa</a:t>
            </a:r>
            <a:r>
              <a:rPr lang="en-ID" sz="3600" b="1" dirty="0"/>
              <a:t>.”</a:t>
            </a:r>
            <a:endParaRPr lang="en-ID" sz="3600" b="1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79717-7D5D-A519-A7F4-D28CC3C146AE}"/>
              </a:ext>
            </a:extLst>
          </p:cNvPr>
          <p:cNvCxnSpPr/>
          <p:nvPr/>
        </p:nvCxnSpPr>
        <p:spPr>
          <a:xfrm>
            <a:off x="5971736" y="9150263"/>
            <a:ext cx="11268222" cy="0"/>
          </a:xfrm>
          <a:prstGeom prst="line">
            <a:avLst/>
          </a:prstGeom>
          <a:ln w="66675">
            <a:solidFill>
              <a:srgbClr val="E7C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07FC4D-237A-92E9-DA15-D4E3859EBE46}"/>
              </a:ext>
            </a:extLst>
          </p:cNvPr>
          <p:cNvSpPr txBox="1"/>
          <p:nvPr/>
        </p:nvSpPr>
        <p:spPr>
          <a:xfrm>
            <a:off x="2359960" y="1136736"/>
            <a:ext cx="1301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Pengembangan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Kurikulum</a:t>
            </a:r>
            <a:endParaRPr lang="en-ID" sz="7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46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BC09D-3406-36C6-783F-CD130A23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19" y="1967776"/>
            <a:ext cx="6414961" cy="6351447"/>
          </a:xfrm>
          <a:prstGeom prst="rect">
            <a:avLst/>
          </a:prstGeom>
        </p:spPr>
      </p:pic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EEEB0EE3-B1D2-2CF4-DB4A-1AAC9B8BAC58}"/>
              </a:ext>
            </a:extLst>
          </p:cNvPr>
          <p:cNvSpPr/>
          <p:nvPr/>
        </p:nvSpPr>
        <p:spPr>
          <a:xfrm>
            <a:off x="13716000" y="990600"/>
            <a:ext cx="3124200" cy="1600200"/>
          </a:xfrm>
          <a:prstGeom prst="borderCallout2">
            <a:avLst/>
          </a:prstGeom>
          <a:solidFill>
            <a:srgbClr val="4B85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ONTOLOGIS</a:t>
            </a:r>
            <a:endParaRPr lang="en-ID" sz="4000" dirty="0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A6D7C117-6859-A8B2-4B16-7C395E2EC799}"/>
              </a:ext>
            </a:extLst>
          </p:cNvPr>
          <p:cNvSpPr/>
          <p:nvPr/>
        </p:nvSpPr>
        <p:spPr>
          <a:xfrm flipH="1">
            <a:off x="533400" y="1167676"/>
            <a:ext cx="3697356" cy="1600200"/>
          </a:xfrm>
          <a:prstGeom prst="borderCallout2">
            <a:avLst/>
          </a:prstGeom>
          <a:solidFill>
            <a:srgbClr val="4B85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EPISTIMOLOGIS</a:t>
            </a:r>
            <a:endParaRPr lang="en-ID" sz="4000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E7BA536B-FBA7-883A-08C9-879E4212A4FB}"/>
              </a:ext>
            </a:extLst>
          </p:cNvPr>
          <p:cNvSpPr/>
          <p:nvPr/>
        </p:nvSpPr>
        <p:spPr>
          <a:xfrm flipV="1">
            <a:off x="14057243" y="6591300"/>
            <a:ext cx="3124200" cy="1727923"/>
          </a:xfrm>
          <a:prstGeom prst="borderCallout2">
            <a:avLst/>
          </a:prstGeom>
          <a:solidFill>
            <a:srgbClr val="4B85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8CF14-C0A2-2E9D-7133-A6BE837B3DE6}"/>
              </a:ext>
            </a:extLst>
          </p:cNvPr>
          <p:cNvSpPr txBox="1"/>
          <p:nvPr/>
        </p:nvSpPr>
        <p:spPr>
          <a:xfrm>
            <a:off x="14398486" y="7101318"/>
            <a:ext cx="27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AKSIOLOGIS</a:t>
            </a:r>
            <a:endParaRPr lang="en-ID" sz="4000" dirty="0">
              <a:solidFill>
                <a:schemeClr val="bg1"/>
              </a:solidFill>
            </a:endParaRP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731C355E-72A7-9BC7-912E-FBBEFE0C9FA4}"/>
              </a:ext>
            </a:extLst>
          </p:cNvPr>
          <p:cNvSpPr/>
          <p:nvPr/>
        </p:nvSpPr>
        <p:spPr>
          <a:xfrm flipH="1" flipV="1">
            <a:off x="500270" y="6510215"/>
            <a:ext cx="3697356" cy="1890092"/>
          </a:xfrm>
          <a:prstGeom prst="borderCallout2">
            <a:avLst/>
          </a:prstGeom>
          <a:solidFill>
            <a:srgbClr val="4B85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FE263-DB52-09EA-6DA9-B8FA41EEADC8}"/>
              </a:ext>
            </a:extLst>
          </p:cNvPr>
          <p:cNvSpPr txBox="1"/>
          <p:nvPr/>
        </p:nvSpPr>
        <p:spPr>
          <a:xfrm>
            <a:off x="1414669" y="7101318"/>
            <a:ext cx="27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YURIDIS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7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85DEE-F336-1F5D-2D84-A4C958CB7C2F}"/>
              </a:ext>
            </a:extLst>
          </p:cNvPr>
          <p:cNvSpPr txBox="1"/>
          <p:nvPr/>
        </p:nvSpPr>
        <p:spPr>
          <a:xfrm>
            <a:off x="1447800" y="3210437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dirty="0"/>
              <a:t>Bahasa Yunani, </a:t>
            </a:r>
            <a:r>
              <a:rPr lang="en-ID" sz="4800" dirty="0" err="1"/>
              <a:t>yaitu</a:t>
            </a:r>
            <a:r>
              <a:rPr lang="en-ID" sz="4800" dirty="0"/>
              <a:t> </a:t>
            </a:r>
            <a:r>
              <a:rPr lang="en-ID" sz="4800" b="1" i="1" dirty="0"/>
              <a:t>On/</a:t>
            </a:r>
            <a:r>
              <a:rPr lang="en-ID" sz="4800" b="1" i="1" dirty="0" err="1"/>
              <a:t>Ontos</a:t>
            </a:r>
            <a:r>
              <a:rPr lang="en-ID" sz="4800" b="1" i="1" dirty="0"/>
              <a:t> </a:t>
            </a:r>
            <a:r>
              <a:rPr lang="en-ID" sz="4800" dirty="0"/>
              <a:t>yang </a:t>
            </a:r>
            <a:r>
              <a:rPr lang="en-ID" sz="4800" dirty="0" err="1"/>
              <a:t>berarti</a:t>
            </a:r>
            <a:r>
              <a:rPr lang="en-ID" sz="4800" dirty="0"/>
              <a:t> </a:t>
            </a:r>
            <a:r>
              <a:rPr lang="en-ID" sz="4800" dirty="0" err="1"/>
              <a:t>ada</a:t>
            </a:r>
            <a:r>
              <a:rPr lang="en-ID" sz="4800" dirty="0"/>
              <a:t>, dan</a:t>
            </a:r>
            <a:r>
              <a:rPr lang="en-ID" sz="4800" b="1" dirty="0"/>
              <a:t> </a:t>
            </a:r>
            <a:r>
              <a:rPr lang="en-ID" sz="4800" b="1" i="1" dirty="0"/>
              <a:t>Logos</a:t>
            </a:r>
            <a:r>
              <a:rPr lang="en-ID" sz="4800" b="1" dirty="0"/>
              <a:t> </a:t>
            </a:r>
            <a:r>
              <a:rPr lang="en-ID" sz="4800" dirty="0"/>
              <a:t>yang </a:t>
            </a:r>
            <a:r>
              <a:rPr lang="en-ID" sz="4800" dirty="0" err="1"/>
              <a:t>berarti</a:t>
            </a:r>
            <a:r>
              <a:rPr lang="en-ID" sz="4800" dirty="0"/>
              <a:t> </a:t>
            </a:r>
            <a:r>
              <a:rPr lang="en-ID" sz="4800" dirty="0" err="1"/>
              <a:t>ilmu</a:t>
            </a:r>
            <a:r>
              <a:rPr lang="en-ID" sz="4800" dirty="0"/>
              <a:t>.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81488B9-1BB1-1903-B26C-151A94E5DB8E}"/>
              </a:ext>
            </a:extLst>
          </p:cNvPr>
          <p:cNvSpPr/>
          <p:nvPr/>
        </p:nvSpPr>
        <p:spPr>
          <a:xfrm>
            <a:off x="7782852" y="3714175"/>
            <a:ext cx="2722296" cy="20395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7F57A-E31E-E2C6-91F3-6BFCCAC54F0C}"/>
              </a:ext>
            </a:extLst>
          </p:cNvPr>
          <p:cNvSpPr txBox="1"/>
          <p:nvPr/>
        </p:nvSpPr>
        <p:spPr>
          <a:xfrm>
            <a:off x="11582400" y="2512010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dirty="0" err="1"/>
              <a:t>ilmu</a:t>
            </a:r>
            <a:r>
              <a:rPr lang="en-ID" sz="4800" dirty="0"/>
              <a:t> </a:t>
            </a:r>
            <a:r>
              <a:rPr lang="en-ID" sz="4800" dirty="0" err="1"/>
              <a:t>tentang</a:t>
            </a:r>
            <a:r>
              <a:rPr lang="en-ID" sz="4800" dirty="0"/>
              <a:t> yang </a:t>
            </a:r>
            <a:r>
              <a:rPr lang="en-ID" sz="4800" dirty="0" err="1"/>
              <a:t>ada</a:t>
            </a:r>
            <a:r>
              <a:rPr lang="en-ID" sz="4800" dirty="0"/>
              <a:t> (</a:t>
            </a:r>
            <a:r>
              <a:rPr lang="en-ID" sz="4800" dirty="0" err="1"/>
              <a:t>membahas</a:t>
            </a:r>
            <a:r>
              <a:rPr lang="en-ID" sz="4800" dirty="0"/>
              <a:t> </a:t>
            </a:r>
            <a:r>
              <a:rPr lang="en-ID" sz="4800" dirty="0" err="1"/>
              <a:t>segala</a:t>
            </a:r>
            <a:r>
              <a:rPr lang="en-ID" sz="4800" dirty="0"/>
              <a:t> </a:t>
            </a:r>
            <a:r>
              <a:rPr lang="en-ID" sz="4800" dirty="0" err="1"/>
              <a:t>sesuatu</a:t>
            </a:r>
            <a:r>
              <a:rPr lang="en-ID" sz="4800" dirty="0"/>
              <a:t> yang </a:t>
            </a:r>
            <a:r>
              <a:rPr lang="en-ID" sz="4800" dirty="0" err="1"/>
              <a:t>ada</a:t>
            </a:r>
            <a:r>
              <a:rPr lang="en-ID" sz="4800" dirty="0"/>
              <a:t> yang </a:t>
            </a:r>
            <a:r>
              <a:rPr lang="en-ID" sz="4800" dirty="0" err="1"/>
              <a:t>nampak</a:t>
            </a:r>
            <a:r>
              <a:rPr lang="en-ID" sz="4800" dirty="0"/>
              <a:t> (</a:t>
            </a:r>
            <a:r>
              <a:rPr lang="en-ID" sz="4800" dirty="0" err="1"/>
              <a:t>benda-benda</a:t>
            </a:r>
            <a:r>
              <a:rPr lang="en-ID" sz="4800" dirty="0"/>
              <a:t> material), dan yang </a:t>
            </a:r>
            <a:r>
              <a:rPr lang="en-ID" sz="4800" dirty="0" err="1"/>
              <a:t>tidak</a:t>
            </a:r>
            <a:r>
              <a:rPr lang="en-ID" sz="4800" dirty="0"/>
              <a:t> </a:t>
            </a:r>
            <a:r>
              <a:rPr lang="en-ID" sz="4800" dirty="0" err="1"/>
              <a:t>nampak</a:t>
            </a:r>
            <a:r>
              <a:rPr lang="en-ID" sz="4800" dirty="0"/>
              <a:t> (immaterial).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73F0-DE61-132B-8ABC-68F9023F7B56}"/>
              </a:ext>
            </a:extLst>
          </p:cNvPr>
          <p:cNvSpPr txBox="1"/>
          <p:nvPr/>
        </p:nvSpPr>
        <p:spPr>
          <a:xfrm>
            <a:off x="6858001" y="1905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ONTOLOGIS</a:t>
            </a:r>
          </a:p>
        </p:txBody>
      </p:sp>
    </p:spTree>
    <p:extLst>
      <p:ext uri="{BB962C8B-B14F-4D97-AF65-F5344CB8AC3E}">
        <p14:creationId xmlns:p14="http://schemas.microsoft.com/office/powerpoint/2010/main" val="39959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6858000" y="20760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ONTOLOGIS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1447800" y="20955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 err="1"/>
              <a:t>Menurut</a:t>
            </a:r>
            <a:r>
              <a:rPr lang="en-ID" sz="4000" dirty="0"/>
              <a:t> </a:t>
            </a:r>
            <a:r>
              <a:rPr lang="en-ID" sz="4000" dirty="0" err="1"/>
              <a:t>Suriasumantri</a:t>
            </a:r>
            <a:r>
              <a:rPr lang="en-ID" sz="4000" dirty="0"/>
              <a:t> (2007:80) </a:t>
            </a:r>
            <a:r>
              <a:rPr lang="en-ID" sz="4000" dirty="0" err="1"/>
              <a:t>ontologi</a:t>
            </a:r>
            <a:r>
              <a:rPr lang="en-ID" sz="4000" dirty="0"/>
              <a:t> </a:t>
            </a:r>
            <a:r>
              <a:rPr lang="en-ID" sz="4000" dirty="0" err="1"/>
              <a:t>membahas</a:t>
            </a:r>
            <a:r>
              <a:rPr lang="en-ID" sz="4000" dirty="0"/>
              <a:t> </a:t>
            </a:r>
            <a:r>
              <a:rPr lang="en-ID" sz="4000" dirty="0" err="1"/>
              <a:t>tentang</a:t>
            </a:r>
            <a:r>
              <a:rPr lang="en-ID" sz="4000" dirty="0"/>
              <a:t> </a:t>
            </a:r>
            <a:r>
              <a:rPr lang="en-ID" sz="4000" dirty="0" err="1"/>
              <a:t>apa</a:t>
            </a:r>
            <a:r>
              <a:rPr lang="en-ID" sz="4000" dirty="0"/>
              <a:t> yang </a:t>
            </a:r>
            <a:r>
              <a:rPr lang="en-ID" sz="4000" dirty="0" err="1"/>
              <a:t>ingin</a:t>
            </a:r>
            <a:r>
              <a:rPr lang="en-ID" sz="4000" dirty="0"/>
              <a:t> </a:t>
            </a:r>
            <a:r>
              <a:rPr lang="en-ID" sz="4000" dirty="0" err="1"/>
              <a:t>kita</a:t>
            </a:r>
            <a:r>
              <a:rPr lang="en-ID" sz="4000" dirty="0"/>
              <a:t> </a:t>
            </a:r>
            <a:r>
              <a:rPr lang="en-ID" sz="4000" dirty="0" err="1"/>
              <a:t>ketahui</a:t>
            </a:r>
            <a:r>
              <a:rPr lang="en-ID" sz="4000" dirty="0"/>
              <a:t>, </a:t>
            </a:r>
            <a:r>
              <a:rPr lang="en-ID" sz="4000" dirty="0" err="1"/>
              <a:t>seberapa</a:t>
            </a:r>
            <a:r>
              <a:rPr lang="en-ID" sz="4000" dirty="0"/>
              <a:t> </a:t>
            </a:r>
            <a:r>
              <a:rPr lang="en-ID" sz="4000" dirty="0" err="1"/>
              <a:t>jauh</a:t>
            </a:r>
            <a:r>
              <a:rPr lang="en-ID" sz="4000" dirty="0"/>
              <a:t> </a:t>
            </a:r>
            <a:r>
              <a:rPr lang="en-ID" sz="4000" dirty="0" err="1"/>
              <a:t>kita</a:t>
            </a:r>
            <a:r>
              <a:rPr lang="en-ID" sz="4000" dirty="0"/>
              <a:t> </a:t>
            </a:r>
            <a:r>
              <a:rPr lang="en-ID" sz="4000" dirty="0" err="1"/>
              <a:t>ingin</a:t>
            </a:r>
            <a:r>
              <a:rPr lang="en-ID" sz="4000" dirty="0"/>
              <a:t> </a:t>
            </a:r>
            <a:r>
              <a:rPr lang="en-ID" sz="4000" dirty="0" err="1"/>
              <a:t>tahu</a:t>
            </a:r>
            <a:r>
              <a:rPr lang="en-ID" sz="4000" dirty="0"/>
              <a:t>,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kata lain </a:t>
            </a:r>
            <a:r>
              <a:rPr lang="en-ID" sz="4000" dirty="0" err="1"/>
              <a:t>suatu</a:t>
            </a:r>
            <a:r>
              <a:rPr lang="en-ID" sz="4000" dirty="0"/>
              <a:t> </a:t>
            </a:r>
            <a:r>
              <a:rPr lang="en-ID" sz="4000" dirty="0" err="1"/>
              <a:t>pengkajian</a:t>
            </a:r>
            <a:r>
              <a:rPr lang="en-ID" sz="4000" dirty="0"/>
              <a:t> </a:t>
            </a:r>
            <a:r>
              <a:rPr lang="en-ID" sz="4000" dirty="0" err="1"/>
              <a:t>mengenai</a:t>
            </a:r>
            <a:r>
              <a:rPr lang="en-ID" sz="4000" dirty="0"/>
              <a:t> </a:t>
            </a:r>
            <a:r>
              <a:rPr lang="en-ID" sz="4000" dirty="0" err="1"/>
              <a:t>teori</a:t>
            </a:r>
            <a:r>
              <a:rPr lang="en-ID" sz="4000" dirty="0"/>
              <a:t> </a:t>
            </a:r>
            <a:r>
              <a:rPr lang="en-ID" sz="4000" dirty="0" err="1"/>
              <a:t>tentang</a:t>
            </a:r>
            <a:r>
              <a:rPr lang="en-ID" sz="4000" dirty="0"/>
              <a:t> “</a:t>
            </a:r>
            <a:r>
              <a:rPr lang="en-ID" sz="4000" dirty="0" err="1"/>
              <a:t>ada</a:t>
            </a:r>
            <a:r>
              <a:rPr lang="en-ID" sz="4000" dirty="0"/>
              <a:t>”.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D1462-B13C-A2EB-78B2-90E7CD598BA1}"/>
              </a:ext>
            </a:extLst>
          </p:cNvPr>
          <p:cNvSpPr txBox="1"/>
          <p:nvPr/>
        </p:nvSpPr>
        <p:spPr>
          <a:xfrm>
            <a:off x="8312888" y="29862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/>
              <a:t>1) </a:t>
            </a:r>
            <a:r>
              <a:rPr lang="en-ID" sz="3600" dirty="0" err="1"/>
              <a:t>Apakah</a:t>
            </a:r>
            <a:r>
              <a:rPr lang="en-ID" sz="3600" dirty="0"/>
              <a:t> </a:t>
            </a:r>
            <a:r>
              <a:rPr lang="en-ID" sz="3600" dirty="0" err="1"/>
              <a:t>obyek</a:t>
            </a:r>
            <a:r>
              <a:rPr lang="en-ID" sz="3600" dirty="0"/>
              <a:t> </a:t>
            </a:r>
            <a:r>
              <a:rPr lang="en-ID" sz="3600" dirty="0" err="1"/>
              <a:t>ilmu</a:t>
            </a:r>
            <a:r>
              <a:rPr lang="en-ID" sz="3600" dirty="0"/>
              <a:t> yang </a:t>
            </a:r>
            <a:r>
              <a:rPr lang="en-ID" sz="3600" dirty="0" err="1"/>
              <a:t>akan</a:t>
            </a:r>
            <a:r>
              <a:rPr lang="en-ID" sz="3600" dirty="0"/>
              <a:t> </a:t>
            </a:r>
            <a:r>
              <a:rPr lang="en-ID" sz="3600" dirty="0" err="1"/>
              <a:t>ditelaah</a:t>
            </a:r>
            <a:r>
              <a:rPr lang="en-ID" sz="3600" dirty="0"/>
              <a:t>? 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836A0-27EF-1AE3-DDC5-5C56CC8AC3EB}"/>
              </a:ext>
            </a:extLst>
          </p:cNvPr>
          <p:cNvSpPr txBox="1"/>
          <p:nvPr/>
        </p:nvSpPr>
        <p:spPr>
          <a:xfrm>
            <a:off x="8312888" y="374445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/>
              <a:t>2) </a:t>
            </a:r>
            <a:r>
              <a:rPr lang="en-ID" sz="3600" dirty="0" err="1"/>
              <a:t>Bagaimana</a:t>
            </a:r>
            <a:r>
              <a:rPr lang="en-ID" sz="3600" dirty="0"/>
              <a:t> </a:t>
            </a:r>
            <a:r>
              <a:rPr lang="en-ID" sz="3600" dirty="0" err="1"/>
              <a:t>wujud</a:t>
            </a:r>
            <a:r>
              <a:rPr lang="en-ID" sz="3600" dirty="0"/>
              <a:t> yang </a:t>
            </a:r>
            <a:r>
              <a:rPr lang="en-ID" sz="3600" dirty="0" err="1"/>
              <a:t>hakiki</a:t>
            </a:r>
            <a:r>
              <a:rPr lang="en-ID" sz="3600" dirty="0"/>
              <a:t> </a:t>
            </a:r>
            <a:r>
              <a:rPr lang="en-ID" sz="3600" dirty="0" err="1"/>
              <a:t>dari</a:t>
            </a:r>
            <a:r>
              <a:rPr lang="en-ID" sz="3600" dirty="0"/>
              <a:t> </a:t>
            </a:r>
            <a:r>
              <a:rPr lang="en-ID" sz="3600" dirty="0" err="1"/>
              <a:t>obyek</a:t>
            </a:r>
            <a:r>
              <a:rPr lang="en-ID" sz="3600" dirty="0"/>
              <a:t> </a:t>
            </a:r>
            <a:r>
              <a:rPr lang="en-ID" sz="3600" dirty="0" err="1"/>
              <a:t>tersebut</a:t>
            </a:r>
            <a:r>
              <a:rPr lang="en-ID" sz="3600" dirty="0"/>
              <a:t>?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24D29-360B-14BC-A778-59861312D9E3}"/>
              </a:ext>
            </a:extLst>
          </p:cNvPr>
          <p:cNvSpPr txBox="1"/>
          <p:nvPr/>
        </p:nvSpPr>
        <p:spPr>
          <a:xfrm>
            <a:off x="8312888" y="490725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/>
              <a:t>3) </a:t>
            </a:r>
            <a:r>
              <a:rPr lang="en-ID" sz="3600" dirty="0" err="1"/>
              <a:t>Bagaimana</a:t>
            </a:r>
            <a:r>
              <a:rPr lang="en-ID" sz="3600" dirty="0"/>
              <a:t> </a:t>
            </a:r>
            <a:r>
              <a:rPr lang="en-ID" sz="3600" dirty="0" err="1"/>
              <a:t>hubungan</a:t>
            </a:r>
            <a:r>
              <a:rPr lang="en-ID" sz="3600" dirty="0"/>
              <a:t> </a:t>
            </a:r>
            <a:r>
              <a:rPr lang="en-ID" sz="3600" dirty="0" err="1"/>
              <a:t>antara</a:t>
            </a:r>
            <a:r>
              <a:rPr lang="en-ID" sz="3600" dirty="0"/>
              <a:t> </a:t>
            </a:r>
            <a:r>
              <a:rPr lang="en-ID" sz="3600" dirty="0" err="1"/>
              <a:t>obyek</a:t>
            </a:r>
            <a:r>
              <a:rPr lang="en-ID" sz="3600" dirty="0"/>
              <a:t> </a:t>
            </a:r>
            <a:r>
              <a:rPr lang="en-ID" sz="3600" dirty="0" err="1"/>
              <a:t>tadi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daya</a:t>
            </a:r>
            <a:r>
              <a:rPr lang="en-ID" sz="3600" dirty="0"/>
              <a:t> </a:t>
            </a:r>
            <a:r>
              <a:rPr lang="en-ID" sz="3600" dirty="0" err="1"/>
              <a:t>tangkap</a:t>
            </a:r>
            <a:r>
              <a:rPr lang="en-ID" sz="3600" dirty="0"/>
              <a:t> </a:t>
            </a:r>
            <a:r>
              <a:rPr lang="en-ID" sz="3600" dirty="0" err="1"/>
              <a:t>manusia</a:t>
            </a:r>
            <a:r>
              <a:rPr lang="en-ID" sz="3600" dirty="0"/>
              <a:t> (</a:t>
            </a:r>
            <a:r>
              <a:rPr lang="en-ID" sz="3600" dirty="0" err="1"/>
              <a:t>seperti</a:t>
            </a:r>
            <a:r>
              <a:rPr lang="en-ID" sz="3600" dirty="0"/>
              <a:t> </a:t>
            </a:r>
            <a:r>
              <a:rPr lang="en-ID" sz="3600" dirty="0" err="1"/>
              <a:t>berpikir</a:t>
            </a:r>
            <a:r>
              <a:rPr lang="en-ID" sz="3600" dirty="0"/>
              <a:t>, </a:t>
            </a:r>
            <a:r>
              <a:rPr lang="en-ID" sz="3600" dirty="0" err="1"/>
              <a:t>merasa</a:t>
            </a:r>
            <a:r>
              <a:rPr lang="en-ID" sz="3600" dirty="0"/>
              <a:t>, dan </a:t>
            </a:r>
            <a:r>
              <a:rPr lang="en-ID" sz="3600" dirty="0" err="1"/>
              <a:t>mengindera</a:t>
            </a:r>
            <a:r>
              <a:rPr lang="en-ID" sz="3600" dirty="0"/>
              <a:t>) yang </a:t>
            </a:r>
            <a:r>
              <a:rPr lang="en-ID" sz="3600" dirty="0" err="1"/>
              <a:t>membuahkan</a:t>
            </a:r>
            <a:r>
              <a:rPr lang="en-ID" sz="3600" dirty="0"/>
              <a:t> </a:t>
            </a:r>
            <a:r>
              <a:rPr lang="en-ID" sz="3600" dirty="0" err="1"/>
              <a:t>pengetahuan</a:t>
            </a:r>
            <a:r>
              <a:rPr lang="en-ID" sz="3600" dirty="0"/>
              <a:t>?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6858000" y="20760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ONTOLOGIS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7615570" y="153824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/>
              <a:t>Objek</a:t>
            </a:r>
            <a:r>
              <a:rPr lang="en-ID" sz="4000" dirty="0"/>
              <a:t> Kajian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D1462-B13C-A2EB-78B2-90E7CD598BA1}"/>
              </a:ext>
            </a:extLst>
          </p:cNvPr>
          <p:cNvSpPr txBox="1"/>
          <p:nvPr/>
        </p:nvSpPr>
        <p:spPr>
          <a:xfrm>
            <a:off x="1976770" y="333707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/>
              <a:t>Objek</a:t>
            </a:r>
            <a:r>
              <a:rPr lang="en-ID" sz="3600" dirty="0"/>
              <a:t> Material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836A0-27EF-1AE3-DDC5-5C56CC8AC3EB}"/>
              </a:ext>
            </a:extLst>
          </p:cNvPr>
          <p:cNvSpPr txBox="1"/>
          <p:nvPr/>
        </p:nvSpPr>
        <p:spPr>
          <a:xfrm>
            <a:off x="12435663" y="333133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/>
              <a:t>Objek</a:t>
            </a:r>
            <a:r>
              <a:rPr lang="en-ID" sz="3600" dirty="0"/>
              <a:t> Formal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12E98-D602-BFF5-2284-CFB0EC78AD7F}"/>
              </a:ext>
            </a:extLst>
          </p:cNvPr>
          <p:cNvSpPr txBox="1"/>
          <p:nvPr/>
        </p:nvSpPr>
        <p:spPr>
          <a:xfrm>
            <a:off x="1214770" y="432516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 err="1"/>
              <a:t>Empiris</a:t>
            </a:r>
            <a:r>
              <a:rPr lang="en-ID" sz="3600" dirty="0"/>
              <a:t>: 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C0250-DADB-14A2-A95E-69FB91873B5B}"/>
              </a:ext>
            </a:extLst>
          </p:cNvPr>
          <p:cNvSpPr txBox="1"/>
          <p:nvPr/>
        </p:nvSpPr>
        <p:spPr>
          <a:xfrm>
            <a:off x="3653170" y="436754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/>
              <a:t>guru, </a:t>
            </a:r>
            <a:r>
              <a:rPr lang="en-ID" sz="2400" dirty="0" err="1"/>
              <a:t>peserta</a:t>
            </a:r>
            <a:endParaRPr lang="en-ID" sz="2400" dirty="0"/>
          </a:p>
          <a:p>
            <a:r>
              <a:rPr lang="en-ID" sz="2400" dirty="0" err="1"/>
              <a:t>didik</a:t>
            </a:r>
            <a:r>
              <a:rPr lang="en-ID" sz="2400" dirty="0"/>
              <a:t> (</a:t>
            </a:r>
            <a:r>
              <a:rPr lang="en-ID" sz="2400" dirty="0" err="1"/>
              <a:t>siswa</a:t>
            </a:r>
            <a:r>
              <a:rPr lang="en-ID" sz="2400" dirty="0"/>
              <a:t>),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belajar</a:t>
            </a:r>
            <a:r>
              <a:rPr lang="en-ID" sz="2400" dirty="0"/>
              <a:t>, </a:t>
            </a:r>
            <a:r>
              <a:rPr lang="en-ID" sz="2400" dirty="0" err="1"/>
              <a:t>dll</a:t>
            </a:r>
            <a:r>
              <a:rPr lang="en-ID" sz="2400" dirty="0"/>
              <a:t>.</a:t>
            </a:r>
            <a:endParaRPr lang="en-ID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5F370-47C6-9E4A-0850-EDE842B689FD}"/>
              </a:ext>
            </a:extLst>
          </p:cNvPr>
          <p:cNvSpPr txBox="1"/>
          <p:nvPr/>
        </p:nvSpPr>
        <p:spPr>
          <a:xfrm>
            <a:off x="1220086" y="6226837"/>
            <a:ext cx="342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/>
              <a:t>Non-</a:t>
            </a:r>
            <a:r>
              <a:rPr lang="en-ID" sz="3600" dirty="0" err="1"/>
              <a:t>Empiris</a:t>
            </a:r>
            <a:r>
              <a:rPr lang="en-ID" sz="3600" dirty="0"/>
              <a:t>: 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AB6E2-4314-B4C3-E7A8-6B73AE50ABB1}"/>
              </a:ext>
            </a:extLst>
          </p:cNvPr>
          <p:cNvSpPr txBox="1"/>
          <p:nvPr/>
        </p:nvSpPr>
        <p:spPr>
          <a:xfrm>
            <a:off x="4643770" y="6273003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keyakinan/keimanan kepada Tuhan Yang</a:t>
            </a:r>
          </a:p>
          <a:p>
            <a:r>
              <a:rPr lang="en-ID" sz="2400" dirty="0" err="1"/>
              <a:t>Maha</a:t>
            </a:r>
            <a:r>
              <a:rPr lang="en-ID" sz="2400" dirty="0"/>
              <a:t> </a:t>
            </a:r>
            <a:r>
              <a:rPr lang="en-ID" sz="2400" dirty="0" err="1"/>
              <a:t>Esa</a:t>
            </a:r>
            <a:r>
              <a:rPr lang="en-ID" sz="2400" dirty="0"/>
              <a:t>, </a:t>
            </a:r>
            <a:r>
              <a:rPr lang="en-ID" sz="2400" dirty="0" err="1"/>
              <a:t>ideologi</a:t>
            </a:r>
            <a:endParaRPr lang="en-ID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B9B9C-C091-47F1-32C3-B6B631E0CBEE}"/>
              </a:ext>
            </a:extLst>
          </p:cNvPr>
          <p:cNvSpPr txBox="1"/>
          <p:nvPr/>
        </p:nvSpPr>
        <p:spPr>
          <a:xfrm>
            <a:off x="10248900" y="4353249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/>
              <a:t>berkaitan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ilmu-ilmu</a:t>
            </a:r>
            <a:r>
              <a:rPr lang="en-ID" sz="3600" dirty="0"/>
              <a:t>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disiplin</a:t>
            </a:r>
            <a:r>
              <a:rPr lang="en-ID" sz="3600" dirty="0"/>
              <a:t> </a:t>
            </a:r>
            <a:r>
              <a:rPr lang="en-ID" sz="3600" dirty="0" err="1"/>
              <a:t>ilmu</a:t>
            </a:r>
            <a:r>
              <a:rPr lang="en-ID" sz="3600" dirty="0"/>
              <a:t> yang </a:t>
            </a:r>
            <a:r>
              <a:rPr lang="en-ID" sz="3600" dirty="0" err="1"/>
              <a:t>mempelajari</a:t>
            </a:r>
            <a:r>
              <a:rPr lang="en-ID" sz="3600" dirty="0"/>
              <a:t>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membahas</a:t>
            </a:r>
            <a:r>
              <a:rPr lang="en-ID" sz="3600" dirty="0"/>
              <a:t> </a:t>
            </a:r>
            <a:r>
              <a:rPr lang="en-ID" sz="3600" dirty="0" err="1"/>
              <a:t>objek</a:t>
            </a:r>
            <a:r>
              <a:rPr lang="en-ID" sz="3600" dirty="0"/>
              <a:t> material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A67DCB-206E-1881-85D9-60EECEA3248F}"/>
              </a:ext>
            </a:extLst>
          </p:cNvPr>
          <p:cNvSpPr txBox="1"/>
          <p:nvPr/>
        </p:nvSpPr>
        <p:spPr>
          <a:xfrm>
            <a:off x="10058400" y="6303596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Contoh</a:t>
            </a:r>
            <a:endParaRPr lang="en-ID" sz="2400" dirty="0"/>
          </a:p>
          <a:p>
            <a:r>
              <a:rPr lang="en-ID" sz="2400" dirty="0" err="1"/>
              <a:t>Objek</a:t>
            </a:r>
            <a:r>
              <a:rPr lang="en-ID" sz="2400" dirty="0"/>
              <a:t> material (yang </a:t>
            </a:r>
            <a:r>
              <a:rPr lang="en-ID" sz="2400" dirty="0" err="1"/>
              <a:t>dikaji</a:t>
            </a:r>
            <a:r>
              <a:rPr lang="en-ID" sz="2400" dirty="0"/>
              <a:t>):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endParaRPr lang="en-ID" sz="2400" dirty="0"/>
          </a:p>
          <a:p>
            <a:r>
              <a:rPr lang="en-ID" sz="2400" dirty="0" err="1"/>
              <a:t>didik</a:t>
            </a:r>
            <a:r>
              <a:rPr lang="en-ID" sz="2400" dirty="0"/>
              <a:t> </a:t>
            </a:r>
            <a:r>
              <a:rPr lang="en-ID" sz="2400" dirty="0" err="1"/>
              <a:t>aspek</a:t>
            </a:r>
            <a:r>
              <a:rPr lang="en-ID" sz="2400" dirty="0"/>
              <a:t> </a:t>
            </a:r>
            <a:r>
              <a:rPr lang="en-ID" sz="2400" dirty="0" err="1"/>
              <a:t>kognitif</a:t>
            </a:r>
            <a:r>
              <a:rPr lang="en-ID" sz="2400" dirty="0"/>
              <a:t>, </a:t>
            </a:r>
            <a:r>
              <a:rPr lang="en-ID" sz="2400" dirty="0" err="1"/>
              <a:t>afektif</a:t>
            </a:r>
            <a:r>
              <a:rPr lang="en-ID" sz="2400" dirty="0"/>
              <a:t> dan </a:t>
            </a:r>
            <a:r>
              <a:rPr lang="en-ID" sz="2400" dirty="0" err="1"/>
              <a:t>psikomotor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.</a:t>
            </a:r>
          </a:p>
          <a:p>
            <a:r>
              <a:rPr lang="en-ID" sz="2400" dirty="0" err="1"/>
              <a:t>Objek</a:t>
            </a:r>
            <a:r>
              <a:rPr lang="en-ID" sz="2400" dirty="0"/>
              <a:t> formal (</a:t>
            </a:r>
            <a:r>
              <a:rPr lang="en-ID" sz="2400" dirty="0" err="1"/>
              <a:t>ilmu</a:t>
            </a:r>
            <a:r>
              <a:rPr lang="en-ID" sz="2400" dirty="0"/>
              <a:t> yang </a:t>
            </a:r>
            <a:r>
              <a:rPr lang="en-ID" sz="2400" dirty="0" err="1"/>
              <a:t>mengkaji</a:t>
            </a:r>
            <a:r>
              <a:rPr lang="en-ID" sz="2400" dirty="0"/>
              <a:t>) : </a:t>
            </a:r>
            <a:r>
              <a:rPr lang="en-ID" sz="2400" dirty="0" err="1"/>
              <a:t>Ilmu</a:t>
            </a:r>
            <a:r>
              <a:rPr lang="en-ID" sz="2400" dirty="0"/>
              <a:t> </a:t>
            </a:r>
            <a:r>
              <a:rPr lang="en-ID" sz="2400" dirty="0" err="1"/>
              <a:t>psikologi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endParaRPr lang="en-ID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21887D-8D61-3197-AB9A-D3C5E04C4F81}"/>
              </a:ext>
            </a:extLst>
          </p:cNvPr>
          <p:cNvCxnSpPr/>
          <p:nvPr/>
        </p:nvCxnSpPr>
        <p:spPr>
          <a:xfrm>
            <a:off x="9144000" y="3162300"/>
            <a:ext cx="0" cy="5080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85DEE-F336-1F5D-2D84-A4C958CB7C2F}"/>
              </a:ext>
            </a:extLst>
          </p:cNvPr>
          <p:cNvSpPr txBox="1"/>
          <p:nvPr/>
        </p:nvSpPr>
        <p:spPr>
          <a:xfrm>
            <a:off x="1447800" y="3210437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dirty="0"/>
              <a:t>Bahasa Yunani, </a:t>
            </a:r>
            <a:r>
              <a:rPr lang="en-ID" sz="4800" dirty="0" err="1"/>
              <a:t>yaitu</a:t>
            </a:r>
            <a:r>
              <a:rPr lang="en-ID" sz="4800" dirty="0"/>
              <a:t> </a:t>
            </a:r>
            <a:r>
              <a:rPr lang="en-ID" sz="4800" b="1" i="1" dirty="0"/>
              <a:t>episteme </a:t>
            </a:r>
            <a:r>
              <a:rPr lang="en-ID" sz="4800" dirty="0"/>
              <a:t>yang </a:t>
            </a:r>
            <a:r>
              <a:rPr lang="en-ID" sz="4800" dirty="0" err="1"/>
              <a:t>berarti</a:t>
            </a:r>
            <a:r>
              <a:rPr lang="en-ID" sz="4800" dirty="0"/>
              <a:t> </a:t>
            </a:r>
            <a:r>
              <a:rPr lang="en-ID" sz="4800" dirty="0" err="1"/>
              <a:t>pengetahuan</a:t>
            </a:r>
            <a:r>
              <a:rPr lang="en-ID" sz="4800" dirty="0"/>
              <a:t>, dan</a:t>
            </a:r>
            <a:r>
              <a:rPr lang="en-ID" sz="4800" b="1" dirty="0"/>
              <a:t> </a:t>
            </a:r>
            <a:r>
              <a:rPr lang="en-ID" sz="4800" b="1" i="1" dirty="0"/>
              <a:t>Logos</a:t>
            </a:r>
            <a:r>
              <a:rPr lang="en-ID" sz="4800" b="1" dirty="0"/>
              <a:t> </a:t>
            </a:r>
            <a:r>
              <a:rPr lang="en-ID" sz="4800" dirty="0"/>
              <a:t>yang </a:t>
            </a:r>
            <a:r>
              <a:rPr lang="en-ID" sz="4800" dirty="0" err="1"/>
              <a:t>berarti</a:t>
            </a:r>
            <a:r>
              <a:rPr lang="en-ID" sz="4800" dirty="0"/>
              <a:t> </a:t>
            </a:r>
            <a:r>
              <a:rPr lang="en-ID" sz="4800" dirty="0" err="1"/>
              <a:t>ilmu</a:t>
            </a:r>
            <a:r>
              <a:rPr lang="en-ID" sz="4800" dirty="0"/>
              <a:t>.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81488B9-1BB1-1903-B26C-151A94E5DB8E}"/>
              </a:ext>
            </a:extLst>
          </p:cNvPr>
          <p:cNvSpPr/>
          <p:nvPr/>
        </p:nvSpPr>
        <p:spPr>
          <a:xfrm>
            <a:off x="7782852" y="3714175"/>
            <a:ext cx="2722296" cy="20395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7F57A-E31E-E2C6-91F3-6BFCCAC54F0C}"/>
              </a:ext>
            </a:extLst>
          </p:cNvPr>
          <p:cNvSpPr txBox="1"/>
          <p:nvPr/>
        </p:nvSpPr>
        <p:spPr>
          <a:xfrm>
            <a:off x="11658600" y="3714175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dirty="0" err="1"/>
              <a:t>pengetahuan</a:t>
            </a:r>
            <a:r>
              <a:rPr lang="en-ID" sz="4800" dirty="0"/>
              <a:t> </a:t>
            </a:r>
            <a:r>
              <a:rPr lang="en-ID" sz="4800" dirty="0" err="1"/>
              <a:t>sistematik</a:t>
            </a:r>
            <a:r>
              <a:rPr lang="en-ID" sz="4800" dirty="0"/>
              <a:t> </a:t>
            </a:r>
            <a:r>
              <a:rPr lang="en-ID" sz="4800" dirty="0" err="1"/>
              <a:t>mengenai</a:t>
            </a:r>
            <a:endParaRPr lang="en-ID" sz="4800" dirty="0"/>
          </a:p>
          <a:p>
            <a:r>
              <a:rPr lang="en-ID" sz="4800" dirty="0" err="1"/>
              <a:t>pengetahuan</a:t>
            </a:r>
            <a:endParaRPr lang="en-ID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73F0-DE61-132B-8ABC-68F9023F7B56}"/>
              </a:ext>
            </a:extLst>
          </p:cNvPr>
          <p:cNvSpPr txBox="1"/>
          <p:nvPr/>
        </p:nvSpPr>
        <p:spPr>
          <a:xfrm>
            <a:off x="6553200" y="1905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EPISTEMOLOGI</a:t>
            </a:r>
          </a:p>
        </p:txBody>
      </p:sp>
    </p:spTree>
    <p:extLst>
      <p:ext uri="{BB962C8B-B14F-4D97-AF65-F5344CB8AC3E}">
        <p14:creationId xmlns:p14="http://schemas.microsoft.com/office/powerpoint/2010/main" val="3188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6083</TotalTime>
  <Words>666</Words>
  <Application>Microsoft Office PowerPoint</Application>
  <PresentationFormat>Custom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HK Grotesk</vt:lpstr>
      <vt:lpstr>Arial</vt:lpstr>
      <vt:lpstr>Calibri</vt:lpstr>
      <vt:lpstr>Bebas Neue Bold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</dc:creator>
  <cp:lastModifiedBy>VIVI</cp:lastModifiedBy>
  <cp:revision>170</cp:revision>
  <dcterms:created xsi:type="dcterms:W3CDTF">2006-08-16T00:00:00Z</dcterms:created>
  <dcterms:modified xsi:type="dcterms:W3CDTF">2022-09-03T23:49:34Z</dcterms:modified>
  <dc:identifier>DAECZhGQBEM</dc:identifier>
</cp:coreProperties>
</file>