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500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474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585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914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908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844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409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362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782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740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080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514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38587"/>
            <a:ext cx="80813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second law of thermodynamics</a:t>
            </a:r>
            <a:endParaRPr lang="id-ID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7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1676" y="116632"/>
            <a:ext cx="3372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carnot engine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" y="1084576"/>
            <a:ext cx="37433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842039" y="848552"/>
            <a:ext cx="4799949" cy="5767536"/>
            <a:chOff x="4114800" y="685800"/>
            <a:chExt cx="4429125" cy="540067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838200"/>
              <a:ext cx="800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257800" y="1371600"/>
              <a:ext cx="15335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0750"/>
              <a:ext cx="329565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715000" y="2886075"/>
              <a:ext cx="14097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084638"/>
              <a:ext cx="4124325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648200"/>
              <a:ext cx="315277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572000" y="5486400"/>
              <a:ext cx="352425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4114800" y="685800"/>
              <a:ext cx="1730375" cy="329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 i="1" dirty="0">
                  <a:solidFill>
                    <a:srgbClr val="FF0000"/>
                  </a:solidFill>
                </a:rPr>
                <a:t>Heat:</a:t>
              </a:r>
            </a:p>
            <a:p>
              <a:endParaRPr lang="en-US" altLang="en-US" sz="1600" b="1" i="1" dirty="0">
                <a:solidFill>
                  <a:srgbClr val="FF0000"/>
                </a:solidFill>
              </a:endParaRPr>
            </a:p>
            <a:p>
              <a:endParaRPr lang="en-US" altLang="en-US" sz="1600" b="1" i="1" dirty="0">
                <a:solidFill>
                  <a:srgbClr val="FF0000"/>
                </a:solidFill>
              </a:endParaRPr>
            </a:p>
            <a:p>
              <a:endParaRPr lang="en-US" altLang="en-US" sz="1600" b="1" i="1" dirty="0">
                <a:solidFill>
                  <a:srgbClr val="FF0000"/>
                </a:solidFill>
              </a:endParaRPr>
            </a:p>
            <a:p>
              <a:endParaRPr lang="en-US" altLang="en-US" sz="1600" b="1" i="1" dirty="0">
                <a:solidFill>
                  <a:srgbClr val="FF0000"/>
                </a:solidFill>
              </a:endParaRPr>
            </a:p>
            <a:p>
              <a:r>
                <a:rPr lang="en-US" altLang="en-US" sz="1600" b="1" i="1" dirty="0">
                  <a:solidFill>
                    <a:srgbClr val="FF0000"/>
                  </a:solidFill>
                </a:rPr>
                <a:t>Entropy Changes:</a:t>
              </a:r>
            </a:p>
            <a:p>
              <a:endParaRPr lang="en-US" altLang="en-US" sz="1600" b="1" i="1" dirty="0">
                <a:solidFill>
                  <a:srgbClr val="FF0000"/>
                </a:solidFill>
              </a:endParaRPr>
            </a:p>
            <a:p>
              <a:endParaRPr lang="en-US" altLang="en-US" sz="1600" b="1" i="1" dirty="0">
                <a:solidFill>
                  <a:srgbClr val="FF0000"/>
                </a:solidFill>
              </a:endParaRPr>
            </a:p>
            <a:p>
              <a:endParaRPr lang="en-US" altLang="en-US" sz="1600" b="1" i="1" dirty="0">
                <a:solidFill>
                  <a:srgbClr val="FF0000"/>
                </a:solidFill>
              </a:endParaRPr>
            </a:p>
            <a:p>
              <a:endParaRPr lang="en-US" altLang="en-US" sz="1600" b="1" i="1" dirty="0">
                <a:solidFill>
                  <a:srgbClr val="FF0000"/>
                </a:solidFill>
              </a:endParaRPr>
            </a:p>
            <a:p>
              <a:endParaRPr lang="en-US" altLang="en-US" sz="1600" b="1" i="1" dirty="0">
                <a:solidFill>
                  <a:srgbClr val="FF0000"/>
                </a:solidFill>
              </a:endParaRPr>
            </a:p>
            <a:p>
              <a:endParaRPr lang="en-US" altLang="en-US" sz="1600" b="1" i="1" dirty="0">
                <a:solidFill>
                  <a:srgbClr val="FF0000"/>
                </a:solidFill>
              </a:endParaRPr>
            </a:p>
            <a:p>
              <a:r>
                <a:rPr lang="en-US" altLang="en-US" sz="1600" b="1" i="1" dirty="0">
                  <a:solidFill>
                    <a:srgbClr val="FF0000"/>
                  </a:solidFill>
                </a:rPr>
                <a:t>Efficiency: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56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285250" y="2276872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/>
              <a:t>Real engines, in which the processes that form the engine cycle are not reversible, have lower efficiencies.</a:t>
            </a:r>
          </a:p>
          <a:p>
            <a:endParaRPr lang="en-US" altLang="en-US" sz="2000" dirty="0"/>
          </a:p>
          <a:p>
            <a:r>
              <a:rPr lang="en-US" altLang="en-US" sz="2000" dirty="0"/>
              <a:t>100% engine efficiency  (that is, </a:t>
            </a:r>
            <a:r>
              <a:rPr lang="en-US" altLang="en-US" sz="2000" dirty="0">
                <a:latin typeface="Symbol" pitchFamily="18" charset="2"/>
              </a:rPr>
              <a:t>e</a:t>
            </a:r>
            <a:r>
              <a:rPr lang="en-US" altLang="en-US" sz="2000" dirty="0"/>
              <a:t>= 1) can only be achieved if </a:t>
            </a:r>
            <a:r>
              <a:rPr lang="en-US" altLang="en-US" sz="2000" i="1" dirty="0"/>
              <a:t>T</a:t>
            </a:r>
            <a:r>
              <a:rPr lang="en-US" altLang="en-US" sz="2000" i="1" baseline="-25000" dirty="0"/>
              <a:t>L</a:t>
            </a:r>
            <a:r>
              <a:rPr lang="en-US" altLang="en-US" sz="2000" i="1" dirty="0"/>
              <a:t> = 0 or T</a:t>
            </a:r>
            <a:r>
              <a:rPr lang="en-US" altLang="en-US" sz="2000" i="1" baseline="-25000" dirty="0"/>
              <a:t>H</a:t>
            </a:r>
            <a:r>
              <a:rPr lang="en-US" altLang="en-US" sz="2000" i="1" dirty="0"/>
              <a:t> →∞, </a:t>
            </a:r>
            <a:r>
              <a:rPr lang="en-US" altLang="en-US" sz="2000" dirty="0"/>
              <a:t>which are</a:t>
            </a:r>
            <a:r>
              <a:rPr lang="en-US" altLang="en-US" sz="2000" i="1" dirty="0"/>
              <a:t> </a:t>
            </a:r>
            <a:r>
              <a:rPr lang="en-US" altLang="en-US" sz="2000" dirty="0"/>
              <a:t>impossible requirements</a:t>
            </a:r>
            <a:r>
              <a:rPr lang="en-US" altLang="en-US" sz="2000" i="1" dirty="0"/>
              <a:t>. </a:t>
            </a:r>
            <a:endParaRPr lang="en-US" alt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873566" y="116632"/>
            <a:ext cx="33882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Perfect engine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5" t="22336" r="19814" b="7629"/>
          <a:stretch/>
        </p:blipFill>
        <p:spPr bwMode="auto">
          <a:xfrm>
            <a:off x="228513" y="1484784"/>
            <a:ext cx="4056737" cy="41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02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7" t="19262" r="30874" b="13523"/>
          <a:stretch/>
        </p:blipFill>
        <p:spPr bwMode="auto">
          <a:xfrm>
            <a:off x="1979712" y="1052736"/>
            <a:ext cx="4946754" cy="49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334" y="116632"/>
            <a:ext cx="2664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refrigator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0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334" y="116632"/>
            <a:ext cx="2664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refrigator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65989" y="1196752"/>
            <a:ext cx="827095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/>
              <a:t>This is reverse of a Carnot engine, and therefore called a Carnot refrigerator. A measure of the efficiency of the refrigerator is K, the coefficient of performance: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id-ID" altLang="en-US" sz="1600" i="1" dirty="0" smtClean="0"/>
          </a:p>
          <a:p>
            <a:endParaRPr lang="id-ID" altLang="en-US" sz="1600" i="1" dirty="0"/>
          </a:p>
          <a:p>
            <a:r>
              <a:rPr lang="en-US" altLang="en-US" sz="2000" i="1" dirty="0" smtClean="0"/>
              <a:t>K</a:t>
            </a:r>
            <a:r>
              <a:rPr lang="en-US" altLang="en-US" sz="2000" i="1" baseline="-25000" dirty="0" smtClean="0"/>
              <a:t>C</a:t>
            </a:r>
            <a:r>
              <a:rPr lang="en-US" altLang="en-US" sz="2000" dirty="0"/>
              <a:t>, the value for Carnot refrigerator is therefore: 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id-ID" altLang="en-US" sz="1600" dirty="0" smtClean="0"/>
          </a:p>
          <a:p>
            <a:endParaRPr lang="id-ID" altLang="en-US" sz="1600" dirty="0"/>
          </a:p>
          <a:p>
            <a:r>
              <a:rPr lang="en-US" altLang="en-US" sz="2000" dirty="0" smtClean="0"/>
              <a:t>Finally</a:t>
            </a:r>
            <a:r>
              <a:rPr lang="en-US" altLang="en-US" sz="1600" dirty="0"/>
              <a:t>,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45" y="2487620"/>
            <a:ext cx="6874595" cy="75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11" y="4149080"/>
            <a:ext cx="2317766" cy="69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93" y="5290180"/>
            <a:ext cx="4765898" cy="83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0702" y="116632"/>
            <a:ext cx="4213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perfect refrigator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3" t="18006" r="50033" b="24454"/>
          <a:stretch/>
        </p:blipFill>
        <p:spPr bwMode="auto">
          <a:xfrm>
            <a:off x="347786" y="1700808"/>
            <a:ext cx="2106988" cy="420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555776" y="1521156"/>
            <a:ext cx="633507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/>
              <a:t>The entropy change for the cold reservoir is -|</a:t>
            </a:r>
            <a:r>
              <a:rPr lang="en-US" altLang="en-US" sz="2000" i="1" dirty="0"/>
              <a:t>Q|/T</a:t>
            </a:r>
            <a:r>
              <a:rPr lang="en-US" altLang="en-US" sz="2000" i="1" baseline="-25000" dirty="0"/>
              <a:t>L</a:t>
            </a:r>
            <a:r>
              <a:rPr lang="en-US" altLang="en-US" sz="2000" i="1" dirty="0"/>
              <a:t>, </a:t>
            </a:r>
            <a:r>
              <a:rPr lang="en-US" altLang="en-US" sz="2000" dirty="0"/>
              <a:t>and that for the</a:t>
            </a:r>
          </a:p>
          <a:p>
            <a:r>
              <a:rPr lang="en-US" altLang="en-US" sz="2000" dirty="0"/>
              <a:t>warm reservoir is +|</a:t>
            </a:r>
            <a:r>
              <a:rPr lang="en-US" altLang="en-US" sz="2000" i="1" dirty="0"/>
              <a:t>Q|/T</a:t>
            </a:r>
            <a:r>
              <a:rPr lang="en-US" altLang="en-US" sz="2000" i="1" baseline="-25000" dirty="0"/>
              <a:t>H</a:t>
            </a:r>
            <a:r>
              <a:rPr lang="en-US" altLang="en-US" sz="2000" i="1" dirty="0"/>
              <a:t>. </a:t>
            </a:r>
            <a:r>
              <a:rPr lang="en-US" altLang="en-US" sz="2000" dirty="0"/>
              <a:t>Thus, the net entropy change for the entire system is:</a:t>
            </a:r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id-ID" altLang="en-US" sz="1800" dirty="0" smtClean="0"/>
          </a:p>
          <a:p>
            <a:endParaRPr lang="id-ID" altLang="en-US" sz="1800" dirty="0"/>
          </a:p>
          <a:p>
            <a:endParaRPr lang="en-US" altLang="en-US" sz="2000" dirty="0"/>
          </a:p>
          <a:p>
            <a:r>
              <a:rPr lang="en-US" altLang="en-US" sz="2000" i="1" dirty="0"/>
              <a:t>T</a:t>
            </a:r>
            <a:r>
              <a:rPr lang="en-US" altLang="en-US" sz="2000" i="1" baseline="-25000" dirty="0"/>
              <a:t>H</a:t>
            </a:r>
            <a:r>
              <a:rPr lang="en-US" altLang="en-US" sz="2000" i="1" dirty="0"/>
              <a:t> &gt;T</a:t>
            </a:r>
            <a:r>
              <a:rPr lang="en-US" altLang="en-US" sz="2000" i="1" baseline="-25000" dirty="0"/>
              <a:t>L</a:t>
            </a:r>
            <a:r>
              <a:rPr lang="en-US" altLang="en-US" sz="2000" dirty="0"/>
              <a:t>, and the right side of this equation is negative and thus the net</a:t>
            </a:r>
            <a:r>
              <a:rPr lang="en-US" altLang="en-US" sz="2000" i="1" dirty="0"/>
              <a:t> </a:t>
            </a:r>
            <a:r>
              <a:rPr lang="en-US" altLang="en-US" sz="2000" dirty="0"/>
              <a:t>change in entropy per cycle for the closed system refrigerator  reservoirs is also negative. This violates the second law of thermodynamics, and therefore a perfect refrigerator does not exist.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83799"/>
            <a:ext cx="3100730" cy="85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6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993" y="116632"/>
            <a:ext cx="2191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entropy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69575" y="1988840"/>
            <a:ext cx="528254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 u="sng" dirty="0" smtClean="0"/>
              <a:t>Entropy </a:t>
            </a:r>
            <a:r>
              <a:rPr lang="en-US" altLang="en-US" sz="2400" b="1" u="sng" dirty="0"/>
              <a:t>Postulate:</a:t>
            </a:r>
          </a:p>
          <a:p>
            <a:endParaRPr lang="en-US" altLang="en-US" sz="2000" dirty="0"/>
          </a:p>
          <a:p>
            <a:r>
              <a:rPr lang="en-US" altLang="en-US" sz="2400" b="1" i="1" dirty="0"/>
              <a:t>If an irreversible process occurs in a closed system, the entropy S of the system always increases; it never decreases</a:t>
            </a:r>
            <a:r>
              <a:rPr lang="en-US" altLang="en-US" sz="2400" b="1" i="1" dirty="0" smtClean="0"/>
              <a:t>.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Changes in energy within a closed system do not set the direction of irreversible processes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32422" y="121765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Change in </a:t>
            </a:r>
            <a:r>
              <a:rPr lang="en-US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Entropy:</a:t>
            </a:r>
            <a:r>
              <a:rPr lang="id-ID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Irreversible </a:t>
            </a:r>
            <a:r>
              <a:rPr lang="en-US" altLang="en-US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Process</a:t>
            </a:r>
          </a:p>
        </p:txBody>
      </p:sp>
      <p:pic>
        <p:nvPicPr>
          <p:cNvPr id="3074" name="Picture 2" descr="https://www.swedishnomad.com/wp-content/images/2017/12/Bali-Waterfal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5" r="24515" b="12204"/>
          <a:stretch/>
        </p:blipFill>
        <p:spPr bwMode="auto">
          <a:xfrm>
            <a:off x="5652120" y="3077540"/>
            <a:ext cx="3491880" cy="382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1120" y="116632"/>
            <a:ext cx="4833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Change  in entropy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017602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Change in </a:t>
            </a:r>
            <a:r>
              <a:rPr lang="en-US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Entropy:</a:t>
            </a:r>
            <a:r>
              <a:rPr lang="id-ID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Irreversible </a:t>
            </a:r>
            <a:r>
              <a:rPr lang="en-US" altLang="en-US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Process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112" y="1146297"/>
            <a:ext cx="3048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624"/>
            <a:ext cx="2855233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95536" y="3248929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/>
              <a:t>Here </a:t>
            </a:r>
            <a:r>
              <a:rPr lang="en-US" altLang="en-US" sz="1800" i="1" dirty="0"/>
              <a:t>Q </a:t>
            </a:r>
            <a:r>
              <a:rPr lang="en-US" altLang="en-US" sz="1800" dirty="0"/>
              <a:t>is the energy transferred as heat to or from the system during the process, and </a:t>
            </a:r>
            <a:r>
              <a:rPr lang="en-US" altLang="en-US" sz="1800" i="1" dirty="0"/>
              <a:t>T</a:t>
            </a:r>
            <a:r>
              <a:rPr lang="en-US" altLang="en-US" sz="1800" dirty="0"/>
              <a:t> is the temperature of the system in kelvins.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18329" r="20505" b="10621"/>
          <a:stretch/>
        </p:blipFill>
        <p:spPr bwMode="auto">
          <a:xfrm>
            <a:off x="390473" y="4365104"/>
            <a:ext cx="3050843" cy="23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8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54" y="2908904"/>
            <a:ext cx="290988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19" y="1268976"/>
            <a:ext cx="1779989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1520" y="974336"/>
            <a:ext cx="6264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Change </a:t>
            </a:r>
            <a:r>
              <a:rPr lang="en-US" altLang="en-US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in </a:t>
            </a:r>
            <a:r>
              <a:rPr lang="en-US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Entropy:</a:t>
            </a:r>
            <a:r>
              <a:rPr lang="id-ID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Reversible </a:t>
            </a:r>
            <a:r>
              <a:rPr lang="en-US" altLang="en-US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Process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95975" y="16288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 i="1" dirty="0"/>
              <a:t>To find the entropy change for an irreversible process occurring in a closed system, replace that process with any reversible process that connects the same initial and final states, and calculate the entropy change for this reversible process.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r="6615"/>
          <a:stretch>
            <a:fillRect/>
          </a:stretch>
        </p:blipFill>
        <p:spPr bwMode="auto">
          <a:xfrm>
            <a:off x="27180" y="3876210"/>
            <a:ext cx="3398528" cy="271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1120" y="116632"/>
            <a:ext cx="4833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Change  in entropy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19469"/>
            <a:ext cx="1494934" cy="40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21" y="4600687"/>
            <a:ext cx="2833754" cy="76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5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120" y="116632"/>
            <a:ext cx="4833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Change  in entropy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563" y="1052736"/>
            <a:ext cx="3502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Entropy is a State Function</a:t>
            </a:r>
            <a:endParaRPr lang="id-ID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25" y="1452846"/>
            <a:ext cx="2305910" cy="3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072" y="2027488"/>
            <a:ext cx="501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Because the steps are reversible, with the gas in equilibrium states</a:t>
            </a:r>
            <a:endParaRPr lang="id-ID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25" y="3481335"/>
            <a:ext cx="3206115" cy="64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132" y="4457233"/>
            <a:ext cx="4275736" cy="78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82" y="5617610"/>
            <a:ext cx="4759484" cy="7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9" y="3135785"/>
            <a:ext cx="1710043" cy="3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9" y="3967067"/>
            <a:ext cx="2023463" cy="34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71" y="2735373"/>
            <a:ext cx="2721325" cy="33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9" y="4632287"/>
            <a:ext cx="1615085" cy="63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9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5531" y="116632"/>
            <a:ext cx="7264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Second Law of Thermodynamics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60845" y="1124744"/>
            <a:ext cx="792088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</a:rPr>
              <a:t>If a process occurs in a closed system, the entropy of the system increases for irreversible</a:t>
            </a:r>
          </a:p>
          <a:p>
            <a:r>
              <a:rPr lang="en-US" altLang="en-US" sz="2400" b="1" i="1" dirty="0">
                <a:solidFill>
                  <a:srgbClr val="FF0000"/>
                </a:solidFill>
              </a:rPr>
              <a:t>processes and remains constant for reversible processes. It never decreases</a:t>
            </a:r>
            <a:r>
              <a:rPr lang="en-US" altLang="en-US" sz="2400" dirty="0">
                <a:solidFill>
                  <a:srgbClr val="FF0000"/>
                </a:solidFill>
              </a:rPr>
              <a:t>.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000" b="1" dirty="0"/>
              <a:t>Here the greater-than sign applies to irreversible processes and the equals sign to reversible processes. This relation applies only to closed systems.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6" y="4788574"/>
            <a:ext cx="8037209" cy="68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8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5531" y="116632"/>
            <a:ext cx="7264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Second Law of Thermodynamics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052736"/>
            <a:ext cx="2763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Force due to Entropy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7" y="1919162"/>
            <a:ext cx="3520589" cy="437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910852"/>
            <a:ext cx="2301251" cy="42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42" y="2784433"/>
            <a:ext cx="2497797" cy="3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861048"/>
            <a:ext cx="1822039" cy="7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3" t="69276" r="38401" b="23909"/>
          <a:stretch/>
        </p:blipFill>
        <p:spPr bwMode="auto">
          <a:xfrm>
            <a:off x="3340118" y="3228472"/>
            <a:ext cx="1239123" cy="49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1676" y="116632"/>
            <a:ext cx="3372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carnot engine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3" t="17623" r="14630" b="14053"/>
          <a:stretch/>
        </p:blipFill>
        <p:spPr bwMode="auto">
          <a:xfrm>
            <a:off x="1979712" y="1340768"/>
            <a:ext cx="548879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9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1676" y="116632"/>
            <a:ext cx="3372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carnot engine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77127"/>
            <a:ext cx="752475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6" y="4648200"/>
            <a:ext cx="2628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31840" y="4775300"/>
            <a:ext cx="583264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/>
              <a:t>Figure 20-9</a:t>
            </a:r>
            <a:r>
              <a:rPr lang="en-US" altLang="en-US" sz="1600" i="1" dirty="0"/>
              <a:t>a </a:t>
            </a:r>
            <a:r>
              <a:rPr lang="en-US" altLang="en-US" sz="1600" dirty="0"/>
              <a:t>shows if we place the cylinder in contact with the high temperature</a:t>
            </a:r>
            <a:r>
              <a:rPr lang="en-US" altLang="en-US" sz="1600" i="1" dirty="0"/>
              <a:t> </a:t>
            </a:r>
            <a:r>
              <a:rPr lang="en-US" altLang="en-US" sz="1600" dirty="0"/>
              <a:t>reservoir at temperature </a:t>
            </a:r>
            <a:r>
              <a:rPr lang="en-US" altLang="en-US" sz="1600" i="1" dirty="0"/>
              <a:t>T</a:t>
            </a:r>
            <a:r>
              <a:rPr lang="en-US" altLang="en-US" sz="1600" i="1" baseline="-25000" dirty="0"/>
              <a:t>H</a:t>
            </a:r>
            <a:r>
              <a:rPr lang="en-US" altLang="en-US" sz="1600" i="1" dirty="0"/>
              <a:t>, </a:t>
            </a:r>
            <a:r>
              <a:rPr lang="en-US" altLang="en-US" sz="1600" dirty="0"/>
              <a:t>heat</a:t>
            </a:r>
            <a:r>
              <a:rPr lang="en-US" altLang="en-US" sz="1600" i="1" dirty="0"/>
              <a:t> |Q</a:t>
            </a:r>
            <a:r>
              <a:rPr lang="en-US" altLang="en-US" sz="1600" i="1" baseline="-25000" dirty="0"/>
              <a:t>H</a:t>
            </a:r>
            <a:r>
              <a:rPr lang="en-US" altLang="en-US" sz="1600" i="1" dirty="0"/>
              <a:t>| </a:t>
            </a:r>
            <a:r>
              <a:rPr lang="en-US" altLang="en-US" sz="1600" dirty="0"/>
              <a:t>is transferred to the working substance from this reservoir as the gas undergoes an isothermal expansion from</a:t>
            </a:r>
            <a:r>
              <a:rPr lang="en-US" altLang="en-US" sz="1600" i="1" dirty="0"/>
              <a:t> </a:t>
            </a:r>
            <a:r>
              <a:rPr lang="en-US" altLang="en-US" sz="1600" dirty="0"/>
              <a:t>volume </a:t>
            </a:r>
            <a:r>
              <a:rPr lang="en-US" altLang="en-US" sz="1600" i="1" dirty="0" err="1"/>
              <a:t>V</a:t>
            </a:r>
            <a:r>
              <a:rPr lang="en-US" altLang="en-US" sz="1600" i="1" baseline="-25000" dirty="0" err="1"/>
              <a:t>a</a:t>
            </a:r>
            <a:r>
              <a:rPr lang="en-US" altLang="en-US" sz="1600" i="1" dirty="0"/>
              <a:t> </a:t>
            </a:r>
            <a:r>
              <a:rPr lang="en-US" altLang="en-US" sz="1600" dirty="0"/>
              <a:t>to volume </a:t>
            </a:r>
            <a:r>
              <a:rPr lang="en-US" altLang="en-US" sz="1600" i="1" dirty="0"/>
              <a:t>V</a:t>
            </a:r>
            <a:r>
              <a:rPr lang="en-US" altLang="en-US" sz="1600" i="1" baseline="-25000" dirty="0"/>
              <a:t>b</a:t>
            </a:r>
            <a:r>
              <a:rPr lang="en-US" altLang="en-US" sz="1600" i="1" dirty="0"/>
              <a:t>. </a:t>
            </a:r>
            <a:r>
              <a:rPr lang="en-US" altLang="en-US" sz="1600" dirty="0"/>
              <a:t>With the working substance in contact with the low-temperature reservoir at temperature </a:t>
            </a:r>
            <a:r>
              <a:rPr lang="en-US" altLang="en-US" sz="1600" i="1" dirty="0"/>
              <a:t>T</a:t>
            </a:r>
            <a:r>
              <a:rPr lang="en-US" altLang="en-US" sz="1600" i="1" baseline="-25000" dirty="0"/>
              <a:t>L</a:t>
            </a:r>
            <a:r>
              <a:rPr lang="en-US" altLang="en-US" sz="1600" i="1" dirty="0"/>
              <a:t>, </a:t>
            </a:r>
            <a:r>
              <a:rPr lang="en-US" altLang="en-US" sz="1600" dirty="0"/>
              <a:t>heat</a:t>
            </a:r>
            <a:r>
              <a:rPr lang="en-US" altLang="en-US" sz="1600" i="1" dirty="0"/>
              <a:t> |Q</a:t>
            </a:r>
            <a:r>
              <a:rPr lang="en-US" altLang="en-US" sz="1600" i="1" baseline="-25000" dirty="0"/>
              <a:t>L</a:t>
            </a:r>
            <a:r>
              <a:rPr lang="en-US" altLang="en-US" sz="1600" i="1" dirty="0"/>
              <a:t>| </a:t>
            </a:r>
            <a:r>
              <a:rPr lang="en-US" altLang="en-US" sz="1600" dirty="0"/>
              <a:t>is transferred from the working substance to the low-temperature reservoir as the gas undergoes an isothermal compression from volume </a:t>
            </a:r>
            <a:r>
              <a:rPr lang="en-US" altLang="en-US" sz="1600" i="1" dirty="0" err="1"/>
              <a:t>V</a:t>
            </a:r>
            <a:r>
              <a:rPr lang="en-US" altLang="en-US" sz="1600" i="1" baseline="-25000" dirty="0" err="1"/>
              <a:t>c</a:t>
            </a:r>
            <a:r>
              <a:rPr lang="en-US" altLang="en-US" sz="1600" i="1" baseline="-25000" dirty="0"/>
              <a:t> </a:t>
            </a:r>
            <a:r>
              <a:rPr lang="en-US" altLang="en-US" sz="1600" dirty="0"/>
              <a:t>to volume </a:t>
            </a:r>
            <a:r>
              <a:rPr lang="en-US" altLang="en-US" sz="1600" i="1" dirty="0" err="1"/>
              <a:t>V</a:t>
            </a:r>
            <a:r>
              <a:rPr lang="en-US" altLang="en-US" sz="1600" i="1" baseline="-25000" dirty="0" err="1"/>
              <a:t>d</a:t>
            </a:r>
            <a:r>
              <a:rPr lang="en-US" altLang="en-US" sz="1600" i="1" baseline="-25000" dirty="0"/>
              <a:t> </a:t>
            </a:r>
            <a:r>
              <a:rPr lang="en-US" altLang="en-US" sz="1600" i="1" dirty="0"/>
              <a:t>(Fig. 20-9b).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694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524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law of thermodynamics</dc:title>
  <dc:creator>Andhika Cahaya Titisan Sukma</dc:creator>
  <cp:lastModifiedBy>Andhika Cahaya Titisan Sukma</cp:lastModifiedBy>
  <cp:revision>33</cp:revision>
  <dcterms:created xsi:type="dcterms:W3CDTF">2021-09-21T02:09:46Z</dcterms:created>
  <dcterms:modified xsi:type="dcterms:W3CDTF">2021-09-23T06:34:21Z</dcterms:modified>
</cp:coreProperties>
</file>