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99" r:id="rId5"/>
    <p:sldId id="261" r:id="rId6"/>
    <p:sldId id="262" r:id="rId7"/>
    <p:sldId id="263" r:id="rId8"/>
    <p:sldId id="266" r:id="rId9"/>
    <p:sldId id="300" r:id="rId10"/>
    <p:sldId id="267" r:id="rId11"/>
    <p:sldId id="264" r:id="rId12"/>
    <p:sldId id="302" r:id="rId13"/>
    <p:sldId id="301" r:id="rId14"/>
    <p:sldId id="275" r:id="rId15"/>
    <p:sldId id="279" r:id="rId16"/>
    <p:sldId id="278" r:id="rId17"/>
    <p:sldId id="297" r:id="rId18"/>
    <p:sldId id="298" r:id="rId19"/>
    <p:sldId id="295" r:id="rId20"/>
    <p:sldId id="296" r:id="rId21"/>
    <p:sldId id="277" r:id="rId22"/>
    <p:sldId id="292" r:id="rId23"/>
    <p:sldId id="290" r:id="rId24"/>
    <p:sldId id="269" r:id="rId25"/>
    <p:sldId id="273" r:id="rId26"/>
    <p:sldId id="271" r:id="rId27"/>
    <p:sldId id="282" r:id="rId28"/>
    <p:sldId id="272" r:id="rId29"/>
    <p:sldId id="274" r:id="rId30"/>
    <p:sldId id="276" r:id="rId31"/>
    <p:sldId id="284" r:id="rId32"/>
    <p:sldId id="285" r:id="rId33"/>
    <p:sldId id="286" r:id="rId34"/>
    <p:sldId id="287" r:id="rId35"/>
    <p:sldId id="291" r:id="rId36"/>
    <p:sldId id="289" r:id="rId37"/>
    <p:sldId id="294" r:id="rId38"/>
    <p:sldId id="304" r:id="rId39"/>
    <p:sldId id="303" r:id="rId40"/>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E76E02BB-0038-4675-BE76-98B8F49B8662}" type="datetimeFigureOut">
              <a:rPr lang="id-ID" smtClean="0"/>
              <a:t>08/12/2021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398801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76E02BB-0038-4675-BE76-98B8F49B8662}" type="datetimeFigureOut">
              <a:rPr lang="id-ID" smtClean="0"/>
              <a:t>08/12/2021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280108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76E02BB-0038-4675-BE76-98B8F49B8662}" type="datetimeFigureOut">
              <a:rPr lang="id-ID" smtClean="0"/>
              <a:t>08/12/2021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290716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76E02BB-0038-4675-BE76-98B8F49B8662}" type="datetimeFigureOut">
              <a:rPr lang="id-ID" smtClean="0"/>
              <a:t>08/12/2021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122906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6E02BB-0038-4675-BE76-98B8F49B8662}" type="datetimeFigureOut">
              <a:rPr lang="id-ID" smtClean="0"/>
              <a:t>08/12/2021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99965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E76E02BB-0038-4675-BE76-98B8F49B8662}" type="datetimeFigureOut">
              <a:rPr lang="id-ID" smtClean="0"/>
              <a:t>08/12/2021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147055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E76E02BB-0038-4675-BE76-98B8F49B8662}" type="datetimeFigureOut">
              <a:rPr lang="id-ID" smtClean="0"/>
              <a:t>08/12/2021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309391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E76E02BB-0038-4675-BE76-98B8F49B8662}" type="datetimeFigureOut">
              <a:rPr lang="id-ID" smtClean="0"/>
              <a:t>08/12/2021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342508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E02BB-0038-4675-BE76-98B8F49B8662}" type="datetimeFigureOut">
              <a:rPr lang="id-ID" smtClean="0"/>
              <a:t>08/12/2021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137837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6E02BB-0038-4675-BE76-98B8F49B8662}" type="datetimeFigureOut">
              <a:rPr lang="id-ID" smtClean="0"/>
              <a:t>08/12/2021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154980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6E02BB-0038-4675-BE76-98B8F49B8662}" type="datetimeFigureOut">
              <a:rPr lang="id-ID" smtClean="0"/>
              <a:t>08/12/2021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4BBE8EB-E25D-4570-83A0-C3BDF25D0AE2}" type="slidenum">
              <a:rPr lang="id-ID" smtClean="0"/>
              <a:t>‹#›</a:t>
            </a:fld>
            <a:endParaRPr lang="id-ID"/>
          </a:p>
        </p:txBody>
      </p:sp>
    </p:spTree>
    <p:extLst>
      <p:ext uri="{BB962C8B-B14F-4D97-AF65-F5344CB8AC3E}">
        <p14:creationId xmlns:p14="http://schemas.microsoft.com/office/powerpoint/2010/main" val="3316375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E02BB-0038-4675-BE76-98B8F49B8662}" type="datetimeFigureOut">
              <a:rPr lang="id-ID" smtClean="0"/>
              <a:t>08/12/2021</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BE8EB-E25D-4570-83A0-C3BDF25D0AE2}" type="slidenum">
              <a:rPr lang="id-ID" smtClean="0"/>
              <a:t>‹#›</a:t>
            </a:fld>
            <a:endParaRPr lang="id-ID"/>
          </a:p>
        </p:txBody>
      </p:sp>
    </p:spTree>
    <p:extLst>
      <p:ext uri="{BB962C8B-B14F-4D97-AF65-F5344CB8AC3E}">
        <p14:creationId xmlns:p14="http://schemas.microsoft.com/office/powerpoint/2010/main" val="276907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80159"/>
            <a:ext cx="8257735" cy="2264897"/>
          </a:xfrm>
        </p:spPr>
        <p:txBody>
          <a:bodyPr>
            <a:normAutofit/>
          </a:bodyPr>
          <a:lstStyle/>
          <a:p>
            <a:r>
              <a:rPr lang="id-ID" sz="2800" b="1" dirty="0" smtClean="0">
                <a:latin typeface="Algerian" panose="04020705040A02060702" pitchFamily="82" charset="0"/>
                <a:cs typeface="Arial" panose="020B0604020202020204" pitchFamily="34" charset="0"/>
              </a:rPr>
              <a:t>PLAGIARISME DAN CARA MENGHINDARINYA</a:t>
            </a:r>
            <a:r>
              <a:rPr lang="id-ID" sz="2400" dirty="0" smtClean="0">
                <a:latin typeface="Bell MT" panose="02020503060305020303" pitchFamily="18" charset="0"/>
                <a:cs typeface="Arial" panose="020B0604020202020204" pitchFamily="34" charset="0"/>
              </a:rPr>
              <a:t/>
            </a:r>
            <a:br>
              <a:rPr lang="id-ID" sz="2400" dirty="0" smtClean="0">
                <a:latin typeface="Bell MT" panose="02020503060305020303" pitchFamily="18" charset="0"/>
                <a:cs typeface="Arial" panose="020B0604020202020204" pitchFamily="34" charset="0"/>
              </a:rPr>
            </a:br>
            <a:r>
              <a:rPr lang="id-ID" sz="2400" dirty="0">
                <a:latin typeface="Bell MT" panose="02020503060305020303" pitchFamily="18" charset="0"/>
                <a:cs typeface="Arial" panose="020B0604020202020204" pitchFamily="34" charset="0"/>
              </a:rPr>
              <a:t/>
            </a:r>
            <a:br>
              <a:rPr lang="id-ID" sz="2400" dirty="0">
                <a:latin typeface="Bell MT" panose="02020503060305020303" pitchFamily="18" charset="0"/>
                <a:cs typeface="Arial" panose="020B0604020202020204" pitchFamily="34" charset="0"/>
              </a:rPr>
            </a:br>
            <a:r>
              <a:rPr lang="id-ID" sz="3600" dirty="0" smtClean="0">
                <a:latin typeface="Arial Black" panose="020B0A04020102020204" pitchFamily="34" charset="0"/>
                <a:cs typeface="Arial" panose="020B0604020202020204" pitchFamily="34" charset="0"/>
              </a:rPr>
              <a:t/>
            </a:r>
            <a:br>
              <a:rPr lang="id-ID" sz="3600" dirty="0" smtClean="0">
                <a:latin typeface="Arial Black" panose="020B0A04020102020204" pitchFamily="34" charset="0"/>
                <a:cs typeface="Arial" panose="020B0604020202020204" pitchFamily="34" charset="0"/>
              </a:rPr>
            </a:br>
            <a:endParaRPr lang="id-ID" sz="2400" dirty="0">
              <a:latin typeface="Comic Sans MS" panose="030F0702030302020204" pitchFamily="66" charset="0"/>
              <a:cs typeface="Arial" panose="020B0604020202020204" pitchFamily="34" charset="0"/>
            </a:endParaRPr>
          </a:p>
        </p:txBody>
      </p:sp>
      <p:sp>
        <p:nvSpPr>
          <p:cNvPr id="3" name="Subtitle 2"/>
          <p:cNvSpPr>
            <a:spLocks noGrp="1"/>
          </p:cNvSpPr>
          <p:nvPr>
            <p:ph type="subTitle" idx="1"/>
          </p:nvPr>
        </p:nvSpPr>
        <p:spPr>
          <a:xfrm>
            <a:off x="1531033" y="3559121"/>
            <a:ext cx="5195668" cy="612524"/>
          </a:xfrm>
        </p:spPr>
        <p:txBody>
          <a:bodyPr/>
          <a:lstStyle/>
          <a:p>
            <a:r>
              <a:rPr lang="en-ID" dirty="0" err="1" smtClean="0">
                <a:latin typeface="Comic Sans MS" panose="030F0702030302020204" pitchFamily="66" charset="0"/>
              </a:rPr>
              <a:t>Desy</a:t>
            </a:r>
            <a:r>
              <a:rPr lang="en-ID" dirty="0" smtClean="0">
                <a:latin typeface="Comic Sans MS" panose="030F0702030302020204" pitchFamily="66" charset="0"/>
              </a:rPr>
              <a:t> </a:t>
            </a:r>
            <a:r>
              <a:rPr lang="en-ID" dirty="0" err="1" smtClean="0">
                <a:latin typeface="Comic Sans MS" panose="030F0702030302020204" pitchFamily="66" charset="0"/>
              </a:rPr>
              <a:t>Listyaningrum</a:t>
            </a:r>
            <a:r>
              <a:rPr lang="en-ID" dirty="0" smtClean="0">
                <a:latin typeface="Comic Sans MS" panose="030F0702030302020204" pitchFamily="66" charset="0"/>
              </a:rPr>
              <a:t>, </a:t>
            </a:r>
            <a:r>
              <a:rPr lang="en-ID" dirty="0" err="1" smtClean="0">
                <a:latin typeface="Comic Sans MS" panose="030F0702030302020204" pitchFamily="66" charset="0"/>
              </a:rPr>
              <a:t>M.Hum</a:t>
            </a:r>
            <a:r>
              <a:rPr lang="id-ID" dirty="0" smtClean="0">
                <a:latin typeface="Comic Sans MS" panose="030F0702030302020204" pitchFamily="66" charset="0"/>
              </a:rPr>
              <a:t>. </a:t>
            </a:r>
            <a:endParaRPr lang="id-ID" dirty="0">
              <a:latin typeface="Comic Sans MS" panose="030F0702030302020204" pitchFamily="66" charset="0"/>
            </a:endParaRPr>
          </a:p>
        </p:txBody>
      </p:sp>
      <p:sp>
        <p:nvSpPr>
          <p:cNvPr id="4" name="TextBox 3"/>
          <p:cNvSpPr txBox="1"/>
          <p:nvPr/>
        </p:nvSpPr>
        <p:spPr>
          <a:xfrm>
            <a:off x="2112264" y="4591587"/>
            <a:ext cx="3878498" cy="523220"/>
          </a:xfrm>
          <a:prstGeom prst="rect">
            <a:avLst/>
          </a:prstGeom>
          <a:noFill/>
        </p:spPr>
        <p:txBody>
          <a:bodyPr wrap="none" rtlCol="0">
            <a:spAutoFit/>
          </a:bodyPr>
          <a:lstStyle/>
          <a:p>
            <a:r>
              <a:rPr lang="en-US" sz="2800" b="1" dirty="0" smtClean="0">
                <a:latin typeface="Adobe Garamond Pro" panose="02020502060506020403" pitchFamily="18" charset="0"/>
              </a:rPr>
              <a:t>Univ. Pembangunan Jaya</a:t>
            </a:r>
            <a:endParaRPr lang="en-US" sz="2800" b="1" dirty="0">
              <a:latin typeface="Adobe Garamond Pro" panose="02020502060506020403" pitchFamily="18" charset="0"/>
            </a:endParaRPr>
          </a:p>
        </p:txBody>
      </p:sp>
      <p:sp>
        <p:nvSpPr>
          <p:cNvPr id="5" name="TextBox 4"/>
          <p:cNvSpPr txBox="1"/>
          <p:nvPr/>
        </p:nvSpPr>
        <p:spPr>
          <a:xfrm>
            <a:off x="2112264" y="5011529"/>
            <a:ext cx="2882007" cy="523220"/>
          </a:xfrm>
          <a:prstGeom prst="rect">
            <a:avLst/>
          </a:prstGeom>
          <a:noFill/>
        </p:spPr>
        <p:txBody>
          <a:bodyPr wrap="none" rtlCol="0">
            <a:spAutoFit/>
          </a:bodyPr>
          <a:lstStyle/>
          <a:p>
            <a:r>
              <a:rPr lang="en-US" sz="2800" b="1" dirty="0" smtClean="0">
                <a:latin typeface="Adobe Garamond Pro" panose="02020502060506020403" pitchFamily="18" charset="0"/>
              </a:rPr>
              <a:t>Tangerang Selatan</a:t>
            </a:r>
            <a:endParaRPr lang="en-US" sz="2800" b="1" dirty="0">
              <a:latin typeface="Adobe Garamond Pro" panose="02020502060506020403" pitchFamily="18" charset="0"/>
            </a:endParaRPr>
          </a:p>
        </p:txBody>
      </p:sp>
    </p:spTree>
    <p:extLst>
      <p:ext uri="{BB962C8B-B14F-4D97-AF65-F5344CB8AC3E}">
        <p14:creationId xmlns:p14="http://schemas.microsoft.com/office/powerpoint/2010/main" val="14561088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9138" y="745587"/>
            <a:ext cx="10292862" cy="6112413"/>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marL="0" indent="0">
              <a:buNone/>
            </a:pPr>
            <a:r>
              <a:rPr lang="id-ID" dirty="0"/>
              <a:t>(</a:t>
            </a:r>
            <a:r>
              <a:rPr lang="id-ID" sz="3800" b="1" dirty="0">
                <a:latin typeface="Bell MT" panose="02020503060305020303" pitchFamily="18" charset="0"/>
              </a:rPr>
              <a:t>Pasal 70):</a:t>
            </a:r>
            <a:r>
              <a:rPr lang="id-ID" sz="3800" dirty="0">
                <a:latin typeface="Bell MT" panose="02020503060305020303" pitchFamily="18" charset="0"/>
              </a:rPr>
              <a:t> </a:t>
            </a:r>
            <a:endParaRPr lang="id-ID" sz="3800" dirty="0" smtClean="0">
              <a:latin typeface="Bell MT" panose="02020503060305020303" pitchFamily="18" charset="0"/>
            </a:endParaRPr>
          </a:p>
          <a:p>
            <a:pPr algn="just"/>
            <a:r>
              <a:rPr lang="id-ID" sz="3800" dirty="0" smtClean="0">
                <a:latin typeface="Bell MT" panose="02020503060305020303" pitchFamily="18" charset="0"/>
              </a:rPr>
              <a:t>Lulusan</a:t>
            </a:r>
            <a:r>
              <a:rPr lang="id-ID" sz="3800" dirty="0">
                <a:latin typeface="Bell MT" panose="02020503060305020303" pitchFamily="18" charset="0"/>
              </a:rPr>
              <a:t> yang karya ilmiah yang digunakannya untuk mendapatkan gelar </a:t>
            </a:r>
            <a:r>
              <a:rPr lang="id-ID" sz="3800" dirty="0" smtClean="0">
                <a:latin typeface="Bell MT" panose="02020503060305020303" pitchFamily="18" charset="0"/>
              </a:rPr>
              <a:t>akademik profesi sebagaimana dimaksud dalam Pasal 25 Ayat (2) terbukti merupakan jiplakan </a:t>
            </a:r>
            <a:r>
              <a:rPr lang="id-ID" sz="3800" b="1" u="sng" dirty="0" smtClean="0">
                <a:latin typeface="Bell MT" panose="02020503060305020303" pitchFamily="18" charset="0"/>
              </a:rPr>
              <a:t>dipidana paling lama </a:t>
            </a:r>
            <a:r>
              <a:rPr lang="id-ID" sz="3800" b="1" dirty="0" smtClean="0">
                <a:latin typeface="Bell MT" panose="02020503060305020303" pitchFamily="18" charset="0"/>
              </a:rPr>
              <a:t>dua tahun/pidana </a:t>
            </a:r>
            <a:r>
              <a:rPr lang="id-ID" sz="3800" dirty="0" smtClean="0">
                <a:latin typeface="Bell MT" panose="02020503060305020303" pitchFamily="18" charset="0"/>
              </a:rPr>
              <a:t>denda paling banyak </a:t>
            </a:r>
            <a:r>
              <a:rPr lang="id-ID" sz="3800" b="1" dirty="0" smtClean="0">
                <a:latin typeface="Bell MT" panose="02020503060305020303" pitchFamily="18" charset="0"/>
              </a:rPr>
              <a:t>Rp 200.000.00</a:t>
            </a:r>
            <a:r>
              <a:rPr lang="en-ID" sz="3800" b="1" dirty="0" smtClean="0">
                <a:latin typeface="Bell MT" panose="02020503060305020303" pitchFamily="18" charset="0"/>
              </a:rPr>
              <a:t>0</a:t>
            </a:r>
            <a:r>
              <a:rPr lang="id-ID" sz="3800" b="1" dirty="0" smtClean="0">
                <a:latin typeface="Bell MT" panose="02020503060305020303" pitchFamily="18" charset="0"/>
              </a:rPr>
              <a:t> (dua ratus juta rupiah)</a:t>
            </a:r>
          </a:p>
          <a:p>
            <a:pPr marL="0" indent="0" algn="just">
              <a:buNone/>
            </a:pPr>
            <a:endParaRPr lang="id-ID" sz="3800" dirty="0" smtClean="0">
              <a:latin typeface="Bell MT" panose="02020503060305020303" pitchFamily="18" charset="0"/>
            </a:endParaRPr>
          </a:p>
          <a:p>
            <a:r>
              <a:rPr lang="id-ID" sz="3800" b="1" dirty="0" smtClean="0">
                <a:latin typeface="Bell MT" panose="02020503060305020303" pitchFamily="18" charset="0"/>
              </a:rPr>
              <a:t>Peraturan Menteri</a:t>
            </a:r>
            <a:r>
              <a:rPr lang="id-ID" sz="3800" dirty="0" smtClean="0">
                <a:latin typeface="Bell MT" panose="02020503060305020303" pitchFamily="18" charset="0"/>
              </a:rPr>
              <a:t> Nomor 17 Tahun 2010 telah mengatur sanksi </a:t>
            </a:r>
            <a:r>
              <a:rPr lang="id-ID" sz="3800" b="1" dirty="0" smtClean="0">
                <a:latin typeface="Bell MT" panose="02020503060305020303" pitchFamily="18" charset="0"/>
              </a:rPr>
              <a:t>bagi mahasiswa </a:t>
            </a:r>
            <a:r>
              <a:rPr lang="id-ID" sz="3800" dirty="0" smtClean="0">
                <a:latin typeface="Bell MT" panose="02020503060305020303" pitchFamily="18" charset="0"/>
              </a:rPr>
              <a:t> yang  melakukan  tindakan  plagiat. Jika terbukti melakukan plagiarisme, akan memperoleh sanksi sebagai berikut:</a:t>
            </a:r>
          </a:p>
          <a:p>
            <a:pPr marL="514350" indent="-514350">
              <a:buFont typeface="+mj-lt"/>
              <a:buAutoNum type="arabicPeriod"/>
            </a:pPr>
            <a:r>
              <a:rPr lang="id-ID" sz="3800" dirty="0" smtClean="0">
                <a:latin typeface="Bell MT" panose="02020503060305020303" pitchFamily="18" charset="0"/>
              </a:rPr>
              <a:t>Teguran</a:t>
            </a:r>
            <a:r>
              <a:rPr lang="id-ID" sz="3800" dirty="0">
                <a:latin typeface="Bell MT" panose="02020503060305020303" pitchFamily="18" charset="0"/>
              </a:rPr>
              <a:t>  </a:t>
            </a:r>
            <a:endParaRPr lang="id-ID" sz="3800" dirty="0" smtClean="0">
              <a:latin typeface="Bell MT" panose="02020503060305020303" pitchFamily="18" charset="0"/>
            </a:endParaRPr>
          </a:p>
          <a:p>
            <a:pPr marL="514350" indent="-514350">
              <a:buFont typeface="+mj-lt"/>
              <a:buAutoNum type="arabicPeriod"/>
            </a:pPr>
            <a:r>
              <a:rPr lang="id-ID" sz="3800" dirty="0" smtClean="0">
                <a:latin typeface="Bell MT" panose="02020503060305020303" pitchFamily="18" charset="0"/>
              </a:rPr>
              <a:t>Peringatan</a:t>
            </a:r>
            <a:r>
              <a:rPr lang="id-ID" sz="3800" dirty="0">
                <a:latin typeface="Bell MT" panose="02020503060305020303" pitchFamily="18" charset="0"/>
              </a:rPr>
              <a:t> tertulis  </a:t>
            </a:r>
            <a:endParaRPr lang="id-ID" sz="3800" dirty="0" smtClean="0">
              <a:latin typeface="Bell MT" panose="02020503060305020303" pitchFamily="18" charset="0"/>
            </a:endParaRPr>
          </a:p>
          <a:p>
            <a:pPr marL="514350" indent="-514350">
              <a:buFont typeface="+mj-lt"/>
              <a:buAutoNum type="arabicPeriod"/>
            </a:pPr>
            <a:r>
              <a:rPr lang="id-ID" sz="3800" dirty="0" smtClean="0">
                <a:latin typeface="Bell MT" panose="02020503060305020303" pitchFamily="18" charset="0"/>
              </a:rPr>
              <a:t>Penundaan</a:t>
            </a:r>
            <a:r>
              <a:rPr lang="id-ID" sz="3800" dirty="0">
                <a:latin typeface="Bell MT" panose="02020503060305020303" pitchFamily="18" charset="0"/>
              </a:rPr>
              <a:t> pemberian sebagian hak mahasiswa  </a:t>
            </a:r>
          </a:p>
          <a:p>
            <a:pPr marL="514350" indent="-514350">
              <a:buFont typeface="+mj-lt"/>
              <a:buAutoNum type="arabicPeriod"/>
            </a:pPr>
            <a:r>
              <a:rPr lang="id-ID" sz="3800" dirty="0" smtClean="0">
                <a:latin typeface="Bell MT" panose="02020503060305020303" pitchFamily="18" charset="0"/>
              </a:rPr>
              <a:t>Pembatalan</a:t>
            </a:r>
            <a:r>
              <a:rPr lang="id-ID" sz="3800" dirty="0">
                <a:latin typeface="Bell MT" panose="02020503060305020303" pitchFamily="18" charset="0"/>
              </a:rPr>
              <a:t> nilai </a:t>
            </a:r>
          </a:p>
          <a:p>
            <a:pPr marL="514350" indent="-514350">
              <a:buFont typeface="+mj-lt"/>
              <a:buAutoNum type="arabicPeriod"/>
            </a:pPr>
            <a:r>
              <a:rPr lang="id-ID" sz="3800" dirty="0" smtClean="0">
                <a:latin typeface="Bell MT" panose="02020503060305020303" pitchFamily="18" charset="0"/>
              </a:rPr>
              <a:t>Pemberhentian</a:t>
            </a:r>
            <a:r>
              <a:rPr lang="id-ID" sz="3800" dirty="0">
                <a:latin typeface="Bell MT" panose="02020503060305020303" pitchFamily="18" charset="0"/>
              </a:rPr>
              <a:t> dengan hormat dari status sebagai mahasiswa  </a:t>
            </a:r>
          </a:p>
          <a:p>
            <a:pPr marL="514350" indent="-514350">
              <a:buFont typeface="+mj-lt"/>
              <a:buAutoNum type="arabicPeriod"/>
            </a:pPr>
            <a:r>
              <a:rPr lang="id-ID" sz="3800" dirty="0" smtClean="0">
                <a:latin typeface="Bell MT" panose="02020503060305020303" pitchFamily="18" charset="0"/>
              </a:rPr>
              <a:t>Pemberhentian</a:t>
            </a:r>
            <a:r>
              <a:rPr lang="id-ID" sz="3800" dirty="0">
                <a:latin typeface="Bell MT" panose="02020503060305020303" pitchFamily="18" charset="0"/>
              </a:rPr>
              <a:t> tidak dengan hormat dari status sebagai mahasiswa  </a:t>
            </a:r>
          </a:p>
          <a:p>
            <a:pPr marL="514350" indent="-514350">
              <a:buFont typeface="+mj-lt"/>
              <a:buAutoNum type="arabicPeriod"/>
            </a:pPr>
            <a:r>
              <a:rPr lang="id-ID" sz="3800" dirty="0" smtClean="0">
                <a:latin typeface="Bell MT" panose="02020503060305020303" pitchFamily="18" charset="0"/>
              </a:rPr>
              <a:t>Pembatalan</a:t>
            </a:r>
            <a:r>
              <a:rPr lang="id-ID" sz="3800" dirty="0">
                <a:latin typeface="Bell MT" panose="02020503060305020303" pitchFamily="18" charset="0"/>
              </a:rPr>
              <a:t> ijazah apabila telah lulus dari proses pendidikan. </a:t>
            </a:r>
            <a:r>
              <a:rPr lang="id-ID" dirty="0"/>
              <a:t> </a:t>
            </a:r>
          </a:p>
        </p:txBody>
      </p:sp>
    </p:spTree>
    <p:extLst>
      <p:ext uri="{BB962C8B-B14F-4D97-AF65-F5344CB8AC3E}">
        <p14:creationId xmlns:p14="http://schemas.microsoft.com/office/powerpoint/2010/main" val="7117569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p:cTn id="6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2" dur="10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8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id-ID" b="1" dirty="0" smtClean="0">
                <a:solidFill>
                  <a:srgbClr val="FFFF00"/>
                </a:solidFill>
                <a:latin typeface="Comic Sans MS" panose="030F0702030302020204" pitchFamily="66" charset="0"/>
                <a:cs typeface="Aharoni" panose="02010803020104030203" pitchFamily="2" charset="-79"/>
              </a:rPr>
              <a:t>PENCEGAHAN PLAGIARISME</a:t>
            </a:r>
            <a:endParaRPr lang="id-ID" b="1" dirty="0">
              <a:solidFill>
                <a:srgbClr val="FFFF00"/>
              </a:solidFill>
              <a:latin typeface="Comic Sans MS" panose="030F0702030302020204" pitchFamily="66" charset="0"/>
              <a:cs typeface="Aharoni" panose="02010803020104030203" pitchFamily="2" charset="-79"/>
            </a:endParaRPr>
          </a:p>
        </p:txBody>
      </p:sp>
      <p:sp>
        <p:nvSpPr>
          <p:cNvPr id="3" name="Content Placeholder 2"/>
          <p:cNvSpPr>
            <a:spLocks noGrp="1"/>
          </p:cNvSpPr>
          <p:nvPr>
            <p:ph idx="1"/>
          </p:nvPr>
        </p:nvSpPr>
        <p:spPr>
          <a:xfrm>
            <a:off x="838200" y="1023766"/>
            <a:ext cx="10515600" cy="5109747"/>
          </a:xfrm>
        </p:spPr>
        <p:txBody>
          <a:bodyPr>
            <a:noAutofit/>
          </a:bodyPr>
          <a:lstStyle/>
          <a:p>
            <a:r>
              <a:rPr lang="id-ID" sz="3200" b="1" dirty="0">
                <a:latin typeface="Bell MT" panose="02020503060305020303" pitchFamily="18" charset="0"/>
              </a:rPr>
              <a:t>Pengutipan </a:t>
            </a:r>
            <a:r>
              <a:rPr lang="id-ID" dirty="0">
                <a:latin typeface="Bell MT" panose="02020503060305020303" pitchFamily="18" charset="0"/>
              </a:rPr>
              <a:t> </a:t>
            </a:r>
            <a:endParaRPr lang="id-ID" dirty="0" smtClean="0">
              <a:latin typeface="Bell MT" panose="02020503060305020303" pitchFamily="18" charset="0"/>
            </a:endParaRPr>
          </a:p>
          <a:p>
            <a:pPr marL="971550" lvl="1" indent="-514350">
              <a:buFont typeface="+mj-lt"/>
              <a:buAutoNum type="arabicPeriod"/>
            </a:pPr>
            <a:r>
              <a:rPr lang="id-ID" sz="2800" dirty="0" smtClean="0">
                <a:latin typeface="Bell MT" panose="02020503060305020303" pitchFamily="18" charset="0"/>
              </a:rPr>
              <a:t>Menggunakan</a:t>
            </a:r>
            <a:r>
              <a:rPr lang="id-ID" sz="2800" dirty="0">
                <a:latin typeface="Bell MT" panose="02020503060305020303" pitchFamily="18" charset="0"/>
              </a:rPr>
              <a:t>  dua  tanda  kutip, </a:t>
            </a:r>
            <a:r>
              <a:rPr lang="id-ID" sz="2800" dirty="0" smtClean="0">
                <a:latin typeface="Bell MT" panose="02020503060305020303" pitchFamily="18" charset="0"/>
              </a:rPr>
              <a:t>jika mengambil langsung satu kalimat dengan menyebutkan sumbernya.</a:t>
            </a:r>
          </a:p>
          <a:p>
            <a:pPr marL="971550" lvl="1" indent="-514350">
              <a:buFont typeface="+mj-lt"/>
              <a:buAutoNum type="arabicPeriod"/>
            </a:pPr>
            <a:r>
              <a:rPr lang="id-ID" sz="2800" dirty="0" smtClean="0">
                <a:latin typeface="Bell MT" panose="02020503060305020303" pitchFamily="18" charset="0"/>
              </a:rPr>
              <a:t>Menuliskan</a:t>
            </a:r>
            <a:r>
              <a:rPr lang="id-ID" sz="2800" dirty="0">
                <a:latin typeface="Bell MT" panose="02020503060305020303" pitchFamily="18" charset="0"/>
              </a:rPr>
              <a:t> daftar pustaka, atas karya yang dirujuk, </a:t>
            </a:r>
            <a:r>
              <a:rPr lang="id-ID" sz="2800" dirty="0" smtClean="0">
                <a:latin typeface="Bell MT" panose="02020503060305020303" pitchFamily="18" charset="0"/>
              </a:rPr>
              <a:t>dengan baik dan bena</a:t>
            </a:r>
            <a:r>
              <a:rPr lang="en-ID" sz="2800" dirty="0" smtClean="0">
                <a:latin typeface="Bell MT" panose="02020503060305020303" pitchFamily="18" charset="0"/>
              </a:rPr>
              <a:t>r</a:t>
            </a:r>
            <a:r>
              <a:rPr lang="id-ID" sz="2800" dirty="0" smtClean="0">
                <a:latin typeface="Bell MT" panose="02020503060305020303" pitchFamily="18" charset="0"/>
              </a:rPr>
              <a:t>. Sesuai dengan panduan yang ditetapkan masing-masing institusi dalam penulisan daftar pustaka. </a:t>
            </a:r>
          </a:p>
          <a:p>
            <a:r>
              <a:rPr lang="id-ID" sz="3200" b="1" i="1" dirty="0" smtClean="0">
                <a:latin typeface="Bell MT" panose="02020503060305020303" pitchFamily="18" charset="0"/>
              </a:rPr>
              <a:t>Paraphrase</a:t>
            </a:r>
            <a:r>
              <a:rPr lang="id-ID" sz="3200" b="1" dirty="0">
                <a:latin typeface="Bell MT" panose="02020503060305020303" pitchFamily="18" charset="0"/>
              </a:rPr>
              <a:t>  </a:t>
            </a:r>
            <a:endParaRPr lang="id-ID" sz="3200" b="1" dirty="0" smtClean="0">
              <a:latin typeface="Bell MT" panose="02020503060305020303" pitchFamily="18" charset="0"/>
            </a:endParaRPr>
          </a:p>
          <a:p>
            <a:pPr marL="971550" lvl="1" indent="-514350">
              <a:buFont typeface="+mj-lt"/>
              <a:buAutoNum type="arabicPeriod"/>
            </a:pPr>
            <a:r>
              <a:rPr lang="id-ID" sz="2800" dirty="0" smtClean="0">
                <a:latin typeface="Bell MT" panose="02020503060305020303" pitchFamily="18" charset="0"/>
              </a:rPr>
              <a:t>Melakukan</a:t>
            </a:r>
            <a:r>
              <a:rPr lang="id-ID" sz="2800" dirty="0">
                <a:latin typeface="Bell MT" panose="02020503060305020303" pitchFamily="18" charset="0"/>
              </a:rPr>
              <a:t> parafrasa dengan tetap menyebutkan sumbernya. </a:t>
            </a:r>
            <a:endParaRPr lang="id-ID" sz="2800" dirty="0" smtClean="0">
              <a:latin typeface="Bell MT" panose="02020503060305020303" pitchFamily="18" charset="0"/>
            </a:endParaRPr>
          </a:p>
          <a:p>
            <a:pPr marL="971550" lvl="1" indent="-514350">
              <a:buFont typeface="+mj-lt"/>
              <a:buAutoNum type="arabicPeriod"/>
            </a:pPr>
            <a:r>
              <a:rPr lang="id-ID" sz="2800" dirty="0" smtClean="0">
                <a:latin typeface="Bell MT" panose="02020503060305020303" pitchFamily="18" charset="0"/>
              </a:rPr>
              <a:t>Parafrasa</a:t>
            </a:r>
            <a:r>
              <a:rPr lang="id-ID" sz="2800" dirty="0">
                <a:latin typeface="Bell MT" panose="02020503060305020303" pitchFamily="18" charset="0"/>
              </a:rPr>
              <a:t> adalah  mengungkapkan </a:t>
            </a:r>
            <a:r>
              <a:rPr lang="id-ID" sz="2800" dirty="0" smtClean="0">
                <a:latin typeface="Bell MT" panose="02020503060305020303" pitchFamily="18" charset="0"/>
              </a:rPr>
              <a:t>ide/gagasan orang lain dengan</a:t>
            </a:r>
            <a:r>
              <a:rPr lang="en-US" sz="2800" dirty="0" smtClean="0">
                <a:latin typeface="Bell MT" panose="02020503060305020303" pitchFamily="18" charset="0"/>
              </a:rPr>
              <a:t> k</a:t>
            </a:r>
            <a:r>
              <a:rPr lang="id-ID" sz="2800" dirty="0" smtClean="0">
                <a:latin typeface="Bell MT" panose="02020503060305020303" pitchFamily="18" charset="0"/>
              </a:rPr>
              <a:t>ata‐kata</a:t>
            </a:r>
            <a:r>
              <a:rPr lang="id-ID" sz="2800" dirty="0">
                <a:latin typeface="Bell MT" panose="02020503060305020303" pitchFamily="18" charset="0"/>
              </a:rPr>
              <a:t> sendiri,  tanpa  merubah  maksud  atau  makna  </a:t>
            </a:r>
            <a:endParaRPr lang="en-US" sz="2800" dirty="0" smtClean="0">
              <a:latin typeface="Bell MT" panose="02020503060305020303" pitchFamily="18" charset="0"/>
            </a:endParaRPr>
          </a:p>
          <a:p>
            <a:pPr marL="457200" lvl="1" indent="0">
              <a:buNone/>
            </a:pPr>
            <a:r>
              <a:rPr lang="en-US" sz="2800" dirty="0">
                <a:latin typeface="Bell MT" panose="02020503060305020303" pitchFamily="18" charset="0"/>
              </a:rPr>
              <a:t>	</a:t>
            </a:r>
            <a:r>
              <a:rPr lang="id-ID" sz="2800" dirty="0" smtClean="0">
                <a:latin typeface="Bell MT" panose="02020503060305020303" pitchFamily="18" charset="0"/>
              </a:rPr>
              <a:t>ide/gagasan dengan tetap menyebutkan sumbernya.</a:t>
            </a:r>
            <a:endParaRPr lang="id-ID" sz="2800" dirty="0">
              <a:latin typeface="Bell MT" panose="02020503060305020303" pitchFamily="18" charset="0"/>
            </a:endParaRPr>
          </a:p>
        </p:txBody>
      </p:sp>
    </p:spTree>
    <p:extLst>
      <p:ext uri="{BB962C8B-B14F-4D97-AF65-F5344CB8AC3E}">
        <p14:creationId xmlns:p14="http://schemas.microsoft.com/office/powerpoint/2010/main" val="1815083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1" end="1"/>
                                            </p:txEl>
                                          </p:spTgt>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par>
                                <p:cTn id="43" presetID="50" presetClass="entr" presetSubtype="0" decel="10000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7" dur="1000"/>
                                        <p:tgtEl>
                                          <p:spTgt spid="3">
                                            <p:txEl>
                                              <p:pRg st="5" end="5"/>
                                            </p:txEl>
                                          </p:spTgt>
                                        </p:tgtEl>
                                      </p:cBhvr>
                                    </p:animEffect>
                                  </p:childTnLst>
                                </p:cTn>
                              </p:par>
                              <p:par>
                                <p:cTn id="48" presetID="50" presetClass="entr" presetSubtype="0" decel="100000" fill="hold"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1"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7038" t="25231" r="41227" b="11761"/>
          <a:stretch/>
        </p:blipFill>
        <p:spPr>
          <a:xfrm>
            <a:off x="1444752" y="240887"/>
            <a:ext cx="6629400" cy="5369058"/>
          </a:xfrm>
          <a:prstGeom prst="rect">
            <a:avLst/>
          </a:prstGeom>
        </p:spPr>
      </p:pic>
      <p:sp>
        <p:nvSpPr>
          <p:cNvPr id="5" name="Rectangle 4"/>
          <p:cNvSpPr/>
          <p:nvPr/>
        </p:nvSpPr>
        <p:spPr>
          <a:xfrm>
            <a:off x="176784" y="5609945"/>
            <a:ext cx="11177016" cy="646331"/>
          </a:xfrm>
          <a:prstGeom prst="rect">
            <a:avLst/>
          </a:prstGeom>
        </p:spPr>
        <p:txBody>
          <a:bodyPr wrap="square">
            <a:spAutoFit/>
          </a:bodyPr>
          <a:lstStyle/>
          <a:p>
            <a:r>
              <a:rPr lang="en-US" i="1" dirty="0"/>
              <a:t>https://kumparan.com/berita-hari-ini/cara-membuat-parafrase-untuk-karya-ilmiah-agar-tidak-terindikasi-plagiat-1w0LEXiMbih/full</a:t>
            </a:r>
          </a:p>
        </p:txBody>
      </p:sp>
    </p:spTree>
    <p:extLst>
      <p:ext uri="{BB962C8B-B14F-4D97-AF65-F5344CB8AC3E}">
        <p14:creationId xmlns:p14="http://schemas.microsoft.com/office/powerpoint/2010/main" val="4128559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Contoh</a:t>
            </a:r>
            <a:r>
              <a:rPr lang="en-US" dirty="0" smtClean="0"/>
              <a:t> </a:t>
            </a:r>
            <a:r>
              <a:rPr lang="en-US" dirty="0" err="1" smtClean="0"/>
              <a:t>Parafrase</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Contoh</a:t>
            </a:r>
            <a:r>
              <a:rPr lang="en-US" dirty="0"/>
              <a:t> </a:t>
            </a:r>
            <a:r>
              <a:rPr lang="en-US" dirty="0" err="1"/>
              <a:t>ini</a:t>
            </a:r>
            <a:r>
              <a:rPr lang="en-US" dirty="0"/>
              <a:t> </a:t>
            </a:r>
            <a:r>
              <a:rPr lang="en-US" dirty="0" err="1"/>
              <a:t>dikutip</a:t>
            </a:r>
            <a:r>
              <a:rPr lang="en-US" dirty="0"/>
              <a:t> </a:t>
            </a:r>
            <a:r>
              <a:rPr lang="en-US" dirty="0" err="1"/>
              <a:t>dari</a:t>
            </a:r>
            <a:r>
              <a:rPr lang="en-US" dirty="0"/>
              <a:t> </a:t>
            </a:r>
            <a:r>
              <a:rPr lang="en-US" dirty="0" err="1"/>
              <a:t>buku</a:t>
            </a:r>
            <a:r>
              <a:rPr lang="en-US" dirty="0"/>
              <a:t> </a:t>
            </a:r>
            <a:r>
              <a:rPr lang="en-US" i="1" dirty="0" err="1"/>
              <a:t>Menghindari</a:t>
            </a:r>
            <a:r>
              <a:rPr lang="en-US" i="1" dirty="0"/>
              <a:t> </a:t>
            </a:r>
            <a:r>
              <a:rPr lang="en-US" i="1" dirty="0" err="1"/>
              <a:t>Praktek</a:t>
            </a:r>
            <a:r>
              <a:rPr lang="en-US" i="1" dirty="0"/>
              <a:t> </a:t>
            </a:r>
            <a:r>
              <a:rPr lang="en-US" i="1" dirty="0" err="1"/>
              <a:t>Plagiat</a:t>
            </a:r>
            <a:r>
              <a:rPr lang="en-US" i="1" dirty="0"/>
              <a:t>: </a:t>
            </a:r>
            <a:r>
              <a:rPr lang="en-US" i="1" dirty="0" err="1"/>
              <a:t>Kejahatan</a:t>
            </a:r>
            <a:r>
              <a:rPr lang="en-US" i="1" dirty="0"/>
              <a:t> </a:t>
            </a:r>
            <a:r>
              <a:rPr lang="en-US" i="1" dirty="0" err="1"/>
              <a:t>Akademik</a:t>
            </a:r>
            <a:r>
              <a:rPr lang="en-US" i="1" dirty="0"/>
              <a:t> </a:t>
            </a:r>
            <a:r>
              <a:rPr lang="en-US" i="1" dirty="0" err="1"/>
              <a:t>Terbesar</a:t>
            </a:r>
            <a:r>
              <a:rPr lang="en-US" dirty="0"/>
              <a:t> (2020) </a:t>
            </a:r>
            <a:r>
              <a:rPr lang="en-US" dirty="0" err="1"/>
              <a:t>oleh</a:t>
            </a:r>
            <a:r>
              <a:rPr lang="en-US" dirty="0"/>
              <a:t> </a:t>
            </a:r>
            <a:r>
              <a:rPr lang="en-US" dirty="0" err="1"/>
              <a:t>Darmawan</a:t>
            </a:r>
            <a:r>
              <a:rPr lang="en-US" dirty="0"/>
              <a:t> </a:t>
            </a:r>
            <a:r>
              <a:rPr lang="en-US" dirty="0" err="1"/>
              <a:t>Napitupulu</a:t>
            </a:r>
            <a:r>
              <a:rPr lang="en-US" dirty="0"/>
              <a:t> </a:t>
            </a:r>
            <a:r>
              <a:rPr lang="en-US" dirty="0" err="1"/>
              <a:t>dkk</a:t>
            </a:r>
            <a:r>
              <a:rPr lang="en-US" dirty="0"/>
              <a:t> (2020).</a:t>
            </a:r>
          </a:p>
          <a:p>
            <a:r>
              <a:rPr lang="en-US" b="1" u="sng" dirty="0" err="1"/>
              <a:t>Paragraf</a:t>
            </a:r>
            <a:r>
              <a:rPr lang="en-US" b="1" u="sng" dirty="0"/>
              <a:t> </a:t>
            </a:r>
            <a:r>
              <a:rPr lang="en-US" b="1" u="sng" dirty="0" err="1"/>
              <a:t>asli</a:t>
            </a:r>
            <a:r>
              <a:rPr lang="en-US" b="1" u="sng" dirty="0"/>
              <a:t>: </a:t>
            </a:r>
            <a:r>
              <a:rPr lang="en-US" dirty="0" err="1"/>
              <a:t>Kegiatan</a:t>
            </a:r>
            <a:r>
              <a:rPr lang="en-US" dirty="0"/>
              <a:t> </a:t>
            </a:r>
            <a:r>
              <a:rPr lang="en-US" dirty="0" err="1"/>
              <a:t>pengabdian</a:t>
            </a:r>
            <a:r>
              <a:rPr lang="en-US" dirty="0"/>
              <a:t> </a:t>
            </a:r>
            <a:r>
              <a:rPr lang="en-US" dirty="0" err="1"/>
              <a:t>kepada</a:t>
            </a:r>
            <a:r>
              <a:rPr lang="en-US" dirty="0"/>
              <a:t> </a:t>
            </a:r>
            <a:r>
              <a:rPr lang="en-US" dirty="0" err="1"/>
              <a:t>masyarakat</a:t>
            </a:r>
            <a:r>
              <a:rPr lang="en-US" dirty="0"/>
              <a:t> </a:t>
            </a:r>
            <a:r>
              <a:rPr lang="en-US" dirty="0" err="1"/>
              <a:t>dengan</a:t>
            </a:r>
            <a:r>
              <a:rPr lang="en-US" dirty="0"/>
              <a:t> </a:t>
            </a:r>
            <a:r>
              <a:rPr lang="en-US" dirty="0" err="1"/>
              <a:t>judul</a:t>
            </a:r>
            <a:r>
              <a:rPr lang="en-US" dirty="0"/>
              <a:t> </a:t>
            </a:r>
            <a:r>
              <a:rPr lang="en-US" dirty="0" err="1"/>
              <a:t>Peningkatan</a:t>
            </a:r>
            <a:r>
              <a:rPr lang="en-US" dirty="0"/>
              <a:t> </a:t>
            </a:r>
            <a:r>
              <a:rPr lang="en-US" dirty="0" err="1"/>
              <a:t>Kemampuan</a:t>
            </a:r>
            <a:r>
              <a:rPr lang="en-US" dirty="0"/>
              <a:t> </a:t>
            </a:r>
            <a:r>
              <a:rPr lang="en-US" dirty="0" err="1"/>
              <a:t>Siswa</a:t>
            </a:r>
            <a:r>
              <a:rPr lang="en-US" dirty="0"/>
              <a:t> </a:t>
            </a:r>
            <a:r>
              <a:rPr lang="en-US" dirty="0" err="1"/>
              <a:t>dalam</a:t>
            </a:r>
            <a:r>
              <a:rPr lang="en-US" dirty="0"/>
              <a:t> </a:t>
            </a:r>
            <a:r>
              <a:rPr lang="en-US" dirty="0" err="1"/>
              <a:t>Memanfaatkan</a:t>
            </a:r>
            <a:r>
              <a:rPr lang="en-US" dirty="0"/>
              <a:t> </a:t>
            </a:r>
            <a:r>
              <a:rPr lang="en-US" dirty="0" err="1"/>
              <a:t>Sumber</a:t>
            </a:r>
            <a:r>
              <a:rPr lang="en-US" dirty="0"/>
              <a:t> </a:t>
            </a:r>
            <a:r>
              <a:rPr lang="en-US" dirty="0" err="1"/>
              <a:t>Belajar</a:t>
            </a:r>
            <a:r>
              <a:rPr lang="en-US" dirty="0"/>
              <a:t> di Internet </a:t>
            </a:r>
            <a:r>
              <a:rPr lang="en-US" dirty="0" err="1"/>
              <a:t>Melalui</a:t>
            </a:r>
            <a:r>
              <a:rPr lang="en-US" dirty="0"/>
              <a:t> </a:t>
            </a:r>
            <a:r>
              <a:rPr lang="en-US" dirty="0" err="1"/>
              <a:t>Sosialisasi</a:t>
            </a:r>
            <a:r>
              <a:rPr lang="en-US" dirty="0"/>
              <a:t> </a:t>
            </a:r>
            <a:r>
              <a:rPr lang="en-US" dirty="0" err="1"/>
              <a:t>Edukasi</a:t>
            </a:r>
            <a:r>
              <a:rPr lang="en-US" dirty="0"/>
              <a:t> Internet </a:t>
            </a:r>
            <a:r>
              <a:rPr lang="en-US" dirty="0" err="1"/>
              <a:t>Cerdas</a:t>
            </a:r>
            <a:r>
              <a:rPr lang="en-US" dirty="0"/>
              <a:t>, </a:t>
            </a:r>
            <a:r>
              <a:rPr lang="en-US" dirty="0" err="1"/>
              <a:t>Sehat</a:t>
            </a:r>
            <a:r>
              <a:rPr lang="en-US" dirty="0"/>
              <a:t>, </a:t>
            </a:r>
            <a:r>
              <a:rPr lang="en-US" dirty="0" err="1"/>
              <a:t>dan</a:t>
            </a:r>
            <a:r>
              <a:rPr lang="en-US" dirty="0"/>
              <a:t> </a:t>
            </a:r>
            <a:r>
              <a:rPr lang="en-US" dirty="0" err="1"/>
              <a:t>Aman</a:t>
            </a:r>
            <a:r>
              <a:rPr lang="en-US" dirty="0"/>
              <a:t> </a:t>
            </a:r>
            <a:r>
              <a:rPr lang="en-US" dirty="0" err="1"/>
              <a:t>dianggap</a:t>
            </a:r>
            <a:r>
              <a:rPr lang="en-US" dirty="0"/>
              <a:t> </a:t>
            </a:r>
            <a:r>
              <a:rPr lang="en-US" dirty="0" err="1"/>
              <a:t>telah</a:t>
            </a:r>
            <a:r>
              <a:rPr lang="en-US" dirty="0"/>
              <a:t> </a:t>
            </a:r>
            <a:r>
              <a:rPr lang="en-US" dirty="0" err="1"/>
              <a:t>mencapai</a:t>
            </a:r>
            <a:r>
              <a:rPr lang="en-US" dirty="0"/>
              <a:t> </a:t>
            </a:r>
            <a:r>
              <a:rPr lang="en-US" dirty="0" err="1"/>
              <a:t>sasaran</a:t>
            </a:r>
            <a:r>
              <a:rPr lang="en-US" dirty="0"/>
              <a:t>, </a:t>
            </a:r>
            <a:r>
              <a:rPr lang="en-US" dirty="0" err="1"/>
              <a:t>karena</a:t>
            </a:r>
            <a:r>
              <a:rPr lang="en-US" dirty="0"/>
              <a:t> 35% </a:t>
            </a:r>
            <a:r>
              <a:rPr lang="en-US" dirty="0" err="1"/>
              <a:t>dan</a:t>
            </a:r>
            <a:r>
              <a:rPr lang="en-US" dirty="0"/>
              <a:t> 60% </a:t>
            </a:r>
            <a:r>
              <a:rPr lang="en-US" dirty="0" err="1"/>
              <a:t>peserta</a:t>
            </a:r>
            <a:r>
              <a:rPr lang="en-US" dirty="0"/>
              <a:t> </a:t>
            </a:r>
            <a:r>
              <a:rPr lang="en-US" dirty="0" err="1"/>
              <a:t>menyatakan</a:t>
            </a:r>
            <a:r>
              <a:rPr lang="en-US" dirty="0"/>
              <a:t> </a:t>
            </a:r>
            <a:r>
              <a:rPr lang="en-US" dirty="0" err="1"/>
              <a:t>setuju</a:t>
            </a:r>
            <a:r>
              <a:rPr lang="en-US" dirty="0"/>
              <a:t> </a:t>
            </a:r>
            <a:r>
              <a:rPr lang="en-US" dirty="0" err="1"/>
              <a:t>dan</a:t>
            </a:r>
            <a:r>
              <a:rPr lang="en-US" dirty="0"/>
              <a:t> </a:t>
            </a:r>
            <a:r>
              <a:rPr lang="en-US" dirty="0" err="1"/>
              <a:t>sangat</a:t>
            </a:r>
            <a:r>
              <a:rPr lang="en-US" dirty="0"/>
              <a:t> </a:t>
            </a:r>
            <a:r>
              <a:rPr lang="en-US" dirty="0" err="1"/>
              <a:t>setuju</a:t>
            </a:r>
            <a:r>
              <a:rPr lang="en-US" dirty="0"/>
              <a:t> </a:t>
            </a:r>
            <a:r>
              <a:rPr lang="en-US" dirty="0" err="1"/>
              <a:t>secara</a:t>
            </a:r>
            <a:r>
              <a:rPr lang="en-US" dirty="0"/>
              <a:t> </a:t>
            </a:r>
            <a:r>
              <a:rPr lang="en-US" dirty="0" err="1"/>
              <a:t>berturut-turut</a:t>
            </a:r>
            <a:r>
              <a:rPr lang="en-US" dirty="0"/>
              <a:t> </a:t>
            </a:r>
            <a:r>
              <a:rPr lang="en-US" dirty="0" err="1"/>
              <a:t>bahwa</a:t>
            </a:r>
            <a:r>
              <a:rPr lang="en-US" dirty="0"/>
              <a:t> </a:t>
            </a:r>
            <a:r>
              <a:rPr lang="en-US" dirty="0" err="1"/>
              <a:t>sosialisasi</a:t>
            </a:r>
            <a:r>
              <a:rPr lang="en-US" dirty="0"/>
              <a:t> </a:t>
            </a:r>
            <a:r>
              <a:rPr lang="en-US" dirty="0" err="1"/>
              <a:t>ini</a:t>
            </a:r>
            <a:r>
              <a:rPr lang="en-US" dirty="0"/>
              <a:t> </a:t>
            </a:r>
            <a:r>
              <a:rPr lang="en-US" dirty="0" err="1"/>
              <a:t>bermanfaat</a:t>
            </a:r>
            <a:r>
              <a:rPr lang="en-US" dirty="0"/>
              <a:t> </a:t>
            </a:r>
            <a:r>
              <a:rPr lang="en-US" dirty="0" err="1"/>
              <a:t>bagi</a:t>
            </a:r>
            <a:r>
              <a:rPr lang="en-US" dirty="0"/>
              <a:t> </a:t>
            </a:r>
            <a:r>
              <a:rPr lang="en-US" dirty="0" err="1"/>
              <a:t>kegiatan</a:t>
            </a:r>
            <a:r>
              <a:rPr lang="en-US" dirty="0"/>
              <a:t> </a:t>
            </a:r>
            <a:r>
              <a:rPr lang="en-US" dirty="0" err="1"/>
              <a:t>pembelajaran</a:t>
            </a:r>
            <a:r>
              <a:rPr lang="en-US" dirty="0"/>
              <a:t> </a:t>
            </a:r>
            <a:r>
              <a:rPr lang="en-US" dirty="0" err="1"/>
              <a:t>sehari-hari</a:t>
            </a:r>
            <a:r>
              <a:rPr lang="en-US" dirty="0"/>
              <a:t> (</a:t>
            </a:r>
            <a:r>
              <a:rPr lang="en-US" dirty="0" err="1"/>
              <a:t>Zonyfar</a:t>
            </a:r>
            <a:r>
              <a:rPr lang="en-US" dirty="0"/>
              <a:t>, </a:t>
            </a:r>
            <a:r>
              <a:rPr lang="en-US" dirty="0" err="1"/>
              <a:t>Sihabudin</a:t>
            </a:r>
            <a:r>
              <a:rPr lang="en-US" dirty="0"/>
              <a:t>; and </a:t>
            </a:r>
            <a:r>
              <a:rPr lang="en-US" dirty="0" err="1"/>
              <a:t>Khusaeri</a:t>
            </a:r>
            <a:r>
              <a:rPr lang="en-US" dirty="0"/>
              <a:t>, 2019)</a:t>
            </a:r>
          </a:p>
          <a:p>
            <a:r>
              <a:rPr lang="en-US" b="1" u="sng" dirty="0" err="1"/>
              <a:t>Parafrase</a:t>
            </a:r>
            <a:r>
              <a:rPr lang="en-US" b="1" u="sng" dirty="0"/>
              <a:t>:</a:t>
            </a:r>
            <a:r>
              <a:rPr lang="en-US" dirty="0"/>
              <a:t> </a:t>
            </a:r>
            <a:r>
              <a:rPr lang="en-US" dirty="0" err="1"/>
              <a:t>Mayoritas</a:t>
            </a:r>
            <a:r>
              <a:rPr lang="en-US" dirty="0"/>
              <a:t> </a:t>
            </a:r>
            <a:r>
              <a:rPr lang="en-US" dirty="0" err="1"/>
              <a:t>responden</a:t>
            </a:r>
            <a:r>
              <a:rPr lang="en-US" dirty="0"/>
              <a:t> yang </a:t>
            </a:r>
            <a:r>
              <a:rPr lang="en-US" dirty="0" err="1"/>
              <a:t>menjadi</a:t>
            </a:r>
            <a:r>
              <a:rPr lang="en-US" dirty="0"/>
              <a:t> </a:t>
            </a:r>
            <a:r>
              <a:rPr lang="en-US" dirty="0" err="1"/>
              <a:t>audiens</a:t>
            </a:r>
            <a:r>
              <a:rPr lang="en-US" dirty="0"/>
              <a:t> </a:t>
            </a:r>
            <a:r>
              <a:rPr lang="en-US" dirty="0" err="1"/>
              <a:t>dalam</a:t>
            </a:r>
            <a:r>
              <a:rPr lang="en-US" dirty="0"/>
              <a:t> </a:t>
            </a:r>
            <a:r>
              <a:rPr lang="en-US" dirty="0" err="1"/>
              <a:t>penyuluhan</a:t>
            </a:r>
            <a:r>
              <a:rPr lang="en-US" dirty="0"/>
              <a:t> </a:t>
            </a:r>
            <a:r>
              <a:rPr lang="en-US" dirty="0" err="1"/>
              <a:t>bertajuk</a:t>
            </a:r>
            <a:r>
              <a:rPr lang="en-US" dirty="0"/>
              <a:t> </a:t>
            </a:r>
            <a:r>
              <a:rPr lang="en-US" dirty="0" err="1"/>
              <a:t>edukasi</a:t>
            </a:r>
            <a:r>
              <a:rPr lang="en-US" dirty="0"/>
              <a:t> internet </a:t>
            </a:r>
            <a:r>
              <a:rPr lang="en-US" dirty="0" err="1"/>
              <a:t>cerdas</a:t>
            </a:r>
            <a:r>
              <a:rPr lang="en-US" dirty="0"/>
              <a:t>, </a:t>
            </a:r>
            <a:r>
              <a:rPr lang="en-US" dirty="0" err="1"/>
              <a:t>sehat</a:t>
            </a:r>
            <a:r>
              <a:rPr lang="en-US" dirty="0"/>
              <a:t> </a:t>
            </a:r>
            <a:r>
              <a:rPr lang="en-US" dirty="0" err="1"/>
              <a:t>dan</a:t>
            </a:r>
            <a:r>
              <a:rPr lang="en-US" dirty="0"/>
              <a:t> </a:t>
            </a:r>
            <a:r>
              <a:rPr lang="en-US" dirty="0" err="1"/>
              <a:t>aman</a:t>
            </a:r>
            <a:r>
              <a:rPr lang="en-US" dirty="0"/>
              <a:t> </a:t>
            </a:r>
            <a:r>
              <a:rPr lang="en-US" dirty="0" err="1"/>
              <a:t>sepakat</a:t>
            </a:r>
            <a:r>
              <a:rPr lang="en-US" dirty="0"/>
              <a:t> </a:t>
            </a:r>
            <a:r>
              <a:rPr lang="en-US" dirty="0" err="1"/>
              <a:t>hasil</a:t>
            </a:r>
            <a:r>
              <a:rPr lang="en-US" dirty="0"/>
              <a:t> </a:t>
            </a:r>
            <a:r>
              <a:rPr lang="en-US" dirty="0" err="1"/>
              <a:t>penyuluhan</a:t>
            </a:r>
            <a:r>
              <a:rPr lang="en-US" dirty="0"/>
              <a:t> </a:t>
            </a:r>
            <a:r>
              <a:rPr lang="en-US" dirty="0" err="1"/>
              <a:t>memiliki</a:t>
            </a:r>
            <a:r>
              <a:rPr lang="en-US" dirty="0"/>
              <a:t> </a:t>
            </a:r>
            <a:r>
              <a:rPr lang="en-US" dirty="0" err="1"/>
              <a:t>dampak</a:t>
            </a:r>
            <a:r>
              <a:rPr lang="en-US" dirty="0"/>
              <a:t> </a:t>
            </a:r>
            <a:r>
              <a:rPr lang="en-US" dirty="0" err="1"/>
              <a:t>positif</a:t>
            </a:r>
            <a:r>
              <a:rPr lang="en-US" dirty="0"/>
              <a:t> </a:t>
            </a:r>
            <a:r>
              <a:rPr lang="en-US" dirty="0" err="1"/>
              <a:t>bagi</a:t>
            </a:r>
            <a:r>
              <a:rPr lang="en-US" dirty="0"/>
              <a:t> </a:t>
            </a:r>
            <a:r>
              <a:rPr lang="en-US" dirty="0" err="1"/>
              <a:t>rutinitas</a:t>
            </a:r>
            <a:r>
              <a:rPr lang="en-US" dirty="0"/>
              <a:t> </a:t>
            </a:r>
            <a:r>
              <a:rPr lang="en-US" dirty="0" err="1"/>
              <a:t>belajar</a:t>
            </a:r>
            <a:r>
              <a:rPr lang="en-US" dirty="0"/>
              <a:t> </a:t>
            </a:r>
            <a:r>
              <a:rPr lang="en-US" dirty="0" err="1"/>
              <a:t>mengajar</a:t>
            </a:r>
            <a:r>
              <a:rPr lang="en-US" dirty="0"/>
              <a:t>. Hal </a:t>
            </a:r>
            <a:r>
              <a:rPr lang="en-US" dirty="0" err="1"/>
              <a:t>ini</a:t>
            </a:r>
            <a:r>
              <a:rPr lang="en-US" dirty="0"/>
              <a:t> </a:t>
            </a:r>
            <a:r>
              <a:rPr lang="en-US" dirty="0" err="1"/>
              <a:t>dibuktikan</a:t>
            </a:r>
            <a:r>
              <a:rPr lang="en-US" dirty="0"/>
              <a:t> </a:t>
            </a:r>
            <a:r>
              <a:rPr lang="en-US" dirty="0" err="1"/>
              <a:t>dengan</a:t>
            </a:r>
            <a:r>
              <a:rPr lang="en-US" dirty="0"/>
              <a:t> </a:t>
            </a:r>
            <a:r>
              <a:rPr lang="en-US" dirty="0" err="1"/>
              <a:t>persentase</a:t>
            </a:r>
            <a:r>
              <a:rPr lang="en-US" dirty="0"/>
              <a:t> </a:t>
            </a:r>
            <a:r>
              <a:rPr lang="en-US" dirty="0" err="1"/>
              <a:t>setuju</a:t>
            </a:r>
            <a:r>
              <a:rPr lang="en-US" dirty="0"/>
              <a:t> </a:t>
            </a:r>
            <a:r>
              <a:rPr lang="en-US" dirty="0" err="1"/>
              <a:t>sebesar</a:t>
            </a:r>
            <a:r>
              <a:rPr lang="en-US" dirty="0"/>
              <a:t> 35% </a:t>
            </a:r>
            <a:r>
              <a:rPr lang="en-US" dirty="0" err="1"/>
              <a:t>dan</a:t>
            </a:r>
            <a:r>
              <a:rPr lang="en-US" dirty="0"/>
              <a:t> </a:t>
            </a:r>
            <a:r>
              <a:rPr lang="en-US" dirty="0" err="1"/>
              <a:t>sangat</a:t>
            </a:r>
            <a:r>
              <a:rPr lang="en-US" dirty="0"/>
              <a:t> </a:t>
            </a:r>
            <a:r>
              <a:rPr lang="en-US" dirty="0" err="1"/>
              <a:t>setuju</a:t>
            </a:r>
            <a:r>
              <a:rPr lang="en-US" dirty="0"/>
              <a:t> </a:t>
            </a:r>
            <a:r>
              <a:rPr lang="en-US" dirty="0" err="1"/>
              <a:t>sebesar</a:t>
            </a:r>
            <a:r>
              <a:rPr lang="en-US" dirty="0"/>
              <a:t> 60% </a:t>
            </a:r>
            <a:r>
              <a:rPr lang="en-US" dirty="0" err="1"/>
              <a:t>sehingga</a:t>
            </a:r>
            <a:r>
              <a:rPr lang="en-US" dirty="0"/>
              <a:t> </a:t>
            </a:r>
            <a:r>
              <a:rPr lang="en-US" dirty="0" err="1"/>
              <a:t>kegiatan</a:t>
            </a:r>
            <a:r>
              <a:rPr lang="en-US" dirty="0"/>
              <a:t> </a:t>
            </a:r>
            <a:r>
              <a:rPr lang="en-US" dirty="0" err="1"/>
              <a:t>tersebut</a:t>
            </a:r>
            <a:r>
              <a:rPr lang="en-US" dirty="0"/>
              <a:t> </a:t>
            </a:r>
            <a:r>
              <a:rPr lang="en-US" dirty="0" err="1"/>
              <a:t>dianggap</a:t>
            </a:r>
            <a:r>
              <a:rPr lang="en-US" dirty="0"/>
              <a:t> </a:t>
            </a:r>
            <a:r>
              <a:rPr lang="en-US" dirty="0" err="1"/>
              <a:t>telah</a:t>
            </a:r>
            <a:r>
              <a:rPr lang="en-US" dirty="0"/>
              <a:t> </a:t>
            </a:r>
            <a:r>
              <a:rPr lang="en-US" dirty="0" err="1"/>
              <a:t>mencapai</a:t>
            </a:r>
            <a:r>
              <a:rPr lang="en-US" dirty="0"/>
              <a:t> </a:t>
            </a:r>
            <a:r>
              <a:rPr lang="en-US" dirty="0" err="1"/>
              <a:t>sasaran</a:t>
            </a:r>
            <a:r>
              <a:rPr lang="en-US" dirty="0"/>
              <a:t>. (</a:t>
            </a:r>
            <a:r>
              <a:rPr lang="en-US" dirty="0" err="1"/>
              <a:t>Zonyfar</a:t>
            </a:r>
            <a:r>
              <a:rPr lang="en-US" dirty="0"/>
              <a:t>, </a:t>
            </a:r>
            <a:r>
              <a:rPr lang="en-US" dirty="0" err="1"/>
              <a:t>Sihabudin</a:t>
            </a:r>
            <a:r>
              <a:rPr lang="en-US" dirty="0"/>
              <a:t>, and </a:t>
            </a:r>
            <a:r>
              <a:rPr lang="en-US" dirty="0" err="1"/>
              <a:t>Khusaeri</a:t>
            </a:r>
            <a:r>
              <a:rPr lang="en-US" dirty="0"/>
              <a:t>, 2019)</a:t>
            </a:r>
          </a:p>
          <a:p>
            <a:endParaRPr lang="en-US" dirty="0"/>
          </a:p>
        </p:txBody>
      </p:sp>
      <p:sp>
        <p:nvSpPr>
          <p:cNvPr id="4" name="Rectangle 3"/>
          <p:cNvSpPr/>
          <p:nvPr/>
        </p:nvSpPr>
        <p:spPr>
          <a:xfrm>
            <a:off x="1054608" y="5853797"/>
            <a:ext cx="10475976" cy="646331"/>
          </a:xfrm>
          <a:prstGeom prst="rect">
            <a:avLst/>
          </a:prstGeom>
        </p:spPr>
        <p:txBody>
          <a:bodyPr wrap="square">
            <a:spAutoFit/>
          </a:bodyPr>
          <a:lstStyle/>
          <a:p>
            <a:r>
              <a:rPr lang="en-US" i="1" dirty="0"/>
              <a:t>https://kumparan.com/berita-hari-ini/cara-membuat-parafrase-untuk-karya-ilmiah-agar-tidak-terindikasi-plagiat-1w0LEXiMbih/full</a:t>
            </a:r>
          </a:p>
        </p:txBody>
      </p:sp>
    </p:spTree>
    <p:extLst>
      <p:ext uri="{BB962C8B-B14F-4D97-AF65-F5344CB8AC3E}">
        <p14:creationId xmlns:p14="http://schemas.microsoft.com/office/powerpoint/2010/main" val="1613297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solidFill>
                  <a:srgbClr val="FFFF00"/>
                </a:solidFill>
                <a:latin typeface="Comic Sans MS" panose="030F0702030302020204" pitchFamily="66" charset="0"/>
                <a:cs typeface="Aharoni" panose="02010803020104030203" pitchFamily="2" charset="-79"/>
              </a:rPr>
              <a:t>PENGUTIPAN</a:t>
            </a:r>
            <a:endParaRPr lang="id-ID" b="1" dirty="0">
              <a:solidFill>
                <a:srgbClr val="FFFF00"/>
              </a:solidFill>
              <a:latin typeface="Comic Sans MS" panose="030F0702030302020204" pitchFamily="66" charset="0"/>
              <a:cs typeface="Aharoni" panose="02010803020104030203" pitchFamily="2" charset="-79"/>
            </a:endParaRPr>
          </a:p>
        </p:txBody>
      </p:sp>
      <p:sp>
        <p:nvSpPr>
          <p:cNvPr id="3" name="Content Placeholder 2"/>
          <p:cNvSpPr>
            <a:spLocks noGrp="1"/>
          </p:cNvSpPr>
          <p:nvPr>
            <p:ph idx="1"/>
          </p:nvPr>
        </p:nvSpPr>
        <p:spPr/>
        <p:txBody>
          <a:bodyPr>
            <a:normAutofit/>
          </a:bodyPr>
          <a:lstStyle/>
          <a:p>
            <a:pPr algn="just"/>
            <a:r>
              <a:rPr lang="id-ID" sz="3600" dirty="0" smtClean="0">
                <a:latin typeface="Bell MT" panose="02020503060305020303" pitchFamily="18" charset="0"/>
              </a:rPr>
              <a:t>Kutipan adalah </a:t>
            </a:r>
            <a:r>
              <a:rPr lang="id-ID" sz="3600" b="1" dirty="0" smtClean="0">
                <a:latin typeface="Bell MT" panose="02020503060305020303" pitchFamily="18" charset="0"/>
              </a:rPr>
              <a:t>pinjaman kalimat</a:t>
            </a:r>
            <a:r>
              <a:rPr lang="id-ID" sz="3600" dirty="0" smtClean="0">
                <a:latin typeface="Bell MT" panose="02020503060305020303" pitchFamily="18" charset="0"/>
              </a:rPr>
              <a:t> atau pendapat dari seorang pengarang, atau </a:t>
            </a:r>
            <a:r>
              <a:rPr lang="id-ID" sz="3600" b="1" dirty="0" smtClean="0">
                <a:latin typeface="Bell MT" panose="02020503060305020303" pitchFamily="18" charset="0"/>
              </a:rPr>
              <a:t>ucapan</a:t>
            </a:r>
            <a:r>
              <a:rPr lang="id-ID" sz="3600" dirty="0" smtClean="0">
                <a:latin typeface="Bell MT" panose="02020503060305020303" pitchFamily="18" charset="0"/>
              </a:rPr>
              <a:t> seseorang yang terkenal, baik yang terdapat dalam buku atau majalah </a:t>
            </a:r>
          </a:p>
          <a:p>
            <a:pPr algn="just"/>
            <a:r>
              <a:rPr lang="id-ID" sz="3600" dirty="0" smtClean="0">
                <a:latin typeface="Bell MT" panose="02020503060305020303" pitchFamily="18" charset="0"/>
              </a:rPr>
              <a:t>Pengutip, cukup mengutip </a:t>
            </a:r>
            <a:r>
              <a:rPr lang="id-ID" sz="3600" b="1" dirty="0" smtClean="0">
                <a:latin typeface="Bell MT" panose="02020503060305020303" pitchFamily="18" charset="0"/>
              </a:rPr>
              <a:t>pendapat yang dianggapnya benar </a:t>
            </a:r>
            <a:r>
              <a:rPr lang="id-ID" sz="3600" dirty="0" smtClean="0">
                <a:latin typeface="Bell MT" panose="02020503060305020303" pitchFamily="18" charset="0"/>
              </a:rPr>
              <a:t>dengan menyebutkan di mana pendapat itu dibaca, sehingga pembaca dapat mencocokan kutipan dengan sumber aslinya</a:t>
            </a:r>
          </a:p>
        </p:txBody>
      </p:sp>
    </p:spTree>
    <p:extLst>
      <p:ext uri="{BB962C8B-B14F-4D97-AF65-F5344CB8AC3E}">
        <p14:creationId xmlns:p14="http://schemas.microsoft.com/office/powerpoint/2010/main" val="26665472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edg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3600" b="1" dirty="0" smtClean="0">
                <a:latin typeface="Comic Sans MS" panose="030F0702030302020204" pitchFamily="66" charset="0"/>
              </a:rPr>
              <a:t>PENGUTIPAN DARI UCAPAN LISAN </a:t>
            </a:r>
            <a:endParaRPr lang="id-ID" sz="3600" b="1" dirty="0">
              <a:latin typeface="Comic Sans MS" panose="030F0702030302020204" pitchFamily="66" charset="0"/>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pPr marL="514350" indent="-514350">
              <a:buFont typeface="+mj-lt"/>
              <a:buAutoNum type="arabicPeriod"/>
            </a:pPr>
            <a:r>
              <a:rPr lang="id-ID" dirty="0">
                <a:latin typeface="Comic Sans MS" panose="030F0702030302020204" pitchFamily="66" charset="0"/>
              </a:rPr>
              <a:t>S</a:t>
            </a:r>
            <a:r>
              <a:rPr lang="id-ID" dirty="0" smtClean="0">
                <a:latin typeface="Comic Sans MS" panose="030F0702030302020204" pitchFamily="66" charset="0"/>
              </a:rPr>
              <a:t>iapa yang berbicara?</a:t>
            </a:r>
            <a:endParaRPr lang="id-ID" dirty="0">
              <a:latin typeface="Comic Sans MS" panose="030F0702030302020204" pitchFamily="66" charset="0"/>
            </a:endParaRPr>
          </a:p>
          <a:p>
            <a:pPr marL="514350" indent="-514350">
              <a:buFont typeface="+mj-lt"/>
              <a:buAutoNum type="arabicPeriod"/>
            </a:pPr>
            <a:r>
              <a:rPr lang="id-ID" dirty="0" smtClean="0">
                <a:latin typeface="Comic Sans MS" panose="030F0702030302020204" pitchFamily="66" charset="0"/>
              </a:rPr>
              <a:t>Kapan</a:t>
            </a:r>
            <a:r>
              <a:rPr lang="id-ID" dirty="0">
                <a:latin typeface="Comic Sans MS" panose="030F0702030302020204" pitchFamily="66" charset="0"/>
              </a:rPr>
              <a:t> </a:t>
            </a:r>
            <a:r>
              <a:rPr lang="id-ID" dirty="0" smtClean="0">
                <a:latin typeface="Comic Sans MS" panose="030F0702030302020204" pitchFamily="66" charset="0"/>
              </a:rPr>
              <a:t>ujaran tersebut diucapkan?</a:t>
            </a:r>
            <a:endParaRPr lang="id-ID" dirty="0">
              <a:latin typeface="Comic Sans MS" panose="030F0702030302020204" pitchFamily="66" charset="0"/>
            </a:endParaRPr>
          </a:p>
          <a:p>
            <a:pPr marL="514350" indent="-514350">
              <a:buFont typeface="+mj-lt"/>
              <a:buAutoNum type="arabicPeriod"/>
            </a:pPr>
            <a:r>
              <a:rPr lang="id-ID" dirty="0" smtClean="0">
                <a:latin typeface="Comic Sans MS" panose="030F0702030302020204" pitchFamily="66" charset="0"/>
              </a:rPr>
              <a:t>Ujaran tersebut diucapkan dalam acara apa?</a:t>
            </a:r>
          </a:p>
          <a:p>
            <a:pPr marL="0" indent="0">
              <a:buNone/>
            </a:pPr>
            <a:r>
              <a:rPr lang="id-ID" dirty="0" smtClean="0"/>
              <a:t>Contoh</a:t>
            </a:r>
          </a:p>
          <a:p>
            <a:pPr marL="0" indent="0" algn="just">
              <a:buNone/>
            </a:pPr>
            <a:r>
              <a:rPr lang="id-ID" dirty="0" smtClean="0">
                <a:solidFill>
                  <a:srgbClr val="FF0000"/>
                </a:solidFill>
                <a:latin typeface="Comic Sans MS" panose="030F0702030302020204" pitchFamily="66" charset="0"/>
              </a:rPr>
              <a:t>Dalam menjawab nota keuangan &amp; RAPBD Daerah Khusus Ibu Kota Jakarta tahun 2017, tanggal 21 Oktober 2017. Gubernur Anis Basw</a:t>
            </a:r>
            <a:r>
              <a:rPr lang="en-US" dirty="0" smtClean="0">
                <a:solidFill>
                  <a:srgbClr val="FF0000"/>
                </a:solidFill>
                <a:latin typeface="Comic Sans MS" panose="030F0702030302020204" pitchFamily="66" charset="0"/>
              </a:rPr>
              <a:t>e</a:t>
            </a:r>
            <a:r>
              <a:rPr lang="id-ID" dirty="0" smtClean="0">
                <a:solidFill>
                  <a:srgbClr val="FF0000"/>
                </a:solidFill>
                <a:latin typeface="Comic Sans MS" panose="030F0702030302020204" pitchFamily="66" charset="0"/>
              </a:rPr>
              <a:t>dan mengatakan</a:t>
            </a:r>
            <a:r>
              <a:rPr lang="id-ID" dirty="0" smtClean="0">
                <a:latin typeface="Comic Sans MS" panose="030F0702030302020204" pitchFamily="66" charset="0"/>
              </a:rPr>
              <a:t>, “ ...Tetapi apabila kita berkenan dalam melihat persoalan itu pada perspektif yang lebih luas akan terlihat bahwa kepent</a:t>
            </a:r>
            <a:r>
              <a:rPr lang="en-ID" dirty="0" err="1" smtClean="0">
                <a:latin typeface="Comic Sans MS" panose="030F0702030302020204" pitchFamily="66" charset="0"/>
              </a:rPr>
              <a:t>i</a:t>
            </a:r>
            <a:r>
              <a:rPr lang="id-ID" dirty="0" smtClean="0">
                <a:latin typeface="Comic Sans MS" panose="030F0702030302020204" pitchFamily="66" charset="0"/>
              </a:rPr>
              <a:t>ngan umum memang benar menuntut pengorbanan</a:t>
            </a:r>
            <a:r>
              <a:rPr lang="en-ID" dirty="0" smtClean="0">
                <a:latin typeface="Comic Sans MS" panose="030F0702030302020204" pitchFamily="66" charset="0"/>
              </a:rPr>
              <a:t> </a:t>
            </a:r>
            <a:r>
              <a:rPr lang="id-ID" dirty="0" smtClean="0">
                <a:latin typeface="Comic Sans MS" panose="030F0702030302020204" pitchFamily="66" charset="0"/>
              </a:rPr>
              <a:t>itu...”</a:t>
            </a:r>
          </a:p>
          <a:p>
            <a:endParaRPr lang="id-ID" dirty="0"/>
          </a:p>
          <a:p>
            <a:endParaRPr lang="id-ID" dirty="0"/>
          </a:p>
        </p:txBody>
      </p:sp>
    </p:spTree>
    <p:extLst>
      <p:ext uri="{BB962C8B-B14F-4D97-AF65-F5344CB8AC3E}">
        <p14:creationId xmlns:p14="http://schemas.microsoft.com/office/powerpoint/2010/main" val="27698416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strips(downLeft)">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latin typeface="Comic Sans MS" panose="030F0702030302020204" pitchFamily="66" charset="0"/>
              </a:rPr>
              <a:t>PENGUTIPAN DARI BUKU</a:t>
            </a:r>
            <a:endParaRPr lang="id-ID" b="1" dirty="0">
              <a:latin typeface="Comic Sans MS" panose="030F0702030302020204" pitchFamily="66" charset="0"/>
            </a:endParaRPr>
          </a:p>
        </p:txBody>
      </p:sp>
      <p:sp>
        <p:nvSpPr>
          <p:cNvPr id="3" name="Content Placeholder 2"/>
          <p:cNvSpPr>
            <a:spLocks noGrp="1"/>
          </p:cNvSpPr>
          <p:nvPr>
            <p:ph idx="1"/>
          </p:nvPr>
        </p:nvSpPr>
        <p:spPr>
          <a:xfrm>
            <a:off x="838200" y="1825624"/>
            <a:ext cx="10515600" cy="4645513"/>
          </a:xfrm>
        </p:spPr>
        <p:txBody>
          <a:bodyPr>
            <a:normAutofit fontScale="92500" lnSpcReduction="10000"/>
          </a:bodyPr>
          <a:lstStyle/>
          <a:p>
            <a:pPr marL="514350" indent="-514350">
              <a:buFont typeface="+mj-lt"/>
              <a:buAutoNum type="arabicPeriod"/>
            </a:pPr>
            <a:r>
              <a:rPr lang="es-ES" sz="5800" b="1" dirty="0">
                <a:solidFill>
                  <a:srgbClr val="FF0000"/>
                </a:solidFill>
                <a:latin typeface="Comic Sans MS" panose="030F0702030302020204" pitchFamily="66" charset="0"/>
              </a:rPr>
              <a:t>Catatan </a:t>
            </a:r>
            <a:r>
              <a:rPr lang="es-ES" sz="5800" b="1" dirty="0" err="1">
                <a:solidFill>
                  <a:srgbClr val="FF0000"/>
                </a:solidFill>
                <a:latin typeface="Comic Sans MS" panose="030F0702030302020204" pitchFamily="66" charset="0"/>
              </a:rPr>
              <a:t>tubuh</a:t>
            </a:r>
            <a:r>
              <a:rPr lang="es-ES" sz="5800" b="1" dirty="0">
                <a:solidFill>
                  <a:srgbClr val="FF0000"/>
                </a:solidFill>
                <a:latin typeface="Comic Sans MS" panose="030F0702030302020204" pitchFamily="66" charset="0"/>
              </a:rPr>
              <a:t> (</a:t>
            </a:r>
            <a:r>
              <a:rPr lang="es-ES" sz="5800" b="1" i="1" dirty="0" err="1">
                <a:solidFill>
                  <a:srgbClr val="FF0000"/>
                </a:solidFill>
                <a:latin typeface="Comic Sans MS" panose="030F0702030302020204" pitchFamily="66" charset="0"/>
              </a:rPr>
              <a:t>bodynote</a:t>
            </a:r>
            <a:r>
              <a:rPr lang="es-ES" sz="5800" b="1" dirty="0" smtClean="0">
                <a:solidFill>
                  <a:srgbClr val="FF0000"/>
                </a:solidFill>
                <a:latin typeface="Comic Sans MS" panose="030F0702030302020204" pitchFamily="66" charset="0"/>
              </a:rPr>
              <a:t>)</a:t>
            </a:r>
            <a:endParaRPr lang="id-ID" sz="5800" dirty="0">
              <a:solidFill>
                <a:srgbClr val="FF0000"/>
              </a:solidFill>
              <a:latin typeface="Comic Sans MS" panose="030F0702030302020204" pitchFamily="66" charset="0"/>
            </a:endParaRPr>
          </a:p>
          <a:p>
            <a:pPr marL="514350" indent="-514350">
              <a:buFont typeface="+mj-lt"/>
              <a:buAutoNum type="arabicPeriod"/>
            </a:pPr>
            <a:r>
              <a:rPr lang="es-ES" sz="5800" b="1" dirty="0">
                <a:latin typeface="Comic Sans MS" panose="030F0702030302020204" pitchFamily="66" charset="0"/>
              </a:rPr>
              <a:t>Catatan kaki (</a:t>
            </a:r>
            <a:r>
              <a:rPr lang="es-ES" sz="5800" b="1" i="1" dirty="0" err="1">
                <a:latin typeface="Comic Sans MS" panose="030F0702030302020204" pitchFamily="66" charset="0"/>
              </a:rPr>
              <a:t>footnote</a:t>
            </a:r>
            <a:r>
              <a:rPr lang="es-ES" sz="5800" b="1" dirty="0" smtClean="0">
                <a:latin typeface="Comic Sans MS" panose="030F0702030302020204" pitchFamily="66" charset="0"/>
              </a:rPr>
              <a:t>)</a:t>
            </a:r>
            <a:endParaRPr lang="id-ID" sz="5800" dirty="0" smtClean="0">
              <a:latin typeface="Comic Sans MS" panose="030F0702030302020204" pitchFamily="66" charset="0"/>
            </a:endParaRPr>
          </a:p>
          <a:p>
            <a:pPr marL="514350" indent="-514350">
              <a:buFont typeface="+mj-lt"/>
              <a:buAutoNum type="alphaLcPeriod"/>
            </a:pPr>
            <a:r>
              <a:rPr lang="id-ID" dirty="0" smtClean="0">
                <a:latin typeface="Comic Sans MS" panose="030F0702030302020204" pitchFamily="66" charset="0"/>
              </a:rPr>
              <a:t>Catatan </a:t>
            </a:r>
            <a:r>
              <a:rPr lang="id-ID" dirty="0">
                <a:latin typeface="Comic Sans MS" panose="030F0702030302020204" pitchFamily="66" charset="0"/>
              </a:rPr>
              <a:t>tubuh menyatu dengan naskah, hanya ditandai dengan kurung buka dan kurung </a:t>
            </a:r>
            <a:r>
              <a:rPr lang="id-ID" dirty="0" smtClean="0">
                <a:latin typeface="Comic Sans MS" panose="030F0702030302020204" pitchFamily="66" charset="0"/>
              </a:rPr>
              <a:t>tutup.</a:t>
            </a:r>
          </a:p>
          <a:p>
            <a:pPr marL="514350" indent="-514350">
              <a:buFont typeface="+mj-lt"/>
              <a:buAutoNum type="alphaLcPeriod"/>
            </a:pPr>
            <a:r>
              <a:rPr lang="id-ID" dirty="0" smtClean="0">
                <a:latin typeface="Comic Sans MS" panose="030F0702030302020204" pitchFamily="66" charset="0"/>
              </a:rPr>
              <a:t>Catatan </a:t>
            </a:r>
            <a:r>
              <a:rPr lang="id-ID" dirty="0">
                <a:latin typeface="Comic Sans MS" panose="030F0702030302020204" pitchFamily="66" charset="0"/>
              </a:rPr>
              <a:t>tubuh memuat nama belakang penulis, tahun terbit buku dan halaman yang dikutip. </a:t>
            </a:r>
            <a:endParaRPr lang="id-ID" dirty="0" smtClean="0">
              <a:latin typeface="Comic Sans MS" panose="030F0702030302020204" pitchFamily="66" charset="0"/>
            </a:endParaRPr>
          </a:p>
          <a:p>
            <a:pPr marL="0" indent="0">
              <a:buNone/>
            </a:pPr>
            <a:r>
              <a:rPr lang="id-ID" dirty="0" smtClean="0">
                <a:latin typeface="Comic Sans MS" panose="030F0702030302020204" pitchFamily="66" charset="0"/>
              </a:rPr>
              <a:t>Contoh:</a:t>
            </a:r>
          </a:p>
          <a:p>
            <a:pPr marL="0" indent="0">
              <a:buNone/>
            </a:pPr>
            <a:r>
              <a:rPr lang="id-ID" dirty="0" smtClean="0">
                <a:latin typeface="Comic Sans MS" panose="030F0702030302020204" pitchFamily="66" charset="0"/>
              </a:rPr>
              <a:t>Nama penulis </a:t>
            </a:r>
            <a:r>
              <a:rPr lang="id-ID" dirty="0">
                <a:latin typeface="Comic Sans MS" panose="030F0702030302020204" pitchFamily="66" charset="0"/>
              </a:rPr>
              <a:t>adalah Arthur Asa Berger, maka cukup ditulis Berger.</a:t>
            </a:r>
            <a:br>
              <a:rPr lang="id-ID" dirty="0">
                <a:latin typeface="Comic Sans MS" panose="030F0702030302020204" pitchFamily="66" charset="0"/>
              </a:rPr>
            </a:br>
            <a:r>
              <a:rPr lang="id-ID" dirty="0" smtClean="0">
                <a:latin typeface="Comic Sans MS" panose="030F0702030302020204" pitchFamily="66" charset="0"/>
              </a:rPr>
              <a:t>Nama </a:t>
            </a:r>
            <a:r>
              <a:rPr lang="id-ID" dirty="0">
                <a:latin typeface="Comic Sans MS" panose="030F0702030302020204" pitchFamily="66" charset="0"/>
              </a:rPr>
              <a:t>penulis Jalaluddin Rakhmat, maka cukup ditulis Rakhmat.</a:t>
            </a:r>
          </a:p>
        </p:txBody>
      </p:sp>
    </p:spTree>
    <p:extLst>
      <p:ext uri="{BB962C8B-B14F-4D97-AF65-F5344CB8AC3E}">
        <p14:creationId xmlns:p14="http://schemas.microsoft.com/office/powerpoint/2010/main" val="14794302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61" y="53071"/>
            <a:ext cx="10515600" cy="1325563"/>
          </a:xfrm>
        </p:spPr>
        <p:txBody>
          <a:bodyPr/>
          <a:lstStyle/>
          <a:p>
            <a:pPr algn="ctr"/>
            <a:r>
              <a:rPr lang="id-ID" b="1" dirty="0" smtClean="0">
                <a:latin typeface="Comic Sans MS" panose="030F0702030302020204" pitchFamily="66" charset="0"/>
              </a:rPr>
              <a:t>CONTOH FOOTNOTE</a:t>
            </a:r>
            <a:endParaRPr lang="id-ID" b="1" dirty="0">
              <a:latin typeface="Comic Sans MS" panose="030F0702030302020204" pitchFamily="66" charset="0"/>
            </a:endParaRPr>
          </a:p>
        </p:txBody>
      </p:sp>
      <p:pic>
        <p:nvPicPr>
          <p:cNvPr id="4" name="Content Placeholder 3"/>
          <p:cNvPicPr>
            <a:picLocks noGrp="1" noChangeAspect="1"/>
          </p:cNvPicPr>
          <p:nvPr>
            <p:ph idx="1"/>
          </p:nvPr>
        </p:nvPicPr>
        <p:blipFill rotWithShape="1">
          <a:blip r:embed="rId2"/>
          <a:srcRect l="30309" t="24321" r="25885" b="21366"/>
          <a:stretch/>
        </p:blipFill>
        <p:spPr>
          <a:xfrm>
            <a:off x="971842" y="1153551"/>
            <a:ext cx="10311619" cy="5479366"/>
          </a:xfrm>
          <a:prstGeom prst="rect">
            <a:avLst/>
          </a:prstGeom>
        </p:spPr>
      </p:pic>
    </p:spTree>
    <p:extLst>
      <p:ext uri="{BB962C8B-B14F-4D97-AF65-F5344CB8AC3E}">
        <p14:creationId xmlns:p14="http://schemas.microsoft.com/office/powerpoint/2010/main" val="260204635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latin typeface="Comic Sans MS" panose="030F0702030302020204" pitchFamily="66" charset="0"/>
              </a:rPr>
              <a:t>CONTOH BODYNOTE</a:t>
            </a:r>
            <a:endParaRPr lang="id-ID" b="1" dirty="0">
              <a:latin typeface="Comic Sans MS" panose="030F0702030302020204" pitchFamily="66" charset="0"/>
            </a:endParaRPr>
          </a:p>
        </p:txBody>
      </p:sp>
      <p:pic>
        <p:nvPicPr>
          <p:cNvPr id="4" name="Content Placeholder 3"/>
          <p:cNvPicPr>
            <a:picLocks noGrp="1" noChangeAspect="1"/>
          </p:cNvPicPr>
          <p:nvPr>
            <p:ph idx="1"/>
          </p:nvPr>
        </p:nvPicPr>
        <p:blipFill rotWithShape="1">
          <a:blip r:embed="rId2"/>
          <a:srcRect l="19949" t="24871" r="16979" b="6817"/>
          <a:stretch/>
        </p:blipFill>
        <p:spPr>
          <a:xfrm>
            <a:off x="1052732" y="1322362"/>
            <a:ext cx="10086535" cy="5247249"/>
          </a:xfrm>
          <a:prstGeom prst="rect">
            <a:avLst/>
          </a:prstGeom>
          <a:ln>
            <a:solidFill>
              <a:schemeClr val="tx1"/>
            </a:solidFill>
          </a:ln>
          <a:effectLst>
            <a:softEdge rad="112500"/>
          </a:effectLst>
        </p:spPr>
      </p:pic>
    </p:spTree>
    <p:extLst>
      <p:ext uri="{BB962C8B-B14F-4D97-AF65-F5344CB8AC3E}">
        <p14:creationId xmlns:p14="http://schemas.microsoft.com/office/powerpoint/2010/main" val="13333535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sz="3200" b="1" dirty="0" smtClean="0">
                <a:latin typeface="Comic Sans MS" panose="030F0702030302020204" pitchFamily="66" charset="0"/>
              </a:rPr>
              <a:t>TERDAPAT DUA CARA MENULIS CATATAN TUBUH (</a:t>
            </a:r>
            <a:r>
              <a:rPr lang="id-ID" sz="3200" b="1" i="1" dirty="0" smtClean="0">
                <a:latin typeface="Comic Sans MS" panose="030F0702030302020204" pitchFamily="66" charset="0"/>
              </a:rPr>
              <a:t>BODYNOTE</a:t>
            </a:r>
            <a:r>
              <a:rPr lang="id-ID" dirty="0" smtClean="0"/>
              <a:t>)</a:t>
            </a:r>
            <a:endParaRPr lang="id-ID" dirty="0"/>
          </a:p>
        </p:txBody>
      </p:sp>
      <p:sp>
        <p:nvSpPr>
          <p:cNvPr id="3" name="Content Placeholder 2"/>
          <p:cNvSpPr>
            <a:spLocks noGrp="1"/>
          </p:cNvSpPr>
          <p:nvPr>
            <p:ph idx="1"/>
          </p:nvPr>
        </p:nvSpPr>
        <p:spPr>
          <a:xfrm>
            <a:off x="838200" y="1825624"/>
            <a:ext cx="10515600" cy="5032375"/>
          </a:xfrm>
        </p:spPr>
        <p:txBody>
          <a:bodyPr>
            <a:noAutofit/>
          </a:bodyPr>
          <a:lstStyle/>
          <a:p>
            <a:pPr marL="514350" indent="-514350">
              <a:buFont typeface="+mj-lt"/>
              <a:buAutoNum type="arabicPeriod"/>
            </a:pPr>
            <a:r>
              <a:rPr lang="id-ID" dirty="0" smtClean="0">
                <a:latin typeface="Comic Sans MS" panose="030F0702030302020204" pitchFamily="66" charset="0"/>
              </a:rPr>
              <a:t>Nama penulis, tahun terbit dan halaman berada dalam tanda kurung, ditempatkan setelah selesainya sebuah kutipan. Jika kutipan ini merupakan akhir kalimat, maka tanda titik ditempatkan setelah kurung tutup catatan tubuh.</a:t>
            </a:r>
          </a:p>
          <a:p>
            <a:pPr marL="457200" lvl="1" indent="0">
              <a:buNone/>
            </a:pPr>
            <a:r>
              <a:rPr lang="id-ID" sz="2800" dirty="0">
                <a:latin typeface="Comic Sans MS" panose="030F0702030302020204" pitchFamily="66" charset="0"/>
              </a:rPr>
              <a:t>Contoh:  </a:t>
            </a:r>
            <a:endParaRPr lang="id-ID" sz="2800" dirty="0" smtClean="0">
              <a:latin typeface="Comic Sans MS" panose="030F0702030302020204" pitchFamily="66" charset="0"/>
            </a:endParaRPr>
          </a:p>
          <a:p>
            <a:pPr marL="457200" lvl="1" indent="0">
              <a:buNone/>
            </a:pPr>
            <a:r>
              <a:rPr lang="id-ID" sz="2800" dirty="0" smtClean="0">
                <a:latin typeface="Comic Sans MS" panose="030F0702030302020204" pitchFamily="66" charset="0"/>
              </a:rPr>
              <a:t>(Rahmat, 1995:31-38</a:t>
            </a:r>
            <a:r>
              <a:rPr lang="id-ID" sz="2800" dirty="0">
                <a:latin typeface="Comic Sans MS" panose="030F0702030302020204" pitchFamily="66" charset="0"/>
              </a:rPr>
              <a:t>).</a:t>
            </a:r>
            <a:endParaRPr lang="id-ID" sz="2800" dirty="0" smtClean="0">
              <a:latin typeface="Comic Sans MS" panose="030F0702030302020204" pitchFamily="66" charset="0"/>
            </a:endParaRPr>
          </a:p>
          <a:p>
            <a:pPr marL="514350" indent="-514350">
              <a:buFont typeface="+mj-lt"/>
              <a:buAutoNum type="arabicPeriod"/>
            </a:pPr>
            <a:r>
              <a:rPr lang="id-ID" dirty="0" smtClean="0">
                <a:latin typeface="Comic Sans MS" panose="030F0702030302020204" pitchFamily="66" charset="0"/>
              </a:rPr>
              <a:t>Nama </a:t>
            </a:r>
            <a:r>
              <a:rPr lang="id-ID" dirty="0">
                <a:latin typeface="Comic Sans MS" panose="030F0702030302020204" pitchFamily="66" charset="0"/>
              </a:rPr>
              <a:t>penulis menyatu dalam naskah tulisan, tidak berada dalam tanda kurung, sementara tahun penerbitan dan halaman berada dalam tanda kurung. Model ini biasanya ditempatkan sebelum sebuah kutipan. Contoh: </a:t>
            </a:r>
            <a:br>
              <a:rPr lang="id-ID" dirty="0">
                <a:latin typeface="Comic Sans MS" panose="030F0702030302020204" pitchFamily="66" charset="0"/>
              </a:rPr>
            </a:br>
            <a:r>
              <a:rPr lang="id-ID" dirty="0" smtClean="0">
                <a:latin typeface="Comic Sans MS" panose="030F0702030302020204" pitchFamily="66" charset="0"/>
              </a:rPr>
              <a:t>Rahmat (1995:31-38</a:t>
            </a:r>
            <a:r>
              <a:rPr lang="id-ID" dirty="0">
                <a:latin typeface="Comic Sans MS" panose="030F0702030302020204" pitchFamily="66" charset="0"/>
              </a:rPr>
              <a:t>), </a:t>
            </a:r>
          </a:p>
        </p:txBody>
      </p:sp>
    </p:spTree>
    <p:extLst>
      <p:ext uri="{BB962C8B-B14F-4D97-AF65-F5344CB8AC3E}">
        <p14:creationId xmlns:p14="http://schemas.microsoft.com/office/powerpoint/2010/main" val="91151269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392" y="1445773"/>
            <a:ext cx="7316371" cy="1325563"/>
          </a:xfrm>
        </p:spPr>
        <p:txBody>
          <a:bodyPr/>
          <a:lstStyle/>
          <a:p>
            <a:r>
              <a:rPr lang="id-ID" b="1" dirty="0" smtClean="0">
                <a:latin typeface="Bell MT" panose="02020503060305020303" pitchFamily="18" charset="0"/>
              </a:rPr>
              <a:t>TUJUAN PEMBELAJARAN </a:t>
            </a:r>
            <a:endParaRPr lang="id-ID" b="1" dirty="0">
              <a:latin typeface="Bell MT" panose="02020503060305020303" pitchFamily="18" charset="0"/>
            </a:endParaRPr>
          </a:p>
        </p:txBody>
      </p:sp>
      <p:sp>
        <p:nvSpPr>
          <p:cNvPr id="3" name="Content Placeholder 2"/>
          <p:cNvSpPr>
            <a:spLocks noGrp="1"/>
          </p:cNvSpPr>
          <p:nvPr>
            <p:ph idx="1"/>
          </p:nvPr>
        </p:nvSpPr>
        <p:spPr>
          <a:xfrm>
            <a:off x="3826412" y="2771336"/>
            <a:ext cx="7935351" cy="3727938"/>
          </a:xfrm>
          <a:noFill/>
        </p:spPr>
        <p:style>
          <a:lnRef idx="2">
            <a:schemeClr val="accent1"/>
          </a:lnRef>
          <a:fillRef idx="1">
            <a:schemeClr val="lt1"/>
          </a:fillRef>
          <a:effectRef idx="0">
            <a:schemeClr val="accent1"/>
          </a:effectRef>
          <a:fontRef idx="minor">
            <a:schemeClr val="dk1"/>
          </a:fontRef>
        </p:style>
        <p:txBody>
          <a:bodyPr/>
          <a:lstStyle/>
          <a:p>
            <a:pPr marL="742950" indent="-742950" algn="just">
              <a:buClrTx/>
              <a:buFont typeface="+mj-lt"/>
              <a:buAutoNum type="arabicPeriod"/>
            </a:pPr>
            <a:r>
              <a:rPr lang="en-US" sz="3200" dirty="0" err="1" smtClean="0">
                <a:solidFill>
                  <a:schemeClr val="tx1">
                    <a:lumMod val="95000"/>
                    <a:lumOff val="5000"/>
                  </a:schemeClr>
                </a:solidFill>
                <a:latin typeface="Bell MT" panose="02020503060305020303" pitchFamily="18" charset="0"/>
              </a:rPr>
              <a:t>Memahami</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plagiarisme</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adalah</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tindakan</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kejahatan</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intelektual</a:t>
            </a:r>
            <a:r>
              <a:rPr lang="id-ID" sz="3200" dirty="0" smtClean="0">
                <a:solidFill>
                  <a:schemeClr val="tx1">
                    <a:lumMod val="95000"/>
                    <a:lumOff val="5000"/>
                  </a:schemeClr>
                </a:solidFill>
                <a:latin typeface="Bell MT" panose="02020503060305020303" pitchFamily="18" charset="0"/>
              </a:rPr>
              <a:t>.</a:t>
            </a:r>
          </a:p>
          <a:p>
            <a:pPr marL="742950" indent="-742950" algn="just">
              <a:buClrTx/>
              <a:buFont typeface="+mj-lt"/>
              <a:buAutoNum type="arabicPeriod"/>
            </a:pPr>
            <a:r>
              <a:rPr lang="en-US" sz="3200" dirty="0" err="1" smtClean="0">
                <a:solidFill>
                  <a:schemeClr val="tx1">
                    <a:lumMod val="95000"/>
                    <a:lumOff val="5000"/>
                  </a:schemeClr>
                </a:solidFill>
                <a:latin typeface="Bell MT" panose="02020503060305020303" pitchFamily="18" charset="0"/>
              </a:rPr>
              <a:t>Mahasiswa</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memahami</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cara</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menghindari</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plagiarisme</a:t>
            </a:r>
            <a:r>
              <a:rPr lang="id-ID" sz="3200" dirty="0" smtClean="0">
                <a:solidFill>
                  <a:schemeClr val="tx1">
                    <a:lumMod val="95000"/>
                    <a:lumOff val="5000"/>
                  </a:schemeClr>
                </a:solidFill>
                <a:latin typeface="Bell MT" panose="02020503060305020303" pitchFamily="18" charset="0"/>
              </a:rPr>
              <a:t>.</a:t>
            </a:r>
          </a:p>
          <a:p>
            <a:pPr marL="742950" indent="-742950" algn="just">
              <a:buClrTx/>
              <a:buFont typeface="+mj-lt"/>
              <a:buAutoNum type="arabicPeriod"/>
            </a:pPr>
            <a:r>
              <a:rPr lang="en-US" sz="3200" dirty="0" err="1" smtClean="0">
                <a:solidFill>
                  <a:schemeClr val="tx1">
                    <a:lumMod val="95000"/>
                    <a:lumOff val="5000"/>
                  </a:schemeClr>
                </a:solidFill>
                <a:latin typeface="Bell MT" panose="02020503060305020303" pitchFamily="18" charset="0"/>
              </a:rPr>
              <a:t>Mahasiswa</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memahami</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cara</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membuat</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parafrasa</a:t>
            </a:r>
            <a:r>
              <a:rPr lang="id-ID" sz="3200" dirty="0" smtClean="0">
                <a:solidFill>
                  <a:schemeClr val="tx1">
                    <a:lumMod val="95000"/>
                    <a:lumOff val="5000"/>
                  </a:schemeClr>
                </a:solidFill>
                <a:latin typeface="Bell MT" panose="02020503060305020303" pitchFamily="18" charset="0"/>
              </a:rPr>
              <a:t>/</a:t>
            </a:r>
            <a:r>
              <a:rPr lang="en-US" sz="3200" dirty="0" err="1" smtClean="0">
                <a:solidFill>
                  <a:schemeClr val="tx1">
                    <a:lumMod val="95000"/>
                    <a:lumOff val="5000"/>
                  </a:schemeClr>
                </a:solidFill>
                <a:latin typeface="Bell MT" panose="02020503060305020303" pitchFamily="18" charset="0"/>
              </a:rPr>
              <a:t>sintesis</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dan</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cara</a:t>
            </a:r>
            <a:r>
              <a:rPr lang="en-US" sz="3200" dirty="0" smtClean="0">
                <a:solidFill>
                  <a:schemeClr val="tx1">
                    <a:lumMod val="95000"/>
                    <a:lumOff val="5000"/>
                  </a:schemeClr>
                </a:solidFill>
                <a:latin typeface="Bell MT" panose="02020503060305020303" pitchFamily="18" charset="0"/>
              </a:rPr>
              <a:t> </a:t>
            </a:r>
            <a:r>
              <a:rPr lang="en-US" sz="3200" dirty="0" err="1" smtClean="0">
                <a:solidFill>
                  <a:schemeClr val="tx1">
                    <a:lumMod val="95000"/>
                    <a:lumOff val="5000"/>
                  </a:schemeClr>
                </a:solidFill>
                <a:latin typeface="Bell MT" panose="02020503060305020303" pitchFamily="18" charset="0"/>
              </a:rPr>
              <a:t>mengutip</a:t>
            </a:r>
            <a:r>
              <a:rPr lang="id-ID" sz="3200" dirty="0" smtClean="0">
                <a:solidFill>
                  <a:schemeClr val="tx1">
                    <a:lumMod val="95000"/>
                    <a:lumOff val="5000"/>
                  </a:schemeClr>
                </a:solidFill>
                <a:latin typeface="Bell MT" panose="02020503060305020303" pitchFamily="18" charset="0"/>
              </a:rPr>
              <a:t> (Kutipan langsung dan tidak langsung)</a:t>
            </a:r>
          </a:p>
          <a:p>
            <a:endParaRPr lang="id-ID" dirty="0"/>
          </a:p>
        </p:txBody>
      </p:sp>
    </p:spTree>
    <p:extLst>
      <p:ext uri="{BB962C8B-B14F-4D97-AF65-F5344CB8AC3E}">
        <p14:creationId xmlns:p14="http://schemas.microsoft.com/office/powerpoint/2010/main" val="30755168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9560" y="0"/>
            <a:ext cx="5181600" cy="6858000"/>
          </a:xfrm>
        </p:spPr>
        <p:txBody>
          <a:bodyPr>
            <a:normAutofit fontScale="25000" lnSpcReduction="20000"/>
          </a:bodyPr>
          <a:lstStyle/>
          <a:p>
            <a:pPr>
              <a:lnSpc>
                <a:spcPct val="120000"/>
              </a:lnSpc>
            </a:pPr>
            <a:r>
              <a:rPr lang="id-ID" sz="8000" dirty="0">
                <a:solidFill>
                  <a:srgbClr val="FF0000"/>
                </a:solidFill>
                <a:latin typeface="Comic Sans MS" panose="030F0702030302020204" pitchFamily="66" charset="0"/>
              </a:rPr>
              <a:t>Buku dengan satu pengarang</a:t>
            </a:r>
            <a:r>
              <a:rPr lang="id-ID" sz="8000" dirty="0">
                <a:latin typeface="Comic Sans MS" panose="030F0702030302020204" pitchFamily="66" charset="0"/>
              </a:rPr>
              <a:t/>
            </a:r>
            <a:br>
              <a:rPr lang="id-ID" sz="8000" dirty="0">
                <a:latin typeface="Comic Sans MS" panose="030F0702030302020204" pitchFamily="66" charset="0"/>
              </a:rPr>
            </a:br>
            <a:r>
              <a:rPr lang="id-ID" sz="8000" dirty="0" smtClean="0">
                <a:latin typeface="Comic Sans MS" panose="030F0702030302020204" pitchFamily="66" charset="0"/>
              </a:rPr>
              <a:t>(Rahmat, 1995</a:t>
            </a:r>
            <a:r>
              <a:rPr lang="id-ID" sz="8000" dirty="0">
                <a:latin typeface="Comic Sans MS" panose="030F0702030302020204" pitchFamily="66" charset="0"/>
              </a:rPr>
              <a:t>: 31 – 38).</a:t>
            </a:r>
            <a:br>
              <a:rPr lang="id-ID" sz="8000" dirty="0">
                <a:latin typeface="Comic Sans MS" panose="030F0702030302020204" pitchFamily="66" charset="0"/>
              </a:rPr>
            </a:br>
            <a:r>
              <a:rPr lang="id-ID" sz="8000" dirty="0">
                <a:latin typeface="Comic Sans MS" panose="030F0702030302020204" pitchFamily="66" charset="0"/>
              </a:rPr>
              <a:t>Menurut </a:t>
            </a:r>
            <a:r>
              <a:rPr lang="id-ID" sz="8000" dirty="0" smtClean="0">
                <a:latin typeface="Comic Sans MS" panose="030F0702030302020204" pitchFamily="66" charset="0"/>
              </a:rPr>
              <a:t>Rahmat </a:t>
            </a:r>
            <a:r>
              <a:rPr lang="id-ID" sz="8000" dirty="0">
                <a:latin typeface="Comic Sans MS" panose="030F0702030302020204" pitchFamily="66" charset="0"/>
              </a:rPr>
              <a:t>(1995: 31 – </a:t>
            </a:r>
            <a:r>
              <a:rPr lang="id-ID" sz="8000" dirty="0" smtClean="0">
                <a:latin typeface="Comic Sans MS" panose="030F0702030302020204" pitchFamily="66" charset="0"/>
              </a:rPr>
              <a:t>38)</a:t>
            </a:r>
          </a:p>
          <a:p>
            <a:pPr>
              <a:lnSpc>
                <a:spcPct val="120000"/>
              </a:lnSpc>
            </a:pPr>
            <a:r>
              <a:rPr lang="id-ID" sz="8000" dirty="0" smtClean="0">
                <a:solidFill>
                  <a:srgbClr val="FF0000"/>
                </a:solidFill>
                <a:latin typeface="Comic Sans MS" panose="030F0702030302020204" pitchFamily="66" charset="0"/>
              </a:rPr>
              <a:t>Buku </a:t>
            </a:r>
            <a:r>
              <a:rPr lang="id-ID" sz="8000" dirty="0">
                <a:solidFill>
                  <a:srgbClr val="FF0000"/>
                </a:solidFill>
                <a:latin typeface="Comic Sans MS" panose="030F0702030302020204" pitchFamily="66" charset="0"/>
              </a:rPr>
              <a:t>dengan dua atau tiga pengarang</a:t>
            </a:r>
            <a:r>
              <a:rPr lang="id-ID" sz="8000" dirty="0">
                <a:latin typeface="Comic Sans MS" panose="030F0702030302020204" pitchFamily="66" charset="0"/>
              </a:rPr>
              <a:t/>
            </a:r>
            <a:br>
              <a:rPr lang="id-ID" sz="8000" dirty="0">
                <a:latin typeface="Comic Sans MS" panose="030F0702030302020204" pitchFamily="66" charset="0"/>
              </a:rPr>
            </a:br>
            <a:r>
              <a:rPr lang="id-ID" sz="8000" dirty="0" smtClean="0">
                <a:latin typeface="Comic Sans MS" panose="030F0702030302020204" pitchFamily="66" charset="0"/>
              </a:rPr>
              <a:t>(</a:t>
            </a:r>
            <a:r>
              <a:rPr lang="id-ID" sz="8000" dirty="0">
                <a:latin typeface="Comic Sans MS" panose="030F0702030302020204" pitchFamily="66" charset="0"/>
              </a:rPr>
              <a:t>Dreyfus dan </a:t>
            </a:r>
            <a:r>
              <a:rPr lang="id-ID" sz="8000" dirty="0" smtClean="0">
                <a:latin typeface="Comic Sans MS" panose="030F0702030302020204" pitchFamily="66" charset="0"/>
              </a:rPr>
              <a:t>Rahmat </a:t>
            </a:r>
            <a:r>
              <a:rPr lang="id-ID" sz="8000" dirty="0">
                <a:latin typeface="Comic Sans MS" panose="030F0702030302020204" pitchFamily="66" charset="0"/>
              </a:rPr>
              <a:t>1982: 72 – 76</a:t>
            </a:r>
            <a:r>
              <a:rPr lang="id-ID" sz="8000" dirty="0" smtClean="0">
                <a:latin typeface="Comic Sans MS" panose="030F0702030302020204" pitchFamily="66" charset="0"/>
              </a:rPr>
              <a:t>).</a:t>
            </a:r>
          </a:p>
          <a:p>
            <a:pPr>
              <a:lnSpc>
                <a:spcPct val="120000"/>
              </a:lnSpc>
            </a:pPr>
            <a:r>
              <a:rPr lang="id-ID" sz="8000" dirty="0" smtClean="0">
                <a:solidFill>
                  <a:srgbClr val="FF0000"/>
                </a:solidFill>
                <a:latin typeface="Comic Sans MS" panose="030F0702030302020204" pitchFamily="66" charset="0"/>
              </a:rPr>
              <a:t>Buku </a:t>
            </a:r>
            <a:r>
              <a:rPr lang="id-ID" sz="8000" dirty="0">
                <a:solidFill>
                  <a:srgbClr val="FF0000"/>
                </a:solidFill>
                <a:latin typeface="Comic Sans MS" panose="030F0702030302020204" pitchFamily="66" charset="0"/>
              </a:rPr>
              <a:t>dengan banyak </a:t>
            </a:r>
            <a:r>
              <a:rPr lang="id-ID" sz="8000" dirty="0" smtClean="0">
                <a:solidFill>
                  <a:srgbClr val="FF0000"/>
                </a:solidFill>
                <a:latin typeface="Comic Sans MS" panose="030F0702030302020204" pitchFamily="66" charset="0"/>
              </a:rPr>
              <a:t>pengarang</a:t>
            </a:r>
            <a:br>
              <a:rPr lang="id-ID" sz="8000" dirty="0" smtClean="0">
                <a:solidFill>
                  <a:srgbClr val="FF0000"/>
                </a:solidFill>
                <a:latin typeface="Comic Sans MS" panose="030F0702030302020204" pitchFamily="66" charset="0"/>
              </a:rPr>
            </a:br>
            <a:r>
              <a:rPr lang="id-ID" sz="8000" dirty="0" smtClean="0">
                <a:latin typeface="Comic Sans MS" panose="030F0702030302020204" pitchFamily="66" charset="0"/>
              </a:rPr>
              <a:t>... </a:t>
            </a:r>
            <a:r>
              <a:rPr lang="id-ID" sz="8000" dirty="0">
                <a:latin typeface="Comic Sans MS" panose="030F0702030302020204" pitchFamily="66" charset="0"/>
              </a:rPr>
              <a:t>(Ibrahim, dkk., 1997: 52 – 54</a:t>
            </a:r>
            <a:r>
              <a:rPr lang="id-ID" sz="8000" dirty="0" smtClean="0">
                <a:latin typeface="Comic Sans MS" panose="030F0702030302020204" pitchFamily="66" charset="0"/>
              </a:rPr>
              <a:t>).</a:t>
            </a:r>
          </a:p>
          <a:p>
            <a:pPr>
              <a:lnSpc>
                <a:spcPct val="120000"/>
              </a:lnSpc>
            </a:pPr>
            <a:r>
              <a:rPr lang="id-ID" sz="8000" dirty="0" smtClean="0">
                <a:latin typeface="Comic Sans MS" panose="030F0702030302020204" pitchFamily="66" charset="0"/>
              </a:rPr>
              <a:t>Menurut Ibrahim, dkk (1997:52-54)</a:t>
            </a:r>
          </a:p>
          <a:p>
            <a:pPr>
              <a:lnSpc>
                <a:spcPct val="120000"/>
              </a:lnSpc>
            </a:pPr>
            <a:r>
              <a:rPr lang="id-ID" sz="8000" dirty="0" smtClean="0">
                <a:solidFill>
                  <a:srgbClr val="FF0000"/>
                </a:solidFill>
                <a:latin typeface="Comic Sans MS" panose="030F0702030302020204" pitchFamily="66" charset="0"/>
              </a:rPr>
              <a:t>Buku </a:t>
            </a:r>
            <a:r>
              <a:rPr lang="id-ID" sz="8000" dirty="0">
                <a:solidFill>
                  <a:srgbClr val="FF0000"/>
                </a:solidFill>
                <a:latin typeface="Comic Sans MS" panose="030F0702030302020204" pitchFamily="66" charset="0"/>
              </a:rPr>
              <a:t>yang terdiri dua jilid atau lebih</a:t>
            </a:r>
            <a:r>
              <a:rPr lang="id-ID" sz="8000" dirty="0">
                <a:latin typeface="Comic Sans MS" panose="030F0702030302020204" pitchFamily="66" charset="0"/>
              </a:rPr>
              <a:t/>
            </a:r>
            <a:br>
              <a:rPr lang="id-ID" sz="8000" dirty="0">
                <a:latin typeface="Comic Sans MS" panose="030F0702030302020204" pitchFamily="66" charset="0"/>
              </a:rPr>
            </a:br>
            <a:r>
              <a:rPr lang="id-ID" sz="8000" dirty="0" smtClean="0">
                <a:latin typeface="Comic Sans MS" panose="030F0702030302020204" pitchFamily="66" charset="0"/>
              </a:rPr>
              <a:t>... (Rahmat , </a:t>
            </a:r>
            <a:r>
              <a:rPr lang="id-ID" sz="8000" dirty="0">
                <a:latin typeface="Comic Sans MS" panose="030F0702030302020204" pitchFamily="66" charset="0"/>
              </a:rPr>
              <a:t>Vol.1, 1988: 131).</a:t>
            </a:r>
            <a:br>
              <a:rPr lang="id-ID" sz="8000" dirty="0">
                <a:latin typeface="Comic Sans MS" panose="030F0702030302020204" pitchFamily="66" charset="0"/>
              </a:rPr>
            </a:br>
            <a:r>
              <a:rPr lang="id-ID" sz="8000" dirty="0" smtClean="0">
                <a:latin typeface="Comic Sans MS" panose="030F0702030302020204" pitchFamily="66" charset="0"/>
              </a:rPr>
              <a:t>...Mengacu </a:t>
            </a:r>
            <a:r>
              <a:rPr lang="id-ID" sz="8000" dirty="0">
                <a:latin typeface="Comic Sans MS" panose="030F0702030302020204" pitchFamily="66" charset="0"/>
              </a:rPr>
              <a:t>pada Lapidus (Vol.1, 1988: 131</a:t>
            </a:r>
            <a:r>
              <a:rPr lang="id-ID" sz="8000" dirty="0" smtClean="0">
                <a:latin typeface="Comic Sans MS" panose="030F0702030302020204" pitchFamily="66" charset="0"/>
              </a:rPr>
              <a:t>)</a:t>
            </a:r>
          </a:p>
          <a:p>
            <a:pPr>
              <a:lnSpc>
                <a:spcPct val="120000"/>
              </a:lnSpc>
            </a:pPr>
            <a:r>
              <a:rPr lang="id-ID" sz="8000" b="1" dirty="0" smtClean="0">
                <a:solidFill>
                  <a:srgbClr val="FF0000"/>
                </a:solidFill>
                <a:latin typeface="Comic Sans MS" panose="030F0702030302020204" pitchFamily="66" charset="0"/>
              </a:rPr>
              <a:t>Buku </a:t>
            </a:r>
            <a:r>
              <a:rPr lang="id-ID" sz="8000" b="1" dirty="0">
                <a:solidFill>
                  <a:srgbClr val="FF0000"/>
                </a:solidFill>
                <a:latin typeface="Comic Sans MS" panose="030F0702030302020204" pitchFamily="66" charset="0"/>
              </a:rPr>
              <a:t>terjemahan</a:t>
            </a:r>
            <a:r>
              <a:rPr lang="id-ID" sz="8000" dirty="0">
                <a:latin typeface="Comic Sans MS" panose="030F0702030302020204" pitchFamily="66" charset="0"/>
              </a:rPr>
              <a:t/>
            </a:r>
            <a:br>
              <a:rPr lang="id-ID" sz="8000" dirty="0">
                <a:latin typeface="Comic Sans MS" panose="030F0702030302020204" pitchFamily="66" charset="0"/>
              </a:rPr>
            </a:br>
            <a:r>
              <a:rPr lang="id-ID" sz="8000" dirty="0" smtClean="0">
                <a:latin typeface="Comic Sans MS" panose="030F0702030302020204" pitchFamily="66" charset="0"/>
              </a:rPr>
              <a:t>(</a:t>
            </a:r>
            <a:r>
              <a:rPr lang="id-ID" sz="8000" dirty="0">
                <a:latin typeface="Comic Sans MS" panose="030F0702030302020204" pitchFamily="66" charset="0"/>
              </a:rPr>
              <a:t>Berger, terj., </a:t>
            </a:r>
            <a:r>
              <a:rPr lang="id-ID" sz="8000" dirty="0" smtClean="0">
                <a:latin typeface="Comic Sans MS" panose="030F0702030302020204" pitchFamily="66" charset="0"/>
              </a:rPr>
              <a:t>Rahmat, </a:t>
            </a:r>
            <a:r>
              <a:rPr lang="id-ID" sz="8000" dirty="0">
                <a:latin typeface="Comic Sans MS" panose="030F0702030302020204" pitchFamily="66" charset="0"/>
              </a:rPr>
              <a:t>2000: 44 – 45).</a:t>
            </a:r>
            <a:br>
              <a:rPr lang="id-ID" sz="8000" dirty="0">
                <a:latin typeface="Comic Sans MS" panose="030F0702030302020204" pitchFamily="66" charset="0"/>
              </a:rPr>
            </a:br>
            <a:r>
              <a:rPr lang="id-ID" sz="8000" dirty="0">
                <a:latin typeface="Comic Sans MS" panose="030F0702030302020204" pitchFamily="66" charset="0"/>
              </a:rPr>
              <a:t>Berger (terj., </a:t>
            </a:r>
            <a:r>
              <a:rPr lang="id-ID" sz="8000" dirty="0" smtClean="0">
                <a:latin typeface="Comic Sans MS" panose="030F0702030302020204" pitchFamily="66" charset="0"/>
              </a:rPr>
              <a:t>Rahmat, </a:t>
            </a:r>
            <a:r>
              <a:rPr lang="id-ID" sz="8000" dirty="0">
                <a:latin typeface="Comic Sans MS" panose="030F0702030302020204" pitchFamily="66" charset="0"/>
              </a:rPr>
              <a:t>2000: 44 – 45) </a:t>
            </a:r>
            <a:endParaRPr lang="id-ID" sz="8000" dirty="0" smtClean="0">
              <a:latin typeface="Comic Sans MS" panose="030F0702030302020204" pitchFamily="66" charset="0"/>
            </a:endParaRPr>
          </a:p>
          <a:p>
            <a:pPr>
              <a:lnSpc>
                <a:spcPct val="120000"/>
              </a:lnSpc>
            </a:pPr>
            <a:r>
              <a:rPr lang="id-ID" sz="8000" dirty="0" smtClean="0">
                <a:solidFill>
                  <a:srgbClr val="FF0000"/>
                </a:solidFill>
                <a:latin typeface="Comic Sans MS" panose="030F0702030302020204" pitchFamily="66" charset="0"/>
              </a:rPr>
              <a:t>Wawancara/Lisan</a:t>
            </a:r>
          </a:p>
          <a:p>
            <a:pPr marL="0" indent="0">
              <a:lnSpc>
                <a:spcPct val="120000"/>
              </a:lnSpc>
              <a:buNone/>
            </a:pPr>
            <a:r>
              <a:rPr lang="id-ID" sz="8000" dirty="0" smtClean="0">
                <a:latin typeface="Comic Sans MS" panose="030F0702030302020204" pitchFamily="66" charset="0"/>
              </a:rPr>
              <a:t>...</a:t>
            </a:r>
            <a:r>
              <a:rPr lang="id-ID" sz="8000" dirty="0">
                <a:latin typeface="Comic Sans MS" panose="030F0702030302020204" pitchFamily="66" charset="0"/>
              </a:rPr>
              <a:t> </a:t>
            </a:r>
            <a:r>
              <a:rPr lang="id-ID" sz="8000" dirty="0" smtClean="0">
                <a:latin typeface="Comic Sans MS" panose="030F0702030302020204" pitchFamily="66" charset="0"/>
              </a:rPr>
              <a:t>(</a:t>
            </a:r>
            <a:r>
              <a:rPr lang="id-ID" sz="7200" dirty="0" smtClean="0">
                <a:latin typeface="Comic Sans MS" panose="030F0702030302020204" pitchFamily="66" charset="0"/>
              </a:rPr>
              <a:t>Samijan</a:t>
            </a:r>
            <a:r>
              <a:rPr lang="id-ID" sz="7200" dirty="0">
                <a:latin typeface="Comic Sans MS" panose="030F0702030302020204" pitchFamily="66" charset="0"/>
              </a:rPr>
              <a:t>, wawancara, 11 November 2006).</a:t>
            </a:r>
            <a:br>
              <a:rPr lang="id-ID" sz="7200" dirty="0">
                <a:latin typeface="Comic Sans MS" panose="030F0702030302020204" pitchFamily="66" charset="0"/>
              </a:rPr>
            </a:br>
            <a:r>
              <a:rPr lang="id-ID" sz="7200" dirty="0" smtClean="0">
                <a:latin typeface="Comic Sans MS" panose="030F0702030302020204" pitchFamily="66" charset="0"/>
              </a:rPr>
              <a:t>...wawancara </a:t>
            </a:r>
            <a:r>
              <a:rPr lang="id-ID" sz="7200" dirty="0">
                <a:latin typeface="Comic Sans MS" panose="030F0702030302020204" pitchFamily="66" charset="0"/>
              </a:rPr>
              <a:t>dengan penulis, Samijan (11 November 2006) </a:t>
            </a:r>
            <a:r>
              <a:rPr lang="id-ID" sz="8000" dirty="0">
                <a:latin typeface="Comic Sans MS" panose="030F0702030302020204" pitchFamily="66" charset="0"/>
              </a:rPr>
              <a:t/>
            </a:r>
            <a:br>
              <a:rPr lang="id-ID" sz="8000" dirty="0">
                <a:latin typeface="Comic Sans MS" panose="030F0702030302020204" pitchFamily="66" charset="0"/>
              </a:rPr>
            </a:br>
            <a:r>
              <a:rPr lang="id-ID" sz="7000" dirty="0">
                <a:latin typeface="Comic Sans MS" panose="030F0702030302020204" pitchFamily="66" charset="0"/>
              </a:rPr>
              <a:t/>
            </a:r>
            <a:br>
              <a:rPr lang="id-ID" sz="7000" dirty="0">
                <a:latin typeface="Comic Sans MS" panose="030F0702030302020204" pitchFamily="66" charset="0"/>
              </a:rPr>
            </a:br>
            <a:r>
              <a:rPr lang="id-ID" sz="7000" dirty="0">
                <a:latin typeface="Comic Sans MS" panose="030F0702030302020204" pitchFamily="66" charset="0"/>
              </a:rPr>
              <a:t/>
            </a:r>
            <a:br>
              <a:rPr lang="id-ID" sz="7000" dirty="0">
                <a:latin typeface="Comic Sans MS" panose="030F0702030302020204" pitchFamily="66" charset="0"/>
              </a:rPr>
            </a:br>
            <a:r>
              <a:rPr lang="id-ID" sz="7000" dirty="0">
                <a:latin typeface="Comic Sans MS" panose="030F0702030302020204" pitchFamily="66" charset="0"/>
              </a:rPr>
              <a:t/>
            </a:r>
            <a:br>
              <a:rPr lang="id-ID" sz="7000" dirty="0">
                <a:latin typeface="Comic Sans MS" panose="030F0702030302020204" pitchFamily="66" charset="0"/>
              </a:rPr>
            </a:br>
            <a:endParaRPr lang="id-ID" b="1" dirty="0"/>
          </a:p>
        </p:txBody>
      </p:sp>
      <p:sp>
        <p:nvSpPr>
          <p:cNvPr id="5" name="Content Placeholder 4"/>
          <p:cNvSpPr>
            <a:spLocks noGrp="1"/>
          </p:cNvSpPr>
          <p:nvPr>
            <p:ph sz="half" idx="2"/>
          </p:nvPr>
        </p:nvSpPr>
        <p:spPr>
          <a:xfrm>
            <a:off x="5471161" y="0"/>
            <a:ext cx="6720840" cy="6611815"/>
          </a:xfrm>
        </p:spPr>
        <p:txBody>
          <a:bodyPr>
            <a:normAutofit fontScale="25000" lnSpcReduction="20000"/>
          </a:bodyPr>
          <a:lstStyle/>
          <a:p>
            <a:pPr>
              <a:lnSpc>
                <a:spcPct val="120000"/>
              </a:lnSpc>
            </a:pPr>
            <a:r>
              <a:rPr lang="id-ID" sz="8000" b="1" dirty="0">
                <a:solidFill>
                  <a:srgbClr val="FF0000"/>
                </a:solidFill>
                <a:latin typeface="Comic Sans MS" panose="030F0702030302020204" pitchFamily="66" charset="0"/>
              </a:rPr>
              <a:t>Artikel dari </a:t>
            </a:r>
            <a:r>
              <a:rPr lang="id-ID" sz="8000" b="1" dirty="0" smtClean="0">
                <a:solidFill>
                  <a:srgbClr val="FF0000"/>
                </a:solidFill>
                <a:latin typeface="Comic Sans MS" panose="030F0702030302020204" pitchFamily="66" charset="0"/>
              </a:rPr>
              <a:t>Jurnal/Majalah Ilmiah</a:t>
            </a:r>
          </a:p>
          <a:p>
            <a:pPr marL="0" indent="0">
              <a:lnSpc>
                <a:spcPct val="120000"/>
              </a:lnSpc>
              <a:buNone/>
            </a:pPr>
            <a:r>
              <a:rPr lang="id-ID" sz="8000" dirty="0" smtClean="0">
                <a:solidFill>
                  <a:srgbClr val="FF0000"/>
                </a:solidFill>
                <a:latin typeface="Comic Sans MS" panose="030F0702030302020204" pitchFamily="66" charset="0"/>
              </a:rPr>
              <a:t>...(Hidayat</a:t>
            </a:r>
            <a:r>
              <a:rPr lang="id-ID" sz="8000" dirty="0">
                <a:solidFill>
                  <a:srgbClr val="FF0000"/>
                </a:solidFill>
                <a:latin typeface="Comic Sans MS" panose="030F0702030302020204" pitchFamily="66" charset="0"/>
              </a:rPr>
              <a:t>, Jurnal ISKI, No. 2, Oktober 1998: 25-26</a:t>
            </a:r>
            <a:r>
              <a:rPr lang="id-ID" sz="8000" dirty="0" smtClean="0">
                <a:solidFill>
                  <a:srgbClr val="FF0000"/>
                </a:solidFill>
                <a:latin typeface="Comic Sans MS" panose="030F0702030302020204" pitchFamily="66" charset="0"/>
              </a:rPr>
              <a:t>).</a:t>
            </a:r>
            <a:br>
              <a:rPr lang="id-ID" sz="8000" dirty="0" smtClean="0">
                <a:solidFill>
                  <a:srgbClr val="FF0000"/>
                </a:solidFill>
                <a:latin typeface="Comic Sans MS" panose="030F0702030302020204" pitchFamily="66" charset="0"/>
              </a:rPr>
            </a:br>
            <a:r>
              <a:rPr lang="id-ID" sz="8000" dirty="0" smtClean="0">
                <a:solidFill>
                  <a:srgbClr val="FF0000"/>
                </a:solidFill>
                <a:latin typeface="Comic Sans MS" panose="030F0702030302020204" pitchFamily="66" charset="0"/>
              </a:rPr>
              <a:t>...Hidayat </a:t>
            </a:r>
            <a:r>
              <a:rPr lang="id-ID" sz="8000" dirty="0">
                <a:solidFill>
                  <a:srgbClr val="FF0000"/>
                </a:solidFill>
                <a:latin typeface="Comic Sans MS" panose="030F0702030302020204" pitchFamily="66" charset="0"/>
              </a:rPr>
              <a:t>(Jurnal ISKI, No. 2, Oktober 1998: 25-26</a:t>
            </a:r>
            <a:r>
              <a:rPr lang="id-ID" sz="8000" dirty="0" smtClean="0">
                <a:solidFill>
                  <a:srgbClr val="FF0000"/>
                </a:solidFill>
                <a:latin typeface="Comic Sans MS" panose="030F0702030302020204" pitchFamily="66" charset="0"/>
              </a:rPr>
              <a:t>)</a:t>
            </a:r>
          </a:p>
          <a:p>
            <a:pPr>
              <a:lnSpc>
                <a:spcPct val="120000"/>
              </a:lnSpc>
            </a:pPr>
            <a:r>
              <a:rPr lang="id-ID" sz="8000" b="1" dirty="0" smtClean="0">
                <a:solidFill>
                  <a:srgbClr val="FF0000"/>
                </a:solidFill>
                <a:latin typeface="Comic Sans MS" panose="030F0702030302020204" pitchFamily="66" charset="0"/>
              </a:rPr>
              <a:t>Artikel dari Koran/Majalah</a:t>
            </a:r>
          </a:p>
          <a:p>
            <a:pPr marL="0" indent="0">
              <a:lnSpc>
                <a:spcPct val="120000"/>
              </a:lnSpc>
              <a:buNone/>
            </a:pPr>
            <a:r>
              <a:rPr lang="id-ID" sz="8000" dirty="0" smtClean="0">
                <a:latin typeface="Comic Sans MS" panose="030F0702030302020204" pitchFamily="66" charset="0"/>
              </a:rPr>
              <a:t>...(Fukuyama</a:t>
            </a:r>
            <a:r>
              <a:rPr lang="id-ID" sz="8000" dirty="0">
                <a:latin typeface="Comic Sans MS" panose="030F0702030302020204" pitchFamily="66" charset="0"/>
              </a:rPr>
              <a:t>, Koran Tempo, 22 November 2001).</a:t>
            </a:r>
            <a:br>
              <a:rPr lang="id-ID" sz="8000" dirty="0">
                <a:latin typeface="Comic Sans MS" panose="030F0702030302020204" pitchFamily="66" charset="0"/>
              </a:rPr>
            </a:br>
            <a:r>
              <a:rPr lang="id-ID" sz="8000" dirty="0" smtClean="0">
                <a:latin typeface="Comic Sans MS" panose="030F0702030302020204" pitchFamily="66" charset="0"/>
              </a:rPr>
              <a:t>... Fukuyama </a:t>
            </a:r>
            <a:r>
              <a:rPr lang="id-ID" sz="8000" dirty="0">
                <a:latin typeface="Comic Sans MS" panose="030F0702030302020204" pitchFamily="66" charset="0"/>
              </a:rPr>
              <a:t>(Koran Tempo, 22 November 2001</a:t>
            </a:r>
            <a:r>
              <a:rPr lang="id-ID" sz="8000" dirty="0" smtClean="0">
                <a:latin typeface="Comic Sans MS" panose="030F0702030302020204" pitchFamily="66" charset="0"/>
              </a:rPr>
              <a:t>)</a:t>
            </a:r>
          </a:p>
          <a:p>
            <a:pPr>
              <a:lnSpc>
                <a:spcPct val="120000"/>
              </a:lnSpc>
            </a:pPr>
            <a:r>
              <a:rPr lang="id-ID" sz="8000" b="1" dirty="0" smtClean="0">
                <a:solidFill>
                  <a:srgbClr val="FF0000"/>
                </a:solidFill>
                <a:latin typeface="Comic Sans MS" panose="030F0702030302020204" pitchFamily="66" charset="0"/>
              </a:rPr>
              <a:t>Berita Koran/Majalah</a:t>
            </a:r>
          </a:p>
          <a:p>
            <a:pPr marL="0" indent="0">
              <a:lnSpc>
                <a:spcPct val="120000"/>
              </a:lnSpc>
              <a:buNone/>
            </a:pPr>
            <a:r>
              <a:rPr lang="id-ID" sz="8000" dirty="0" smtClean="0">
                <a:latin typeface="Comic Sans MS" panose="030F0702030302020204" pitchFamily="66" charset="0"/>
              </a:rPr>
              <a:t>... (Republika</a:t>
            </a:r>
            <a:r>
              <a:rPr lang="id-ID" sz="8000" dirty="0">
                <a:latin typeface="Comic Sans MS" panose="030F0702030302020204" pitchFamily="66" charset="0"/>
              </a:rPr>
              <a:t>, 10 September 2002</a:t>
            </a:r>
            <a:r>
              <a:rPr lang="id-ID" sz="8000" dirty="0" smtClean="0">
                <a:latin typeface="Comic Sans MS" panose="030F0702030302020204" pitchFamily="66" charset="0"/>
              </a:rPr>
              <a:t>)</a:t>
            </a:r>
          </a:p>
          <a:p>
            <a:pPr marL="0" indent="0">
              <a:lnSpc>
                <a:spcPct val="120000"/>
              </a:lnSpc>
              <a:buNone/>
            </a:pPr>
            <a:r>
              <a:rPr lang="id-ID" sz="8000" dirty="0" smtClean="0">
                <a:latin typeface="Comic Sans MS" panose="030F0702030302020204" pitchFamily="66" charset="0"/>
              </a:rPr>
              <a:t>... Republika </a:t>
            </a:r>
            <a:r>
              <a:rPr lang="id-ID" sz="8000" dirty="0">
                <a:latin typeface="Comic Sans MS" panose="030F0702030302020204" pitchFamily="66" charset="0"/>
              </a:rPr>
              <a:t>(10 September 2002</a:t>
            </a:r>
            <a:r>
              <a:rPr lang="id-ID" sz="8000" dirty="0" smtClean="0">
                <a:latin typeface="Comic Sans MS" panose="030F0702030302020204" pitchFamily="66" charset="0"/>
              </a:rPr>
              <a:t>)</a:t>
            </a:r>
          </a:p>
          <a:p>
            <a:pPr>
              <a:lnSpc>
                <a:spcPct val="120000"/>
              </a:lnSpc>
            </a:pPr>
            <a:r>
              <a:rPr lang="id-ID" sz="8000" dirty="0" smtClean="0">
                <a:latin typeface="Comic Sans MS" panose="030F0702030302020204" pitchFamily="66" charset="0"/>
              </a:rPr>
              <a:t>Skripsi/Tesis/Disertasi</a:t>
            </a:r>
            <a:r>
              <a:rPr lang="id-ID" sz="8000" dirty="0">
                <a:latin typeface="Comic Sans MS" panose="030F0702030302020204" pitchFamily="66" charset="0"/>
              </a:rPr>
              <a:t/>
            </a:r>
            <a:br>
              <a:rPr lang="id-ID" sz="8000" dirty="0">
                <a:latin typeface="Comic Sans MS" panose="030F0702030302020204" pitchFamily="66" charset="0"/>
              </a:rPr>
            </a:br>
            <a:r>
              <a:rPr lang="id-ID" sz="8000" dirty="0" smtClean="0">
                <a:latin typeface="Comic Sans MS" panose="030F0702030302020204" pitchFamily="66" charset="0"/>
              </a:rPr>
              <a:t>...(</a:t>
            </a:r>
            <a:r>
              <a:rPr lang="id-ID" sz="8000" dirty="0">
                <a:latin typeface="Comic Sans MS" panose="030F0702030302020204" pitchFamily="66" charset="0"/>
              </a:rPr>
              <a:t>Nazaruddin, Skripsi, 2004: 205). </a:t>
            </a:r>
            <a:r>
              <a:rPr lang="id-ID" sz="8000" dirty="0" smtClean="0">
                <a:latin typeface="Comic Sans MS" panose="030F0702030302020204" pitchFamily="66" charset="0"/>
              </a:rPr>
              <a:t>...Nazaruddin </a:t>
            </a:r>
            <a:r>
              <a:rPr lang="id-ID" sz="8000" dirty="0">
                <a:latin typeface="Comic Sans MS" panose="030F0702030302020204" pitchFamily="66" charset="0"/>
              </a:rPr>
              <a:t>(Skripsi, 2004: 205</a:t>
            </a:r>
            <a:r>
              <a:rPr lang="id-ID" sz="8000" dirty="0" smtClean="0">
                <a:latin typeface="Comic Sans MS" panose="030F0702030302020204" pitchFamily="66" charset="0"/>
              </a:rPr>
              <a:t>)</a:t>
            </a:r>
          </a:p>
          <a:p>
            <a:pPr>
              <a:lnSpc>
                <a:spcPct val="120000"/>
              </a:lnSpc>
            </a:pPr>
            <a:r>
              <a:rPr lang="id-ID" sz="8000" b="1" dirty="0" smtClean="0">
                <a:solidFill>
                  <a:srgbClr val="FF0000"/>
                </a:solidFill>
                <a:latin typeface="Comic Sans MS" panose="030F0702030302020204" pitchFamily="66" charset="0"/>
              </a:rPr>
              <a:t>Internet </a:t>
            </a:r>
          </a:p>
          <a:p>
            <a:pPr marL="0" indent="0">
              <a:lnSpc>
                <a:spcPct val="120000"/>
              </a:lnSpc>
              <a:buNone/>
            </a:pPr>
            <a:r>
              <a:rPr lang="id-ID" sz="8000" dirty="0" smtClean="0">
                <a:latin typeface="Comic Sans MS" panose="030F0702030302020204" pitchFamily="66" charset="0"/>
              </a:rPr>
              <a:t>...(Rahmat, www.thirdworldtraveler.com, </a:t>
            </a:r>
            <a:r>
              <a:rPr lang="id-ID" sz="8000" dirty="0">
                <a:latin typeface="Comic Sans MS" panose="030F0702030302020204" pitchFamily="66" charset="0"/>
              </a:rPr>
              <a:t>akses 15 Juni 2007).</a:t>
            </a:r>
            <a:br>
              <a:rPr lang="id-ID" sz="8000" dirty="0">
                <a:latin typeface="Comic Sans MS" panose="030F0702030302020204" pitchFamily="66" charset="0"/>
              </a:rPr>
            </a:br>
            <a:r>
              <a:rPr lang="id-ID" sz="8000" dirty="0" smtClean="0">
                <a:latin typeface="Comic Sans MS" panose="030F0702030302020204" pitchFamily="66" charset="0"/>
              </a:rPr>
              <a:t>... Rahmat (www.thirdworldtraveler.com/Robert</a:t>
            </a:r>
            <a:r>
              <a:rPr lang="id-ID" sz="8000" dirty="0">
                <a:latin typeface="Comic Sans MS" panose="030F0702030302020204" pitchFamily="66" charset="0"/>
              </a:rPr>
              <a:t>_ McChesney_page.html, akses 15 Juni 2007), </a:t>
            </a:r>
            <a:r>
              <a:rPr lang="id-ID" sz="8000" dirty="0"/>
              <a:t>….. </a:t>
            </a:r>
            <a:br>
              <a:rPr lang="id-ID" sz="8000" dirty="0"/>
            </a:br>
            <a:r>
              <a:rPr lang="id-ID" sz="8000" dirty="0"/>
              <a:t/>
            </a:r>
            <a:br>
              <a:rPr lang="id-ID" sz="8000" dirty="0"/>
            </a:br>
            <a:r>
              <a:rPr lang="id-ID" sz="8000" dirty="0"/>
              <a:t/>
            </a:r>
            <a:br>
              <a:rPr lang="id-ID" sz="8000" dirty="0"/>
            </a:br>
            <a:endParaRPr lang="id-ID" sz="8000" b="1" dirty="0"/>
          </a:p>
          <a:p>
            <a:pPr>
              <a:lnSpc>
                <a:spcPct val="120000"/>
              </a:lnSpc>
            </a:pPr>
            <a:endParaRPr lang="id-ID" dirty="0"/>
          </a:p>
        </p:txBody>
      </p:sp>
    </p:spTree>
    <p:extLst>
      <p:ext uri="{BB962C8B-B14F-4D97-AF65-F5344CB8AC3E}">
        <p14:creationId xmlns:p14="http://schemas.microsoft.com/office/powerpoint/2010/main" val="263537669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latin typeface="Comic Sans MS" panose="030F0702030302020204" pitchFamily="66" charset="0"/>
              </a:rPr>
              <a:t>DAFTAR PUSTAKA</a:t>
            </a:r>
            <a:endParaRPr lang="id-ID" b="1" dirty="0">
              <a:latin typeface="Comic Sans MS" panose="030F0702030302020204" pitchFamily="66" charset="0"/>
            </a:endParaRPr>
          </a:p>
        </p:txBody>
      </p:sp>
      <p:sp>
        <p:nvSpPr>
          <p:cNvPr id="3" name="Content Placeholder 2"/>
          <p:cNvSpPr>
            <a:spLocks noGrp="1"/>
          </p:cNvSpPr>
          <p:nvPr>
            <p:ph idx="1"/>
          </p:nvPr>
        </p:nvSpPr>
        <p:spPr>
          <a:ln>
            <a:solidFill>
              <a:srgbClr val="FFFF00"/>
            </a:solidFill>
          </a:ln>
        </p:spPr>
        <p:txBody>
          <a:bodyPr/>
          <a:lstStyle/>
          <a:p>
            <a:pPr marL="0" indent="0" algn="ctr">
              <a:buNone/>
            </a:pPr>
            <a:r>
              <a:rPr lang="id-ID" sz="5400" b="1" dirty="0" smtClean="0">
                <a:solidFill>
                  <a:srgbClr val="00B0F0"/>
                </a:solidFill>
              </a:rPr>
              <a:t>NATAJUKOPE - NATAJUTEMPE</a:t>
            </a:r>
          </a:p>
          <a:p>
            <a:pPr marL="0" indent="0">
              <a:buNone/>
            </a:pPr>
            <a:endParaRPr lang="id-ID" b="1" dirty="0" smtClean="0"/>
          </a:p>
          <a:p>
            <a:r>
              <a:rPr lang="id-ID" dirty="0" smtClean="0">
                <a:latin typeface="Bodoni MT" panose="02070603080606020203" pitchFamily="18" charset="0"/>
              </a:rPr>
              <a:t>Nama (.)</a:t>
            </a:r>
          </a:p>
          <a:p>
            <a:r>
              <a:rPr lang="id-ID" dirty="0" smtClean="0">
                <a:latin typeface="Bodoni MT" panose="02070603080606020203" pitchFamily="18" charset="0"/>
              </a:rPr>
              <a:t>Tahun (.)</a:t>
            </a:r>
          </a:p>
          <a:p>
            <a:r>
              <a:rPr lang="id-ID" dirty="0" smtClean="0">
                <a:latin typeface="Bodoni MT" panose="02070603080606020203" pitchFamily="18" charset="0"/>
              </a:rPr>
              <a:t>Judul   (dimiringkan dan dikuti tanda (.) </a:t>
            </a:r>
          </a:p>
          <a:p>
            <a:r>
              <a:rPr lang="id-ID" dirty="0" smtClean="0">
                <a:latin typeface="Bodoni MT" panose="02070603080606020203" pitchFamily="18" charset="0"/>
              </a:rPr>
              <a:t>Kota (:)</a:t>
            </a:r>
          </a:p>
          <a:p>
            <a:r>
              <a:rPr lang="id-ID" dirty="0" smtClean="0">
                <a:latin typeface="Bodoni MT" panose="02070603080606020203" pitchFamily="18" charset="0"/>
              </a:rPr>
              <a:t>Penerbit(.) </a:t>
            </a:r>
          </a:p>
          <a:p>
            <a:pPr marL="0" indent="0">
              <a:buNone/>
            </a:pPr>
            <a:endParaRPr lang="id-ID" dirty="0"/>
          </a:p>
        </p:txBody>
      </p:sp>
    </p:spTree>
    <p:extLst>
      <p:ext uri="{BB962C8B-B14F-4D97-AF65-F5344CB8AC3E}">
        <p14:creationId xmlns:p14="http://schemas.microsoft.com/office/powerpoint/2010/main" val="15119038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80">
                                          <p:stCondLst>
                                            <p:cond delay="0"/>
                                          </p:stCondLst>
                                        </p:cTn>
                                        <p:tgtEl>
                                          <p:spTgt spid="3">
                                            <p:txEl>
                                              <p:pRg st="2" end="2"/>
                                            </p:txEl>
                                          </p:spTgt>
                                        </p:tgtEl>
                                      </p:cBhvr>
                                    </p:animEffect>
                                    <p:anim calcmode="lin" valueType="num">
                                      <p:cBhvr>
                                        <p:cTn id="2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2" end="2"/>
                                            </p:txEl>
                                          </p:spTgt>
                                        </p:tgtEl>
                                      </p:cBhvr>
                                      <p:to x="100000" y="60000"/>
                                    </p:animScale>
                                    <p:animScale>
                                      <p:cBhvr>
                                        <p:cTn id="26" dur="166" decel="50000">
                                          <p:stCondLst>
                                            <p:cond delay="676"/>
                                          </p:stCondLst>
                                        </p:cTn>
                                        <p:tgtEl>
                                          <p:spTgt spid="3">
                                            <p:txEl>
                                              <p:pRg st="2" end="2"/>
                                            </p:txEl>
                                          </p:spTgt>
                                        </p:tgtEl>
                                      </p:cBhvr>
                                      <p:to x="100000" y="100000"/>
                                    </p:animScale>
                                    <p:animScale>
                                      <p:cBhvr>
                                        <p:cTn id="27" dur="26">
                                          <p:stCondLst>
                                            <p:cond delay="1312"/>
                                          </p:stCondLst>
                                        </p:cTn>
                                        <p:tgtEl>
                                          <p:spTgt spid="3">
                                            <p:txEl>
                                              <p:pRg st="2" end="2"/>
                                            </p:txEl>
                                          </p:spTgt>
                                        </p:tgtEl>
                                      </p:cBhvr>
                                      <p:to x="100000" y="80000"/>
                                    </p:animScale>
                                    <p:animScale>
                                      <p:cBhvr>
                                        <p:cTn id="28" dur="166" decel="50000">
                                          <p:stCondLst>
                                            <p:cond delay="1338"/>
                                          </p:stCondLst>
                                        </p:cTn>
                                        <p:tgtEl>
                                          <p:spTgt spid="3">
                                            <p:txEl>
                                              <p:pRg st="2" end="2"/>
                                            </p:txEl>
                                          </p:spTgt>
                                        </p:tgtEl>
                                      </p:cBhvr>
                                      <p:to x="100000" y="100000"/>
                                    </p:animScale>
                                    <p:animScale>
                                      <p:cBhvr>
                                        <p:cTn id="29" dur="26">
                                          <p:stCondLst>
                                            <p:cond delay="1642"/>
                                          </p:stCondLst>
                                        </p:cTn>
                                        <p:tgtEl>
                                          <p:spTgt spid="3">
                                            <p:txEl>
                                              <p:pRg st="2" end="2"/>
                                            </p:txEl>
                                          </p:spTgt>
                                        </p:tgtEl>
                                      </p:cBhvr>
                                      <p:to x="100000" y="90000"/>
                                    </p:animScale>
                                    <p:animScale>
                                      <p:cBhvr>
                                        <p:cTn id="30" dur="166" decel="50000">
                                          <p:stCondLst>
                                            <p:cond delay="1668"/>
                                          </p:stCondLst>
                                        </p:cTn>
                                        <p:tgtEl>
                                          <p:spTgt spid="3">
                                            <p:txEl>
                                              <p:pRg st="2" end="2"/>
                                            </p:txEl>
                                          </p:spTgt>
                                        </p:tgtEl>
                                      </p:cBhvr>
                                      <p:to x="100000" y="100000"/>
                                    </p:animScale>
                                    <p:animScale>
                                      <p:cBhvr>
                                        <p:cTn id="31" dur="26">
                                          <p:stCondLst>
                                            <p:cond delay="1808"/>
                                          </p:stCondLst>
                                        </p:cTn>
                                        <p:tgtEl>
                                          <p:spTgt spid="3">
                                            <p:txEl>
                                              <p:pRg st="2" end="2"/>
                                            </p:txEl>
                                          </p:spTgt>
                                        </p:tgtEl>
                                      </p:cBhvr>
                                      <p:to x="100000" y="95000"/>
                                    </p:animScale>
                                    <p:animScale>
                                      <p:cBhvr>
                                        <p:cTn id="32" dur="166" decel="50000">
                                          <p:stCondLst>
                                            <p:cond delay="1834"/>
                                          </p:stCondLst>
                                        </p:cTn>
                                        <p:tgtEl>
                                          <p:spTgt spid="3">
                                            <p:txEl>
                                              <p:pRg st="2" end="2"/>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80">
                                          <p:stCondLst>
                                            <p:cond delay="0"/>
                                          </p:stCondLst>
                                        </p:cTn>
                                        <p:tgtEl>
                                          <p:spTgt spid="3">
                                            <p:txEl>
                                              <p:pRg st="3" end="3"/>
                                            </p:txEl>
                                          </p:spTgt>
                                        </p:tgtEl>
                                      </p:cBhvr>
                                    </p:animEffect>
                                    <p:anim calcmode="lin" valueType="num">
                                      <p:cBhvr>
                                        <p:cTn id="3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3" end="3"/>
                                            </p:txEl>
                                          </p:spTgt>
                                        </p:tgtEl>
                                      </p:cBhvr>
                                      <p:to x="100000" y="60000"/>
                                    </p:animScale>
                                    <p:animScale>
                                      <p:cBhvr>
                                        <p:cTn id="44" dur="166" decel="50000">
                                          <p:stCondLst>
                                            <p:cond delay="676"/>
                                          </p:stCondLst>
                                        </p:cTn>
                                        <p:tgtEl>
                                          <p:spTgt spid="3">
                                            <p:txEl>
                                              <p:pRg st="3" end="3"/>
                                            </p:txEl>
                                          </p:spTgt>
                                        </p:tgtEl>
                                      </p:cBhvr>
                                      <p:to x="100000" y="100000"/>
                                    </p:animScale>
                                    <p:animScale>
                                      <p:cBhvr>
                                        <p:cTn id="45" dur="26">
                                          <p:stCondLst>
                                            <p:cond delay="1312"/>
                                          </p:stCondLst>
                                        </p:cTn>
                                        <p:tgtEl>
                                          <p:spTgt spid="3">
                                            <p:txEl>
                                              <p:pRg st="3" end="3"/>
                                            </p:txEl>
                                          </p:spTgt>
                                        </p:tgtEl>
                                      </p:cBhvr>
                                      <p:to x="100000" y="80000"/>
                                    </p:animScale>
                                    <p:animScale>
                                      <p:cBhvr>
                                        <p:cTn id="46" dur="166" decel="50000">
                                          <p:stCondLst>
                                            <p:cond delay="1338"/>
                                          </p:stCondLst>
                                        </p:cTn>
                                        <p:tgtEl>
                                          <p:spTgt spid="3">
                                            <p:txEl>
                                              <p:pRg st="3" end="3"/>
                                            </p:txEl>
                                          </p:spTgt>
                                        </p:tgtEl>
                                      </p:cBhvr>
                                      <p:to x="100000" y="100000"/>
                                    </p:animScale>
                                    <p:animScale>
                                      <p:cBhvr>
                                        <p:cTn id="47" dur="26">
                                          <p:stCondLst>
                                            <p:cond delay="1642"/>
                                          </p:stCondLst>
                                        </p:cTn>
                                        <p:tgtEl>
                                          <p:spTgt spid="3">
                                            <p:txEl>
                                              <p:pRg st="3" end="3"/>
                                            </p:txEl>
                                          </p:spTgt>
                                        </p:tgtEl>
                                      </p:cBhvr>
                                      <p:to x="100000" y="90000"/>
                                    </p:animScale>
                                    <p:animScale>
                                      <p:cBhvr>
                                        <p:cTn id="48" dur="166" decel="50000">
                                          <p:stCondLst>
                                            <p:cond delay="1668"/>
                                          </p:stCondLst>
                                        </p:cTn>
                                        <p:tgtEl>
                                          <p:spTgt spid="3">
                                            <p:txEl>
                                              <p:pRg st="3" end="3"/>
                                            </p:txEl>
                                          </p:spTgt>
                                        </p:tgtEl>
                                      </p:cBhvr>
                                      <p:to x="100000" y="100000"/>
                                    </p:animScale>
                                    <p:animScale>
                                      <p:cBhvr>
                                        <p:cTn id="49" dur="26">
                                          <p:stCondLst>
                                            <p:cond delay="1808"/>
                                          </p:stCondLst>
                                        </p:cTn>
                                        <p:tgtEl>
                                          <p:spTgt spid="3">
                                            <p:txEl>
                                              <p:pRg st="3" end="3"/>
                                            </p:txEl>
                                          </p:spTgt>
                                        </p:tgtEl>
                                      </p:cBhvr>
                                      <p:to x="100000" y="95000"/>
                                    </p:animScale>
                                    <p:animScale>
                                      <p:cBhvr>
                                        <p:cTn id="50" dur="166" decel="50000">
                                          <p:stCondLst>
                                            <p:cond delay="1834"/>
                                          </p:stCondLst>
                                        </p:cTn>
                                        <p:tgtEl>
                                          <p:spTgt spid="3">
                                            <p:txEl>
                                              <p:pRg st="3" end="3"/>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wipe(down)">
                                      <p:cBhvr>
                                        <p:cTn id="55" dur="580">
                                          <p:stCondLst>
                                            <p:cond delay="0"/>
                                          </p:stCondLst>
                                        </p:cTn>
                                        <p:tgtEl>
                                          <p:spTgt spid="3">
                                            <p:txEl>
                                              <p:pRg st="4" end="4"/>
                                            </p:txEl>
                                          </p:spTgt>
                                        </p:tgtEl>
                                      </p:cBhvr>
                                    </p:animEffect>
                                    <p:anim calcmode="lin" valueType="num">
                                      <p:cBhvr>
                                        <p:cTn id="5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4" end="4"/>
                                            </p:txEl>
                                          </p:spTgt>
                                        </p:tgtEl>
                                      </p:cBhvr>
                                      <p:to x="100000" y="60000"/>
                                    </p:animScale>
                                    <p:animScale>
                                      <p:cBhvr>
                                        <p:cTn id="62" dur="166" decel="50000">
                                          <p:stCondLst>
                                            <p:cond delay="676"/>
                                          </p:stCondLst>
                                        </p:cTn>
                                        <p:tgtEl>
                                          <p:spTgt spid="3">
                                            <p:txEl>
                                              <p:pRg st="4" end="4"/>
                                            </p:txEl>
                                          </p:spTgt>
                                        </p:tgtEl>
                                      </p:cBhvr>
                                      <p:to x="100000" y="100000"/>
                                    </p:animScale>
                                    <p:animScale>
                                      <p:cBhvr>
                                        <p:cTn id="63" dur="26">
                                          <p:stCondLst>
                                            <p:cond delay="1312"/>
                                          </p:stCondLst>
                                        </p:cTn>
                                        <p:tgtEl>
                                          <p:spTgt spid="3">
                                            <p:txEl>
                                              <p:pRg st="4" end="4"/>
                                            </p:txEl>
                                          </p:spTgt>
                                        </p:tgtEl>
                                      </p:cBhvr>
                                      <p:to x="100000" y="80000"/>
                                    </p:animScale>
                                    <p:animScale>
                                      <p:cBhvr>
                                        <p:cTn id="64" dur="166" decel="50000">
                                          <p:stCondLst>
                                            <p:cond delay="1338"/>
                                          </p:stCondLst>
                                        </p:cTn>
                                        <p:tgtEl>
                                          <p:spTgt spid="3">
                                            <p:txEl>
                                              <p:pRg st="4" end="4"/>
                                            </p:txEl>
                                          </p:spTgt>
                                        </p:tgtEl>
                                      </p:cBhvr>
                                      <p:to x="100000" y="100000"/>
                                    </p:animScale>
                                    <p:animScale>
                                      <p:cBhvr>
                                        <p:cTn id="65" dur="26">
                                          <p:stCondLst>
                                            <p:cond delay="1642"/>
                                          </p:stCondLst>
                                        </p:cTn>
                                        <p:tgtEl>
                                          <p:spTgt spid="3">
                                            <p:txEl>
                                              <p:pRg st="4" end="4"/>
                                            </p:txEl>
                                          </p:spTgt>
                                        </p:tgtEl>
                                      </p:cBhvr>
                                      <p:to x="100000" y="90000"/>
                                    </p:animScale>
                                    <p:animScale>
                                      <p:cBhvr>
                                        <p:cTn id="66" dur="166" decel="50000">
                                          <p:stCondLst>
                                            <p:cond delay="1668"/>
                                          </p:stCondLst>
                                        </p:cTn>
                                        <p:tgtEl>
                                          <p:spTgt spid="3">
                                            <p:txEl>
                                              <p:pRg st="4" end="4"/>
                                            </p:txEl>
                                          </p:spTgt>
                                        </p:tgtEl>
                                      </p:cBhvr>
                                      <p:to x="100000" y="100000"/>
                                    </p:animScale>
                                    <p:animScale>
                                      <p:cBhvr>
                                        <p:cTn id="67" dur="26">
                                          <p:stCondLst>
                                            <p:cond delay="1808"/>
                                          </p:stCondLst>
                                        </p:cTn>
                                        <p:tgtEl>
                                          <p:spTgt spid="3">
                                            <p:txEl>
                                              <p:pRg st="4" end="4"/>
                                            </p:txEl>
                                          </p:spTgt>
                                        </p:tgtEl>
                                      </p:cBhvr>
                                      <p:to x="100000" y="95000"/>
                                    </p:animScale>
                                    <p:animScale>
                                      <p:cBhvr>
                                        <p:cTn id="68" dur="166" decel="50000">
                                          <p:stCondLst>
                                            <p:cond delay="1834"/>
                                          </p:stCondLst>
                                        </p:cTn>
                                        <p:tgtEl>
                                          <p:spTgt spid="3">
                                            <p:txEl>
                                              <p:pRg st="4" end="4"/>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Effect transition="in" filter="wipe(down)">
                                      <p:cBhvr>
                                        <p:cTn id="73" dur="580">
                                          <p:stCondLst>
                                            <p:cond delay="0"/>
                                          </p:stCondLst>
                                        </p:cTn>
                                        <p:tgtEl>
                                          <p:spTgt spid="3">
                                            <p:txEl>
                                              <p:pRg st="5" end="5"/>
                                            </p:txEl>
                                          </p:spTgt>
                                        </p:tgtEl>
                                      </p:cBhvr>
                                    </p:animEffect>
                                    <p:anim calcmode="lin" valueType="num">
                                      <p:cBhvr>
                                        <p:cTn id="7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5" end="5"/>
                                            </p:txEl>
                                          </p:spTgt>
                                        </p:tgtEl>
                                      </p:cBhvr>
                                      <p:to x="100000" y="60000"/>
                                    </p:animScale>
                                    <p:animScale>
                                      <p:cBhvr>
                                        <p:cTn id="80" dur="166" decel="50000">
                                          <p:stCondLst>
                                            <p:cond delay="676"/>
                                          </p:stCondLst>
                                        </p:cTn>
                                        <p:tgtEl>
                                          <p:spTgt spid="3">
                                            <p:txEl>
                                              <p:pRg st="5" end="5"/>
                                            </p:txEl>
                                          </p:spTgt>
                                        </p:tgtEl>
                                      </p:cBhvr>
                                      <p:to x="100000" y="100000"/>
                                    </p:animScale>
                                    <p:animScale>
                                      <p:cBhvr>
                                        <p:cTn id="81" dur="26">
                                          <p:stCondLst>
                                            <p:cond delay="1312"/>
                                          </p:stCondLst>
                                        </p:cTn>
                                        <p:tgtEl>
                                          <p:spTgt spid="3">
                                            <p:txEl>
                                              <p:pRg st="5" end="5"/>
                                            </p:txEl>
                                          </p:spTgt>
                                        </p:tgtEl>
                                      </p:cBhvr>
                                      <p:to x="100000" y="80000"/>
                                    </p:animScale>
                                    <p:animScale>
                                      <p:cBhvr>
                                        <p:cTn id="82" dur="166" decel="50000">
                                          <p:stCondLst>
                                            <p:cond delay="1338"/>
                                          </p:stCondLst>
                                        </p:cTn>
                                        <p:tgtEl>
                                          <p:spTgt spid="3">
                                            <p:txEl>
                                              <p:pRg st="5" end="5"/>
                                            </p:txEl>
                                          </p:spTgt>
                                        </p:tgtEl>
                                      </p:cBhvr>
                                      <p:to x="100000" y="100000"/>
                                    </p:animScale>
                                    <p:animScale>
                                      <p:cBhvr>
                                        <p:cTn id="83" dur="26">
                                          <p:stCondLst>
                                            <p:cond delay="1642"/>
                                          </p:stCondLst>
                                        </p:cTn>
                                        <p:tgtEl>
                                          <p:spTgt spid="3">
                                            <p:txEl>
                                              <p:pRg st="5" end="5"/>
                                            </p:txEl>
                                          </p:spTgt>
                                        </p:tgtEl>
                                      </p:cBhvr>
                                      <p:to x="100000" y="90000"/>
                                    </p:animScale>
                                    <p:animScale>
                                      <p:cBhvr>
                                        <p:cTn id="84" dur="166" decel="50000">
                                          <p:stCondLst>
                                            <p:cond delay="1668"/>
                                          </p:stCondLst>
                                        </p:cTn>
                                        <p:tgtEl>
                                          <p:spTgt spid="3">
                                            <p:txEl>
                                              <p:pRg st="5" end="5"/>
                                            </p:txEl>
                                          </p:spTgt>
                                        </p:tgtEl>
                                      </p:cBhvr>
                                      <p:to x="100000" y="100000"/>
                                    </p:animScale>
                                    <p:animScale>
                                      <p:cBhvr>
                                        <p:cTn id="85" dur="26">
                                          <p:stCondLst>
                                            <p:cond delay="1808"/>
                                          </p:stCondLst>
                                        </p:cTn>
                                        <p:tgtEl>
                                          <p:spTgt spid="3">
                                            <p:txEl>
                                              <p:pRg st="5" end="5"/>
                                            </p:txEl>
                                          </p:spTgt>
                                        </p:tgtEl>
                                      </p:cBhvr>
                                      <p:to x="100000" y="95000"/>
                                    </p:animScale>
                                    <p:animScale>
                                      <p:cBhvr>
                                        <p:cTn id="86" dur="166" decel="50000">
                                          <p:stCondLst>
                                            <p:cond delay="1834"/>
                                          </p:stCondLst>
                                        </p:cTn>
                                        <p:tgtEl>
                                          <p:spTgt spid="3">
                                            <p:txEl>
                                              <p:pRg st="5" end="5"/>
                                            </p:txEl>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3">
                                            <p:txEl>
                                              <p:pRg st="6" end="6"/>
                                            </p:txEl>
                                          </p:spTgt>
                                        </p:tgtEl>
                                        <p:attrNameLst>
                                          <p:attrName>style.visibility</p:attrName>
                                        </p:attrNameLst>
                                      </p:cBhvr>
                                      <p:to>
                                        <p:strVal val="visible"/>
                                      </p:to>
                                    </p:set>
                                    <p:animEffect transition="in" filter="wipe(down)">
                                      <p:cBhvr>
                                        <p:cTn id="91" dur="580">
                                          <p:stCondLst>
                                            <p:cond delay="0"/>
                                          </p:stCondLst>
                                        </p:cTn>
                                        <p:tgtEl>
                                          <p:spTgt spid="3">
                                            <p:txEl>
                                              <p:pRg st="6" end="6"/>
                                            </p:txEl>
                                          </p:spTgt>
                                        </p:tgtEl>
                                      </p:cBhvr>
                                    </p:animEffect>
                                    <p:anim calcmode="lin" valueType="num">
                                      <p:cBhvr>
                                        <p:cTn id="9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txEl>
                                              <p:pRg st="6" end="6"/>
                                            </p:txEl>
                                          </p:spTgt>
                                        </p:tgtEl>
                                      </p:cBhvr>
                                      <p:to x="100000" y="60000"/>
                                    </p:animScale>
                                    <p:animScale>
                                      <p:cBhvr>
                                        <p:cTn id="98" dur="166" decel="50000">
                                          <p:stCondLst>
                                            <p:cond delay="676"/>
                                          </p:stCondLst>
                                        </p:cTn>
                                        <p:tgtEl>
                                          <p:spTgt spid="3">
                                            <p:txEl>
                                              <p:pRg st="6" end="6"/>
                                            </p:txEl>
                                          </p:spTgt>
                                        </p:tgtEl>
                                      </p:cBhvr>
                                      <p:to x="100000" y="100000"/>
                                    </p:animScale>
                                    <p:animScale>
                                      <p:cBhvr>
                                        <p:cTn id="99" dur="26">
                                          <p:stCondLst>
                                            <p:cond delay="1312"/>
                                          </p:stCondLst>
                                        </p:cTn>
                                        <p:tgtEl>
                                          <p:spTgt spid="3">
                                            <p:txEl>
                                              <p:pRg st="6" end="6"/>
                                            </p:txEl>
                                          </p:spTgt>
                                        </p:tgtEl>
                                      </p:cBhvr>
                                      <p:to x="100000" y="80000"/>
                                    </p:animScale>
                                    <p:animScale>
                                      <p:cBhvr>
                                        <p:cTn id="100" dur="166" decel="50000">
                                          <p:stCondLst>
                                            <p:cond delay="1338"/>
                                          </p:stCondLst>
                                        </p:cTn>
                                        <p:tgtEl>
                                          <p:spTgt spid="3">
                                            <p:txEl>
                                              <p:pRg st="6" end="6"/>
                                            </p:txEl>
                                          </p:spTgt>
                                        </p:tgtEl>
                                      </p:cBhvr>
                                      <p:to x="100000" y="100000"/>
                                    </p:animScale>
                                    <p:animScale>
                                      <p:cBhvr>
                                        <p:cTn id="101" dur="26">
                                          <p:stCondLst>
                                            <p:cond delay="1642"/>
                                          </p:stCondLst>
                                        </p:cTn>
                                        <p:tgtEl>
                                          <p:spTgt spid="3">
                                            <p:txEl>
                                              <p:pRg st="6" end="6"/>
                                            </p:txEl>
                                          </p:spTgt>
                                        </p:tgtEl>
                                      </p:cBhvr>
                                      <p:to x="100000" y="90000"/>
                                    </p:animScale>
                                    <p:animScale>
                                      <p:cBhvr>
                                        <p:cTn id="102" dur="166" decel="50000">
                                          <p:stCondLst>
                                            <p:cond delay="1668"/>
                                          </p:stCondLst>
                                        </p:cTn>
                                        <p:tgtEl>
                                          <p:spTgt spid="3">
                                            <p:txEl>
                                              <p:pRg st="6" end="6"/>
                                            </p:txEl>
                                          </p:spTgt>
                                        </p:tgtEl>
                                      </p:cBhvr>
                                      <p:to x="100000" y="100000"/>
                                    </p:animScale>
                                    <p:animScale>
                                      <p:cBhvr>
                                        <p:cTn id="103" dur="26">
                                          <p:stCondLst>
                                            <p:cond delay="1808"/>
                                          </p:stCondLst>
                                        </p:cTn>
                                        <p:tgtEl>
                                          <p:spTgt spid="3">
                                            <p:txEl>
                                              <p:pRg st="6" end="6"/>
                                            </p:txEl>
                                          </p:spTgt>
                                        </p:tgtEl>
                                      </p:cBhvr>
                                      <p:to x="100000" y="95000"/>
                                    </p:animScale>
                                    <p:animScale>
                                      <p:cBhvr>
                                        <p:cTn id="104"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latin typeface="+mn-lt"/>
              </a:rPr>
              <a:t>CONTOH DAFTAR PUSTAKA</a:t>
            </a:r>
            <a:endParaRPr lang="id-ID" b="1" dirty="0">
              <a:latin typeface="+mn-lt"/>
            </a:endParaRPr>
          </a:p>
        </p:txBody>
      </p:sp>
      <p:pic>
        <p:nvPicPr>
          <p:cNvPr id="4098" name="Picture 2" descr="Hasil gambar untuk daftar pustaka tiga ora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945" b="26539"/>
          <a:stretch/>
        </p:blipFill>
        <p:spPr bwMode="auto">
          <a:xfrm>
            <a:off x="1125415" y="1690688"/>
            <a:ext cx="10228385" cy="314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888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b="1" dirty="0" smtClean="0">
                <a:latin typeface="Comic Sans MS" panose="030F0702030302020204" pitchFamily="66" charset="0"/>
              </a:rPr>
              <a:t>PENGUTIPAN</a:t>
            </a:r>
            <a:endParaRPr lang="id-ID" b="1" dirty="0">
              <a:latin typeface="Comic Sans MS" panose="030F0702030302020204" pitchFamily="66" charset="0"/>
            </a:endParaRPr>
          </a:p>
        </p:txBody>
      </p:sp>
      <p:sp>
        <p:nvSpPr>
          <p:cNvPr id="3" name="Subtitle 2"/>
          <p:cNvSpPr>
            <a:spLocks noGrp="1"/>
          </p:cNvSpPr>
          <p:nvPr>
            <p:ph type="subTitle" idx="1"/>
          </p:nvPr>
        </p:nvSpPr>
        <p:spPr>
          <a:xfrm>
            <a:off x="1055076" y="3616105"/>
            <a:ext cx="10456985" cy="1655762"/>
          </a:xfrm>
        </p:spPr>
        <p:txBody>
          <a:bodyPr>
            <a:normAutofit/>
          </a:bodyPr>
          <a:lstStyle/>
          <a:p>
            <a:r>
              <a:rPr lang="id-ID" sz="4400" dirty="0" smtClean="0">
                <a:latin typeface="Comic Sans MS" panose="030F0702030302020204" pitchFamily="66" charset="0"/>
              </a:rPr>
              <a:t>LANGSUNG DAN TIDAK LANGSUNG </a:t>
            </a:r>
            <a:endParaRPr lang="id-ID" sz="4400" dirty="0">
              <a:latin typeface="Comic Sans MS" panose="030F0702030302020204" pitchFamily="66" charset="0"/>
            </a:endParaRPr>
          </a:p>
        </p:txBody>
      </p:sp>
    </p:spTree>
    <p:extLst>
      <p:ext uri="{BB962C8B-B14F-4D97-AF65-F5344CB8AC3E}">
        <p14:creationId xmlns:p14="http://schemas.microsoft.com/office/powerpoint/2010/main" val="40666059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1508" y="898807"/>
            <a:ext cx="3606068" cy="847264"/>
          </a:xfrm>
        </p:spPr>
        <p:txBody>
          <a:bodyPr>
            <a:normAutofit/>
          </a:bodyPr>
          <a:lstStyle/>
          <a:p>
            <a:pPr algn="ctr"/>
            <a:r>
              <a:rPr lang="id-ID" dirty="0" smtClean="0">
                <a:latin typeface="Aharoni" panose="02010803020104030203" pitchFamily="2" charset="-79"/>
                <a:cs typeface="Aharoni" panose="02010803020104030203" pitchFamily="2" charset="-79"/>
              </a:rPr>
              <a:t>PENGUTIPAN</a:t>
            </a:r>
            <a:endParaRPr lang="id-ID" dirty="0">
              <a:latin typeface="Aharoni" panose="02010803020104030203" pitchFamily="2" charset="-79"/>
              <a:cs typeface="Aharoni" panose="02010803020104030203" pitchFamily="2" charset="-79"/>
            </a:endParaRPr>
          </a:p>
        </p:txBody>
      </p:sp>
      <p:sp>
        <p:nvSpPr>
          <p:cNvPr id="4" name="Text Placeholder 3"/>
          <p:cNvSpPr>
            <a:spLocks noGrp="1"/>
          </p:cNvSpPr>
          <p:nvPr>
            <p:ph type="body" idx="1"/>
          </p:nvPr>
        </p:nvSpPr>
        <p:spPr>
          <a:xfrm>
            <a:off x="666079" y="1442013"/>
            <a:ext cx="5157787" cy="823912"/>
          </a:xfrm>
        </p:spPr>
        <p:txBody>
          <a:bodyPr/>
          <a:lstStyle/>
          <a:p>
            <a:pPr algn="ctr"/>
            <a:r>
              <a:rPr lang="id-ID" dirty="0" smtClean="0"/>
              <a:t>KUTIPAN LANGSUNG </a:t>
            </a:r>
            <a:endParaRPr lang="id-ID" dirty="0"/>
          </a:p>
        </p:txBody>
      </p:sp>
      <p:sp>
        <p:nvSpPr>
          <p:cNvPr id="5" name="Content Placeholder 4"/>
          <p:cNvSpPr>
            <a:spLocks noGrp="1"/>
          </p:cNvSpPr>
          <p:nvPr>
            <p:ph sz="half" idx="2"/>
          </p:nvPr>
        </p:nvSpPr>
        <p:spPr>
          <a:xfrm>
            <a:off x="492370" y="2505074"/>
            <a:ext cx="5505206" cy="4134877"/>
          </a:xfrm>
        </p:spPr>
        <p:txBody>
          <a:bodyPr>
            <a:noAutofit/>
          </a:bodyPr>
          <a:lstStyle/>
          <a:p>
            <a:pPr algn="just"/>
            <a:r>
              <a:rPr lang="id-ID" sz="3200" dirty="0" smtClean="0">
                <a:latin typeface="Bell MT" panose="02020503060305020303" pitchFamily="18" charset="0"/>
              </a:rPr>
              <a:t>Kutipan ide/gagasan yang </a:t>
            </a:r>
            <a:r>
              <a:rPr lang="id-ID" sz="3200" dirty="0">
                <a:latin typeface="Bell MT" panose="02020503060305020303" pitchFamily="18" charset="0"/>
              </a:rPr>
              <a:t>kita tulis dalam susunan kalimat aslinya </a:t>
            </a:r>
            <a:r>
              <a:rPr lang="id-ID" sz="3200" b="1" dirty="0">
                <a:latin typeface="Bell MT" panose="02020503060305020303" pitchFamily="18" charset="0"/>
              </a:rPr>
              <a:t>tanpa mengalami perubahan sedikit pun</a:t>
            </a:r>
            <a:r>
              <a:rPr lang="id-ID" sz="3200" dirty="0">
                <a:latin typeface="Bell MT" panose="02020503060305020303" pitchFamily="18" charset="0"/>
              </a:rPr>
              <a:t>. Bahan yang kita kutip harus direproduksi tepat seperti apa adanya sesuai sumber, termasuk ejaan, tanda baca, dll.</a:t>
            </a:r>
          </a:p>
        </p:txBody>
      </p:sp>
      <p:sp>
        <p:nvSpPr>
          <p:cNvPr id="7" name="Content Placeholder 6"/>
          <p:cNvSpPr>
            <a:spLocks noGrp="1"/>
          </p:cNvSpPr>
          <p:nvPr>
            <p:ph sz="quarter" idx="4"/>
          </p:nvPr>
        </p:nvSpPr>
        <p:spPr>
          <a:xfrm>
            <a:off x="6172200" y="355600"/>
            <a:ext cx="5183188" cy="6382825"/>
          </a:xfrm>
        </p:spPr>
        <p:txBody>
          <a:bodyPr>
            <a:normAutofit fontScale="62500" lnSpcReduction="20000"/>
          </a:bodyPr>
          <a:lstStyle/>
          <a:p>
            <a:r>
              <a:rPr lang="id-ID" sz="4000" dirty="0" smtClean="0">
                <a:latin typeface="Bell MT" panose="02020503060305020303" pitchFamily="18" charset="0"/>
              </a:rPr>
              <a:t>Kutipan </a:t>
            </a:r>
            <a:r>
              <a:rPr lang="id-ID" sz="4000" dirty="0">
                <a:latin typeface="Bell MT" panose="02020503060305020303" pitchFamily="18" charset="0"/>
              </a:rPr>
              <a:t>yang panjangnya kurang dari empat baris dimasukkan kedalam teks,</a:t>
            </a:r>
          </a:p>
          <a:p>
            <a:pPr marL="914400" lvl="1" indent="-457200">
              <a:buFont typeface="+mj-lt"/>
              <a:buAutoNum type="arabicPeriod"/>
            </a:pPr>
            <a:r>
              <a:rPr lang="id-ID" sz="4000" dirty="0" smtClean="0">
                <a:latin typeface="Bell MT" panose="02020503060305020303" pitchFamily="18" charset="0"/>
              </a:rPr>
              <a:t>Diketik </a:t>
            </a:r>
            <a:r>
              <a:rPr lang="id-ID" sz="4000" dirty="0">
                <a:latin typeface="Bell MT" panose="02020503060305020303" pitchFamily="18" charset="0"/>
              </a:rPr>
              <a:t>seperti ketikan </a:t>
            </a:r>
            <a:r>
              <a:rPr lang="id-ID" sz="4000" dirty="0" smtClean="0">
                <a:latin typeface="Bell MT" panose="02020503060305020303" pitchFamily="18" charset="0"/>
              </a:rPr>
              <a:t>teks</a:t>
            </a:r>
          </a:p>
          <a:p>
            <a:pPr marL="914400" lvl="1" indent="-457200">
              <a:buFont typeface="+mj-lt"/>
              <a:buAutoNum type="arabicPeriod"/>
            </a:pPr>
            <a:r>
              <a:rPr lang="id-ID" sz="4000" dirty="0" smtClean="0">
                <a:latin typeface="Bell MT" panose="02020503060305020303" pitchFamily="18" charset="0"/>
              </a:rPr>
              <a:t>Diawali </a:t>
            </a:r>
            <a:r>
              <a:rPr lang="id-ID" sz="4000" dirty="0">
                <a:latin typeface="Bell MT" panose="02020503060305020303" pitchFamily="18" charset="0"/>
              </a:rPr>
              <a:t>dan diakhiri dengan tanda </a:t>
            </a:r>
            <a:r>
              <a:rPr lang="id-ID" sz="4000" dirty="0" smtClean="0">
                <a:latin typeface="Bell MT" panose="02020503060305020303" pitchFamily="18" charset="0"/>
              </a:rPr>
              <a:t>(“)</a:t>
            </a:r>
          </a:p>
          <a:p>
            <a:pPr marL="914400" lvl="1" indent="-457200">
              <a:buFont typeface="+mj-lt"/>
              <a:buAutoNum type="arabicPeriod"/>
            </a:pPr>
            <a:r>
              <a:rPr lang="id-ID" sz="4000" dirty="0" smtClean="0">
                <a:latin typeface="Bell MT" panose="02020503060305020303" pitchFamily="18" charset="0"/>
              </a:rPr>
              <a:t>Sumber </a:t>
            </a:r>
            <a:r>
              <a:rPr lang="id-ID" sz="4000" dirty="0">
                <a:latin typeface="Bell MT" panose="02020503060305020303" pitchFamily="18" charset="0"/>
              </a:rPr>
              <a:t>rujukan ditulis langsung sebelum atau sesudah teks </a:t>
            </a:r>
            <a:r>
              <a:rPr lang="id-ID" sz="4000" dirty="0" smtClean="0">
                <a:latin typeface="Bell MT" panose="02020503060305020303" pitchFamily="18" charset="0"/>
              </a:rPr>
              <a:t>kutipan</a:t>
            </a:r>
          </a:p>
          <a:p>
            <a:pPr marL="457200" lvl="1" indent="0">
              <a:buNone/>
            </a:pPr>
            <a:endParaRPr lang="id-ID" dirty="0" smtClean="0"/>
          </a:p>
          <a:p>
            <a:pPr marL="457200" lvl="1" indent="0">
              <a:buNone/>
            </a:pPr>
            <a:endParaRPr lang="id-ID" dirty="0"/>
          </a:p>
          <a:p>
            <a:r>
              <a:rPr lang="id-ID" sz="4000" dirty="0">
                <a:latin typeface="Bell MT" panose="02020503060305020303" pitchFamily="18" charset="0"/>
              </a:rPr>
              <a:t>Kutipan yang terdiri dari empat baris atau </a:t>
            </a:r>
            <a:r>
              <a:rPr lang="id-ID" sz="4000" dirty="0" smtClean="0">
                <a:latin typeface="Bell MT" panose="02020503060305020303" pitchFamily="18" charset="0"/>
              </a:rPr>
              <a:t>lebih,</a:t>
            </a:r>
          </a:p>
          <a:p>
            <a:pPr marL="914400" lvl="1" indent="-457200">
              <a:buFont typeface="+mj-lt"/>
              <a:buAutoNum type="arabicPeriod"/>
            </a:pPr>
            <a:r>
              <a:rPr lang="id-ID" sz="4000" dirty="0" smtClean="0">
                <a:latin typeface="Bell MT" panose="02020503060305020303" pitchFamily="18" charset="0"/>
              </a:rPr>
              <a:t>Diketik </a:t>
            </a:r>
            <a:r>
              <a:rPr lang="id-ID" sz="4000" dirty="0">
                <a:latin typeface="Bell MT" panose="02020503060305020303" pitchFamily="18" charset="0"/>
              </a:rPr>
              <a:t>satu </a:t>
            </a:r>
            <a:r>
              <a:rPr lang="id-ID" sz="4000" dirty="0" smtClean="0">
                <a:latin typeface="Bell MT" panose="02020503060305020303" pitchFamily="18" charset="0"/>
              </a:rPr>
              <a:t>spasi</a:t>
            </a:r>
          </a:p>
          <a:p>
            <a:pPr marL="914400" lvl="1" indent="-457200">
              <a:buFont typeface="+mj-lt"/>
              <a:buAutoNum type="arabicPeriod"/>
            </a:pPr>
            <a:r>
              <a:rPr lang="id-ID" sz="4000" dirty="0" smtClean="0">
                <a:latin typeface="Bell MT" panose="02020503060305020303" pitchFamily="18" charset="0"/>
              </a:rPr>
              <a:t>Dimulai </a:t>
            </a:r>
            <a:r>
              <a:rPr lang="id-ID" sz="4000" dirty="0">
                <a:latin typeface="Bell MT" panose="02020503060305020303" pitchFamily="18" charset="0"/>
              </a:rPr>
              <a:t>tujuh ketukan dari batas tepi </a:t>
            </a:r>
            <a:r>
              <a:rPr lang="id-ID" sz="4000" dirty="0" smtClean="0">
                <a:latin typeface="Bell MT" panose="02020503060305020303" pitchFamily="18" charset="0"/>
              </a:rPr>
              <a:t>kiri</a:t>
            </a:r>
          </a:p>
          <a:p>
            <a:pPr marL="914400" lvl="1" indent="-457200">
              <a:buFont typeface="+mj-lt"/>
              <a:buAutoNum type="arabicPeriod"/>
            </a:pPr>
            <a:r>
              <a:rPr lang="id-ID" sz="4000" dirty="0" smtClean="0">
                <a:latin typeface="Bell MT" panose="02020503060305020303" pitchFamily="18" charset="0"/>
              </a:rPr>
              <a:t>Sumber </a:t>
            </a:r>
            <a:r>
              <a:rPr lang="id-ID" sz="4000" dirty="0">
                <a:latin typeface="Bell MT" panose="02020503060305020303" pitchFamily="18" charset="0"/>
              </a:rPr>
              <a:t>rujukan ditulis langsung sebelum teks kutipan</a:t>
            </a:r>
          </a:p>
          <a:p>
            <a:pPr marL="0" indent="0">
              <a:buNone/>
            </a:pPr>
            <a:r>
              <a:rPr lang="id-ID" dirty="0"/>
              <a:t/>
            </a:r>
            <a:br>
              <a:rPr lang="id-ID" dirty="0"/>
            </a:br>
            <a:endParaRPr lang="id-ID" dirty="0"/>
          </a:p>
          <a:p>
            <a:endParaRPr lang="id-ID" dirty="0"/>
          </a:p>
        </p:txBody>
      </p:sp>
    </p:spTree>
    <p:extLst>
      <p:ext uri="{BB962C8B-B14F-4D97-AF65-F5344CB8AC3E}">
        <p14:creationId xmlns:p14="http://schemas.microsoft.com/office/powerpoint/2010/main" val="37624438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0" end="0"/>
                                            </p:txEl>
                                          </p:spTgt>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p:cTn id="2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1" end="1"/>
                                            </p:txEl>
                                          </p:spTgt>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p:cTn id="3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2" end="2"/>
                                            </p:txEl>
                                          </p:spTgt>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p:cTn id="35"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 calcmode="lin" valueType="num">
                                      <p:cBhvr>
                                        <p:cTn id="41"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7">
                                            <p:txEl>
                                              <p:pRg st="6" end="6"/>
                                            </p:txEl>
                                          </p:spTgt>
                                        </p:tgtEl>
                                        <p:attrNameLst>
                                          <p:attrName>ppt_h</p:attrName>
                                        </p:attrNameLst>
                                      </p:cBhvr>
                                      <p:tavLst>
                                        <p:tav tm="0">
                                          <p:val>
                                            <p:strVal val="#ppt_h"/>
                                          </p:val>
                                        </p:tav>
                                        <p:tav tm="100000">
                                          <p:val>
                                            <p:strVal val="#ppt_h"/>
                                          </p:val>
                                        </p:tav>
                                      </p:tavLst>
                                    </p:anim>
                                  </p:childTnLst>
                                </p:cTn>
                              </p:par>
                              <p:par>
                                <p:cTn id="43" presetID="17" presetClass="entr" presetSubtype="10" fill="hold" nodeType="with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 calcmode="lin" valueType="num">
                                      <p:cBhvr>
                                        <p:cTn id="45"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7">
                                            <p:txEl>
                                              <p:pRg st="7" end="7"/>
                                            </p:txEl>
                                          </p:spTgt>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p:cTn id="49"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8" end="8"/>
                                            </p:txEl>
                                          </p:spTgt>
                                        </p:tgtEl>
                                        <p:attrNameLst>
                                          <p:attrName>ppt_h</p:attrName>
                                        </p:attrNameLst>
                                      </p:cBhvr>
                                      <p:tavLst>
                                        <p:tav tm="0">
                                          <p:val>
                                            <p:strVal val="#ppt_h"/>
                                          </p:val>
                                        </p:tav>
                                        <p:tav tm="100000">
                                          <p:val>
                                            <p:strVal val="#ppt_h"/>
                                          </p:val>
                                        </p:tav>
                                      </p:tavLst>
                                    </p:anim>
                                  </p:childTnLst>
                                </p:cTn>
                              </p:par>
                              <p:par>
                                <p:cTn id="51" presetID="17" presetClass="entr" presetSubtype="10" fill="hold" nodeType="withEffect">
                                  <p:stCondLst>
                                    <p:cond delay="0"/>
                                  </p:stCondLst>
                                  <p:childTnLst>
                                    <p:set>
                                      <p:cBhvr>
                                        <p:cTn id="52" dur="1" fill="hold">
                                          <p:stCondLst>
                                            <p:cond delay="0"/>
                                          </p:stCondLst>
                                        </p:cTn>
                                        <p:tgtEl>
                                          <p:spTgt spid="7">
                                            <p:txEl>
                                              <p:pRg st="9" end="9"/>
                                            </p:txEl>
                                          </p:spTgt>
                                        </p:tgtEl>
                                        <p:attrNameLst>
                                          <p:attrName>style.visibility</p:attrName>
                                        </p:attrNameLst>
                                      </p:cBhvr>
                                      <p:to>
                                        <p:strVal val="visible"/>
                                      </p:to>
                                    </p:set>
                                    <p:anim calcmode="lin" valueType="num">
                                      <p:cBhvr>
                                        <p:cTn id="53" dur="500" fill="hold"/>
                                        <p:tgtEl>
                                          <p:spTgt spid="7">
                                            <p:txEl>
                                              <p:pRg st="9" end="9"/>
                                            </p:txEl>
                                          </p:spTgt>
                                        </p:tgtEl>
                                        <p:attrNameLst>
                                          <p:attrName>ppt_w</p:attrName>
                                        </p:attrNameLst>
                                      </p:cBhvr>
                                      <p:tavLst>
                                        <p:tav tm="0">
                                          <p:val>
                                            <p:fltVal val="0"/>
                                          </p:val>
                                        </p:tav>
                                        <p:tav tm="100000">
                                          <p:val>
                                            <p:strVal val="#ppt_w"/>
                                          </p:val>
                                        </p:tav>
                                      </p:tavLst>
                                    </p:anim>
                                    <p:anim calcmode="lin" valueType="num">
                                      <p:cBhvr>
                                        <p:cTn id="54" dur="500" fill="hold"/>
                                        <p:tgtEl>
                                          <p:spTgt spid="7">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308854"/>
            <a:ext cx="11615224" cy="1325563"/>
          </a:xfrm>
        </p:spPr>
        <p:txBody>
          <a:bodyPr>
            <a:normAutofit/>
          </a:bodyPr>
          <a:lstStyle/>
          <a:p>
            <a:pPr algn="ctr"/>
            <a:r>
              <a:rPr lang="id-ID" sz="3600" b="1" dirty="0">
                <a:latin typeface="Comic Sans MS" panose="030F0702030302020204" pitchFamily="66" charset="0"/>
              </a:rPr>
              <a:t>Contoh Kutipan Langsung </a:t>
            </a:r>
            <a:r>
              <a:rPr lang="id-ID" sz="3600" b="1" dirty="0" smtClean="0">
                <a:latin typeface="Comic Sans MS" panose="030F0702030302020204" pitchFamily="66" charset="0"/>
              </a:rPr>
              <a:t>Kurang </a:t>
            </a:r>
            <a:r>
              <a:rPr lang="id-ID" sz="3600" b="1" dirty="0">
                <a:latin typeface="Comic Sans MS" panose="030F0702030302020204" pitchFamily="66" charset="0"/>
              </a:rPr>
              <a:t>dari Empat Baris </a:t>
            </a:r>
          </a:p>
        </p:txBody>
      </p:sp>
      <p:sp>
        <p:nvSpPr>
          <p:cNvPr id="7" name="Content Placeholder 6"/>
          <p:cNvSpPr>
            <a:spLocks noGrp="1"/>
          </p:cNvSpPr>
          <p:nvPr>
            <p:ph idx="1"/>
          </p:nvPr>
        </p:nvSpPr>
        <p:spPr>
          <a:xfrm>
            <a:off x="831166" y="1521876"/>
            <a:ext cx="10515600" cy="2433711"/>
          </a:xfrm>
        </p:spPr>
        <p:style>
          <a:lnRef idx="2">
            <a:schemeClr val="accent4"/>
          </a:lnRef>
          <a:fillRef idx="1">
            <a:schemeClr val="lt1"/>
          </a:fillRef>
          <a:effectRef idx="0">
            <a:schemeClr val="accent4"/>
          </a:effectRef>
          <a:fontRef idx="minor">
            <a:schemeClr val="dk1"/>
          </a:fontRef>
        </p:style>
        <p:txBody>
          <a:bodyPr>
            <a:normAutofit/>
          </a:bodyPr>
          <a:lstStyle/>
          <a:p>
            <a:pPr marL="0" indent="0" algn="just">
              <a:buNone/>
            </a:pPr>
            <a:r>
              <a:rPr lang="id-ID" dirty="0" smtClean="0">
                <a:latin typeface="Arial" panose="020B0604020202020204" pitchFamily="34" charset="0"/>
                <a:cs typeface="Arial" panose="020B0604020202020204" pitchFamily="34" charset="0"/>
              </a:rPr>
              <a:t>Perkembangan teknologi sangat pesat di era saat ini, hal tersebut sangat berpengaruh terhadap kehidupan manusia seperti yang dikemukakakan </a:t>
            </a:r>
            <a:r>
              <a:rPr lang="id-ID" dirty="0" smtClean="0">
                <a:solidFill>
                  <a:srgbClr val="C00000"/>
                </a:solidFill>
                <a:latin typeface="Arial" panose="020B0604020202020204" pitchFamily="34" charset="0"/>
                <a:cs typeface="Arial" panose="020B0604020202020204" pitchFamily="34" charset="0"/>
              </a:rPr>
              <a:t>“Kemajuan </a:t>
            </a:r>
            <a:r>
              <a:rPr lang="id-ID" dirty="0">
                <a:solidFill>
                  <a:srgbClr val="C00000"/>
                </a:solidFill>
                <a:latin typeface="Arial" panose="020B0604020202020204" pitchFamily="34" charset="0"/>
                <a:cs typeface="Arial" panose="020B0604020202020204" pitchFamily="34" charset="0"/>
              </a:rPr>
              <a:t>teknologi memang sangat penting untuk kehidupan manusia </a:t>
            </a:r>
            <a:r>
              <a:rPr lang="id-ID" dirty="0" smtClean="0">
                <a:solidFill>
                  <a:srgbClr val="C00000"/>
                </a:solidFill>
                <a:latin typeface="Arial" panose="020B0604020202020204" pitchFamily="34" charset="0"/>
                <a:cs typeface="Arial" panose="020B0604020202020204" pitchFamily="34" charset="0"/>
              </a:rPr>
              <a:t>zaman </a:t>
            </a:r>
            <a:r>
              <a:rPr lang="id-ID" dirty="0">
                <a:solidFill>
                  <a:srgbClr val="C00000"/>
                </a:solidFill>
                <a:latin typeface="Arial" panose="020B0604020202020204" pitchFamily="34" charset="0"/>
                <a:cs typeface="Arial" panose="020B0604020202020204" pitchFamily="34" charset="0"/>
              </a:rPr>
              <a:t>sekarang. Karena teknologi adalah salah satu penunjang kemajuan manusia.” </a:t>
            </a:r>
            <a:r>
              <a:rPr lang="id-ID" dirty="0">
                <a:latin typeface="Arial" panose="020B0604020202020204" pitchFamily="34" charset="0"/>
                <a:cs typeface="Arial" panose="020B0604020202020204" pitchFamily="34" charset="0"/>
              </a:rPr>
              <a:t>(Aling Indra, </a:t>
            </a:r>
            <a:r>
              <a:rPr lang="id-ID" dirty="0" smtClean="0">
                <a:latin typeface="Arial" panose="020B0604020202020204" pitchFamily="34" charset="0"/>
                <a:cs typeface="Arial" panose="020B0604020202020204" pitchFamily="34" charset="0"/>
              </a:rPr>
              <a:t>2012: </a:t>
            </a:r>
            <a:r>
              <a:rPr lang="id-ID" dirty="0">
                <a:latin typeface="Arial" panose="020B0604020202020204" pitchFamily="34" charset="0"/>
                <a:cs typeface="Arial" panose="020B0604020202020204" pitchFamily="34" charset="0"/>
              </a:rPr>
              <a:t>2</a:t>
            </a:r>
            <a:r>
              <a:rPr lang="id-ID" dirty="0" smtClean="0">
                <a:latin typeface="Arial" panose="020B0604020202020204" pitchFamily="34" charset="0"/>
                <a:cs typeface="Arial" panose="020B0604020202020204" pitchFamily="34" charset="0"/>
              </a:rPr>
              <a:t>)</a:t>
            </a:r>
          </a:p>
          <a:p>
            <a:pPr marL="0" indent="0">
              <a:buNone/>
            </a:pPr>
            <a:endParaRPr lang="id-ID" dirty="0"/>
          </a:p>
        </p:txBody>
      </p:sp>
      <p:sp>
        <p:nvSpPr>
          <p:cNvPr id="8" name="Content Placeholder 2"/>
          <p:cNvSpPr txBox="1">
            <a:spLocks/>
          </p:cNvSpPr>
          <p:nvPr/>
        </p:nvSpPr>
        <p:spPr>
          <a:xfrm>
            <a:off x="831166" y="4090842"/>
            <a:ext cx="10515600" cy="2605698"/>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d-ID" dirty="0" smtClean="0"/>
              <a:t>Bagi sebuah kekuasaan resmi negara, salah satu representasi ideologi yang penting terwujud dalam pidato dan pernyataan-pernyataan para penyelenggara kekuasaan negara tersebut, secara khusus adalah seorang presiden ataupun raja yang berkuasa. (Hart, 1967: 61) mengatakan: </a:t>
            </a:r>
            <a:r>
              <a:rPr lang="id-ID" i="1" dirty="0" smtClean="0"/>
              <a:t>“</a:t>
            </a:r>
            <a:r>
              <a:rPr lang="id-ID" i="1" dirty="0" smtClean="0">
                <a:solidFill>
                  <a:srgbClr val="C00000"/>
                </a:solidFill>
              </a:rPr>
              <a:t>The symbolic dimensions of politics speech-making, for presidents, is a political act, the mechanism for wielding power.”</a:t>
            </a:r>
            <a:endParaRPr lang="id-ID" dirty="0">
              <a:solidFill>
                <a:srgbClr val="C00000"/>
              </a:solidFill>
            </a:endParaRPr>
          </a:p>
        </p:txBody>
      </p:sp>
    </p:spTree>
    <p:extLst>
      <p:ext uri="{BB962C8B-B14F-4D97-AF65-F5344CB8AC3E}">
        <p14:creationId xmlns:p14="http://schemas.microsoft.com/office/powerpoint/2010/main" val="20072059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708" y="379193"/>
            <a:ext cx="11100582" cy="1325563"/>
          </a:xfrm>
        </p:spPr>
        <p:txBody>
          <a:bodyPr>
            <a:normAutofit/>
          </a:bodyPr>
          <a:lstStyle/>
          <a:p>
            <a:r>
              <a:rPr lang="id-ID" sz="3600" b="1" dirty="0" smtClean="0">
                <a:latin typeface="Comic Sans MS" panose="030F0702030302020204" pitchFamily="66" charset="0"/>
              </a:rPr>
              <a:t>Contoh Kutipan Langsung Lebih dari Empat Baris </a:t>
            </a:r>
            <a:endParaRPr lang="id-ID" sz="3600" b="1" dirty="0">
              <a:latin typeface="Comic Sans MS" panose="030F0702030302020204" pitchFamily="66" charset="0"/>
            </a:endParaRPr>
          </a:p>
        </p:txBody>
      </p:sp>
      <p:pic>
        <p:nvPicPr>
          <p:cNvPr id="1026" name="Picture 2" descr="http://i.imgur.com/tLcQH8k.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1206" y="1828800"/>
            <a:ext cx="9889587" cy="3502855"/>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4733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a:solidFill>
                  <a:srgbClr val="00B050"/>
                </a:solidFill>
                <a:latin typeface="Comic Sans MS" panose="030F0702030302020204" pitchFamily="66" charset="0"/>
              </a:rPr>
              <a:t>Contoh Kutipan Langsung Lebih dari Empat Baris</a:t>
            </a:r>
            <a:endParaRPr lang="id-ID" sz="3200" dirty="0">
              <a:solidFill>
                <a:srgbClr val="00B050"/>
              </a:solidFill>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gn="just">
              <a:buNone/>
            </a:pPr>
            <a:r>
              <a:rPr lang="id-ID" dirty="0" smtClean="0"/>
              <a:t>Pertanyaannya </a:t>
            </a:r>
            <a:r>
              <a:rPr lang="id-ID" dirty="0"/>
              <a:t>kemudian adalah bagaimana kelas berkuasa bekerja melalui ideologi untuk melanggengkan dominasi mereka? Barangkali penting dikutip di sini bagaimana Marx menjelaskan bekerjanya kelas </a:t>
            </a:r>
            <a:r>
              <a:rPr lang="id-ID" dirty="0" smtClean="0"/>
              <a:t>berkuasa</a:t>
            </a:r>
            <a:endParaRPr lang="id-ID" i="1" dirty="0" smtClean="0"/>
          </a:p>
          <a:p>
            <a:pPr marL="514350" indent="-514350" algn="just">
              <a:buFont typeface="+mj-lt"/>
              <a:buAutoNum type="arabicPeriod"/>
            </a:pPr>
            <a:r>
              <a:rPr lang="id-ID" i="1" dirty="0" smtClean="0"/>
              <a:t>“Individu-individu </a:t>
            </a:r>
            <a:r>
              <a:rPr lang="id-ID" i="1" dirty="0"/>
              <a:t>yang menyusun kelas yang berkuasa berkeinginan memiliki sesuatu/kesadaran dari yang lainnya. Ketika mereka memegang peranan sebagai sebuah kelas dan menentukan keseluruhannya dalam sebuah kurun waktu, hal tersebut adalah bukti diri bahwa mereka melakukan tersebut dalam jangkauannya kepada yang lainnya, memegang peranan sekaligus pula sebagai pemikir-pemikir, sebagai pemproduksi ide serta mengatur produksi dan distribusi idenya pada masa tersebut.” </a:t>
            </a:r>
            <a:r>
              <a:rPr lang="id-ID" dirty="0"/>
              <a:t>(Berger, 2000: 44 – 45)</a:t>
            </a:r>
          </a:p>
        </p:txBody>
      </p:sp>
      <p:sp>
        <p:nvSpPr>
          <p:cNvPr id="7" name="Rectangle 6"/>
          <p:cNvSpPr/>
          <p:nvPr/>
        </p:nvSpPr>
        <p:spPr>
          <a:xfrm>
            <a:off x="381000" y="323557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766540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13223" t="34665" r="54059" b="21043"/>
          <a:stretch/>
        </p:blipFill>
        <p:spPr>
          <a:xfrm>
            <a:off x="633046" y="232117"/>
            <a:ext cx="10677379" cy="6625883"/>
          </a:xfrm>
          <a:prstGeom prst="rect">
            <a:avLst/>
          </a:prstGeom>
        </p:spPr>
      </p:pic>
    </p:spTree>
    <p:extLst>
      <p:ext uri="{BB962C8B-B14F-4D97-AF65-F5344CB8AC3E}">
        <p14:creationId xmlns:p14="http://schemas.microsoft.com/office/powerpoint/2010/main" val="3665683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solidFill>
                  <a:srgbClr val="92D050"/>
                </a:solidFill>
                <a:latin typeface="Comic Sans MS" panose="030F0702030302020204" pitchFamily="66" charset="0"/>
              </a:rPr>
              <a:t>KUTIPAN TIDAK LANGSUNG</a:t>
            </a:r>
            <a:endParaRPr lang="id-ID" b="1" dirty="0">
              <a:solidFill>
                <a:srgbClr val="92D050"/>
              </a:solidFill>
              <a:latin typeface="Comic Sans MS" panose="030F0702030302020204" pitchFamily="66" charset="0"/>
            </a:endParaRPr>
          </a:p>
        </p:txBody>
      </p:sp>
      <p:sp>
        <p:nvSpPr>
          <p:cNvPr id="3" name="Content Placeholder 2"/>
          <p:cNvSpPr>
            <a:spLocks noGrp="1"/>
          </p:cNvSpPr>
          <p:nvPr>
            <p:ph idx="1"/>
          </p:nvPr>
        </p:nvSpPr>
        <p:spPr>
          <a:xfrm>
            <a:off x="838200" y="1690688"/>
            <a:ext cx="10515600" cy="4772123"/>
          </a:xfrm>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lgn="just">
              <a:buNone/>
            </a:pPr>
            <a:r>
              <a:rPr lang="id-ID" sz="3200" dirty="0" smtClean="0">
                <a:latin typeface="Bell MT" panose="02020503060305020303" pitchFamily="18" charset="0"/>
              </a:rPr>
              <a:t>Kutipan tidak lan</a:t>
            </a:r>
            <a:r>
              <a:rPr lang="en-US" sz="3200" dirty="0" smtClean="0">
                <a:latin typeface="Bell MT" panose="02020503060305020303" pitchFamily="18" charset="0"/>
              </a:rPr>
              <a:t>g</a:t>
            </a:r>
            <a:r>
              <a:rPr lang="id-ID" sz="3200" dirty="0" smtClean="0">
                <a:latin typeface="Bell MT" panose="02020503060305020303" pitchFamily="18" charset="0"/>
              </a:rPr>
              <a:t>sung adalah kutipan </a:t>
            </a:r>
            <a:r>
              <a:rPr lang="id-ID" sz="3200" dirty="0">
                <a:latin typeface="Bell MT" panose="02020503060305020303" pitchFamily="18" charset="0"/>
              </a:rPr>
              <a:t>yang hanya mengambil </a:t>
            </a:r>
            <a:r>
              <a:rPr lang="id-ID" sz="3200" b="1" dirty="0">
                <a:latin typeface="Bell MT" panose="02020503060305020303" pitchFamily="18" charset="0"/>
              </a:rPr>
              <a:t>intisari pendapat yang kita kutip</a:t>
            </a:r>
            <a:r>
              <a:rPr lang="id-ID" sz="3200" b="1" dirty="0" smtClean="0">
                <a:latin typeface="Bell MT" panose="02020503060305020303" pitchFamily="18" charset="0"/>
              </a:rPr>
              <a:t>. </a:t>
            </a:r>
            <a:r>
              <a:rPr lang="id-ID" sz="3200" dirty="0" smtClean="0">
                <a:latin typeface="Bell MT" panose="02020503060305020303" pitchFamily="18" charset="0"/>
              </a:rPr>
              <a:t>Kutipan </a:t>
            </a:r>
            <a:r>
              <a:rPr lang="id-ID" sz="3200" dirty="0">
                <a:latin typeface="Bell MT" panose="02020503060305020303" pitchFamily="18" charset="0"/>
              </a:rPr>
              <a:t>tidak langsung ditulis menyatu dengan teks yang kita buat dan tidak usah diapit tanda petik</a:t>
            </a:r>
            <a:r>
              <a:rPr lang="id-ID" sz="3200" dirty="0" smtClean="0">
                <a:latin typeface="Bell MT" panose="02020503060305020303" pitchFamily="18" charset="0"/>
              </a:rPr>
              <a:t>. Penyebutan </a:t>
            </a:r>
            <a:r>
              <a:rPr lang="id-ID" sz="3200" dirty="0">
                <a:latin typeface="Bell MT" panose="02020503060305020303" pitchFamily="18" charset="0"/>
              </a:rPr>
              <a:t>sumber dapat dengan sistem catatan kaki</a:t>
            </a:r>
            <a:r>
              <a:rPr lang="id-ID" sz="3200" dirty="0" smtClean="0">
                <a:latin typeface="Bell MT" panose="02020503060305020303" pitchFamily="18" charset="0"/>
              </a:rPr>
              <a:t>,</a:t>
            </a:r>
            <a:r>
              <a:rPr lang="en-ID" sz="3200" dirty="0" smtClean="0">
                <a:latin typeface="Bell MT" panose="02020503060305020303" pitchFamily="18" charset="0"/>
              </a:rPr>
              <a:t> </a:t>
            </a:r>
            <a:r>
              <a:rPr lang="id-ID" sz="3200" dirty="0" smtClean="0">
                <a:latin typeface="Bell MT" panose="02020503060305020303" pitchFamily="18" charset="0"/>
              </a:rPr>
              <a:t>dapat </a:t>
            </a:r>
            <a:r>
              <a:rPr lang="id-ID" sz="3200" dirty="0">
                <a:latin typeface="Bell MT" panose="02020503060305020303" pitchFamily="18" charset="0"/>
              </a:rPr>
              <a:t>juga dengan sistem catatan langsung</a:t>
            </a:r>
            <a:br>
              <a:rPr lang="id-ID" sz="3200" dirty="0">
                <a:latin typeface="Bell MT" panose="02020503060305020303" pitchFamily="18" charset="0"/>
              </a:rPr>
            </a:br>
            <a:r>
              <a:rPr lang="id-ID" sz="3200" dirty="0">
                <a:latin typeface="Bell MT" panose="02020503060305020303" pitchFamily="18" charset="0"/>
              </a:rPr>
              <a:t>cara penulisannya sebagai berikut </a:t>
            </a:r>
          </a:p>
          <a:p>
            <a:pPr marL="971550" lvl="1" indent="-514350" algn="just">
              <a:buFont typeface="+mj-lt"/>
              <a:buAutoNum type="arabicPeriod"/>
            </a:pPr>
            <a:r>
              <a:rPr lang="id-ID" sz="3200" dirty="0" smtClean="0">
                <a:latin typeface="Bell MT" panose="02020503060305020303" pitchFamily="18" charset="0"/>
              </a:rPr>
              <a:t>Kutipan </a:t>
            </a:r>
            <a:r>
              <a:rPr lang="id-ID" sz="3200" dirty="0">
                <a:latin typeface="Bell MT" panose="02020503060305020303" pitchFamily="18" charset="0"/>
              </a:rPr>
              <a:t>tidak dipisahkan dari teks (menyatu dengan teks</a:t>
            </a:r>
            <a:r>
              <a:rPr lang="id-ID" sz="3200" dirty="0" smtClean="0">
                <a:latin typeface="Bell MT" panose="02020503060305020303" pitchFamily="18" charset="0"/>
              </a:rPr>
              <a:t>).</a:t>
            </a:r>
          </a:p>
          <a:p>
            <a:pPr marL="971550" lvl="1" indent="-514350" algn="just">
              <a:buFont typeface="+mj-lt"/>
              <a:buAutoNum type="arabicPeriod"/>
            </a:pPr>
            <a:r>
              <a:rPr lang="id-ID" sz="3200" dirty="0" smtClean="0">
                <a:latin typeface="Bell MT" panose="02020503060305020303" pitchFamily="18" charset="0"/>
              </a:rPr>
              <a:t>Kutipan </a:t>
            </a:r>
            <a:r>
              <a:rPr lang="id-ID" sz="3200" dirty="0">
                <a:latin typeface="Bell MT" panose="02020503060305020303" pitchFamily="18" charset="0"/>
              </a:rPr>
              <a:t>tidak boleh menggunakan tanda </a:t>
            </a:r>
            <a:r>
              <a:rPr lang="id-ID" sz="3200" dirty="0" smtClean="0">
                <a:latin typeface="Bell MT" panose="02020503060305020303" pitchFamily="18" charset="0"/>
              </a:rPr>
              <a:t>kutip.</a:t>
            </a:r>
          </a:p>
          <a:p>
            <a:pPr marL="971550" lvl="1" indent="-514350" algn="just">
              <a:buFont typeface="+mj-lt"/>
              <a:buAutoNum type="arabicPeriod"/>
            </a:pPr>
            <a:r>
              <a:rPr lang="id-ID" sz="3200" dirty="0" smtClean="0">
                <a:latin typeface="Bell MT" panose="02020503060305020303" pitchFamily="18" charset="0"/>
              </a:rPr>
              <a:t>Jika </a:t>
            </a:r>
            <a:r>
              <a:rPr lang="id-ID" sz="3200" dirty="0">
                <a:latin typeface="Bell MT" panose="02020503060305020303" pitchFamily="18" charset="0"/>
              </a:rPr>
              <a:t>menggunakan catatan tubuh, </a:t>
            </a:r>
            <a:r>
              <a:rPr lang="id-ID" sz="3200" dirty="0" smtClean="0">
                <a:latin typeface="Bell MT" panose="02020503060305020303" pitchFamily="18" charset="0"/>
              </a:rPr>
              <a:t>contoh di s</a:t>
            </a:r>
            <a:r>
              <a:rPr lang="en-US" sz="3200" dirty="0" smtClean="0">
                <a:latin typeface="Bell MT" panose="02020503060305020303" pitchFamily="18" charset="0"/>
              </a:rPr>
              <a:t>l</a:t>
            </a:r>
            <a:r>
              <a:rPr lang="id-ID" sz="3200" dirty="0" smtClean="0">
                <a:latin typeface="Bell MT" panose="02020503060305020303" pitchFamily="18" charset="0"/>
              </a:rPr>
              <a:t>ide selanjutnya </a:t>
            </a:r>
            <a:endParaRPr lang="id-ID" sz="3200" dirty="0">
              <a:latin typeface="Bell MT" panose="02020503060305020303" pitchFamily="18" charset="0"/>
            </a:endParaRPr>
          </a:p>
          <a:p>
            <a:endParaRPr lang="id-ID" dirty="0"/>
          </a:p>
        </p:txBody>
      </p:sp>
    </p:spTree>
    <p:extLst>
      <p:ext uri="{BB962C8B-B14F-4D97-AF65-F5344CB8AC3E}">
        <p14:creationId xmlns:p14="http://schemas.microsoft.com/office/powerpoint/2010/main" val="1689956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5083" y="0"/>
            <a:ext cx="3207434" cy="1016074"/>
          </a:xfrm>
        </p:spPr>
        <p:txBody>
          <a:bodyPr>
            <a:normAutofit/>
          </a:bodyPr>
          <a:lstStyle/>
          <a:p>
            <a:pPr algn="ctr"/>
            <a:r>
              <a:rPr lang="id-ID" sz="4800" dirty="0" smtClean="0">
                <a:solidFill>
                  <a:srgbClr val="FF0000"/>
                </a:solidFill>
                <a:latin typeface="Comic Sans MS" panose="030F0702030302020204" pitchFamily="66" charset="0"/>
                <a:cs typeface="Aharoni" panose="02010803020104030203" pitchFamily="2" charset="-79"/>
              </a:rPr>
              <a:t>PLAGIAT</a:t>
            </a:r>
            <a:endParaRPr lang="id-ID" sz="4800" dirty="0">
              <a:solidFill>
                <a:srgbClr val="FF0000"/>
              </a:solidFill>
              <a:latin typeface="Comic Sans MS" panose="030F0702030302020204" pitchFamily="66" charset="0"/>
              <a:cs typeface="Aharoni" panose="02010803020104030203" pitchFamily="2" charset="-79"/>
            </a:endParaRPr>
          </a:p>
        </p:txBody>
      </p:sp>
      <p:sp>
        <p:nvSpPr>
          <p:cNvPr id="3" name="Content Placeholder 2"/>
          <p:cNvSpPr>
            <a:spLocks noGrp="1"/>
          </p:cNvSpPr>
          <p:nvPr>
            <p:ph idx="1"/>
          </p:nvPr>
        </p:nvSpPr>
        <p:spPr>
          <a:xfrm>
            <a:off x="487282" y="942535"/>
            <a:ext cx="11303305" cy="5641145"/>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lgn="just"/>
            <a:r>
              <a:rPr lang="id-ID" sz="3800" b="1" dirty="0">
                <a:cs typeface="Arial" panose="020B0604020202020204" pitchFamily="34" charset="0"/>
              </a:rPr>
              <a:t>Menurut Peraturan Menteri Pendidikan Nasional Republik </a:t>
            </a:r>
            <a:r>
              <a:rPr lang="id-ID" sz="3800" b="1" dirty="0" smtClean="0">
                <a:cs typeface="Arial" panose="020B0604020202020204" pitchFamily="34" charset="0"/>
              </a:rPr>
              <a:t>Indo</a:t>
            </a:r>
            <a:r>
              <a:rPr lang="en-ID" sz="3800" b="1" dirty="0" smtClean="0">
                <a:cs typeface="Arial" panose="020B0604020202020204" pitchFamily="34" charset="0"/>
              </a:rPr>
              <a:t>-</a:t>
            </a:r>
            <a:r>
              <a:rPr lang="id-ID" sz="3800" b="1" dirty="0" smtClean="0">
                <a:cs typeface="Arial" panose="020B0604020202020204" pitchFamily="34" charset="0"/>
              </a:rPr>
              <a:t>nesa</a:t>
            </a:r>
            <a:r>
              <a:rPr lang="id-ID" sz="3800" b="1" dirty="0">
                <a:cs typeface="Arial" panose="020B0604020202020204" pitchFamily="34" charset="0"/>
              </a:rPr>
              <a:t> Nomor 17  Tahun 2010 </a:t>
            </a:r>
            <a:r>
              <a:rPr lang="id-ID" sz="3800" b="1" dirty="0" smtClean="0">
                <a:cs typeface="Arial" panose="020B0604020202020204" pitchFamily="34" charset="0"/>
              </a:rPr>
              <a:t>dikatakan</a:t>
            </a:r>
            <a:r>
              <a:rPr lang="id-ID" sz="3800" dirty="0" smtClean="0">
                <a:cs typeface="Arial" panose="020B0604020202020204" pitchFamily="34" charset="0"/>
              </a:rPr>
              <a:t>:</a:t>
            </a:r>
          </a:p>
          <a:p>
            <a:pPr algn="just"/>
            <a:endParaRPr lang="id-ID" sz="3800" dirty="0" smtClean="0">
              <a:cs typeface="Arial" panose="020B0604020202020204" pitchFamily="34" charset="0"/>
            </a:endParaRPr>
          </a:p>
          <a:p>
            <a:pPr marL="457200" lvl="1" indent="0" algn="just">
              <a:buNone/>
            </a:pPr>
            <a:r>
              <a:rPr lang="id-ID" sz="3800" dirty="0" smtClean="0">
                <a:cs typeface="Arial" panose="020B0604020202020204" pitchFamily="34" charset="0"/>
              </a:rPr>
              <a:t>“Plagiat</a:t>
            </a:r>
            <a:r>
              <a:rPr lang="id-ID" sz="3800" dirty="0">
                <a:cs typeface="Arial" panose="020B0604020202020204" pitchFamily="34" charset="0"/>
              </a:rPr>
              <a:t> adalah perbuatan </a:t>
            </a:r>
            <a:r>
              <a:rPr lang="id-ID" sz="3800" b="1" dirty="0">
                <a:cs typeface="Arial" panose="020B0604020202020204" pitchFamily="34" charset="0"/>
              </a:rPr>
              <a:t>sengaja</a:t>
            </a:r>
            <a:r>
              <a:rPr lang="id-ID" sz="3800" dirty="0">
                <a:cs typeface="Arial" panose="020B0604020202020204" pitchFamily="34" charset="0"/>
              </a:rPr>
              <a:t> atau </a:t>
            </a:r>
            <a:r>
              <a:rPr lang="id-ID" sz="3800" b="1" dirty="0">
                <a:cs typeface="Arial" panose="020B0604020202020204" pitchFamily="34" charset="0"/>
              </a:rPr>
              <a:t>tidak sengaja</a:t>
            </a:r>
            <a:r>
              <a:rPr lang="id-ID" sz="3800" dirty="0">
                <a:cs typeface="Arial" panose="020B0604020202020204" pitchFamily="34" charset="0"/>
              </a:rPr>
              <a:t> </a:t>
            </a:r>
            <a:r>
              <a:rPr lang="id-ID" sz="3800" dirty="0" smtClean="0">
                <a:cs typeface="Arial" panose="020B0604020202020204" pitchFamily="34" charset="0"/>
              </a:rPr>
              <a:t>dalam memperoleh atau</a:t>
            </a:r>
            <a:r>
              <a:rPr lang="id-ID" sz="3800" dirty="0">
                <a:cs typeface="Arial" panose="020B0604020202020204" pitchFamily="34" charset="0"/>
              </a:rPr>
              <a:t> </a:t>
            </a:r>
            <a:r>
              <a:rPr lang="id-ID" sz="3800" dirty="0" smtClean="0">
                <a:cs typeface="Arial" panose="020B0604020202020204" pitchFamily="34" charset="0"/>
              </a:rPr>
              <a:t>mencoba</a:t>
            </a:r>
            <a:r>
              <a:rPr lang="id-ID" sz="3800" dirty="0">
                <a:cs typeface="Arial" panose="020B0604020202020204" pitchFamily="34" charset="0"/>
              </a:rPr>
              <a:t> </a:t>
            </a:r>
            <a:r>
              <a:rPr lang="id-ID" sz="3800" dirty="0" smtClean="0">
                <a:cs typeface="Arial" panose="020B0604020202020204" pitchFamily="34" charset="0"/>
              </a:rPr>
              <a:t>memperoleh</a:t>
            </a:r>
            <a:r>
              <a:rPr lang="id-ID" sz="3800" dirty="0">
                <a:cs typeface="Arial" panose="020B0604020202020204" pitchFamily="34" charset="0"/>
              </a:rPr>
              <a:t>  </a:t>
            </a:r>
            <a:r>
              <a:rPr lang="id-ID" sz="3800" dirty="0" smtClean="0">
                <a:cs typeface="Arial" panose="020B0604020202020204" pitchFamily="34" charset="0"/>
              </a:rPr>
              <a:t>kredit </a:t>
            </a:r>
            <a:r>
              <a:rPr lang="id-ID" sz="3800" dirty="0">
                <a:cs typeface="Arial" panose="020B0604020202020204" pitchFamily="34" charset="0"/>
              </a:rPr>
              <a:t>atau </a:t>
            </a:r>
            <a:r>
              <a:rPr lang="id-ID" sz="3800" dirty="0" smtClean="0">
                <a:cs typeface="Arial" panose="020B0604020202020204" pitchFamily="34" charset="0"/>
              </a:rPr>
              <a:t>nilai</a:t>
            </a:r>
            <a:r>
              <a:rPr lang="id-ID" sz="3800" dirty="0">
                <a:cs typeface="Arial" panose="020B0604020202020204" pitchFamily="34" charset="0"/>
              </a:rPr>
              <a:t> </a:t>
            </a:r>
            <a:r>
              <a:rPr lang="id-ID" sz="3800" dirty="0" smtClean="0">
                <a:cs typeface="Arial" panose="020B0604020202020204" pitchFamily="34" charset="0"/>
              </a:rPr>
              <a:t>untuk suatu karya ilmiah, dengan mengutip </a:t>
            </a:r>
            <a:r>
              <a:rPr lang="id-ID" sz="3800" b="1" dirty="0" smtClean="0">
                <a:cs typeface="Arial" panose="020B0604020202020204" pitchFamily="34" charset="0"/>
              </a:rPr>
              <a:t>sebagian atau seluruh </a:t>
            </a:r>
            <a:r>
              <a:rPr lang="id-ID" sz="3800" dirty="0" smtClean="0">
                <a:cs typeface="Arial" panose="020B0604020202020204" pitchFamily="34" charset="0"/>
              </a:rPr>
              <a:t>karya ilmah pihak lain yang diakui sebagai karya ilmiahnya, </a:t>
            </a:r>
            <a:r>
              <a:rPr lang="id-ID" sz="3800" b="1" dirty="0" smtClean="0">
                <a:cs typeface="Arial" panose="020B0604020202020204" pitchFamily="34" charset="0"/>
              </a:rPr>
              <a:t>tanpa menyatakan sumbernya secara tepat</a:t>
            </a:r>
            <a:r>
              <a:rPr lang="en-US" sz="3800" b="1" dirty="0" smtClean="0">
                <a:cs typeface="Arial" panose="020B0604020202020204" pitchFamily="34" charset="0"/>
              </a:rPr>
              <a:t> </a:t>
            </a:r>
            <a:r>
              <a:rPr lang="en-US" sz="3800" b="1" dirty="0" err="1" smtClean="0">
                <a:cs typeface="Arial" panose="020B0604020202020204" pitchFamily="34" charset="0"/>
              </a:rPr>
              <a:t>dan</a:t>
            </a:r>
            <a:r>
              <a:rPr lang="en-US" sz="3800" b="1" dirty="0" smtClean="0">
                <a:cs typeface="Arial" panose="020B0604020202020204" pitchFamily="34" charset="0"/>
              </a:rPr>
              <a:t> </a:t>
            </a:r>
            <a:r>
              <a:rPr lang="en-US" sz="3800" b="1" dirty="0" err="1" smtClean="0">
                <a:cs typeface="Arial" panose="020B0604020202020204" pitchFamily="34" charset="0"/>
              </a:rPr>
              <a:t>memadai</a:t>
            </a:r>
            <a:r>
              <a:rPr lang="id-ID" sz="3800" b="1" dirty="0" smtClean="0">
                <a:cs typeface="Arial" panose="020B0604020202020204" pitchFamily="34" charset="0"/>
              </a:rPr>
              <a:t>.</a:t>
            </a:r>
          </a:p>
          <a:p>
            <a:pPr marL="457200" lvl="1" indent="0" algn="just">
              <a:buNone/>
            </a:pPr>
            <a:endParaRPr lang="id-ID" sz="3800" dirty="0" smtClean="0">
              <a:cs typeface="Arial" panose="020B0604020202020204" pitchFamily="34" charset="0"/>
            </a:endParaRPr>
          </a:p>
          <a:p>
            <a:pPr lvl="1" algn="just"/>
            <a:r>
              <a:rPr lang="id-ID" sz="3800" b="1" dirty="0" smtClean="0"/>
              <a:t>Dalam</a:t>
            </a:r>
            <a:r>
              <a:rPr lang="id-ID" sz="3800" b="1" dirty="0"/>
              <a:t> Kamus Besar Bahasa Indonesia (2008) </a:t>
            </a:r>
          </a:p>
          <a:p>
            <a:pPr marL="457200" lvl="1" indent="0" algn="just">
              <a:buNone/>
            </a:pPr>
            <a:r>
              <a:rPr lang="id-ID" sz="3800" dirty="0" smtClean="0"/>
              <a:t>“</a:t>
            </a:r>
            <a:r>
              <a:rPr lang="id-ID" sz="3800" dirty="0"/>
              <a:t>Plagiat adalah pengambilan karangan (</a:t>
            </a:r>
            <a:r>
              <a:rPr lang="id-ID" sz="3800" dirty="0" smtClean="0"/>
              <a:t>pendapat)orang lain dan menjadikannya</a:t>
            </a:r>
            <a:r>
              <a:rPr lang="id-ID" sz="3800" dirty="0"/>
              <a:t> seolah‐olah karangan (pendapat) sendiri”. </a:t>
            </a:r>
            <a:endParaRPr lang="id-ID" sz="3800" dirty="0" smtClean="0">
              <a:cs typeface="Arial" panose="020B0604020202020204" pitchFamily="34" charset="0"/>
            </a:endParaRPr>
          </a:p>
          <a:p>
            <a:pPr marL="457200" lvl="1" indent="0" algn="just">
              <a:buNone/>
            </a:pPr>
            <a:endParaRPr lang="id-ID" sz="3600" dirty="0">
              <a:cs typeface="Arial" panose="020B0604020202020204" pitchFamily="34" charset="0"/>
            </a:endParaRPr>
          </a:p>
          <a:p>
            <a:pPr marL="457200" lvl="1" indent="0" algn="just">
              <a:buNone/>
            </a:pPr>
            <a:endParaRPr lang="id-ID" sz="3600" dirty="0" smtClean="0">
              <a:cs typeface="Arial" panose="020B0604020202020204" pitchFamily="34" charset="0"/>
            </a:endParaRPr>
          </a:p>
          <a:p>
            <a:pPr marL="457200" lvl="1" indent="0" algn="just">
              <a:buNone/>
            </a:pPr>
            <a:endParaRPr lang="id-ID" sz="3600" dirty="0" smtClean="0">
              <a:cs typeface="Arial" panose="020B0604020202020204" pitchFamily="34" charset="0"/>
            </a:endParaRPr>
          </a:p>
          <a:p>
            <a:pPr marL="457200" lvl="1" indent="0" algn="just">
              <a:buNone/>
            </a:pPr>
            <a:endParaRPr lang="id-ID"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47101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solidFill>
                  <a:srgbClr val="00B0F0"/>
                </a:solidFill>
                <a:latin typeface="Comic Sans MS" panose="030F0702030302020204" pitchFamily="66" charset="0"/>
              </a:rPr>
              <a:t>Contoh Kutipan Tidak Langsung </a:t>
            </a:r>
            <a:endParaRPr lang="id-ID" b="1" dirty="0">
              <a:solidFill>
                <a:srgbClr val="00B0F0"/>
              </a:solidFill>
              <a:latin typeface="Comic Sans MS" panose="030F0702030302020204" pitchFamily="66" charset="0"/>
            </a:endParaRPr>
          </a:p>
        </p:txBody>
      </p:sp>
      <p:sp>
        <p:nvSpPr>
          <p:cNvPr id="3" name="Content Placeholder 2"/>
          <p:cNvSpPr>
            <a:spLocks noGrp="1"/>
          </p:cNvSpPr>
          <p:nvPr>
            <p:ph idx="1"/>
          </p:nvPr>
        </p:nvSpPr>
        <p:spPr>
          <a:xfrm>
            <a:off x="838200" y="1825625"/>
            <a:ext cx="10515600" cy="4786190"/>
          </a:xfrm>
        </p:spPr>
        <p:txBody>
          <a:bodyPr>
            <a:normAutofit lnSpcReduction="10000"/>
          </a:bodyPr>
          <a:lstStyle/>
          <a:p>
            <a:pPr marL="514350" indent="-514350" algn="just">
              <a:buFont typeface="+mj-lt"/>
              <a:buAutoNum type="arabicPeriod"/>
            </a:pPr>
            <a:r>
              <a:rPr lang="id-ID" sz="3000" dirty="0">
                <a:latin typeface="Bodoni MT" panose="02070603080606020203" pitchFamily="18" charset="0"/>
              </a:rPr>
              <a:t>Perkembangan teknologi berkembang secara drastis dan terus berevolusi hingga sekarang. Hingga menciptakan obyek-obyek, teknik yang dapat membantu manusia dalam pengerjaan sesuatu lebih efisien dan cepat. </a:t>
            </a:r>
            <a:r>
              <a:rPr lang="id-ID" sz="3000" dirty="0">
                <a:solidFill>
                  <a:srgbClr val="00B0F0"/>
                </a:solidFill>
                <a:latin typeface="Bodoni MT" panose="02070603080606020203" pitchFamily="18" charset="0"/>
              </a:rPr>
              <a:t>(Aling Indra, </a:t>
            </a:r>
            <a:r>
              <a:rPr lang="id-ID" sz="3000" dirty="0" smtClean="0">
                <a:solidFill>
                  <a:srgbClr val="00B0F0"/>
                </a:solidFill>
                <a:latin typeface="Bodoni MT" panose="02070603080606020203" pitchFamily="18" charset="0"/>
              </a:rPr>
              <a:t>2012: 4)</a:t>
            </a:r>
          </a:p>
          <a:p>
            <a:pPr marL="514350" indent="-514350" algn="just">
              <a:buFont typeface="+mj-lt"/>
              <a:buAutoNum type="arabicPeriod"/>
            </a:pPr>
            <a:r>
              <a:rPr lang="id-ID" sz="3000" dirty="0">
                <a:solidFill>
                  <a:srgbClr val="00B0F0"/>
                </a:solidFill>
                <a:latin typeface="Bodoni MT" panose="02070603080606020203" pitchFamily="18" charset="0"/>
              </a:rPr>
              <a:t>(Wollacott,  1982: 109, Barrat, 1994: 51-52). </a:t>
            </a:r>
            <a:r>
              <a:rPr lang="id-ID" sz="3000" dirty="0" smtClean="0">
                <a:latin typeface="Bodoni MT" panose="02070603080606020203" pitchFamily="18" charset="0"/>
              </a:rPr>
              <a:t>Media </a:t>
            </a:r>
            <a:r>
              <a:rPr lang="id-ID" sz="3000" dirty="0">
                <a:latin typeface="Bodoni MT" panose="02070603080606020203" pitchFamily="18" charset="0"/>
              </a:rPr>
              <a:t>bukanlah sarana netral yang menampilkan berbagai ideologi dan kelompok apa adanya, media adalah subjek yang lengkap dengan pandangan, kepentingan, serta keberpihakan ideologisnya. Janet Woollacott dan David Barrat menegaskan pandangan para teoritis Marxis bahwa ideologi yang dominanlah yang akan tampil dalam </a:t>
            </a:r>
            <a:r>
              <a:rPr lang="id-ID" sz="3000" dirty="0" smtClean="0">
                <a:latin typeface="Bodoni MT" panose="02070603080606020203" pitchFamily="18" charset="0"/>
              </a:rPr>
              <a:t>pemberitaan</a:t>
            </a:r>
            <a:endParaRPr lang="id-ID" dirty="0"/>
          </a:p>
        </p:txBody>
      </p:sp>
    </p:spTree>
    <p:extLst>
      <p:ext uri="{BB962C8B-B14F-4D97-AF65-F5344CB8AC3E}">
        <p14:creationId xmlns:p14="http://schemas.microsoft.com/office/powerpoint/2010/main" val="3161987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745" y="604275"/>
            <a:ext cx="7596554" cy="1337065"/>
          </a:xfrm>
          <a:ln>
            <a:solidFill>
              <a:srgbClr val="FFFF00"/>
            </a:solidFill>
          </a:ln>
        </p:spPr>
        <p:style>
          <a:lnRef idx="2">
            <a:schemeClr val="accent1"/>
          </a:lnRef>
          <a:fillRef idx="1">
            <a:schemeClr val="lt1"/>
          </a:fillRef>
          <a:effectRef idx="0">
            <a:schemeClr val="accent1"/>
          </a:effectRef>
          <a:fontRef idx="minor">
            <a:schemeClr val="dk1"/>
          </a:fontRef>
        </p:style>
        <p:txBody>
          <a:bodyPr>
            <a:normAutofit/>
          </a:bodyPr>
          <a:lstStyle/>
          <a:p>
            <a:pPr algn="ctr"/>
            <a:r>
              <a:rPr lang="id-ID" sz="2800" b="1" dirty="0" smtClean="0">
                <a:solidFill>
                  <a:srgbClr val="00B0F0"/>
                </a:solidFill>
                <a:latin typeface="Comic Sans MS" panose="030F0702030302020204" pitchFamily="66" charset="0"/>
              </a:rPr>
              <a:t>CARA MENGUTIP TIDAK LANGSUNG </a:t>
            </a:r>
            <a:endParaRPr lang="id-ID" sz="2800" b="1" dirty="0">
              <a:solidFill>
                <a:srgbClr val="00B0F0"/>
              </a:solidFill>
              <a:latin typeface="Comic Sans MS" panose="030F0702030302020204" pitchFamily="66" charset="0"/>
            </a:endParaRPr>
          </a:p>
        </p:txBody>
      </p:sp>
      <p:sp>
        <p:nvSpPr>
          <p:cNvPr id="3" name="Content Placeholder 2"/>
          <p:cNvSpPr>
            <a:spLocks noGrp="1"/>
          </p:cNvSpPr>
          <p:nvPr>
            <p:ph idx="1"/>
          </p:nvPr>
        </p:nvSpPr>
        <p:spPr>
          <a:xfrm>
            <a:off x="1161756" y="2514942"/>
            <a:ext cx="6884963" cy="2788578"/>
          </a:xfrm>
        </p:spPr>
        <p:txBody>
          <a:bodyPr>
            <a:normAutofit/>
          </a:bodyPr>
          <a:lstStyle/>
          <a:p>
            <a:pPr marL="514350" indent="-514350">
              <a:buFont typeface="+mj-lt"/>
              <a:buAutoNum type="arabicPeriod"/>
            </a:pPr>
            <a:r>
              <a:rPr lang="id-ID" sz="4400" dirty="0" smtClean="0">
                <a:latin typeface="Comic Sans MS" panose="030F0702030302020204" pitchFamily="66" charset="0"/>
              </a:rPr>
              <a:t>Parafrase</a:t>
            </a:r>
          </a:p>
          <a:p>
            <a:pPr marL="514350" indent="-514350">
              <a:buFont typeface="+mj-lt"/>
              <a:buAutoNum type="arabicPeriod"/>
            </a:pPr>
            <a:r>
              <a:rPr lang="id-ID" sz="4400" dirty="0" smtClean="0">
                <a:latin typeface="Comic Sans MS" panose="030F0702030302020204" pitchFamily="66" charset="0"/>
              </a:rPr>
              <a:t>Meringkas </a:t>
            </a:r>
            <a:endParaRPr lang="id-ID" sz="4400" dirty="0">
              <a:latin typeface="Comic Sans MS" panose="030F0702030302020204" pitchFamily="66" charset="0"/>
            </a:endParaRPr>
          </a:p>
          <a:p>
            <a:pPr marL="514350" indent="-514350">
              <a:buFont typeface="+mj-lt"/>
              <a:buAutoNum type="arabicPeriod"/>
            </a:pPr>
            <a:r>
              <a:rPr lang="id-ID" sz="4400" dirty="0" smtClean="0">
                <a:latin typeface="Comic Sans MS" panose="030F0702030302020204" pitchFamily="66" charset="0"/>
              </a:rPr>
              <a:t>Menyusun </a:t>
            </a:r>
            <a:r>
              <a:rPr lang="id-ID" sz="4400" dirty="0">
                <a:latin typeface="Comic Sans MS" panose="030F0702030302020204" pitchFamily="66" charset="0"/>
              </a:rPr>
              <a:t>kesimpulan</a:t>
            </a:r>
          </a:p>
        </p:txBody>
      </p:sp>
    </p:spTree>
    <p:extLst>
      <p:ext uri="{BB962C8B-B14F-4D97-AF65-F5344CB8AC3E}">
        <p14:creationId xmlns:p14="http://schemas.microsoft.com/office/powerpoint/2010/main" val="3175488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747"/>
            <a:ext cx="10515600" cy="1325563"/>
          </a:xfrm>
        </p:spPr>
        <p:txBody>
          <a:bodyPr/>
          <a:lstStyle/>
          <a:p>
            <a:pPr algn="ctr"/>
            <a:r>
              <a:rPr lang="id-ID" b="1" dirty="0" smtClean="0">
                <a:latin typeface="Comic Sans MS" panose="030F0702030302020204" pitchFamily="66" charset="0"/>
              </a:rPr>
              <a:t>APA ITU PARAFRASA?</a:t>
            </a:r>
            <a:endParaRPr lang="id-ID" b="1" dirty="0">
              <a:latin typeface="Comic Sans MS" panose="030F0702030302020204" pitchFamily="66" charset="0"/>
            </a:endParaRPr>
          </a:p>
        </p:txBody>
      </p:sp>
      <p:sp>
        <p:nvSpPr>
          <p:cNvPr id="3" name="Content Placeholder 2"/>
          <p:cNvSpPr>
            <a:spLocks noGrp="1"/>
          </p:cNvSpPr>
          <p:nvPr>
            <p:ph idx="1"/>
          </p:nvPr>
        </p:nvSpPr>
        <p:spPr>
          <a:xfrm>
            <a:off x="838200" y="1586475"/>
            <a:ext cx="10950526" cy="4856528"/>
          </a:xfrm>
        </p:spPr>
        <p:style>
          <a:lnRef idx="2">
            <a:schemeClr val="accent2"/>
          </a:lnRef>
          <a:fillRef idx="1">
            <a:schemeClr val="lt1"/>
          </a:fillRef>
          <a:effectRef idx="0">
            <a:schemeClr val="accent2"/>
          </a:effectRef>
          <a:fontRef idx="minor">
            <a:schemeClr val="dk1"/>
          </a:fontRef>
        </p:style>
        <p:txBody>
          <a:bodyPr>
            <a:noAutofit/>
          </a:bodyPr>
          <a:lstStyle/>
          <a:p>
            <a:pPr algn="just"/>
            <a:r>
              <a:rPr lang="id-ID" sz="3600" dirty="0" smtClean="0">
                <a:latin typeface="Comic Sans MS" panose="030F0702030302020204" pitchFamily="66" charset="0"/>
              </a:rPr>
              <a:t>Parafrasa adalah cara </a:t>
            </a:r>
            <a:r>
              <a:rPr lang="id-ID" sz="3600" dirty="0">
                <a:latin typeface="Comic Sans MS" panose="030F0702030302020204" pitchFamily="66" charset="0"/>
              </a:rPr>
              <a:t>mengekspresikan apa yang telah ditulis dan dikatakan oleh orang lain dengan menggunakan kata-kata yang berbeda agar membuatnya lebih mudah untuk </a:t>
            </a:r>
            <a:r>
              <a:rPr lang="id-ID" sz="3600" dirty="0" smtClean="0">
                <a:latin typeface="Comic Sans MS" panose="030F0702030302020204" pitchFamily="66" charset="0"/>
              </a:rPr>
              <a:t>dimengerti.</a:t>
            </a:r>
          </a:p>
          <a:p>
            <a:pPr marL="0" indent="0" algn="just">
              <a:buNone/>
            </a:pPr>
            <a:endParaRPr lang="id-ID" sz="3600" dirty="0" smtClean="0">
              <a:latin typeface="Comic Sans MS" panose="030F0702030302020204" pitchFamily="66" charset="0"/>
            </a:endParaRPr>
          </a:p>
          <a:p>
            <a:pPr algn="just"/>
            <a:r>
              <a:rPr lang="id-ID" sz="3600" dirty="0">
                <a:latin typeface="Comic Sans MS" panose="030F0702030302020204" pitchFamily="66" charset="0"/>
              </a:rPr>
              <a:t>P</a:t>
            </a:r>
            <a:r>
              <a:rPr lang="id-ID" sz="3600" dirty="0" smtClean="0">
                <a:latin typeface="Comic Sans MS" panose="030F0702030302020204" pitchFamily="66" charset="0"/>
              </a:rPr>
              <a:t>engutipan </a:t>
            </a:r>
            <a:r>
              <a:rPr lang="id-ID" sz="3600" dirty="0">
                <a:latin typeface="Comic Sans MS" panose="030F0702030302020204" pitchFamily="66" charset="0"/>
              </a:rPr>
              <a:t>yang dilakukan dalam teknik menulis parafrase merupakan kutipan yang menggunakan kata-kata sendiri untuk mengungkapkan ide yang sama. </a:t>
            </a:r>
          </a:p>
        </p:txBody>
      </p:sp>
    </p:spTree>
    <p:extLst>
      <p:ext uri="{BB962C8B-B14F-4D97-AF65-F5344CB8AC3E}">
        <p14:creationId xmlns:p14="http://schemas.microsoft.com/office/powerpoint/2010/main" val="455306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9986" y="365125"/>
            <a:ext cx="8483991" cy="1055712"/>
          </a:xfrm>
        </p:spPr>
        <p:txBody>
          <a:bodyPr/>
          <a:lstStyle/>
          <a:p>
            <a:pPr algn="ctr"/>
            <a:r>
              <a:rPr lang="id-ID" b="1" dirty="0" smtClean="0">
                <a:latin typeface="Bodoni MT" panose="02070603080606020203" pitchFamily="18" charset="0"/>
              </a:rPr>
              <a:t>TEKNIK PARAFRASA</a:t>
            </a:r>
            <a:endParaRPr lang="id-ID" b="1" dirty="0">
              <a:latin typeface="Bodoni MT" panose="02070603080606020203" pitchFamily="18" charset="0"/>
            </a:endParaRPr>
          </a:p>
        </p:txBody>
      </p:sp>
      <p:sp>
        <p:nvSpPr>
          <p:cNvPr id="3" name="Content Placeholder 2"/>
          <p:cNvSpPr>
            <a:spLocks noGrp="1"/>
          </p:cNvSpPr>
          <p:nvPr>
            <p:ph idx="1"/>
          </p:nvPr>
        </p:nvSpPr>
        <p:spPr>
          <a:xfrm>
            <a:off x="838200" y="1420837"/>
            <a:ext cx="10515600" cy="5148775"/>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514350" indent="-514350">
              <a:buFont typeface="+mj-lt"/>
              <a:buAutoNum type="arabicPeriod"/>
            </a:pPr>
            <a:r>
              <a:rPr lang="id-ID" sz="3100" dirty="0">
                <a:latin typeface="Bell MT" panose="02020503060305020303" pitchFamily="18" charset="0"/>
              </a:rPr>
              <a:t>Bacalah kembali teks sumber sampai Anda </a:t>
            </a:r>
            <a:r>
              <a:rPr lang="id-ID" sz="3100" dirty="0" smtClean="0">
                <a:latin typeface="Bell MT" panose="02020503060305020303" pitchFamily="18" charset="0"/>
              </a:rPr>
              <a:t>paham</a:t>
            </a:r>
          </a:p>
          <a:p>
            <a:pPr marL="514350" indent="-514350">
              <a:buFont typeface="+mj-lt"/>
              <a:buAutoNum type="arabicPeriod"/>
            </a:pPr>
            <a:r>
              <a:rPr lang="id-ID" sz="3100" dirty="0" smtClean="0">
                <a:latin typeface="Bell MT" panose="02020503060305020303" pitchFamily="18" charset="0"/>
              </a:rPr>
              <a:t>Singkirkan </a:t>
            </a:r>
            <a:r>
              <a:rPr lang="id-ID" sz="3100" dirty="0">
                <a:latin typeface="Bell MT" panose="02020503060305020303" pitchFamily="18" charset="0"/>
              </a:rPr>
              <a:t>teks/naskah asli tersebut dan tulislah ulang </a:t>
            </a:r>
            <a:r>
              <a:rPr lang="id-ID" sz="3100" dirty="0" smtClean="0">
                <a:latin typeface="Bell MT" panose="02020503060305020303" pitchFamily="18" charset="0"/>
              </a:rPr>
              <a:t>dalam kertas</a:t>
            </a:r>
          </a:p>
          <a:p>
            <a:pPr marL="514350" indent="-514350">
              <a:buFont typeface="+mj-lt"/>
              <a:buAutoNum type="arabicPeriod"/>
            </a:pPr>
            <a:r>
              <a:rPr lang="id-ID" sz="3100" dirty="0" smtClean="0">
                <a:latin typeface="Bell MT" panose="02020503060305020303" pitchFamily="18" charset="0"/>
              </a:rPr>
              <a:t>Dalam kartu </a:t>
            </a:r>
            <a:r>
              <a:rPr lang="id-ID" sz="3100" dirty="0">
                <a:latin typeface="Bell MT" panose="02020503060305020303" pitchFamily="18" charset="0"/>
              </a:rPr>
              <a:t>catatan tadi, tuliskan kata kunci yang menunjukkan subjek atau tema parafrase </a:t>
            </a:r>
            <a:r>
              <a:rPr lang="id-ID" sz="3100" dirty="0" smtClean="0">
                <a:latin typeface="Bell MT" panose="02020503060305020303" pitchFamily="18" charset="0"/>
              </a:rPr>
              <a:t>Anda.</a:t>
            </a:r>
          </a:p>
          <a:p>
            <a:pPr marL="514350" indent="-514350">
              <a:buFont typeface="+mj-lt"/>
              <a:buAutoNum type="arabicPeriod"/>
            </a:pPr>
            <a:r>
              <a:rPr lang="id-ID" sz="3100" dirty="0" smtClean="0">
                <a:latin typeface="Bell MT" panose="02020503060305020303" pitchFamily="18" charset="0"/>
              </a:rPr>
              <a:t>Ubahlah kata benda menjadi kata kerja atau sebaliknya. Aktif menjadi pasif atau sebaliknya </a:t>
            </a:r>
          </a:p>
          <a:p>
            <a:pPr marL="514350" indent="-514350">
              <a:buFont typeface="+mj-lt"/>
              <a:buAutoNum type="arabicPeriod"/>
            </a:pPr>
            <a:r>
              <a:rPr lang="id-ID" sz="3100" dirty="0" smtClean="0">
                <a:latin typeface="Bell MT" panose="02020503060305020303" pitchFamily="18" charset="0"/>
              </a:rPr>
              <a:t>Bandingkan </a:t>
            </a:r>
            <a:r>
              <a:rPr lang="id-ID" sz="3100" dirty="0">
                <a:latin typeface="Bell MT" panose="02020503060305020303" pitchFamily="18" charset="0"/>
              </a:rPr>
              <a:t>tulisan parafrase Anda tadi dengan naskah aslinya </a:t>
            </a:r>
            <a:r>
              <a:rPr lang="id-ID" sz="3100" dirty="0" smtClean="0">
                <a:latin typeface="Bell MT" panose="02020503060305020303" pitchFamily="18" charset="0"/>
              </a:rPr>
              <a:t>untuk mengecek gagasan. </a:t>
            </a:r>
          </a:p>
          <a:p>
            <a:pPr marL="514350" indent="-514350">
              <a:buFont typeface="+mj-lt"/>
              <a:buAutoNum type="arabicPeriod"/>
            </a:pPr>
            <a:r>
              <a:rPr lang="id-ID" sz="3100" dirty="0" smtClean="0">
                <a:latin typeface="Bell MT" panose="02020503060305020303" pitchFamily="18" charset="0"/>
              </a:rPr>
              <a:t>Gunakan </a:t>
            </a:r>
            <a:r>
              <a:rPr lang="id-ID" sz="3100" dirty="0">
                <a:latin typeface="Bell MT" panose="02020503060305020303" pitchFamily="18" charset="0"/>
              </a:rPr>
              <a:t>tanda petik ganda untuk mengidentifikasi istilah-istilah khusus, terminologi, atau frase yang Anda pinjam dari naskah asli, dan yang Anda ambil sama pesis dengan naskah </a:t>
            </a:r>
            <a:r>
              <a:rPr lang="id-ID" sz="3100" dirty="0" smtClean="0">
                <a:latin typeface="Bell MT" panose="02020503060305020303" pitchFamily="18" charset="0"/>
              </a:rPr>
              <a:t>asli.</a:t>
            </a:r>
          </a:p>
          <a:p>
            <a:pPr marL="514350" indent="-514350">
              <a:buFont typeface="+mj-lt"/>
              <a:buAutoNum type="arabicPeriod"/>
            </a:pPr>
            <a:r>
              <a:rPr lang="id-ID" sz="3100" dirty="0" smtClean="0">
                <a:latin typeface="Bell MT" panose="02020503060305020303" pitchFamily="18" charset="0"/>
              </a:rPr>
              <a:t>Tuliskan </a:t>
            </a:r>
            <a:r>
              <a:rPr lang="id-ID" sz="3100" dirty="0">
                <a:latin typeface="Bell MT" panose="02020503060305020303" pitchFamily="18" charset="0"/>
              </a:rPr>
              <a:t>sumber (termasuk halaman</a:t>
            </a:r>
            <a:r>
              <a:rPr lang="id-ID" sz="3100" dirty="0" smtClean="0">
                <a:latin typeface="Bell MT" panose="02020503060305020303" pitchFamily="18" charset="0"/>
              </a:rPr>
              <a:t>)</a:t>
            </a:r>
            <a:endParaRPr lang="id-ID" dirty="0"/>
          </a:p>
        </p:txBody>
      </p:sp>
    </p:spTree>
    <p:extLst>
      <p:ext uri="{BB962C8B-B14F-4D97-AF65-F5344CB8AC3E}">
        <p14:creationId xmlns:p14="http://schemas.microsoft.com/office/powerpoint/2010/main" val="1913948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1000"/>
                                        <p:tgtEl>
                                          <p:spTgt spid="3">
                                            <p:txEl>
                                              <p:pRg st="5" end="5"/>
                                            </p:txEl>
                                          </p:spTgt>
                                        </p:tgtEl>
                                      </p:cBhvr>
                                    </p:animEffect>
                                    <p:anim calcmode="lin" valueType="num">
                                      <p:cBhvr>
                                        <p:cTn id="5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1000"/>
                                        <p:tgtEl>
                                          <p:spTgt spid="3">
                                            <p:txEl>
                                              <p:pRg st="6" end="6"/>
                                            </p:txEl>
                                          </p:spTgt>
                                        </p:tgtEl>
                                      </p:cBhvr>
                                    </p:animEffect>
                                    <p:anim calcmode="lin" valueType="num">
                                      <p:cBhvr>
                                        <p:cTn id="5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800" b="1" dirty="0" smtClean="0">
                <a:solidFill>
                  <a:srgbClr val="00B0F0"/>
                </a:solidFill>
                <a:latin typeface="Comic Sans MS" panose="030F0702030302020204" pitchFamily="66" charset="0"/>
              </a:rPr>
              <a:t>CONTOH PARAFRASA KALIMAT dan PARAGRAF </a:t>
            </a:r>
            <a:endParaRPr lang="id-ID" sz="2800" b="1" dirty="0">
              <a:solidFill>
                <a:srgbClr val="00B0F0"/>
              </a:solidFill>
              <a:latin typeface="Comic Sans MS" panose="030F0702030302020204" pitchFamily="66" charset="0"/>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id-ID" dirty="0" smtClean="0"/>
              <a:t>“</a:t>
            </a:r>
            <a:r>
              <a:rPr lang="id-ID" sz="3200" u="sng" dirty="0" smtClean="0">
                <a:latin typeface="Comic Sans MS" panose="030F0702030302020204" pitchFamily="66" charset="0"/>
              </a:rPr>
              <a:t>Sebuah </a:t>
            </a:r>
            <a:r>
              <a:rPr lang="id-ID" sz="3200" u="sng" dirty="0">
                <a:latin typeface="Comic Sans MS" panose="030F0702030302020204" pitchFamily="66" charset="0"/>
              </a:rPr>
              <a:t>kejutan </a:t>
            </a:r>
            <a:r>
              <a:rPr lang="id-ID" sz="3200" dirty="0">
                <a:latin typeface="Comic Sans MS" panose="030F0702030302020204" pitchFamily="66" charset="0"/>
              </a:rPr>
              <a:t>di bidang </a:t>
            </a:r>
            <a:r>
              <a:rPr lang="id-ID" sz="3200" u="sng" dirty="0">
                <a:latin typeface="Comic Sans MS" panose="030F0702030302020204" pitchFamily="66" charset="0"/>
              </a:rPr>
              <a:t>realita maya </a:t>
            </a:r>
            <a:r>
              <a:rPr lang="id-ID" sz="3200" dirty="0">
                <a:latin typeface="Comic Sans MS" panose="030F0702030302020204" pitchFamily="66" charset="0"/>
              </a:rPr>
              <a:t>(virtual reality) terjadi pada tahun 1961 dengan kemunculan </a:t>
            </a:r>
            <a:r>
              <a:rPr lang="id-ID" sz="3200" i="1" u="sng" dirty="0" smtClean="0">
                <a:latin typeface="Comic Sans MS" panose="030F0702030302020204" pitchFamily="66" charset="0"/>
              </a:rPr>
              <a:t>Sensorama</a:t>
            </a:r>
            <a:r>
              <a:rPr lang="id-ID" sz="3200" i="1" dirty="0" smtClean="0">
                <a:latin typeface="Comic Sans MS" panose="030F0702030302020204" pitchFamily="66" charset="0"/>
              </a:rPr>
              <a:t>-</a:t>
            </a:r>
            <a:r>
              <a:rPr lang="id-ID" sz="3200" dirty="0" smtClean="0">
                <a:latin typeface="Comic Sans MS" panose="030F0702030302020204" pitchFamily="66" charset="0"/>
              </a:rPr>
              <a:t>nya </a:t>
            </a:r>
            <a:r>
              <a:rPr lang="id-ID" sz="3200" u="sng" dirty="0" smtClean="0">
                <a:latin typeface="Comic Sans MS" panose="030F0702030302020204" pitchFamily="66" charset="0"/>
              </a:rPr>
              <a:t>Heilig</a:t>
            </a:r>
            <a:r>
              <a:rPr lang="id-ID" sz="3200" dirty="0" smtClean="0">
                <a:latin typeface="Comic Sans MS" panose="030F0702030302020204" pitchFamily="66" charset="0"/>
              </a:rPr>
              <a:t>” (Krisnawati</a:t>
            </a:r>
            <a:r>
              <a:rPr lang="id-ID" sz="3200" dirty="0">
                <a:latin typeface="Comic Sans MS" panose="030F0702030302020204" pitchFamily="66" charset="0"/>
              </a:rPr>
              <a:t>, </a:t>
            </a:r>
            <a:r>
              <a:rPr lang="id-ID" sz="3200" dirty="0" smtClean="0">
                <a:latin typeface="Comic Sans MS" panose="030F0702030302020204" pitchFamily="66" charset="0"/>
              </a:rPr>
              <a:t>2000</a:t>
            </a:r>
            <a:r>
              <a:rPr lang="id-ID" sz="3200" dirty="0">
                <a:latin typeface="Comic Sans MS" panose="030F0702030302020204" pitchFamily="66" charset="0"/>
              </a:rPr>
              <a:t>:</a:t>
            </a:r>
            <a:r>
              <a:rPr lang="id-ID" sz="3200" dirty="0" smtClean="0">
                <a:latin typeface="Comic Sans MS" panose="030F0702030302020204" pitchFamily="66" charset="0"/>
              </a:rPr>
              <a:t> </a:t>
            </a:r>
            <a:r>
              <a:rPr lang="id-ID" sz="3200" dirty="0">
                <a:latin typeface="Comic Sans MS" panose="030F0702030302020204" pitchFamily="66" charset="0"/>
              </a:rPr>
              <a:t>55</a:t>
            </a:r>
            <a:r>
              <a:rPr lang="id-ID" sz="3200" dirty="0" smtClean="0">
                <a:latin typeface="Comic Sans MS" panose="030F0702030302020204" pitchFamily="66" charset="0"/>
              </a:rPr>
              <a:t>).</a:t>
            </a:r>
          </a:p>
          <a:p>
            <a:pPr marL="0" indent="0" algn="just">
              <a:buNone/>
            </a:pPr>
            <a:endParaRPr lang="id-ID" sz="3200" dirty="0" smtClean="0">
              <a:latin typeface="Comic Sans MS" panose="030F0702030302020204" pitchFamily="66" charset="0"/>
            </a:endParaRPr>
          </a:p>
          <a:p>
            <a:pPr marL="0" indent="0" algn="just">
              <a:buNone/>
            </a:pPr>
            <a:r>
              <a:rPr lang="id-ID" sz="3200" dirty="0" smtClean="0">
                <a:solidFill>
                  <a:srgbClr val="00B0F0"/>
                </a:solidFill>
                <a:latin typeface="Comic Sans MS" panose="030F0702030302020204" pitchFamily="66" charset="0"/>
              </a:rPr>
              <a:t>Parafrase</a:t>
            </a:r>
            <a:r>
              <a:rPr lang="id-ID" sz="3200" dirty="0">
                <a:solidFill>
                  <a:srgbClr val="00B0F0"/>
                </a:solidFill>
                <a:latin typeface="Comic Sans MS" panose="030F0702030302020204" pitchFamily="66" charset="0"/>
              </a:rPr>
              <a:t>   </a:t>
            </a:r>
            <a:r>
              <a:rPr lang="id-ID" sz="3200" dirty="0">
                <a:latin typeface="Comic Sans MS" panose="030F0702030302020204" pitchFamily="66" charset="0"/>
              </a:rPr>
              <a:t>         </a:t>
            </a:r>
          </a:p>
          <a:p>
            <a:pPr marL="0" indent="0" algn="just">
              <a:buNone/>
            </a:pPr>
            <a:r>
              <a:rPr lang="id-ID" sz="3200" dirty="0" smtClean="0">
                <a:latin typeface="Comic Sans MS" panose="030F0702030302020204" pitchFamily="66" charset="0"/>
              </a:rPr>
              <a:t>Hasil </a:t>
            </a:r>
            <a:r>
              <a:rPr lang="id-ID" sz="3200" dirty="0">
                <a:latin typeface="Comic Sans MS" panose="030F0702030302020204" pitchFamily="66" charset="0"/>
              </a:rPr>
              <a:t>karya </a:t>
            </a:r>
            <a:r>
              <a:rPr lang="id-ID" sz="3200" u="sng" dirty="0">
                <a:latin typeface="Comic Sans MS" panose="030F0702030302020204" pitchFamily="66" charset="0"/>
              </a:rPr>
              <a:t>Heillig</a:t>
            </a:r>
            <a:r>
              <a:rPr lang="id-ID" sz="3200" dirty="0">
                <a:latin typeface="Comic Sans MS" panose="030F0702030302020204" pitchFamily="66" charset="0"/>
              </a:rPr>
              <a:t> yang dikenal dengan nama </a:t>
            </a:r>
            <a:r>
              <a:rPr lang="id-ID" sz="3200" i="1" u="sng" dirty="0">
                <a:latin typeface="Comic Sans MS" panose="030F0702030302020204" pitchFamily="66" charset="0"/>
              </a:rPr>
              <a:t>Sensorama</a:t>
            </a:r>
            <a:r>
              <a:rPr lang="id-ID" sz="3200" dirty="0">
                <a:latin typeface="Comic Sans MS" panose="030F0702030302020204" pitchFamily="66" charset="0"/>
              </a:rPr>
              <a:t> membawa </a:t>
            </a:r>
            <a:r>
              <a:rPr lang="id-ID" sz="3200" u="sng" dirty="0">
                <a:latin typeface="Comic Sans MS" panose="030F0702030302020204" pitchFamily="66" charset="0"/>
              </a:rPr>
              <a:t>perubahan yang signifikan </a:t>
            </a:r>
            <a:r>
              <a:rPr lang="id-ID" sz="3200" dirty="0">
                <a:latin typeface="Comic Sans MS" panose="030F0702030302020204" pitchFamily="66" charset="0"/>
              </a:rPr>
              <a:t>dalam </a:t>
            </a:r>
            <a:r>
              <a:rPr lang="en-US" sz="3200" dirty="0" err="1" smtClean="0">
                <a:latin typeface="Comic Sans MS" panose="030F0702030302020204" pitchFamily="66" charset="0"/>
              </a:rPr>
              <a:t>bidang</a:t>
            </a:r>
            <a:r>
              <a:rPr lang="id-ID" sz="3200" dirty="0" smtClean="0">
                <a:latin typeface="Comic Sans MS" panose="030F0702030302020204" pitchFamily="66" charset="0"/>
              </a:rPr>
              <a:t> </a:t>
            </a:r>
            <a:r>
              <a:rPr lang="id-ID" sz="3200" u="sng" dirty="0">
                <a:latin typeface="Comic Sans MS" panose="030F0702030302020204" pitchFamily="66" charset="0"/>
              </a:rPr>
              <a:t>realita maya </a:t>
            </a:r>
            <a:r>
              <a:rPr lang="id-ID" sz="3200" dirty="0" smtClean="0">
                <a:latin typeface="Comic Sans MS" panose="030F0702030302020204" pitchFamily="66" charset="0"/>
              </a:rPr>
              <a:t>(</a:t>
            </a:r>
            <a:r>
              <a:rPr lang="en-US" sz="3200" dirty="0" smtClean="0">
                <a:latin typeface="Comic Sans MS" panose="030F0702030302020204" pitchFamily="66" charset="0"/>
              </a:rPr>
              <a:t>K</a:t>
            </a:r>
            <a:r>
              <a:rPr lang="id-ID" sz="3200" dirty="0" smtClean="0">
                <a:latin typeface="Comic Sans MS" panose="030F0702030302020204" pitchFamily="66" charset="0"/>
              </a:rPr>
              <a:t>risnawati</a:t>
            </a:r>
            <a:r>
              <a:rPr lang="id-ID" sz="3200" dirty="0">
                <a:latin typeface="Comic Sans MS" panose="030F0702030302020204" pitchFamily="66" charset="0"/>
              </a:rPr>
              <a:t>, </a:t>
            </a:r>
            <a:r>
              <a:rPr lang="id-ID" sz="3200" dirty="0" smtClean="0">
                <a:latin typeface="Comic Sans MS" panose="030F0702030302020204" pitchFamily="66" charset="0"/>
              </a:rPr>
              <a:t>2000</a:t>
            </a:r>
            <a:r>
              <a:rPr lang="id-ID" sz="3200" dirty="0">
                <a:latin typeface="Comic Sans MS" panose="030F0702030302020204" pitchFamily="66" charset="0"/>
              </a:rPr>
              <a:t>:</a:t>
            </a:r>
            <a:r>
              <a:rPr lang="id-ID" sz="3200" dirty="0" smtClean="0">
                <a:latin typeface="Comic Sans MS" panose="030F0702030302020204" pitchFamily="66" charset="0"/>
              </a:rPr>
              <a:t> </a:t>
            </a:r>
            <a:r>
              <a:rPr lang="id-ID" sz="3200" dirty="0">
                <a:latin typeface="Comic Sans MS" panose="030F0702030302020204" pitchFamily="66" charset="0"/>
              </a:rPr>
              <a:t>55</a:t>
            </a:r>
            <a:r>
              <a:rPr lang="id-ID" sz="3200" dirty="0" smtClean="0">
                <a:latin typeface="Comic Sans MS" panose="030F0702030302020204" pitchFamily="66" charset="0"/>
              </a:rPr>
              <a:t>).</a:t>
            </a:r>
          </a:p>
          <a:p>
            <a:pPr marL="0" indent="0">
              <a:buNone/>
            </a:pPr>
            <a:endParaRPr lang="id-ID" dirty="0"/>
          </a:p>
          <a:p>
            <a:endParaRPr lang="id-ID" dirty="0"/>
          </a:p>
        </p:txBody>
      </p:sp>
    </p:spTree>
    <p:extLst>
      <p:ext uri="{BB962C8B-B14F-4D97-AF65-F5344CB8AC3E}">
        <p14:creationId xmlns:p14="http://schemas.microsoft.com/office/powerpoint/2010/main" val="1050796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solidFill>
                  <a:srgbClr val="00B0F0"/>
                </a:solidFill>
                <a:latin typeface="Comic Sans MS" panose="030F0702030302020204" pitchFamily="66" charset="0"/>
              </a:rPr>
              <a:t>SINTESIS</a:t>
            </a:r>
            <a:endParaRPr lang="id-ID" b="1" dirty="0">
              <a:solidFill>
                <a:srgbClr val="00B0F0"/>
              </a:solidFill>
              <a:latin typeface="Comic Sans MS" panose="030F0702030302020204" pitchFamily="66" charset="0"/>
            </a:endParaRPr>
          </a:p>
        </p:txBody>
      </p:sp>
      <p:sp>
        <p:nvSpPr>
          <p:cNvPr id="3" name="Content Placeholder 2"/>
          <p:cNvSpPr>
            <a:spLocks noGrp="1"/>
          </p:cNvSpPr>
          <p:nvPr>
            <p:ph idx="1"/>
          </p:nvPr>
        </p:nvSpPr>
        <p:spPr/>
        <p:txBody>
          <a:bodyPr/>
          <a:lstStyle/>
          <a:p>
            <a:r>
              <a:rPr lang="id-ID" dirty="0" smtClean="0">
                <a:latin typeface="Comic Sans MS" panose="030F0702030302020204" pitchFamily="66" charset="0"/>
              </a:rPr>
              <a:t>Merangkum </a:t>
            </a:r>
            <a:r>
              <a:rPr lang="id-ID" dirty="0">
                <a:latin typeface="Comic Sans MS" panose="030F0702030302020204" pitchFamily="66" charset="0"/>
              </a:rPr>
              <a:t>intisari bacaan yang berasal dari beberapa </a:t>
            </a:r>
            <a:r>
              <a:rPr lang="id-ID" dirty="0" smtClean="0">
                <a:latin typeface="Comic Sans MS" panose="030F0702030302020204" pitchFamily="66" charset="0"/>
              </a:rPr>
              <a:t>sumber.</a:t>
            </a:r>
          </a:p>
          <a:p>
            <a:r>
              <a:rPr lang="id-ID" dirty="0">
                <a:latin typeface="Comic Sans MS" panose="030F0702030302020204" pitchFamily="66" charset="0"/>
              </a:rPr>
              <a:t>Menggabungkan </a:t>
            </a:r>
            <a:r>
              <a:rPr lang="id-ID" dirty="0" smtClean="0">
                <a:latin typeface="Comic Sans MS" panose="030F0702030302020204" pitchFamily="66" charset="0"/>
              </a:rPr>
              <a:t>pernyataan dari sumber satu </a:t>
            </a:r>
            <a:r>
              <a:rPr lang="id-ID" dirty="0">
                <a:latin typeface="Comic Sans MS" panose="030F0702030302020204" pitchFamily="66" charset="0"/>
              </a:rPr>
              <a:t>kepada </a:t>
            </a:r>
            <a:r>
              <a:rPr lang="id-ID" dirty="0" smtClean="0">
                <a:latin typeface="Comic Sans MS" panose="030F0702030302020204" pitchFamily="66" charset="0"/>
              </a:rPr>
              <a:t>pernyataan sumber </a:t>
            </a:r>
            <a:r>
              <a:rPr lang="id-ID" dirty="0">
                <a:latin typeface="Comic Sans MS" panose="030F0702030302020204" pitchFamily="66" charset="0"/>
              </a:rPr>
              <a:t>lain untuk memperoleh kesimpulan yang komprehensif. </a:t>
            </a:r>
          </a:p>
        </p:txBody>
      </p:sp>
    </p:spTree>
    <p:extLst>
      <p:ext uri="{BB962C8B-B14F-4D97-AF65-F5344CB8AC3E}">
        <p14:creationId xmlns:p14="http://schemas.microsoft.com/office/powerpoint/2010/main" val="3197099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latin typeface="Comic Sans MS" panose="030F0702030302020204" pitchFamily="66" charset="0"/>
              </a:rPr>
              <a:t>CONTOH SINTESIS</a:t>
            </a:r>
            <a:endParaRPr lang="id-ID" b="1" dirty="0">
              <a:latin typeface="Comic Sans MS" panose="030F0702030302020204" pitchFamily="66" charset="0"/>
            </a:endParaRPr>
          </a:p>
        </p:txBody>
      </p:sp>
      <p:sp>
        <p:nvSpPr>
          <p:cNvPr id="3" name="Content Placeholder 2"/>
          <p:cNvSpPr>
            <a:spLocks noGrp="1"/>
          </p:cNvSpPr>
          <p:nvPr>
            <p:ph idx="1"/>
          </p:nvPr>
        </p:nvSpPr>
        <p:spPr>
          <a:xfrm>
            <a:off x="838200" y="1463040"/>
            <a:ext cx="10515600" cy="5394960"/>
          </a:xfrm>
        </p:spPr>
        <p:txBody>
          <a:bodyPr>
            <a:normAutofit fontScale="92500" lnSpcReduction="10000"/>
          </a:bodyPr>
          <a:lstStyle/>
          <a:p>
            <a:pPr marL="514350" indent="-514350" algn="just">
              <a:buFont typeface="+mj-lt"/>
              <a:buAutoNum type="arabicPeriod"/>
            </a:pPr>
            <a:r>
              <a:rPr lang="id-ID" sz="2600" dirty="0" smtClean="0">
                <a:latin typeface="Bodoni MT" panose="02070603080606020203" pitchFamily="18" charset="0"/>
              </a:rPr>
              <a:t> (</a:t>
            </a:r>
            <a:r>
              <a:rPr lang="id-ID" sz="2600" dirty="0" smtClean="0">
                <a:latin typeface="Comic Sans MS" panose="030F0702030302020204" pitchFamily="66" charset="0"/>
              </a:rPr>
              <a:t>James </a:t>
            </a:r>
            <a:r>
              <a:rPr lang="id-ID" sz="2600" dirty="0">
                <a:latin typeface="Comic Sans MS" panose="030F0702030302020204" pitchFamily="66" charset="0"/>
              </a:rPr>
              <a:t>A.F. </a:t>
            </a:r>
            <a:r>
              <a:rPr lang="id-ID" sz="2600" dirty="0" smtClean="0">
                <a:latin typeface="Comic Sans MS" panose="030F0702030302020204" pitchFamily="66" charset="0"/>
              </a:rPr>
              <a:t>Stoner: 1990: 4) “Manajemen adalah </a:t>
            </a:r>
            <a:r>
              <a:rPr lang="id-ID" sz="2600" dirty="0">
                <a:latin typeface="Comic Sans MS" panose="030F0702030302020204" pitchFamily="66" charset="0"/>
              </a:rPr>
              <a:t>proses perencanaan, pengorganisasian dan penggunaan terhadap sumberdaya organisasi lainnya supaya tujuan organisasi dapat tercapai sesuai dengan yang </a:t>
            </a:r>
            <a:r>
              <a:rPr lang="id-ID" sz="2600" dirty="0" smtClean="0">
                <a:latin typeface="Comic Sans MS" panose="030F0702030302020204" pitchFamily="66" charset="0"/>
              </a:rPr>
              <a:t>ditetapkan.”</a:t>
            </a:r>
          </a:p>
          <a:p>
            <a:pPr marL="514350" indent="-514350" algn="just">
              <a:buFont typeface="+mj-lt"/>
              <a:buAutoNum type="arabicPeriod"/>
            </a:pPr>
            <a:r>
              <a:rPr lang="id-ID" sz="2600" dirty="0" smtClean="0">
                <a:latin typeface="Comic Sans MS" panose="030F0702030302020204" pitchFamily="66" charset="0"/>
              </a:rPr>
              <a:t>(Liang Lee: 1991: 677) “Manajemen </a:t>
            </a:r>
            <a:r>
              <a:rPr lang="id-ID" sz="2600" dirty="0">
                <a:latin typeface="Comic Sans MS" panose="030F0702030302020204" pitchFamily="66" charset="0"/>
              </a:rPr>
              <a:t>adalah ilmu dalam perencanaan, pengorganisasian, penyusunan, pengarahan dan pengawasan dari manusia untuk menentukan capaian tujuan sebagaimana yang telah ditetapkan</a:t>
            </a:r>
            <a:r>
              <a:rPr lang="id-ID" sz="2600" dirty="0" smtClean="0">
                <a:latin typeface="Comic Sans MS" panose="030F0702030302020204" pitchFamily="66" charset="0"/>
              </a:rPr>
              <a:t>.”</a:t>
            </a:r>
          </a:p>
          <a:p>
            <a:pPr marL="514350" indent="-514350" algn="just">
              <a:buFont typeface="+mj-lt"/>
              <a:buAutoNum type="arabicPeriod"/>
            </a:pPr>
            <a:r>
              <a:rPr lang="id-ID" sz="2600" dirty="0" smtClean="0">
                <a:latin typeface="Comic Sans MS" panose="030F0702030302020204" pitchFamily="66" charset="0"/>
              </a:rPr>
              <a:t>“R</a:t>
            </a:r>
            <a:r>
              <a:rPr lang="id-ID" sz="2600" dirty="0">
                <a:latin typeface="Comic Sans MS" panose="030F0702030302020204" pitchFamily="66" charset="0"/>
              </a:rPr>
              <a:t>. Terry adalah suatu proses khas terdiri tindakan-tindakan perencanaan, pengorganisasian, penggerakan dan pengontrolan yang dilakukan dalam menentukan serta mencapai target yang sudah ditetapkan lewat pemanfaatan sumberdaya manusia dan lainnya</a:t>
            </a:r>
            <a:r>
              <a:rPr lang="id-ID" sz="2600" dirty="0" smtClean="0">
                <a:latin typeface="Comic Sans MS" panose="030F0702030302020204" pitchFamily="66" charset="0"/>
              </a:rPr>
              <a:t>.” </a:t>
            </a:r>
          </a:p>
          <a:p>
            <a:pPr marL="0" indent="0" algn="just">
              <a:buNone/>
            </a:pPr>
            <a:r>
              <a:rPr lang="id-ID" sz="3000" dirty="0" smtClean="0">
                <a:solidFill>
                  <a:srgbClr val="FF0000"/>
                </a:solidFill>
                <a:latin typeface="Comic Sans MS" panose="030F0702030302020204" pitchFamily="66" charset="0"/>
              </a:rPr>
              <a:t>Dari </a:t>
            </a:r>
            <a:r>
              <a:rPr lang="id-ID" sz="3000" dirty="0">
                <a:solidFill>
                  <a:srgbClr val="FF0000"/>
                </a:solidFill>
                <a:latin typeface="Comic Sans MS" panose="030F0702030302020204" pitchFamily="66" charset="0"/>
              </a:rPr>
              <a:t>pengertian manajemen menurut ketiga para ahli di </a:t>
            </a:r>
            <a:r>
              <a:rPr lang="id-ID" sz="3000" dirty="0" smtClean="0">
                <a:solidFill>
                  <a:srgbClr val="FF0000"/>
                </a:solidFill>
                <a:latin typeface="Comic Sans MS" panose="030F0702030302020204" pitchFamily="66" charset="0"/>
              </a:rPr>
              <a:t>atas </a:t>
            </a:r>
            <a:r>
              <a:rPr lang="id-ID" sz="3000" dirty="0">
                <a:solidFill>
                  <a:srgbClr val="FF0000"/>
                </a:solidFill>
                <a:latin typeface="Comic Sans MS" panose="030F0702030302020204" pitchFamily="66" charset="0"/>
              </a:rPr>
              <a:t>bahwa manajemen adalah suatu proses yang terdiri dari perencanaan dan pengorganisasian untuk mencapai tujuan yang sudah </a:t>
            </a:r>
            <a:r>
              <a:rPr lang="id-ID" sz="3000" dirty="0" smtClean="0">
                <a:solidFill>
                  <a:srgbClr val="FF0000"/>
                </a:solidFill>
                <a:latin typeface="Comic Sans MS" panose="030F0702030302020204" pitchFamily="66" charset="0"/>
              </a:rPr>
              <a:t>ditetapkan</a:t>
            </a:r>
            <a:endParaRPr lang="id-ID" sz="3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506177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46712" y="951016"/>
            <a:ext cx="10889566" cy="4635968"/>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1800" b="1" dirty="0" err="1" smtClean="0">
                <a:latin typeface="Comic Sans MS" panose="030F0702030302020204" pitchFamily="66" charset="0"/>
              </a:rPr>
              <a:t>Buatlah</a:t>
            </a:r>
            <a:r>
              <a:rPr lang="en-US" sz="1800" b="1" dirty="0" smtClean="0">
                <a:latin typeface="Comic Sans MS" panose="030F0702030302020204" pitchFamily="66" charset="0"/>
              </a:rPr>
              <a:t> </a:t>
            </a:r>
            <a:r>
              <a:rPr lang="en-US" sz="1800" b="1" dirty="0" err="1" smtClean="0">
                <a:latin typeface="Comic Sans MS" panose="030F0702030302020204" pitchFamily="66" charset="0"/>
              </a:rPr>
              <a:t>Tulisan</a:t>
            </a:r>
            <a:r>
              <a:rPr lang="en-US" sz="1800" b="1" dirty="0" smtClean="0">
                <a:latin typeface="Comic Sans MS" panose="030F0702030302020204" pitchFamily="66" charset="0"/>
              </a:rPr>
              <a:t> </a:t>
            </a:r>
            <a:r>
              <a:rPr lang="en-US" sz="1800" b="1" dirty="0" err="1" smtClean="0">
                <a:latin typeface="Comic Sans MS" panose="030F0702030302020204" pitchFamily="66" charset="0"/>
              </a:rPr>
              <a:t>Ilmiah</a:t>
            </a:r>
            <a:r>
              <a:rPr lang="en-US" sz="1800" b="1" dirty="0" smtClean="0">
                <a:latin typeface="Comic Sans MS" panose="030F0702030302020204" pitchFamily="66" charset="0"/>
              </a:rPr>
              <a:t> / </a:t>
            </a:r>
            <a:r>
              <a:rPr lang="en-US" sz="1800" b="1" dirty="0" err="1" smtClean="0">
                <a:latin typeface="Comic Sans MS" panose="030F0702030302020204" pitchFamily="66" charset="0"/>
              </a:rPr>
              <a:t>Akademis</a:t>
            </a:r>
            <a:r>
              <a:rPr lang="en-US" sz="1800" b="1" dirty="0" smtClean="0">
                <a:latin typeface="Comic Sans MS" panose="030F0702030302020204" pitchFamily="66" charset="0"/>
              </a:rPr>
              <a:t> </a:t>
            </a:r>
            <a:r>
              <a:rPr lang="en-US" sz="1800" b="1" u="sng" dirty="0" smtClean="0">
                <a:latin typeface="Comic Sans MS" panose="030F0702030302020204" pitchFamily="66" charset="0"/>
              </a:rPr>
              <a:t>yang </a:t>
            </a:r>
            <a:r>
              <a:rPr lang="en-US" sz="1800" b="1" u="sng" dirty="0" err="1" smtClean="0">
                <a:latin typeface="Comic Sans MS" panose="030F0702030302020204" pitchFamily="66" charset="0"/>
              </a:rPr>
              <a:t>mengandung</a:t>
            </a:r>
            <a:r>
              <a:rPr lang="en-US" sz="1800" b="1" u="sng" dirty="0" smtClean="0">
                <a:latin typeface="Comic Sans MS" panose="030F0702030302020204" pitchFamily="66" charset="0"/>
              </a:rPr>
              <a:t> </a:t>
            </a:r>
            <a:r>
              <a:rPr lang="en-US" sz="1800" b="1" dirty="0" smtClean="0">
                <a:latin typeface="Comic Sans MS" panose="030F0702030302020204" pitchFamily="66" charset="0"/>
              </a:rPr>
              <a:t>:</a:t>
            </a:r>
          </a:p>
          <a:p>
            <a:pPr marL="514350" indent="-514350">
              <a:buFont typeface="+mj-lt"/>
              <a:buAutoNum type="arabicPeriod"/>
            </a:pPr>
            <a:r>
              <a:rPr lang="en-US" sz="1800" b="1" dirty="0" err="1" smtClean="0">
                <a:latin typeface="Comic Sans MS" panose="030F0702030302020204" pitchFamily="66" charset="0"/>
              </a:rPr>
              <a:t>pengutipan</a:t>
            </a:r>
            <a:r>
              <a:rPr lang="en-US" sz="1800" b="1" dirty="0" smtClean="0">
                <a:latin typeface="Comic Sans MS" panose="030F0702030302020204" pitchFamily="66" charset="0"/>
              </a:rPr>
              <a:t> </a:t>
            </a:r>
            <a:r>
              <a:rPr lang="en-US" sz="1800" b="1" dirty="0" err="1" smtClean="0">
                <a:latin typeface="Comic Sans MS" panose="030F0702030302020204" pitchFamily="66" charset="0"/>
              </a:rPr>
              <a:t>dari</a:t>
            </a:r>
            <a:r>
              <a:rPr lang="en-US" sz="1800" b="1" dirty="0" smtClean="0">
                <a:latin typeface="Comic Sans MS" panose="030F0702030302020204" pitchFamily="66" charset="0"/>
              </a:rPr>
              <a:t> </a:t>
            </a:r>
            <a:r>
              <a:rPr lang="en-US" sz="1800" b="1" dirty="0" err="1" smtClean="0">
                <a:latin typeface="Comic Sans MS" panose="030F0702030302020204" pitchFamily="66" charset="0"/>
              </a:rPr>
              <a:t>buku</a:t>
            </a:r>
            <a:r>
              <a:rPr lang="en-US" sz="1800" b="1" dirty="0" smtClean="0">
                <a:latin typeface="Comic Sans MS" panose="030F0702030302020204" pitchFamily="66" charset="0"/>
              </a:rPr>
              <a:t> </a:t>
            </a:r>
            <a:r>
              <a:rPr lang="en-US" sz="1800" b="1" dirty="0" err="1" smtClean="0">
                <a:latin typeface="Comic Sans MS" panose="030F0702030302020204" pitchFamily="66" charset="0"/>
              </a:rPr>
              <a:t>dalam</a:t>
            </a:r>
            <a:r>
              <a:rPr lang="en-US" sz="1800" b="1" dirty="0" smtClean="0">
                <a:latin typeface="Comic Sans MS" panose="030F0702030302020204" pitchFamily="66" charset="0"/>
              </a:rPr>
              <a:t> </a:t>
            </a:r>
            <a:r>
              <a:rPr lang="en-US" sz="1800" b="1" dirty="0" err="1" smtClean="0">
                <a:latin typeface="Comic Sans MS" panose="030F0702030302020204" pitchFamily="66" charset="0"/>
              </a:rPr>
              <a:t>bentuk</a:t>
            </a:r>
            <a:r>
              <a:rPr lang="en-US" sz="1800" b="1" dirty="0" smtClean="0">
                <a:latin typeface="Comic Sans MS" panose="030F0702030302020204" pitchFamily="66" charset="0"/>
              </a:rPr>
              <a:t> </a:t>
            </a:r>
            <a:r>
              <a:rPr lang="en-US" sz="1800" b="1" dirty="0" err="1" smtClean="0">
                <a:latin typeface="Comic Sans MS" panose="030F0702030302020204" pitchFamily="66" charset="0"/>
              </a:rPr>
              <a:t>bodynote</a:t>
            </a:r>
            <a:endParaRPr lang="id-ID" sz="1800" b="1" dirty="0" smtClean="0">
              <a:latin typeface="Comic Sans MS" panose="030F0702030302020204" pitchFamily="66" charset="0"/>
            </a:endParaRPr>
          </a:p>
          <a:p>
            <a:pPr marL="514350" indent="-514350">
              <a:buFont typeface="+mj-lt"/>
              <a:buAutoNum type="arabicPeriod"/>
            </a:pPr>
            <a:r>
              <a:rPr lang="en-US" sz="1800" b="1" dirty="0" err="1">
                <a:latin typeface="Comic Sans MS" panose="030F0702030302020204" pitchFamily="66" charset="0"/>
              </a:rPr>
              <a:t>pengutipan</a:t>
            </a:r>
            <a:r>
              <a:rPr lang="en-US" sz="1800" b="1" dirty="0">
                <a:latin typeface="Comic Sans MS" panose="030F0702030302020204" pitchFamily="66" charset="0"/>
              </a:rPr>
              <a:t> </a:t>
            </a:r>
            <a:r>
              <a:rPr lang="en-US" sz="1800" b="1" dirty="0" err="1">
                <a:latin typeface="Comic Sans MS" panose="030F0702030302020204" pitchFamily="66" charset="0"/>
              </a:rPr>
              <a:t>dari</a:t>
            </a:r>
            <a:r>
              <a:rPr lang="en-US" sz="1800" b="1" dirty="0">
                <a:latin typeface="Comic Sans MS" panose="030F0702030302020204" pitchFamily="66" charset="0"/>
              </a:rPr>
              <a:t> </a:t>
            </a:r>
            <a:r>
              <a:rPr lang="en-US" sz="1800" b="1" dirty="0" err="1">
                <a:latin typeface="Comic Sans MS" panose="030F0702030302020204" pitchFamily="66" charset="0"/>
              </a:rPr>
              <a:t>buku</a:t>
            </a:r>
            <a:r>
              <a:rPr lang="en-US" sz="1800" b="1" dirty="0">
                <a:latin typeface="Comic Sans MS" panose="030F0702030302020204" pitchFamily="66" charset="0"/>
              </a:rPr>
              <a:t> </a:t>
            </a:r>
            <a:r>
              <a:rPr lang="en-US" sz="1800" b="1" dirty="0" err="1">
                <a:latin typeface="Comic Sans MS" panose="030F0702030302020204" pitchFamily="66" charset="0"/>
              </a:rPr>
              <a:t>dalam</a:t>
            </a:r>
            <a:r>
              <a:rPr lang="en-US" sz="1800" b="1" dirty="0">
                <a:latin typeface="Comic Sans MS" panose="030F0702030302020204" pitchFamily="66" charset="0"/>
              </a:rPr>
              <a:t> </a:t>
            </a:r>
            <a:r>
              <a:rPr lang="en-US" sz="1800" b="1" dirty="0" err="1" smtClean="0">
                <a:latin typeface="Comic Sans MS" panose="030F0702030302020204" pitchFamily="66" charset="0"/>
              </a:rPr>
              <a:t>bentuk</a:t>
            </a:r>
            <a:r>
              <a:rPr lang="en-US" sz="1800" b="1" dirty="0" smtClean="0">
                <a:latin typeface="Comic Sans MS" panose="030F0702030302020204" pitchFamily="66" charset="0"/>
              </a:rPr>
              <a:t> footnote</a:t>
            </a:r>
          </a:p>
          <a:p>
            <a:pPr marL="514350" indent="-514350">
              <a:buFont typeface="+mj-lt"/>
              <a:buAutoNum type="arabicPeriod"/>
            </a:pPr>
            <a:r>
              <a:rPr lang="en-US" sz="1800" b="1" dirty="0" err="1" smtClean="0">
                <a:latin typeface="Comic Sans MS" panose="030F0702030302020204" pitchFamily="66" charset="0"/>
              </a:rPr>
              <a:t>Kutipan</a:t>
            </a:r>
            <a:r>
              <a:rPr lang="en-US" sz="1800" b="1" dirty="0" smtClean="0">
                <a:latin typeface="Comic Sans MS" panose="030F0702030302020204" pitchFamily="66" charset="0"/>
              </a:rPr>
              <a:t> </a:t>
            </a:r>
            <a:r>
              <a:rPr lang="en-US" sz="1800" b="1" dirty="0" err="1" smtClean="0">
                <a:latin typeface="Comic Sans MS" panose="030F0702030302020204" pitchFamily="66" charset="0"/>
              </a:rPr>
              <a:t>langsung</a:t>
            </a:r>
            <a:r>
              <a:rPr lang="en-US" sz="1800" b="1" dirty="0" smtClean="0">
                <a:latin typeface="Comic Sans MS" panose="030F0702030302020204" pitchFamily="66" charset="0"/>
              </a:rPr>
              <a:t> </a:t>
            </a:r>
            <a:r>
              <a:rPr lang="en-US" sz="1800" b="1" dirty="0" err="1" smtClean="0">
                <a:latin typeface="Comic Sans MS" panose="030F0702030302020204" pitchFamily="66" charset="0"/>
              </a:rPr>
              <a:t>dan</a:t>
            </a:r>
            <a:r>
              <a:rPr lang="en-US" sz="1800" b="1" dirty="0" smtClean="0">
                <a:latin typeface="Comic Sans MS" panose="030F0702030302020204" pitchFamily="66" charset="0"/>
              </a:rPr>
              <a:t> </a:t>
            </a:r>
            <a:r>
              <a:rPr lang="en-US" sz="1800" b="1" dirty="0" err="1" smtClean="0">
                <a:latin typeface="Comic Sans MS" panose="030F0702030302020204" pitchFamily="66" charset="0"/>
              </a:rPr>
              <a:t>tak</a:t>
            </a:r>
            <a:r>
              <a:rPr lang="en-US" sz="1800" b="1" dirty="0" smtClean="0">
                <a:latin typeface="Comic Sans MS" panose="030F0702030302020204" pitchFamily="66" charset="0"/>
              </a:rPr>
              <a:t> </a:t>
            </a:r>
            <a:r>
              <a:rPr lang="en-US" sz="1800" b="1" dirty="0" err="1" smtClean="0">
                <a:latin typeface="Comic Sans MS" panose="030F0702030302020204" pitchFamily="66" charset="0"/>
              </a:rPr>
              <a:t>langsung</a:t>
            </a:r>
            <a:endParaRPr lang="en-US" sz="1800" b="1" dirty="0" smtClean="0">
              <a:latin typeface="Comic Sans MS" panose="030F0702030302020204" pitchFamily="66" charset="0"/>
            </a:endParaRPr>
          </a:p>
          <a:p>
            <a:pPr marL="514350" indent="-514350">
              <a:buFont typeface="+mj-lt"/>
              <a:buAutoNum type="arabicPeriod"/>
            </a:pPr>
            <a:r>
              <a:rPr lang="en-US" sz="1800" b="1" dirty="0" err="1" smtClean="0">
                <a:latin typeface="Comic Sans MS" panose="030F0702030302020204" pitchFamily="66" charset="0"/>
              </a:rPr>
              <a:t>Parafrase</a:t>
            </a:r>
            <a:endParaRPr lang="en-US" sz="1800" b="1" dirty="0" smtClean="0">
              <a:latin typeface="Comic Sans MS" panose="030F0702030302020204" pitchFamily="66" charset="0"/>
            </a:endParaRPr>
          </a:p>
          <a:p>
            <a:pPr marL="514350" indent="-514350">
              <a:buFont typeface="+mj-lt"/>
              <a:buAutoNum type="arabicPeriod"/>
            </a:pPr>
            <a:r>
              <a:rPr lang="en-US" sz="1800" b="1" dirty="0" err="1" smtClean="0">
                <a:latin typeface="Comic Sans MS" panose="030F0702030302020204" pitchFamily="66" charset="0"/>
              </a:rPr>
              <a:t>Sintesis</a:t>
            </a:r>
            <a:r>
              <a:rPr lang="en-US" sz="1800" b="1" dirty="0" smtClean="0">
                <a:latin typeface="Comic Sans MS" panose="030F0702030302020204" pitchFamily="66" charset="0"/>
              </a:rPr>
              <a:t> : </a:t>
            </a:r>
            <a:r>
              <a:rPr lang="en-US" sz="1800" b="1" dirty="0" err="1" smtClean="0">
                <a:latin typeface="Comic Sans MS" panose="030F0702030302020204" pitchFamily="66" charset="0"/>
              </a:rPr>
              <a:t>intisari</a:t>
            </a:r>
            <a:r>
              <a:rPr lang="en-US" sz="1800" b="1" dirty="0" smtClean="0">
                <a:latin typeface="Comic Sans MS" panose="030F0702030302020204" pitchFamily="66" charset="0"/>
              </a:rPr>
              <a:t> </a:t>
            </a:r>
            <a:endParaRPr lang="en-US" sz="1800" b="1" dirty="0" smtClean="0">
              <a:latin typeface="Comic Sans MS" panose="030F0702030302020204" pitchFamily="66" charset="0"/>
            </a:endParaRPr>
          </a:p>
          <a:p>
            <a:pPr marL="0" indent="0">
              <a:buNone/>
            </a:pPr>
            <a:endParaRPr lang="en-US" sz="1800" b="1" dirty="0">
              <a:latin typeface="Comic Sans MS" panose="030F0702030302020204" pitchFamily="66" charset="0"/>
            </a:endParaRPr>
          </a:p>
          <a:p>
            <a:pPr>
              <a:buFont typeface="Wingdings" panose="05000000000000000000" pitchFamily="2" charset="2"/>
              <a:buChar char="q"/>
            </a:pPr>
            <a:r>
              <a:rPr lang="en-US" sz="1800" b="1" dirty="0" err="1" smtClean="0">
                <a:latin typeface="Comic Sans MS" panose="030F0702030302020204" pitchFamily="66" charset="0"/>
              </a:rPr>
              <a:t>Tugas</a:t>
            </a:r>
            <a:r>
              <a:rPr lang="en-US" sz="1800" b="1" dirty="0" smtClean="0">
                <a:latin typeface="Comic Sans MS" panose="030F0702030302020204" pitchFamily="66" charset="0"/>
              </a:rPr>
              <a:t> </a:t>
            </a:r>
            <a:r>
              <a:rPr lang="en-US" sz="1800" b="1" dirty="0" err="1" smtClean="0">
                <a:latin typeface="Comic Sans MS" panose="030F0702030302020204" pitchFamily="66" charset="0"/>
              </a:rPr>
              <a:t>diketik</a:t>
            </a:r>
            <a:r>
              <a:rPr lang="en-US" sz="1800" b="1" dirty="0" smtClean="0">
                <a:latin typeface="Comic Sans MS" panose="030F0702030302020204" pitchFamily="66" charset="0"/>
              </a:rPr>
              <a:t> </a:t>
            </a:r>
            <a:r>
              <a:rPr lang="en-US" sz="1800" b="1" dirty="0" err="1" smtClean="0">
                <a:latin typeface="Comic Sans MS" panose="030F0702030302020204" pitchFamily="66" charset="0"/>
              </a:rPr>
              <a:t>rapi</a:t>
            </a:r>
            <a:r>
              <a:rPr lang="en-US" sz="1800" b="1" dirty="0" smtClean="0">
                <a:latin typeface="Comic Sans MS" panose="030F0702030302020204" pitchFamily="66" charset="0"/>
              </a:rPr>
              <a:t> </a:t>
            </a:r>
            <a:r>
              <a:rPr lang="en-US" sz="1800" b="1" dirty="0" err="1" smtClean="0">
                <a:latin typeface="Comic Sans MS" panose="030F0702030302020204" pitchFamily="66" charset="0"/>
              </a:rPr>
              <a:t>dengan</a:t>
            </a:r>
            <a:r>
              <a:rPr lang="en-US" sz="1800" b="1" dirty="0" smtClean="0">
                <a:latin typeface="Comic Sans MS" panose="030F0702030302020204" pitchFamily="66" charset="0"/>
              </a:rPr>
              <a:t> </a:t>
            </a:r>
            <a:r>
              <a:rPr lang="en-US" sz="1800" b="1" dirty="0" err="1" smtClean="0">
                <a:latin typeface="Comic Sans MS" panose="030F0702030302020204" pitchFamily="66" charset="0"/>
              </a:rPr>
              <a:t>Judul</a:t>
            </a:r>
            <a:r>
              <a:rPr lang="en-US" sz="1800" b="1" dirty="0" smtClean="0">
                <a:latin typeface="Comic Sans MS" panose="030F0702030302020204" pitchFamily="66" charset="0"/>
              </a:rPr>
              <a:t> </a:t>
            </a:r>
            <a:r>
              <a:rPr lang="en-US" sz="1800" b="1" dirty="0" err="1" smtClean="0">
                <a:latin typeface="Comic Sans MS" panose="030F0702030302020204" pitchFamily="66" charset="0"/>
              </a:rPr>
              <a:t>atau</a:t>
            </a:r>
            <a:r>
              <a:rPr lang="en-US" sz="1800" b="1" dirty="0" smtClean="0">
                <a:latin typeface="Comic Sans MS" panose="030F0702030302020204" pitchFamily="66" charset="0"/>
              </a:rPr>
              <a:t> </a:t>
            </a:r>
            <a:r>
              <a:rPr lang="en-US" sz="1800" b="1" dirty="0" err="1" smtClean="0">
                <a:latin typeface="Comic Sans MS" panose="030F0702030302020204" pitchFamily="66" charset="0"/>
              </a:rPr>
              <a:t>Tema</a:t>
            </a:r>
            <a:r>
              <a:rPr lang="en-US" sz="1800" b="1" dirty="0" smtClean="0">
                <a:latin typeface="Comic Sans MS" panose="030F0702030302020204" pitchFamily="66" charset="0"/>
              </a:rPr>
              <a:t> </a:t>
            </a:r>
            <a:r>
              <a:rPr lang="en-US" sz="1800" b="1" dirty="0" err="1" smtClean="0">
                <a:latin typeface="Comic Sans MS" panose="030F0702030302020204" pitchFamily="66" charset="0"/>
              </a:rPr>
              <a:t>sembarang</a:t>
            </a:r>
            <a:r>
              <a:rPr lang="en-US" sz="1800" b="1" dirty="0" smtClean="0">
                <a:latin typeface="Comic Sans MS" panose="030F0702030302020204" pitchFamily="66" charset="0"/>
              </a:rPr>
              <a:t> </a:t>
            </a:r>
            <a:r>
              <a:rPr lang="en-US" sz="1800" b="1" dirty="0" err="1" smtClean="0">
                <a:latin typeface="Comic Sans MS" panose="030F0702030302020204" pitchFamily="66" charset="0"/>
              </a:rPr>
              <a:t>namun</a:t>
            </a:r>
            <a:r>
              <a:rPr lang="en-US" sz="1800" b="1" dirty="0" smtClean="0">
                <a:latin typeface="Comic Sans MS" panose="030F0702030302020204" pitchFamily="66" charset="0"/>
              </a:rPr>
              <a:t> </a:t>
            </a:r>
            <a:r>
              <a:rPr lang="en-US" sz="1800" b="1" dirty="0" err="1" smtClean="0">
                <a:latin typeface="Comic Sans MS" panose="030F0702030302020204" pitchFamily="66" charset="0"/>
              </a:rPr>
              <a:t>mempunyai</a:t>
            </a:r>
            <a:r>
              <a:rPr lang="en-US" sz="1800" b="1" dirty="0" smtClean="0">
                <a:latin typeface="Comic Sans MS" panose="030F0702030302020204" pitchFamily="66" charset="0"/>
              </a:rPr>
              <a:t> </a:t>
            </a:r>
            <a:r>
              <a:rPr lang="en-US" sz="1800" b="1" dirty="0" err="1" smtClean="0">
                <a:latin typeface="Comic Sans MS" panose="030F0702030302020204" pitchFamily="66" charset="0"/>
              </a:rPr>
              <a:t>manfaat</a:t>
            </a:r>
            <a:r>
              <a:rPr lang="en-US" sz="1800" b="1" dirty="0" smtClean="0">
                <a:latin typeface="Comic Sans MS" panose="030F0702030302020204" pitchFamily="66" charset="0"/>
              </a:rPr>
              <a:t> </a:t>
            </a:r>
            <a:r>
              <a:rPr lang="en-US" sz="1800" b="1" dirty="0" err="1" smtClean="0">
                <a:latin typeface="Comic Sans MS" panose="030F0702030302020204" pitchFamily="66" charset="0"/>
              </a:rPr>
              <a:t>bagi</a:t>
            </a:r>
            <a:r>
              <a:rPr lang="en-US" sz="1800" b="1" dirty="0" smtClean="0">
                <a:latin typeface="Comic Sans MS" panose="030F0702030302020204" pitchFamily="66" charset="0"/>
              </a:rPr>
              <a:t> </a:t>
            </a:r>
            <a:r>
              <a:rPr lang="en-US" sz="1800" b="1" dirty="0" err="1" smtClean="0">
                <a:latin typeface="Comic Sans MS" panose="030F0702030302020204" pitchFamily="66" charset="0"/>
              </a:rPr>
              <a:t>dunia</a:t>
            </a:r>
            <a:r>
              <a:rPr lang="en-US" sz="1800" b="1" dirty="0" smtClean="0">
                <a:latin typeface="Comic Sans MS" panose="030F0702030302020204" pitchFamily="66" charset="0"/>
              </a:rPr>
              <a:t> </a:t>
            </a:r>
            <a:r>
              <a:rPr lang="en-US" sz="1800" b="1" dirty="0" err="1" smtClean="0">
                <a:latin typeface="Comic Sans MS" panose="030F0702030302020204" pitchFamily="66" charset="0"/>
              </a:rPr>
              <a:t>akademik</a:t>
            </a:r>
            <a:r>
              <a:rPr lang="en-US" sz="1800" b="1" dirty="0" smtClean="0">
                <a:latin typeface="Comic Sans MS" panose="030F0702030302020204" pitchFamily="66" charset="0"/>
              </a:rPr>
              <a:t> </a:t>
            </a:r>
            <a:r>
              <a:rPr lang="en-US" sz="1800" b="1" dirty="0" err="1" smtClean="0">
                <a:latin typeface="Comic Sans MS" panose="030F0702030302020204" pitchFamily="66" charset="0"/>
              </a:rPr>
              <a:t>khususnya</a:t>
            </a:r>
            <a:r>
              <a:rPr lang="en-US" sz="1800" b="1" dirty="0" smtClean="0">
                <a:latin typeface="Comic Sans MS" panose="030F0702030302020204" pitchFamily="66" charset="0"/>
              </a:rPr>
              <a:t> </a:t>
            </a:r>
            <a:r>
              <a:rPr lang="en-US" sz="1800" b="1" dirty="0" err="1" smtClean="0">
                <a:latin typeface="Comic Sans MS" panose="030F0702030302020204" pitchFamily="66" charset="0"/>
              </a:rPr>
              <a:t>bagi</a:t>
            </a:r>
            <a:r>
              <a:rPr lang="en-US" sz="1800" b="1" dirty="0" smtClean="0">
                <a:latin typeface="Comic Sans MS" panose="030F0702030302020204" pitchFamily="66" charset="0"/>
              </a:rPr>
              <a:t> </a:t>
            </a:r>
            <a:r>
              <a:rPr lang="en-US" sz="1800" b="1" dirty="0" err="1" smtClean="0">
                <a:latin typeface="Comic Sans MS" panose="030F0702030302020204" pitchFamily="66" charset="0"/>
              </a:rPr>
              <a:t>mahasiswa</a:t>
            </a:r>
            <a:r>
              <a:rPr lang="en-US" sz="1800" b="1" dirty="0" smtClean="0">
                <a:latin typeface="Comic Sans MS" panose="030F0702030302020204" pitchFamily="66" charset="0"/>
              </a:rPr>
              <a:t>.</a:t>
            </a:r>
          </a:p>
          <a:p>
            <a:pPr>
              <a:buFont typeface="Wingdings" panose="05000000000000000000" pitchFamily="2" charset="2"/>
              <a:buChar char="q"/>
            </a:pPr>
            <a:r>
              <a:rPr lang="en-US" sz="1800" b="1" dirty="0" err="1" smtClean="0">
                <a:latin typeface="Comic Sans MS" panose="030F0702030302020204" pitchFamily="66" charset="0"/>
              </a:rPr>
              <a:t>Maksimal</a:t>
            </a:r>
            <a:r>
              <a:rPr lang="en-US" sz="1800" b="1" dirty="0" smtClean="0">
                <a:latin typeface="Comic Sans MS" panose="030F0702030302020204" pitchFamily="66" charset="0"/>
              </a:rPr>
              <a:t> </a:t>
            </a:r>
            <a:r>
              <a:rPr lang="en-US" sz="1800" b="1" dirty="0">
                <a:latin typeface="Comic Sans MS" panose="030F0702030302020204" pitchFamily="66" charset="0"/>
              </a:rPr>
              <a:t>2</a:t>
            </a:r>
            <a:r>
              <a:rPr lang="en-US" sz="1800" b="1" dirty="0" smtClean="0">
                <a:latin typeface="Comic Sans MS" panose="030F0702030302020204" pitchFamily="66" charset="0"/>
              </a:rPr>
              <a:t> </a:t>
            </a:r>
            <a:r>
              <a:rPr lang="en-US" sz="1800" b="1" dirty="0" err="1" smtClean="0">
                <a:latin typeface="Comic Sans MS" panose="030F0702030302020204" pitchFamily="66" charset="0"/>
              </a:rPr>
              <a:t>halaman</a:t>
            </a:r>
            <a:r>
              <a:rPr lang="en-US" sz="1800" b="1" dirty="0" smtClean="0">
                <a:latin typeface="Comic Sans MS" panose="030F0702030302020204" pitchFamily="66" charset="0"/>
              </a:rPr>
              <a:t> : </a:t>
            </a:r>
            <a:r>
              <a:rPr lang="en-US" sz="1800" b="1" dirty="0" err="1" smtClean="0">
                <a:latin typeface="Comic Sans MS" panose="030F0702030302020204" pitchFamily="66" charset="0"/>
              </a:rPr>
              <a:t>jarak</a:t>
            </a:r>
            <a:r>
              <a:rPr lang="en-US" sz="1800" b="1" dirty="0" smtClean="0">
                <a:latin typeface="Comic Sans MS" panose="030F0702030302020204" pitchFamily="66" charset="0"/>
              </a:rPr>
              <a:t> 1,5 </a:t>
            </a:r>
            <a:r>
              <a:rPr lang="en-US" sz="1800" b="1" dirty="0" err="1" smtClean="0">
                <a:latin typeface="Comic Sans MS" panose="030F0702030302020204" pitchFamily="66" charset="0"/>
              </a:rPr>
              <a:t>spasi</a:t>
            </a:r>
            <a:r>
              <a:rPr lang="en-US" sz="1800" b="1" dirty="0" smtClean="0">
                <a:latin typeface="Comic Sans MS" panose="030F0702030302020204" pitchFamily="66" charset="0"/>
              </a:rPr>
              <a:t>, Times New Roman, size 12</a:t>
            </a:r>
            <a:endParaRPr lang="en-US" sz="1800" b="1" dirty="0" smtClean="0">
              <a:latin typeface="Comic Sans MS" panose="030F0702030302020204" pitchFamily="66" charset="0"/>
            </a:endParaRPr>
          </a:p>
          <a:p>
            <a:pPr>
              <a:buFont typeface="Wingdings" panose="05000000000000000000" pitchFamily="2" charset="2"/>
              <a:buChar char="q"/>
            </a:pPr>
            <a:r>
              <a:rPr lang="en-US" sz="1800" b="1" dirty="0" err="1" smtClean="0">
                <a:latin typeface="Comic Sans MS" panose="030F0702030302020204" pitchFamily="66" charset="0"/>
              </a:rPr>
              <a:t>Jangan</a:t>
            </a:r>
            <a:r>
              <a:rPr lang="en-US" sz="1800" b="1" dirty="0" smtClean="0">
                <a:latin typeface="Comic Sans MS" panose="030F0702030302020204" pitchFamily="66" charset="0"/>
              </a:rPr>
              <a:t> </a:t>
            </a:r>
            <a:r>
              <a:rPr lang="en-US" sz="1800" b="1" dirty="0" err="1" smtClean="0">
                <a:latin typeface="Comic Sans MS" panose="030F0702030302020204" pitchFamily="66" charset="0"/>
              </a:rPr>
              <a:t>lupa</a:t>
            </a:r>
            <a:r>
              <a:rPr lang="en-US" sz="1800" b="1" dirty="0" smtClean="0">
                <a:latin typeface="Comic Sans MS" panose="030F0702030302020204" pitchFamily="66" charset="0"/>
              </a:rPr>
              <a:t> </a:t>
            </a:r>
            <a:r>
              <a:rPr lang="en-US" sz="1800" b="1" dirty="0" err="1" smtClean="0">
                <a:latin typeface="Comic Sans MS" panose="030F0702030302020204" pitchFamily="66" charset="0"/>
              </a:rPr>
              <a:t>pada</a:t>
            </a:r>
            <a:r>
              <a:rPr lang="en-US" sz="1800" b="1" dirty="0" smtClean="0">
                <a:latin typeface="Comic Sans MS" panose="030F0702030302020204" pitchFamily="66" charset="0"/>
              </a:rPr>
              <a:t> </a:t>
            </a:r>
            <a:r>
              <a:rPr lang="en-US" sz="1800" b="1" dirty="0" err="1" smtClean="0">
                <a:latin typeface="Comic Sans MS" panose="030F0702030302020204" pitchFamily="66" charset="0"/>
              </a:rPr>
              <a:t>bagian</a:t>
            </a:r>
            <a:r>
              <a:rPr lang="en-US" sz="1800" b="1" dirty="0" smtClean="0">
                <a:latin typeface="Comic Sans MS" panose="030F0702030302020204" pitchFamily="66" charset="0"/>
              </a:rPr>
              <a:t> </a:t>
            </a:r>
            <a:r>
              <a:rPr lang="en-US" sz="1800" b="1" dirty="0" err="1" smtClean="0">
                <a:latin typeface="Comic Sans MS" panose="030F0702030302020204" pitchFamily="66" charset="0"/>
              </a:rPr>
              <a:t>akhir</a:t>
            </a:r>
            <a:r>
              <a:rPr lang="en-US" sz="1800" b="1" dirty="0" smtClean="0">
                <a:latin typeface="Comic Sans MS" panose="030F0702030302020204" pitchFamily="66" charset="0"/>
              </a:rPr>
              <a:t> </a:t>
            </a:r>
            <a:r>
              <a:rPr lang="en-US" sz="1800" b="1" dirty="0" err="1" smtClean="0">
                <a:latin typeface="Comic Sans MS" panose="030F0702030302020204" pitchFamily="66" charset="0"/>
              </a:rPr>
              <a:t>dituliskan</a:t>
            </a:r>
            <a:r>
              <a:rPr lang="en-US" sz="1800" b="1" dirty="0" smtClean="0">
                <a:latin typeface="Comic Sans MS" panose="030F0702030302020204" pitchFamily="66" charset="0"/>
              </a:rPr>
              <a:t> </a:t>
            </a:r>
            <a:r>
              <a:rPr lang="en-US" sz="1800" b="1" dirty="0" err="1">
                <a:latin typeface="Comic Sans MS" panose="030F0702030302020204" pitchFamily="66" charset="0"/>
              </a:rPr>
              <a:t>D</a:t>
            </a:r>
            <a:r>
              <a:rPr lang="en-US" sz="1800" b="1" dirty="0" err="1" smtClean="0">
                <a:latin typeface="Comic Sans MS" panose="030F0702030302020204" pitchFamily="66" charset="0"/>
              </a:rPr>
              <a:t>aftar</a:t>
            </a:r>
            <a:r>
              <a:rPr lang="en-US" sz="1800" b="1" dirty="0" smtClean="0">
                <a:latin typeface="Comic Sans MS" panose="030F0702030302020204" pitchFamily="66" charset="0"/>
              </a:rPr>
              <a:t> </a:t>
            </a:r>
            <a:r>
              <a:rPr lang="en-US" sz="1800" b="1" dirty="0" err="1" smtClean="0">
                <a:latin typeface="Comic Sans MS" panose="030F0702030302020204" pitchFamily="66" charset="0"/>
              </a:rPr>
              <a:t>Pustakanya</a:t>
            </a:r>
            <a:endParaRPr lang="en-US" sz="1800" b="1" dirty="0" smtClean="0">
              <a:latin typeface="Comic Sans MS" panose="030F0702030302020204" pitchFamily="66" charset="0"/>
            </a:endParaRPr>
          </a:p>
          <a:p>
            <a:pPr>
              <a:buFont typeface="Wingdings" panose="05000000000000000000" pitchFamily="2" charset="2"/>
              <a:buChar char="q"/>
            </a:pPr>
            <a:r>
              <a:rPr lang="en-US" sz="1800" b="1" u="sng" dirty="0" err="1">
                <a:latin typeface="Comic Sans MS" panose="030F0702030302020204" pitchFamily="66" charset="0"/>
              </a:rPr>
              <a:t>Sumber</a:t>
            </a:r>
            <a:r>
              <a:rPr lang="en-US" sz="1800" b="1" u="sng" dirty="0">
                <a:latin typeface="Comic Sans MS" panose="030F0702030302020204" pitchFamily="66" charset="0"/>
              </a:rPr>
              <a:t> </a:t>
            </a:r>
            <a:r>
              <a:rPr lang="en-US" sz="1800" b="1" u="sng" dirty="0" err="1">
                <a:latin typeface="Comic Sans MS" panose="030F0702030302020204" pitchFamily="66" charset="0"/>
              </a:rPr>
              <a:t>Pustaka</a:t>
            </a:r>
            <a:r>
              <a:rPr lang="en-US" sz="1800" b="1" u="sng" dirty="0">
                <a:latin typeface="Comic Sans MS" panose="030F0702030302020204" pitchFamily="66" charset="0"/>
              </a:rPr>
              <a:t> </a:t>
            </a:r>
            <a:r>
              <a:rPr lang="en-US" sz="1800" b="1" u="sng" dirty="0" err="1">
                <a:latin typeface="Comic Sans MS" panose="030F0702030302020204" pitchFamily="66" charset="0"/>
              </a:rPr>
              <a:t>dari</a:t>
            </a:r>
            <a:r>
              <a:rPr lang="en-US" sz="1800" b="1" u="sng" dirty="0">
                <a:latin typeface="Comic Sans MS" panose="030F0702030302020204" pitchFamily="66" charset="0"/>
              </a:rPr>
              <a:t> </a:t>
            </a:r>
            <a:r>
              <a:rPr lang="en-US" sz="1800" b="1" u="sng" dirty="0" err="1">
                <a:latin typeface="Comic Sans MS" panose="030F0702030302020204" pitchFamily="66" charset="0"/>
              </a:rPr>
              <a:t>Jurnal</a:t>
            </a:r>
            <a:r>
              <a:rPr lang="en-US" sz="1800" b="1" u="sng" dirty="0">
                <a:latin typeface="Comic Sans MS" panose="030F0702030302020204" pitchFamily="66" charset="0"/>
              </a:rPr>
              <a:t> </a:t>
            </a:r>
            <a:r>
              <a:rPr lang="en-US" sz="1800" b="1" u="sng" dirty="0" err="1">
                <a:latin typeface="Comic Sans MS" panose="030F0702030302020204" pitchFamily="66" charset="0"/>
              </a:rPr>
              <a:t>Ilmiah</a:t>
            </a:r>
            <a:r>
              <a:rPr lang="en-US" sz="1800" b="1" u="sng" dirty="0">
                <a:latin typeface="Comic Sans MS" panose="030F0702030302020204" pitchFamily="66" charset="0"/>
              </a:rPr>
              <a:t> </a:t>
            </a:r>
            <a:r>
              <a:rPr lang="en-US" sz="1800" b="1" u="sng" dirty="0" err="1">
                <a:latin typeface="Comic Sans MS" panose="030F0702030302020204" pitchFamily="66" charset="0"/>
              </a:rPr>
              <a:t>Terindek</a:t>
            </a:r>
            <a:r>
              <a:rPr lang="en-US" sz="1800" b="1" u="sng" dirty="0">
                <a:latin typeface="Comic Sans MS" panose="030F0702030302020204" pitchFamily="66" charset="0"/>
              </a:rPr>
              <a:t> </a:t>
            </a:r>
            <a:r>
              <a:rPr lang="en-US" sz="1800" b="1" u="sng" dirty="0" err="1">
                <a:latin typeface="Comic Sans MS" panose="030F0702030302020204" pitchFamily="66" charset="0"/>
              </a:rPr>
              <a:t>Sinta</a:t>
            </a:r>
            <a:r>
              <a:rPr lang="en-US" sz="1800" b="1" u="sng" dirty="0">
                <a:latin typeface="Comic Sans MS" panose="030F0702030302020204" pitchFamily="66" charset="0"/>
              </a:rPr>
              <a:t> 1, 2 </a:t>
            </a:r>
            <a:r>
              <a:rPr lang="en-US" sz="1800" b="1" u="sng" dirty="0" err="1">
                <a:latin typeface="Comic Sans MS" panose="030F0702030302020204" pitchFamily="66" charset="0"/>
              </a:rPr>
              <a:t>dan</a:t>
            </a:r>
            <a:r>
              <a:rPr lang="en-US" sz="1800" b="1" u="sng" dirty="0">
                <a:latin typeface="Comic Sans MS" panose="030F0702030302020204" pitchFamily="66" charset="0"/>
              </a:rPr>
              <a:t> 3 </a:t>
            </a:r>
            <a:r>
              <a:rPr lang="en-US" sz="2000" b="1" u="sng" dirty="0" err="1">
                <a:latin typeface="Comic Sans MS" panose="030F0702030302020204" pitchFamily="66" charset="0"/>
              </a:rPr>
              <a:t>lebih</a:t>
            </a:r>
            <a:r>
              <a:rPr lang="en-US" sz="2000" b="1" u="sng" dirty="0">
                <a:latin typeface="Comic Sans MS" panose="030F0702030302020204" pitchFamily="66" charset="0"/>
              </a:rPr>
              <a:t> </a:t>
            </a:r>
            <a:r>
              <a:rPr lang="en-US" sz="2000" b="1" u="sng" dirty="0" err="1" smtClean="0">
                <a:latin typeface="Comic Sans MS" panose="030F0702030302020204" pitchFamily="66" charset="0"/>
              </a:rPr>
              <a:t>diutamakan</a:t>
            </a:r>
            <a:endParaRPr lang="en-US" sz="2000" b="1" dirty="0" smtClean="0">
              <a:latin typeface="Comic Sans MS" panose="030F0702030302020204" pitchFamily="66" charset="0"/>
            </a:endParaRPr>
          </a:p>
          <a:p>
            <a:pPr>
              <a:buFont typeface="Wingdings" panose="05000000000000000000" pitchFamily="2" charset="2"/>
              <a:buChar char="q"/>
            </a:pPr>
            <a:r>
              <a:rPr lang="en-US" sz="1800" b="1" dirty="0" err="1" smtClean="0">
                <a:latin typeface="Comic Sans MS" panose="030F0702030302020204" pitchFamily="66" charset="0"/>
              </a:rPr>
              <a:t>Dikumpulkan</a:t>
            </a:r>
            <a:r>
              <a:rPr lang="en-US" sz="1800" b="1" dirty="0" smtClean="0">
                <a:latin typeface="Comic Sans MS" panose="030F0702030302020204" pitchFamily="66" charset="0"/>
              </a:rPr>
              <a:t> </a:t>
            </a:r>
            <a:r>
              <a:rPr lang="en-US" sz="1800" b="1" dirty="0" err="1" smtClean="0">
                <a:latin typeface="Comic Sans MS" panose="030F0702030302020204" pitchFamily="66" charset="0"/>
              </a:rPr>
              <a:t>minggu</a:t>
            </a:r>
            <a:r>
              <a:rPr lang="en-US" sz="1800" b="1" dirty="0" smtClean="0">
                <a:latin typeface="Comic Sans MS" panose="030F0702030302020204" pitchFamily="66" charset="0"/>
              </a:rPr>
              <a:t> </a:t>
            </a:r>
            <a:r>
              <a:rPr lang="en-US" sz="1800" b="1" dirty="0" err="1" smtClean="0">
                <a:latin typeface="Comic Sans MS" panose="030F0702030302020204" pitchFamily="66" charset="0"/>
              </a:rPr>
              <a:t>depan</a:t>
            </a:r>
            <a:r>
              <a:rPr lang="en-US" sz="1800" b="1" dirty="0" smtClean="0">
                <a:latin typeface="Comic Sans MS" panose="030F0702030302020204" pitchFamily="66" charset="0"/>
              </a:rPr>
              <a:t> di </a:t>
            </a:r>
            <a:r>
              <a:rPr lang="en-US" sz="1800" b="1" dirty="0" err="1" smtClean="0">
                <a:latin typeface="Comic Sans MS" panose="030F0702030302020204" pitchFamily="66" charset="0"/>
              </a:rPr>
              <a:t>Googledrive</a:t>
            </a:r>
            <a:endParaRPr lang="en-US" sz="1800" b="1" dirty="0" smtClean="0">
              <a:latin typeface="Comic Sans MS" panose="030F0702030302020204" pitchFamily="66" charset="0"/>
            </a:endParaRPr>
          </a:p>
          <a:p>
            <a:pPr marL="0" indent="0">
              <a:buNone/>
            </a:pPr>
            <a:endParaRPr lang="en-ID" sz="1800" b="1" i="1" dirty="0" smtClean="0">
              <a:latin typeface="Comic Sans MS" panose="030F0702030302020204" pitchFamily="66" charset="0"/>
            </a:endParaRPr>
          </a:p>
          <a:p>
            <a:pPr marL="0" indent="0">
              <a:buNone/>
            </a:pPr>
            <a:endParaRPr lang="id-ID" sz="1800" dirty="0"/>
          </a:p>
        </p:txBody>
      </p:sp>
      <p:sp>
        <p:nvSpPr>
          <p:cNvPr id="2" name="TextBox 1"/>
          <p:cNvSpPr txBox="1"/>
          <p:nvPr/>
        </p:nvSpPr>
        <p:spPr>
          <a:xfrm>
            <a:off x="1481328" y="228600"/>
            <a:ext cx="2314544" cy="523220"/>
          </a:xfrm>
          <a:prstGeom prst="rect">
            <a:avLst/>
          </a:prstGeom>
          <a:noFill/>
        </p:spPr>
        <p:txBody>
          <a:bodyPr wrap="none" rtlCol="0">
            <a:spAutoFit/>
          </a:bodyPr>
          <a:lstStyle/>
          <a:p>
            <a:r>
              <a:rPr lang="en-US" sz="2800" b="1" dirty="0" err="1" smtClean="0"/>
              <a:t>Tugas</a:t>
            </a:r>
            <a:r>
              <a:rPr lang="en-US" sz="2800" b="1" dirty="0" smtClean="0"/>
              <a:t> </a:t>
            </a:r>
            <a:r>
              <a:rPr lang="en-US" sz="2800" b="1" dirty="0" err="1" smtClean="0"/>
              <a:t>Individu</a:t>
            </a:r>
            <a:endParaRPr lang="en-US" sz="2800" b="1" dirty="0"/>
          </a:p>
        </p:txBody>
      </p:sp>
    </p:spTree>
    <p:extLst>
      <p:ext uri="{BB962C8B-B14F-4D97-AF65-F5344CB8AC3E}">
        <p14:creationId xmlns:p14="http://schemas.microsoft.com/office/powerpoint/2010/main" val="3476677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t="4276" b="7437"/>
          <a:stretch/>
        </p:blipFill>
        <p:spPr>
          <a:xfrm>
            <a:off x="401216" y="466343"/>
            <a:ext cx="11120535" cy="5266945"/>
          </a:xfrm>
          <a:prstGeom prst="rect">
            <a:avLst/>
          </a:prstGeom>
        </p:spPr>
      </p:pic>
      <p:sp>
        <p:nvSpPr>
          <p:cNvPr id="5" name="Rounded Rectangle 4"/>
          <p:cNvSpPr/>
          <p:nvPr/>
        </p:nvSpPr>
        <p:spPr>
          <a:xfrm>
            <a:off x="1517904" y="4001294"/>
            <a:ext cx="3694176" cy="826738"/>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030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77340"/>
            <a:ext cx="4857750" cy="27203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128" y="1825624"/>
            <a:ext cx="3693414" cy="3077845"/>
          </a:xfrm>
          <a:prstGeom prst="rect">
            <a:avLst/>
          </a:prstGeom>
        </p:spPr>
      </p:pic>
    </p:spTree>
    <p:extLst>
      <p:ext uri="{BB962C8B-B14F-4D97-AF65-F5344CB8AC3E}">
        <p14:creationId xmlns:p14="http://schemas.microsoft.com/office/powerpoint/2010/main" val="3623888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6268" t="4056" r="8552" b="51063"/>
          <a:stretch/>
        </p:blipFill>
        <p:spPr>
          <a:xfrm>
            <a:off x="64008" y="1161288"/>
            <a:ext cx="11631167" cy="4133087"/>
          </a:xfrm>
          <a:prstGeom prst="rect">
            <a:avLst/>
          </a:prstGeom>
        </p:spPr>
      </p:pic>
    </p:spTree>
    <p:extLst>
      <p:ext uri="{BB962C8B-B14F-4D97-AF65-F5344CB8AC3E}">
        <p14:creationId xmlns:p14="http://schemas.microsoft.com/office/powerpoint/2010/main" val="3375154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6843"/>
            <a:ext cx="10515600" cy="1325563"/>
          </a:xfrm>
        </p:spPr>
        <p:txBody>
          <a:bodyPr/>
          <a:lstStyle/>
          <a:p>
            <a:pPr algn="ctr"/>
            <a:r>
              <a:rPr lang="id-ID" b="1" dirty="0" smtClean="0">
                <a:solidFill>
                  <a:srgbClr val="FFFF00"/>
                </a:solidFill>
                <a:latin typeface="Baskerville Old Face" panose="02020602080505020303" pitchFamily="18" charset="0"/>
              </a:rPr>
              <a:t>RUANG LINGKUP PLAGIARISME</a:t>
            </a:r>
            <a:endParaRPr lang="id-ID" b="1" dirty="0">
              <a:solidFill>
                <a:srgbClr val="FFFF00"/>
              </a:solidFill>
              <a:latin typeface="Baskerville Old Face" panose="02020602080505020303" pitchFamily="18" charset="0"/>
            </a:endParaRPr>
          </a:p>
        </p:txBody>
      </p:sp>
      <p:sp>
        <p:nvSpPr>
          <p:cNvPr id="3" name="Content Placeholder 2"/>
          <p:cNvSpPr>
            <a:spLocks noGrp="1"/>
          </p:cNvSpPr>
          <p:nvPr>
            <p:ph idx="1"/>
          </p:nvPr>
        </p:nvSpPr>
        <p:spPr>
          <a:xfrm>
            <a:off x="838200" y="1856936"/>
            <a:ext cx="10515600" cy="4417255"/>
          </a:xfrm>
        </p:spPr>
        <p:style>
          <a:lnRef idx="2">
            <a:schemeClr val="accent1"/>
          </a:lnRef>
          <a:fillRef idx="1">
            <a:schemeClr val="lt1"/>
          </a:fillRef>
          <a:effectRef idx="0">
            <a:schemeClr val="accent1"/>
          </a:effectRef>
          <a:fontRef idx="minor">
            <a:schemeClr val="dk1"/>
          </a:fontRef>
        </p:style>
        <p:txBody>
          <a:bodyPr>
            <a:noAutofit/>
          </a:bodyPr>
          <a:lstStyle/>
          <a:p>
            <a:pPr marL="514350" indent="-514350">
              <a:buFont typeface="+mj-lt"/>
              <a:buAutoNum type="arabicPeriod"/>
            </a:pPr>
            <a:r>
              <a:rPr lang="id-ID" b="1" dirty="0" smtClean="0">
                <a:latin typeface="Bookman Old Style" panose="02050604050505020204" pitchFamily="18" charset="0"/>
              </a:rPr>
              <a:t>Mengutip</a:t>
            </a:r>
            <a:r>
              <a:rPr lang="id-ID" b="1" dirty="0">
                <a:latin typeface="Bookman Old Style" panose="02050604050505020204" pitchFamily="18" charset="0"/>
              </a:rPr>
              <a:t> kata‐kata atau kalimat orang lain</a:t>
            </a:r>
            <a:r>
              <a:rPr lang="id-ID" dirty="0">
                <a:latin typeface="Bookman Old Style" panose="02050604050505020204" pitchFamily="18" charset="0"/>
              </a:rPr>
              <a:t> </a:t>
            </a:r>
            <a:r>
              <a:rPr lang="id-ID" dirty="0" smtClean="0">
                <a:latin typeface="Bookman Old Style" panose="02050604050505020204" pitchFamily="18" charset="0"/>
              </a:rPr>
              <a:t>tanpa menggunakan tanda kutip dan sumbernya.</a:t>
            </a:r>
          </a:p>
          <a:p>
            <a:pPr marL="514350" indent="-514350">
              <a:buFont typeface="+mj-lt"/>
              <a:buAutoNum type="arabicPeriod"/>
            </a:pPr>
            <a:r>
              <a:rPr lang="id-ID" b="1" dirty="0" smtClean="0">
                <a:latin typeface="Bookman Old Style" panose="02050604050505020204" pitchFamily="18" charset="0"/>
              </a:rPr>
              <a:t>Menggunakan</a:t>
            </a:r>
            <a:r>
              <a:rPr lang="id-ID" b="1" dirty="0">
                <a:latin typeface="Bookman Old Style" panose="02050604050505020204" pitchFamily="18" charset="0"/>
              </a:rPr>
              <a:t>  gagasan,  pandangan </a:t>
            </a:r>
            <a:r>
              <a:rPr lang="id-ID" dirty="0" smtClean="0">
                <a:latin typeface="Bookman Old Style" panose="02050604050505020204" pitchFamily="18" charset="0"/>
              </a:rPr>
              <a:t>atau teori orang lain tanpa menyebutkan sumbernya.</a:t>
            </a:r>
          </a:p>
          <a:p>
            <a:pPr marL="514350" indent="-514350">
              <a:buFont typeface="+mj-lt"/>
              <a:buAutoNum type="arabicPeriod"/>
            </a:pPr>
            <a:r>
              <a:rPr lang="id-ID" b="1" dirty="0" smtClean="0">
                <a:latin typeface="Bookman Old Style" panose="02050604050505020204" pitchFamily="18" charset="0"/>
              </a:rPr>
              <a:t>Menggunakan</a:t>
            </a:r>
            <a:r>
              <a:rPr lang="id-ID" b="1" dirty="0">
                <a:latin typeface="Bookman Old Style" panose="02050604050505020204" pitchFamily="18" charset="0"/>
              </a:rPr>
              <a:t>  fakta</a:t>
            </a:r>
            <a:r>
              <a:rPr lang="id-ID" dirty="0">
                <a:latin typeface="Bookman Old Style" panose="02050604050505020204" pitchFamily="18" charset="0"/>
              </a:rPr>
              <a:t>  (data,  </a:t>
            </a:r>
            <a:r>
              <a:rPr lang="id-ID" dirty="0" smtClean="0">
                <a:latin typeface="Bookman Old Style" panose="02050604050505020204" pitchFamily="18" charset="0"/>
              </a:rPr>
              <a:t>informasi)milik orang lain tanpa menyebutkan identias sumbernya.</a:t>
            </a:r>
            <a:endParaRPr lang="id-ID" dirty="0">
              <a:latin typeface="Bookman Old Style" panose="02050604050505020204" pitchFamily="18" charset="0"/>
            </a:endParaRPr>
          </a:p>
          <a:p>
            <a:pPr marL="514350" indent="-514350">
              <a:buFont typeface="+mj-lt"/>
              <a:buAutoNum type="arabicPeriod"/>
            </a:pPr>
            <a:r>
              <a:rPr lang="id-ID" b="1" dirty="0" smtClean="0">
                <a:latin typeface="Bookman Old Style" panose="02050604050505020204" pitchFamily="18" charset="0"/>
              </a:rPr>
              <a:t>Mengakui</a:t>
            </a:r>
            <a:r>
              <a:rPr lang="id-ID" b="1" dirty="0">
                <a:latin typeface="Bookman Old Style" panose="02050604050505020204" pitchFamily="18" charset="0"/>
              </a:rPr>
              <a:t> tulisan orang lain sebagai tulisan sendiri. </a:t>
            </a:r>
            <a:endParaRPr lang="id-ID" b="1" dirty="0" smtClean="0">
              <a:latin typeface="Bookman Old Style" panose="02050604050505020204" pitchFamily="18" charset="0"/>
            </a:endParaRPr>
          </a:p>
          <a:p>
            <a:pPr marL="514350" indent="-514350">
              <a:buFont typeface="+mj-lt"/>
              <a:buAutoNum type="arabicPeriod"/>
            </a:pPr>
            <a:r>
              <a:rPr lang="id-ID" b="1" dirty="0" smtClean="0">
                <a:latin typeface="Bookman Old Style" panose="02050604050505020204" pitchFamily="18" charset="0"/>
              </a:rPr>
              <a:t>Melakukan</a:t>
            </a:r>
            <a:r>
              <a:rPr lang="id-ID" b="1" dirty="0">
                <a:latin typeface="Bookman Old Style" panose="02050604050505020204" pitchFamily="18" charset="0"/>
              </a:rPr>
              <a:t> parafrase</a:t>
            </a:r>
            <a:r>
              <a:rPr lang="id-ID" dirty="0">
                <a:latin typeface="Bookman Old Style" panose="02050604050505020204" pitchFamily="18" charset="0"/>
              </a:rPr>
              <a:t> </a:t>
            </a:r>
            <a:r>
              <a:rPr lang="id-ID" dirty="0" smtClean="0">
                <a:latin typeface="Bookman Old Style" panose="02050604050505020204" pitchFamily="18" charset="0"/>
              </a:rPr>
              <a:t>tanpa menyebutkan  sumbernya </a:t>
            </a:r>
            <a:endParaRPr lang="id-ID" b="1" dirty="0" smtClean="0">
              <a:latin typeface="Bookman Old Style" panose="02050604050505020204" pitchFamily="18" charset="0"/>
            </a:endParaRPr>
          </a:p>
        </p:txBody>
      </p:sp>
    </p:spTree>
    <p:extLst>
      <p:ext uri="{BB962C8B-B14F-4D97-AF65-F5344CB8AC3E}">
        <p14:creationId xmlns:p14="http://schemas.microsoft.com/office/powerpoint/2010/main" val="29511484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4725" y="379193"/>
            <a:ext cx="8849751" cy="1325563"/>
          </a:xfrm>
        </p:spPr>
        <p:txBody>
          <a:bodyPr>
            <a:normAutofit/>
          </a:bodyPr>
          <a:lstStyle/>
          <a:p>
            <a:pPr algn="ctr"/>
            <a:r>
              <a:rPr lang="id-ID" sz="5400" dirty="0" smtClean="0">
                <a:solidFill>
                  <a:srgbClr val="00B0F0"/>
                </a:solidFill>
                <a:latin typeface="Aharoni" panose="02010803020104030203" pitchFamily="2" charset="-79"/>
                <a:cs typeface="Aharoni" panose="02010803020104030203" pitchFamily="2" charset="-79"/>
              </a:rPr>
              <a:t>TIPE PLAGIARISME</a:t>
            </a:r>
            <a:endParaRPr lang="id-ID" sz="5400" dirty="0">
              <a:solidFill>
                <a:srgbClr val="00B0F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pPr marL="0" indent="0">
              <a:buNone/>
            </a:pPr>
            <a:r>
              <a:rPr lang="id-ID" sz="3600" dirty="0" smtClean="0"/>
              <a:t>Menurut</a:t>
            </a:r>
            <a:r>
              <a:rPr lang="id-ID" sz="3600" dirty="0"/>
              <a:t> Soelistyo (2011) ada beberapa tipe </a:t>
            </a:r>
            <a:r>
              <a:rPr lang="id-ID" sz="3600" dirty="0" smtClean="0"/>
              <a:t>plagiarise</a:t>
            </a:r>
            <a:r>
              <a:rPr lang="id-ID" sz="3600" dirty="0"/>
              <a:t>: </a:t>
            </a:r>
            <a:endParaRPr lang="id-ID" sz="3600" dirty="0" smtClean="0"/>
          </a:p>
          <a:p>
            <a:pPr marL="971550" lvl="1" indent="-514350">
              <a:buFont typeface="+mj-lt"/>
              <a:buAutoNum type="arabicPeriod"/>
            </a:pPr>
            <a:r>
              <a:rPr lang="id-ID" sz="3600" dirty="0" smtClean="0"/>
              <a:t>Plagiarisme</a:t>
            </a:r>
            <a:r>
              <a:rPr lang="id-ID" sz="3600" dirty="0"/>
              <a:t> Kata demi </a:t>
            </a:r>
            <a:r>
              <a:rPr lang="id-ID" sz="3600" dirty="0" smtClean="0"/>
              <a:t>Kata</a:t>
            </a:r>
            <a:endParaRPr lang="id-ID" sz="3600" dirty="0"/>
          </a:p>
          <a:p>
            <a:pPr marL="971550" lvl="1" indent="-514350">
              <a:buFont typeface="+mj-lt"/>
              <a:buAutoNum type="arabicPeriod"/>
            </a:pPr>
            <a:r>
              <a:rPr lang="id-ID" sz="3600" dirty="0" smtClean="0"/>
              <a:t>Plagiarisme</a:t>
            </a:r>
            <a:r>
              <a:rPr lang="id-ID" sz="3600" dirty="0"/>
              <a:t> atas sumber (</a:t>
            </a:r>
            <a:r>
              <a:rPr lang="id-ID" sz="3600" i="1" dirty="0"/>
              <a:t>Plagiarism of Source</a:t>
            </a:r>
            <a:r>
              <a:rPr lang="id-ID" sz="3600" dirty="0"/>
              <a:t>). </a:t>
            </a:r>
            <a:endParaRPr lang="id-ID" sz="3600" dirty="0" smtClean="0"/>
          </a:p>
          <a:p>
            <a:pPr marL="971550" lvl="1" indent="-514350">
              <a:buFont typeface="+mj-lt"/>
              <a:buAutoNum type="arabicPeriod"/>
            </a:pPr>
            <a:r>
              <a:rPr lang="id-ID" sz="3600" dirty="0" smtClean="0"/>
              <a:t>Plagiarisme</a:t>
            </a:r>
            <a:r>
              <a:rPr lang="id-ID" sz="3600" dirty="0"/>
              <a:t> Kepengarangan </a:t>
            </a:r>
            <a:endParaRPr lang="id-ID" sz="3600" dirty="0" smtClean="0"/>
          </a:p>
          <a:p>
            <a:pPr marL="971550" lvl="1" indent="-514350">
              <a:buFont typeface="+mj-lt"/>
              <a:buAutoNum type="arabicPeriod"/>
            </a:pPr>
            <a:r>
              <a:rPr lang="id-ID" sz="3600" dirty="0" smtClean="0"/>
              <a:t>Self</a:t>
            </a:r>
            <a:r>
              <a:rPr lang="id-ID" sz="3600" dirty="0"/>
              <a:t> Plagiarism. </a:t>
            </a:r>
          </a:p>
        </p:txBody>
      </p:sp>
    </p:spTree>
    <p:extLst>
      <p:ext uri="{BB962C8B-B14F-4D97-AF65-F5344CB8AC3E}">
        <p14:creationId xmlns:p14="http://schemas.microsoft.com/office/powerpoint/2010/main" val="16730287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8360" y="632411"/>
            <a:ext cx="9782908" cy="1325563"/>
          </a:xfrm>
        </p:spPr>
        <p:txBody>
          <a:bodyPr/>
          <a:lstStyle/>
          <a:p>
            <a:r>
              <a:rPr lang="id-ID" b="1" dirty="0" smtClean="0">
                <a:solidFill>
                  <a:srgbClr val="00B050"/>
                </a:solidFill>
                <a:latin typeface="Aharoni" panose="02010803020104030203" pitchFamily="2" charset="-79"/>
                <a:cs typeface="Aharoni" panose="02010803020104030203" pitchFamily="2" charset="-79"/>
              </a:rPr>
              <a:t>MENGAPA TERJADI PLAGIARISME?</a:t>
            </a:r>
            <a:endParaRPr lang="id-ID" b="1" dirty="0">
              <a:solidFill>
                <a:srgbClr val="00B05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780522" y="1893966"/>
            <a:ext cx="10626969" cy="4351338"/>
          </a:xfrm>
        </p:spPr>
        <p:txBody>
          <a:bodyPr/>
          <a:lstStyle/>
          <a:p>
            <a:pPr marL="514350" indent="-514350">
              <a:buFont typeface="+mj-lt"/>
              <a:buAutoNum type="arabicPeriod"/>
            </a:pPr>
            <a:r>
              <a:rPr lang="id-ID" sz="3200" b="1" dirty="0" smtClean="0">
                <a:latin typeface="Arial" panose="020B0604020202020204" pitchFamily="34" charset="0"/>
                <a:cs typeface="Arial" panose="020B0604020202020204" pitchFamily="34" charset="0"/>
              </a:rPr>
              <a:t>Terbatasnya</a:t>
            </a:r>
            <a:r>
              <a:rPr lang="id-ID" sz="3200" b="1" dirty="0">
                <a:latin typeface="Arial" panose="020B0604020202020204" pitchFamily="34" charset="0"/>
                <a:cs typeface="Arial" panose="020B0604020202020204" pitchFamily="34" charset="0"/>
              </a:rPr>
              <a:t>  </a:t>
            </a:r>
            <a:r>
              <a:rPr lang="id-ID" sz="3200" b="1" dirty="0" smtClean="0">
                <a:latin typeface="Arial" panose="020B0604020202020204" pitchFamily="34" charset="0"/>
                <a:cs typeface="Arial" panose="020B0604020202020204" pitchFamily="34" charset="0"/>
              </a:rPr>
              <a:t>waktu</a:t>
            </a:r>
            <a:r>
              <a:rPr lang="id-ID" sz="3200" dirty="0" smtClean="0">
                <a:latin typeface="Arial" panose="020B0604020202020204" pitchFamily="34" charset="0"/>
                <a:cs typeface="Arial" panose="020B0604020202020204" pitchFamily="34" charset="0"/>
              </a:rPr>
              <a:t>, sehingga terdorong </a:t>
            </a:r>
            <a:r>
              <a:rPr lang="id-ID" sz="3200" i="1" dirty="0" smtClean="0">
                <a:latin typeface="Arial" panose="020B0604020202020204" pitchFamily="34" charset="0"/>
                <a:cs typeface="Arial" panose="020B0604020202020204" pitchFamily="34" charset="0"/>
              </a:rPr>
              <a:t>copy-paste </a:t>
            </a:r>
            <a:r>
              <a:rPr lang="id-ID" sz="3200" dirty="0" smtClean="0">
                <a:latin typeface="Arial" panose="020B0604020202020204" pitchFamily="34" charset="0"/>
                <a:cs typeface="Arial" panose="020B0604020202020204" pitchFamily="34" charset="0"/>
              </a:rPr>
              <a:t>atas karya orang lain. </a:t>
            </a:r>
            <a:r>
              <a:rPr lang="id-ID" sz="3200" dirty="0">
                <a:latin typeface="Arial" panose="020B0604020202020204" pitchFamily="34" charset="0"/>
                <a:cs typeface="Arial" panose="020B0604020202020204" pitchFamily="34" charset="0"/>
              </a:rPr>
              <a:t>  </a:t>
            </a:r>
            <a:endParaRPr lang="id-ID" sz="3200" dirty="0" smtClean="0">
              <a:latin typeface="Arial" panose="020B0604020202020204" pitchFamily="34" charset="0"/>
              <a:cs typeface="Arial" panose="020B0604020202020204" pitchFamily="34" charset="0"/>
            </a:endParaRPr>
          </a:p>
          <a:p>
            <a:pPr marL="514350" indent="-514350">
              <a:buFont typeface="+mj-lt"/>
              <a:buAutoNum type="arabicPeriod"/>
            </a:pPr>
            <a:r>
              <a:rPr lang="id-ID" sz="3200" b="1" dirty="0" smtClean="0">
                <a:latin typeface="Arial" panose="020B0604020202020204" pitchFamily="34" charset="0"/>
                <a:cs typeface="Arial" panose="020B0604020202020204" pitchFamily="34" charset="0"/>
              </a:rPr>
              <a:t>Rendahnya</a:t>
            </a:r>
            <a:r>
              <a:rPr lang="id-ID" sz="3200" b="1" dirty="0">
                <a:latin typeface="Arial" panose="020B0604020202020204" pitchFamily="34" charset="0"/>
                <a:cs typeface="Arial" panose="020B0604020202020204" pitchFamily="34" charset="0"/>
              </a:rPr>
              <a:t> minat baca</a:t>
            </a:r>
            <a:r>
              <a:rPr lang="id-ID" sz="3200" dirty="0">
                <a:latin typeface="Arial" panose="020B0604020202020204" pitchFamily="34" charset="0"/>
                <a:cs typeface="Arial" panose="020B0604020202020204" pitchFamily="34" charset="0"/>
              </a:rPr>
              <a:t> dan minat melakukan analisis terhadap </a:t>
            </a:r>
            <a:r>
              <a:rPr lang="id-ID" sz="3200" dirty="0" smtClean="0">
                <a:latin typeface="Arial" panose="020B0604020202020204" pitchFamily="34" charset="0"/>
                <a:cs typeface="Arial" panose="020B0604020202020204" pitchFamily="34" charset="0"/>
              </a:rPr>
              <a:t>sumber referensi</a:t>
            </a:r>
            <a:r>
              <a:rPr lang="id-ID" sz="3200" dirty="0">
                <a:latin typeface="Arial" panose="020B0604020202020204" pitchFamily="34" charset="0"/>
                <a:cs typeface="Arial" panose="020B0604020202020204" pitchFamily="34" charset="0"/>
              </a:rPr>
              <a:t>  yang dimiliki.  </a:t>
            </a:r>
            <a:endParaRPr lang="id-ID" sz="3200" dirty="0" smtClean="0">
              <a:latin typeface="Arial" panose="020B0604020202020204" pitchFamily="34" charset="0"/>
              <a:cs typeface="Arial" panose="020B0604020202020204" pitchFamily="34" charset="0"/>
            </a:endParaRPr>
          </a:p>
          <a:p>
            <a:pPr marL="514350" indent="-514350">
              <a:buFont typeface="+mj-lt"/>
              <a:buAutoNum type="arabicPeriod"/>
            </a:pPr>
            <a:r>
              <a:rPr lang="id-ID" sz="3200" b="1" dirty="0" smtClean="0">
                <a:latin typeface="Arial" panose="020B0604020202020204" pitchFamily="34" charset="0"/>
                <a:cs typeface="Arial" panose="020B0604020202020204" pitchFamily="34" charset="0"/>
              </a:rPr>
              <a:t>Kurangnya</a:t>
            </a:r>
            <a:r>
              <a:rPr lang="id-ID" sz="3200" b="1" dirty="0">
                <a:latin typeface="Arial" panose="020B0604020202020204" pitchFamily="34" charset="0"/>
                <a:cs typeface="Arial" panose="020B0604020202020204" pitchFamily="34" charset="0"/>
              </a:rPr>
              <a:t>  pemahaman</a:t>
            </a:r>
            <a:r>
              <a:rPr lang="id-ID" sz="3200" dirty="0">
                <a:latin typeface="Arial" panose="020B0604020202020204" pitchFamily="34" charset="0"/>
                <a:cs typeface="Arial" panose="020B0604020202020204" pitchFamily="34" charset="0"/>
              </a:rPr>
              <a:t>  </a:t>
            </a:r>
            <a:r>
              <a:rPr lang="id-ID" sz="3200" dirty="0" smtClean="0">
                <a:latin typeface="Arial" panose="020B0604020202020204" pitchFamily="34" charset="0"/>
                <a:cs typeface="Arial" panose="020B0604020202020204" pitchFamily="34" charset="0"/>
              </a:rPr>
              <a:t>tentang</a:t>
            </a:r>
            <a:r>
              <a:rPr lang="id-ID" sz="3200" dirty="0">
                <a:latin typeface="Arial" panose="020B0604020202020204" pitchFamily="34" charset="0"/>
                <a:cs typeface="Arial" panose="020B0604020202020204" pitchFamily="34" charset="0"/>
              </a:rPr>
              <a:t> </a:t>
            </a:r>
            <a:r>
              <a:rPr lang="id-ID" sz="3200" dirty="0" smtClean="0">
                <a:latin typeface="Arial" panose="020B0604020202020204" pitchFamily="34" charset="0"/>
                <a:cs typeface="Arial" panose="020B0604020202020204" pitchFamily="34" charset="0"/>
              </a:rPr>
              <a:t>kapan dan bagaimana harus melakukan kutipan. </a:t>
            </a:r>
          </a:p>
          <a:p>
            <a:pPr marL="0" indent="0">
              <a:buNone/>
            </a:pPr>
            <a:endParaRPr lang="id-ID" dirty="0"/>
          </a:p>
        </p:txBody>
      </p:sp>
      <p:sp>
        <p:nvSpPr>
          <p:cNvPr id="4" name="TextBox 3"/>
          <p:cNvSpPr txBox="1"/>
          <p:nvPr/>
        </p:nvSpPr>
        <p:spPr>
          <a:xfrm>
            <a:off x="3136392" y="5541264"/>
            <a:ext cx="5747792" cy="400110"/>
          </a:xfrm>
          <a:prstGeom prst="rect">
            <a:avLst/>
          </a:prstGeom>
          <a:solidFill>
            <a:srgbClr val="FFFF00"/>
          </a:solidFill>
        </p:spPr>
        <p:txBody>
          <a:bodyPr wrap="none" rtlCol="0">
            <a:spAutoFit/>
          </a:bodyPr>
          <a:lstStyle/>
          <a:p>
            <a:r>
              <a:rPr lang="en-US" sz="2000" b="1" dirty="0" smtClean="0">
                <a:latin typeface="Arial Black" panose="020B0A04020102020204" pitchFamily="34" charset="0"/>
              </a:rPr>
              <a:t>ANDA HARUS MENGHINDARINYA……..!!!</a:t>
            </a:r>
            <a:endParaRPr lang="en-US" sz="2000" b="1" dirty="0">
              <a:latin typeface="Arial Black" panose="020B0A04020102020204" pitchFamily="34" charset="0"/>
            </a:endParaRPr>
          </a:p>
        </p:txBody>
      </p:sp>
    </p:spTree>
    <p:extLst>
      <p:ext uri="{BB962C8B-B14F-4D97-AF65-F5344CB8AC3E}">
        <p14:creationId xmlns:p14="http://schemas.microsoft.com/office/powerpoint/2010/main" val="38227580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8625" y="238518"/>
            <a:ext cx="6884963" cy="1322998"/>
          </a:xfrm>
          <a:ln>
            <a:solidFill>
              <a:srgbClr val="FFFF00"/>
            </a:solidFill>
          </a:ln>
        </p:spPr>
        <p:txBody>
          <a:bodyPr/>
          <a:lstStyle/>
          <a:p>
            <a:pPr algn="ctr"/>
            <a:r>
              <a:rPr lang="id-ID" b="1" dirty="0" smtClean="0">
                <a:solidFill>
                  <a:srgbClr val="FFFF00"/>
                </a:solidFill>
                <a:latin typeface="Aharoni" panose="02010803020104030203" pitchFamily="2" charset="-79"/>
                <a:cs typeface="Aharoni" panose="02010803020104030203" pitchFamily="2" charset="-79"/>
              </a:rPr>
              <a:t>SANKSI PLAGIARISME</a:t>
            </a:r>
            <a:endParaRPr lang="id-ID" b="1" dirty="0">
              <a:solidFill>
                <a:srgbClr val="FFFF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77020" y="1674057"/>
            <a:ext cx="7968174" cy="4629515"/>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
            <a:r>
              <a:rPr lang="id-ID" sz="3200" dirty="0" smtClean="0">
                <a:latin typeface="Arial" panose="020B0604020202020204" pitchFamily="34" charset="0"/>
                <a:cs typeface="Arial" panose="020B0604020202020204" pitchFamily="34" charset="0"/>
              </a:rPr>
              <a:t>Undang‐Undang</a:t>
            </a:r>
            <a:r>
              <a:rPr lang="id-ID" sz="3200" dirty="0">
                <a:latin typeface="Arial" panose="020B0604020202020204" pitchFamily="34" charset="0"/>
                <a:cs typeface="Arial" panose="020B0604020202020204" pitchFamily="34" charset="0"/>
              </a:rPr>
              <a:t> No. 20 Tahun 2003 tentang </a:t>
            </a:r>
            <a:r>
              <a:rPr lang="id-ID" sz="3200" dirty="0" smtClean="0">
                <a:latin typeface="Arial" panose="020B0604020202020204" pitchFamily="34" charset="0"/>
                <a:cs typeface="Arial" panose="020B0604020202020204" pitchFamily="34" charset="0"/>
              </a:rPr>
              <a:t>Sistem Pendidikan Nasional pasal 25 ayat 2 dan pasal 70 mengatur sanksi bagi masyarakat yang melakukan plagiat, sebagai berikut:</a:t>
            </a:r>
          </a:p>
          <a:p>
            <a:pPr algn="just"/>
            <a:endParaRPr lang="id-ID" sz="3200" dirty="0" smtClean="0">
              <a:latin typeface="Arial" panose="020B0604020202020204" pitchFamily="34" charset="0"/>
              <a:cs typeface="Arial" panose="020B0604020202020204" pitchFamily="34" charset="0"/>
            </a:endParaRPr>
          </a:p>
          <a:p>
            <a:pPr marL="0" indent="0" algn="just">
              <a:buNone/>
            </a:pPr>
            <a:r>
              <a:rPr lang="id-ID" sz="3200" dirty="0" smtClean="0">
                <a:latin typeface="Arial" panose="020B0604020202020204" pitchFamily="34" charset="0"/>
                <a:cs typeface="Arial" panose="020B0604020202020204" pitchFamily="34" charset="0"/>
              </a:rPr>
              <a:t>(</a:t>
            </a:r>
            <a:r>
              <a:rPr lang="id-ID" sz="3200" dirty="0">
                <a:latin typeface="Arial" panose="020B0604020202020204" pitchFamily="34" charset="0"/>
                <a:cs typeface="Arial" panose="020B0604020202020204" pitchFamily="34" charset="0"/>
              </a:rPr>
              <a:t>Pasal 25) ayat 2: </a:t>
            </a:r>
          </a:p>
          <a:p>
            <a:pPr algn="just"/>
            <a:r>
              <a:rPr lang="id-ID" sz="3200" dirty="0">
                <a:latin typeface="Arial" panose="020B0604020202020204" pitchFamily="34" charset="0"/>
                <a:cs typeface="Arial" panose="020B0604020202020204" pitchFamily="34" charset="0"/>
              </a:rPr>
              <a:t>Lulusan perguruan tinggi yang karya </a:t>
            </a:r>
            <a:r>
              <a:rPr lang="id-ID" sz="3200" dirty="0" smtClean="0">
                <a:latin typeface="Arial" panose="020B0604020202020204" pitchFamily="34" charset="0"/>
                <a:cs typeface="Arial" panose="020B0604020202020204" pitchFamily="34" charset="0"/>
              </a:rPr>
              <a:t>ilmiah</a:t>
            </a:r>
            <a:r>
              <a:rPr lang="en-ID" sz="3200" dirty="0" smtClean="0">
                <a:latin typeface="Arial" panose="020B0604020202020204" pitchFamily="34" charset="0"/>
                <a:cs typeface="Arial" panose="020B0604020202020204" pitchFamily="34" charset="0"/>
              </a:rPr>
              <a:t>-</a:t>
            </a:r>
            <a:r>
              <a:rPr lang="id-ID" sz="3200" dirty="0" smtClean="0">
                <a:latin typeface="Arial" panose="020B0604020202020204" pitchFamily="34" charset="0"/>
                <a:cs typeface="Arial" panose="020B0604020202020204" pitchFamily="34" charset="0"/>
              </a:rPr>
              <a:t>nya</a:t>
            </a:r>
            <a:r>
              <a:rPr lang="id-ID" sz="3200" dirty="0">
                <a:latin typeface="Arial" panose="020B0604020202020204" pitchFamily="34" charset="0"/>
                <a:cs typeface="Arial" panose="020B0604020202020204" pitchFamily="34" charset="0"/>
              </a:rPr>
              <a:t> </a:t>
            </a:r>
            <a:r>
              <a:rPr lang="id-ID" sz="3200" dirty="0" smtClean="0">
                <a:latin typeface="Arial" panose="020B0604020202020204" pitchFamily="34" charset="0"/>
                <a:cs typeface="Arial" panose="020B0604020202020204" pitchFamily="34" charset="0"/>
              </a:rPr>
              <a:t>digunakan untuk memperoleh gelar akademik, profesi, atau vokasi terbukti jiplakan </a:t>
            </a:r>
            <a:r>
              <a:rPr lang="id-ID" sz="3200" b="1" dirty="0" smtClean="0">
                <a:latin typeface="Arial" panose="020B0604020202020204" pitchFamily="34" charset="0"/>
                <a:cs typeface="Arial" panose="020B0604020202020204" pitchFamily="34" charset="0"/>
              </a:rPr>
              <a:t>dicabut gelarnya</a:t>
            </a:r>
          </a:p>
          <a:p>
            <a:endParaRPr lang="id-ID" dirty="0"/>
          </a:p>
        </p:txBody>
      </p:sp>
    </p:spTree>
    <p:extLst>
      <p:ext uri="{BB962C8B-B14F-4D97-AF65-F5344CB8AC3E}">
        <p14:creationId xmlns:p14="http://schemas.microsoft.com/office/powerpoint/2010/main" val="13940763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6200" t="4256" r="39239" b="5773"/>
          <a:stretch/>
        </p:blipFill>
        <p:spPr>
          <a:xfrm>
            <a:off x="0" y="1"/>
            <a:ext cx="7434072" cy="4407408"/>
          </a:xfrm>
          <a:prstGeom prst="rect">
            <a:avLst/>
          </a:prstGeom>
        </p:spPr>
      </p:pic>
      <p:pic>
        <p:nvPicPr>
          <p:cNvPr id="5" name="Picture 4"/>
          <p:cNvPicPr>
            <a:picLocks noChangeAspect="1"/>
          </p:cNvPicPr>
          <p:nvPr/>
        </p:nvPicPr>
        <p:blipFill rotWithShape="1">
          <a:blip r:embed="rId3"/>
          <a:srcRect l="6541" t="4266" r="37643" b="6366"/>
          <a:stretch/>
        </p:blipFill>
        <p:spPr>
          <a:xfrm>
            <a:off x="5849112" y="1778698"/>
            <a:ext cx="6138672" cy="4868989"/>
          </a:xfrm>
          <a:prstGeom prst="rect">
            <a:avLst/>
          </a:prstGeom>
        </p:spPr>
      </p:pic>
    </p:spTree>
    <p:extLst>
      <p:ext uri="{BB962C8B-B14F-4D97-AF65-F5344CB8AC3E}">
        <p14:creationId xmlns:p14="http://schemas.microsoft.com/office/powerpoint/2010/main" val="137195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2196</TotalTime>
  <Words>1396</Words>
  <Application>Microsoft Office PowerPoint</Application>
  <PresentationFormat>Widescreen</PresentationFormat>
  <Paragraphs>189</Paragraphs>
  <Slides>39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39</vt:i4>
      </vt:variant>
    </vt:vector>
  </HeadingPairs>
  <TitlesOfParts>
    <vt:vector size="53" baseType="lpstr">
      <vt:lpstr>Adobe Garamond Pro</vt:lpstr>
      <vt:lpstr>Aharoni</vt:lpstr>
      <vt:lpstr>Algerian</vt:lpstr>
      <vt:lpstr>Arial</vt:lpstr>
      <vt:lpstr>Arial Black</vt:lpstr>
      <vt:lpstr>Baskerville Old Face</vt:lpstr>
      <vt:lpstr>Bell MT</vt:lpstr>
      <vt:lpstr>Bodoni MT</vt:lpstr>
      <vt:lpstr>Bookman Old Style</vt:lpstr>
      <vt:lpstr>Calibri</vt:lpstr>
      <vt:lpstr>Calibri Light</vt:lpstr>
      <vt:lpstr>Comic Sans MS</vt:lpstr>
      <vt:lpstr>Wingdings</vt:lpstr>
      <vt:lpstr>Office Theme</vt:lpstr>
      <vt:lpstr>PLAGIARISME DAN CARA MENGHINDARINYA   </vt:lpstr>
      <vt:lpstr>TUJUAN PEMBELAJARAN </vt:lpstr>
      <vt:lpstr>PLAGIAT</vt:lpstr>
      <vt:lpstr>PowerPoint Presentation</vt:lpstr>
      <vt:lpstr>RUANG LINGKUP PLAGIARISME</vt:lpstr>
      <vt:lpstr>TIPE PLAGIARISME</vt:lpstr>
      <vt:lpstr>MENGAPA TERJADI PLAGIARISME?</vt:lpstr>
      <vt:lpstr>SANKSI PLAGIARISME</vt:lpstr>
      <vt:lpstr>PowerPoint Presentation</vt:lpstr>
      <vt:lpstr>PowerPoint Presentation</vt:lpstr>
      <vt:lpstr>PENCEGAHAN PLAGIARISME</vt:lpstr>
      <vt:lpstr>PowerPoint Presentation</vt:lpstr>
      <vt:lpstr>Contoh Parafrase</vt:lpstr>
      <vt:lpstr>PENGUTIPAN</vt:lpstr>
      <vt:lpstr>PENGUTIPAN DARI UCAPAN LISAN </vt:lpstr>
      <vt:lpstr>PENGUTIPAN DARI BUKU</vt:lpstr>
      <vt:lpstr>CONTOH FOOTNOTE</vt:lpstr>
      <vt:lpstr>CONTOH BODYNOTE</vt:lpstr>
      <vt:lpstr>TERDAPAT DUA CARA MENULIS CATATAN TUBUH (BODYNOTE)</vt:lpstr>
      <vt:lpstr>PowerPoint Presentation</vt:lpstr>
      <vt:lpstr>DAFTAR PUSTAKA</vt:lpstr>
      <vt:lpstr>CONTOH DAFTAR PUSTAKA</vt:lpstr>
      <vt:lpstr>PENGUTIPAN</vt:lpstr>
      <vt:lpstr>PENGUTIPAN</vt:lpstr>
      <vt:lpstr>Contoh Kutipan Langsung Kurang dari Empat Baris </vt:lpstr>
      <vt:lpstr>Contoh Kutipan Langsung Lebih dari Empat Baris </vt:lpstr>
      <vt:lpstr>Contoh Kutipan Langsung Lebih dari Empat Baris</vt:lpstr>
      <vt:lpstr>PowerPoint Presentation</vt:lpstr>
      <vt:lpstr>KUTIPAN TIDAK LANGSUNG</vt:lpstr>
      <vt:lpstr>Contoh Kutipan Tidak Langsung </vt:lpstr>
      <vt:lpstr>CARA MENGUTIP TIDAK LANGSUNG </vt:lpstr>
      <vt:lpstr>APA ITU PARAFRASA?</vt:lpstr>
      <vt:lpstr>TEKNIK PARAFRASA</vt:lpstr>
      <vt:lpstr>CONTOH PARAFRASA KALIMAT dan PARAGRAF </vt:lpstr>
      <vt:lpstr>SINTESIS</vt:lpstr>
      <vt:lpstr>CONTOH SINTESIS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BAHAYA PLAGIAT DAN CARA MENGHINDARINYA PERTEMUAN 8</dc:title>
  <dc:creator>WIN_8</dc:creator>
  <cp:lastModifiedBy>Arif Surtono</cp:lastModifiedBy>
  <cp:revision>85</cp:revision>
  <dcterms:created xsi:type="dcterms:W3CDTF">2017-10-22T15:59:14Z</dcterms:created>
  <dcterms:modified xsi:type="dcterms:W3CDTF">2021-12-08T02:50:51Z</dcterms:modified>
</cp:coreProperties>
</file>