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72" y="8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88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9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412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6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6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33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71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71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90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2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5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9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3E06833-B59C-442F-9A6A-F8F55936D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554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FA2016CF-2F24-4AE4-8A87-D9B6A3DE3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9514C7-68E6-4C9D-A203-2C5484311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880844"/>
            <a:ext cx="4287253" cy="2629119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/>
              <a:t>Dialektika</a:t>
            </a:r>
            <a:r>
              <a:rPr lang="en-US" sz="3600" dirty="0"/>
              <a:t> Hukum dan Moral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Perspektif</a:t>
            </a:r>
            <a:r>
              <a:rPr lang="en-US" sz="3600" dirty="0"/>
              <a:t> </a:t>
            </a:r>
            <a:r>
              <a:rPr lang="en-US" sz="3600" dirty="0" err="1"/>
              <a:t>Filsafat</a:t>
            </a:r>
            <a:r>
              <a:rPr lang="en-US" sz="3600" dirty="0"/>
              <a:t> Hukum</a:t>
            </a:r>
            <a:endParaRPr lang="en-US" sz="3600" dirty="0">
              <a:gradFill flip="none" rotWithShape="1">
                <a:gsLst>
                  <a:gs pos="0">
                    <a:schemeClr val="accent5">
                      <a:alpha val="70000"/>
                    </a:schemeClr>
                  </a:gs>
                  <a:gs pos="100000">
                    <a:schemeClr val="accent1">
                      <a:alpha val="7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89B8AC-E273-4042-82AE-67520AD39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4287253" cy="2375118"/>
          </a:xfrm>
        </p:spPr>
        <p:txBody>
          <a:bodyPr>
            <a:normAutofit/>
          </a:bodyPr>
          <a:lstStyle/>
          <a:p>
            <a:pPr algn="l"/>
            <a:endParaRPr lang="en-US" sz="2200">
              <a:solidFill>
                <a:schemeClr val="tx2">
                  <a:alpha val="60000"/>
                </a:schemeClr>
              </a:solidFill>
            </a:endParaRPr>
          </a:p>
        </p:txBody>
      </p:sp>
      <p:pic>
        <p:nvPicPr>
          <p:cNvPr id="4" name="Picture 3" descr="Autumn leaves falling from the tree">
            <a:extLst>
              <a:ext uri="{FF2B5EF4-FFF2-40B4-BE49-F238E27FC236}">
                <a16:creationId xmlns:a16="http://schemas.microsoft.com/office/drawing/2014/main" id="{D18AC0F0-F3D0-4F8F-93AE-10BE9AB173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t="15730"/>
          <a:stretch/>
        </p:blipFill>
        <p:spPr>
          <a:xfrm>
            <a:off x="5606716" y="1823112"/>
            <a:ext cx="5747084" cy="323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9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EA118-57FF-408B-B482-9C5ECE737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A8BAB-1A05-4809-88FB-B619B6506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8600" indent="0">
              <a:buNone/>
            </a:pP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dan moral </a:t>
            </a:r>
            <a:r>
              <a:rPr lang="en-US" dirty="0" err="1"/>
              <a:t>berbeda</a:t>
            </a:r>
            <a:r>
              <a:rPr lang="en-US" dirty="0"/>
              <a:t> pula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.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perbuatan-perbuatan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memusatkan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pengaturannya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dan </a:t>
            </a:r>
            <a:r>
              <a:rPr lang="en-US" dirty="0" err="1"/>
              <a:t>prilaku</a:t>
            </a:r>
            <a:r>
              <a:rPr lang="en-US" dirty="0"/>
              <a:t> </a:t>
            </a:r>
            <a:r>
              <a:rPr lang="en-US" dirty="0" err="1"/>
              <a:t>lahiriah</a:t>
            </a:r>
            <a:r>
              <a:rPr lang="en-US" dirty="0"/>
              <a:t>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batin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menganut</a:t>
            </a:r>
            <a:r>
              <a:rPr lang="en-US" dirty="0"/>
              <a:t> </a:t>
            </a:r>
            <a:r>
              <a:rPr lang="en-US" dirty="0" err="1"/>
              <a:t>asas</a:t>
            </a:r>
            <a:r>
              <a:rPr lang="en-US" dirty="0"/>
              <a:t> “</a:t>
            </a:r>
            <a:r>
              <a:rPr lang="en-US" dirty="0" err="1"/>
              <a:t>cogitationis</a:t>
            </a:r>
            <a:r>
              <a:rPr lang="en-US" dirty="0"/>
              <a:t> </a:t>
            </a:r>
            <a:r>
              <a:rPr lang="en-US" dirty="0" err="1"/>
              <a:t>poenam</a:t>
            </a:r>
            <a:r>
              <a:rPr lang="en-US" dirty="0"/>
              <a:t> nemo </a:t>
            </a:r>
            <a:r>
              <a:rPr lang="en-US" dirty="0" err="1"/>
              <a:t>patitur</a:t>
            </a:r>
            <a:r>
              <a:rPr lang="en-US" dirty="0"/>
              <a:t>”, yang </a:t>
            </a:r>
            <a:r>
              <a:rPr lang="en-US" dirty="0" err="1"/>
              <a:t>berarti</a:t>
            </a:r>
            <a:r>
              <a:rPr lang="en-US" dirty="0"/>
              <a:t> “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sesorang</a:t>
            </a:r>
            <a:r>
              <a:rPr lang="en-US" dirty="0"/>
              <a:t> pun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dihukum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dipikirkannya</a:t>
            </a:r>
            <a:r>
              <a:rPr lang="en-US" dirty="0"/>
              <a:t>”. </a:t>
            </a:r>
            <a:r>
              <a:rPr lang="en-US" dirty="0" err="1"/>
              <a:t>Sebaliknya</a:t>
            </a:r>
            <a:r>
              <a:rPr lang="en-US" dirty="0"/>
              <a:t>, </a:t>
            </a:r>
            <a:r>
              <a:rPr lang="en-US" dirty="0" err="1"/>
              <a:t>kaidah</a:t>
            </a:r>
            <a:r>
              <a:rPr lang="en-US" dirty="0"/>
              <a:t> moral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batin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motif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lahiriah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1176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C5D3B-054A-42C8-99E6-F331D1168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7973F-AEC4-48D2-A508-4F9A9A3DD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0">
              <a:buNone/>
            </a:pP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. </a:t>
            </a:r>
            <a:r>
              <a:rPr lang="en-US" dirty="0" err="1"/>
              <a:t>Menurut</a:t>
            </a:r>
            <a:r>
              <a:rPr lang="en-US" dirty="0"/>
              <a:t> Immanuel Kant,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heteronom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moral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otonom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4890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B952A-DB96-4C0D-AECF-E65FA8CB4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178E7-A66A-4382-A570-750F67604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8600" indent="0">
              <a:buNone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moral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relasi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resiprokal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Artinya</a:t>
            </a:r>
            <a:r>
              <a:rPr lang="en-US" dirty="0"/>
              <a:t>,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timbal </a:t>
            </a:r>
            <a:r>
              <a:rPr lang="en-US" dirty="0" err="1"/>
              <a:t>balik</a:t>
            </a:r>
            <a:r>
              <a:rPr lang="en-US" dirty="0"/>
              <a:t>: moral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dan </a:t>
            </a:r>
            <a:r>
              <a:rPr lang="en-US" dirty="0" err="1"/>
              <a:t>sebaliknya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juga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tetentu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moral. </a:t>
            </a:r>
            <a:r>
              <a:rPr lang="en-US" dirty="0" err="1"/>
              <a:t>Relasi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penegakan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moral.</a:t>
            </a:r>
          </a:p>
        </p:txBody>
      </p:sp>
    </p:spTree>
    <p:extLst>
      <p:ext uri="{BB962C8B-B14F-4D97-AF65-F5344CB8AC3E}">
        <p14:creationId xmlns:p14="http://schemas.microsoft.com/office/powerpoint/2010/main" val="2184374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DBA21-17AA-4327-A569-C2297C2BA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Moral </a:t>
            </a:r>
            <a:r>
              <a:rPr lang="en-US" dirty="0" err="1"/>
              <a:t>terhadap</a:t>
            </a:r>
            <a:r>
              <a:rPr lang="en-US" dirty="0"/>
              <a:t> Hukum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B26CE-01D0-4E07-BD52-9362B89A9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0" algn="just">
              <a:buNone/>
            </a:pPr>
            <a:r>
              <a:rPr lang="en-US" sz="2000" dirty="0"/>
              <a:t>Moral </a:t>
            </a:r>
            <a:r>
              <a:rPr lang="en-US" sz="2000" dirty="0" err="1"/>
              <a:t>mempunyai</a:t>
            </a:r>
            <a:r>
              <a:rPr lang="en-US" sz="2000" dirty="0"/>
              <a:t> lima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:</a:t>
            </a:r>
          </a:p>
          <a:p>
            <a:pPr marL="228600" indent="0" algn="just">
              <a:buNone/>
            </a:pPr>
            <a:r>
              <a:rPr lang="en-US" sz="2000" i="1" dirty="0" err="1"/>
              <a:t>Pertama</a:t>
            </a:r>
            <a:r>
              <a:rPr lang="en-US" sz="2000" i="1" dirty="0"/>
              <a:t>, </a:t>
            </a:r>
            <a:r>
              <a:rPr lang="en-US" sz="2000" dirty="0"/>
              <a:t>moral </a:t>
            </a:r>
            <a:r>
              <a:rPr lang="en-US" sz="2000" dirty="0" err="1"/>
              <a:t>berfungsi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landasan</a:t>
            </a:r>
            <a:r>
              <a:rPr lang="en-US" sz="2000" dirty="0"/>
              <a:t> </a:t>
            </a:r>
            <a:r>
              <a:rPr lang="en-US" sz="2000" dirty="0" err="1"/>
              <a:t>etik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pembentukan</a:t>
            </a:r>
            <a:r>
              <a:rPr lang="en-US" sz="2000" dirty="0"/>
              <a:t> </a:t>
            </a:r>
            <a:r>
              <a:rPr lang="en-US" sz="2000" dirty="0" err="1"/>
              <a:t>kaidah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.</a:t>
            </a:r>
          </a:p>
          <a:p>
            <a:pPr marL="228600" indent="0" algn="just">
              <a:buNone/>
            </a:pPr>
            <a:r>
              <a:rPr lang="en-US" sz="2000" i="1" dirty="0" err="1"/>
              <a:t>Kedua</a:t>
            </a:r>
            <a:r>
              <a:rPr lang="en-US" sz="2000" i="1" dirty="0"/>
              <a:t>, </a:t>
            </a:r>
            <a:r>
              <a:rPr lang="en-US" sz="2000" dirty="0"/>
              <a:t>moral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.</a:t>
            </a:r>
          </a:p>
          <a:p>
            <a:pPr marL="228600" indent="0" algn="just">
              <a:buNone/>
            </a:pPr>
            <a:r>
              <a:rPr lang="en-US" sz="2000" i="1" dirty="0" err="1"/>
              <a:t>Ketiga</a:t>
            </a:r>
            <a:r>
              <a:rPr lang="en-US" sz="2000" i="1" dirty="0"/>
              <a:t>, </a:t>
            </a:r>
            <a:r>
              <a:rPr lang="en-US" sz="2000" dirty="0"/>
              <a:t>moral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sarana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menguji</a:t>
            </a:r>
            <a:r>
              <a:rPr lang="en-US" sz="2000" dirty="0"/>
              <a:t> (</a:t>
            </a:r>
            <a:r>
              <a:rPr lang="en-US" sz="2000" dirty="0" err="1"/>
              <a:t>evaluasi</a:t>
            </a:r>
            <a:r>
              <a:rPr lang="en-US" sz="2000" dirty="0"/>
              <a:t>) </a:t>
            </a:r>
            <a:r>
              <a:rPr lang="en-US" sz="2000" dirty="0" err="1"/>
              <a:t>keberadaan</a:t>
            </a:r>
            <a:r>
              <a:rPr lang="en-US" sz="2000" dirty="0"/>
              <a:t> </a:t>
            </a:r>
            <a:r>
              <a:rPr lang="en-US" sz="2000" dirty="0" err="1"/>
              <a:t>kaidah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.</a:t>
            </a:r>
          </a:p>
          <a:p>
            <a:pPr marL="228600" indent="0" algn="just">
              <a:buNone/>
            </a:pPr>
            <a:r>
              <a:rPr lang="en-US" sz="2000" i="1" dirty="0" err="1"/>
              <a:t>Keempat</a:t>
            </a:r>
            <a:r>
              <a:rPr lang="en-US" sz="2000" i="1" dirty="0"/>
              <a:t>, </a:t>
            </a:r>
            <a:r>
              <a:rPr lang="en-US" sz="2000" dirty="0"/>
              <a:t>moral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rujukan</a:t>
            </a:r>
            <a:r>
              <a:rPr lang="en-US" sz="2000" dirty="0"/>
              <a:t> </a:t>
            </a:r>
            <a:r>
              <a:rPr lang="en-US" sz="2000" dirty="0" err="1"/>
              <a:t>justifikasi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menyelesaikan</a:t>
            </a:r>
            <a:r>
              <a:rPr lang="en-US" sz="2000" dirty="0"/>
              <a:t> </a:t>
            </a:r>
            <a:r>
              <a:rPr lang="en-US" sz="2000" dirty="0" err="1"/>
              <a:t>kasus-kasus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hukumnya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jelas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hukumnya</a:t>
            </a:r>
            <a:r>
              <a:rPr lang="en-US" sz="2000" dirty="0"/>
              <a:t>.</a:t>
            </a:r>
          </a:p>
          <a:p>
            <a:pPr marL="228600" indent="0" algn="just">
              <a:buNone/>
            </a:pPr>
            <a:r>
              <a:rPr lang="en-US" sz="2000" i="1" dirty="0" err="1"/>
              <a:t>Kelima</a:t>
            </a:r>
            <a:r>
              <a:rPr lang="en-US" sz="2000" i="1" dirty="0"/>
              <a:t>, </a:t>
            </a:r>
            <a:r>
              <a:rPr lang="en-US" sz="2000" dirty="0" err="1"/>
              <a:t>kesadaran</a:t>
            </a:r>
            <a:r>
              <a:rPr lang="en-US" sz="2000" dirty="0"/>
              <a:t> moral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menunjang</a:t>
            </a:r>
            <a:r>
              <a:rPr lang="en-US" sz="2000" dirty="0"/>
              <a:t> </a:t>
            </a:r>
            <a:r>
              <a:rPr lang="en-US" sz="2000" dirty="0" err="1"/>
              <a:t>kepatuhan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aturan-aturan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, </a:t>
            </a:r>
            <a:r>
              <a:rPr lang="en-US" sz="2000" dirty="0" err="1"/>
              <a:t>khususnya</a:t>
            </a:r>
            <a:r>
              <a:rPr lang="en-US" sz="2000" dirty="0"/>
              <a:t> </a:t>
            </a:r>
            <a:r>
              <a:rPr lang="en-US" sz="2000" dirty="0" err="1"/>
              <a:t>aturan-aturan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yang </a:t>
            </a:r>
            <a:r>
              <a:rPr lang="en-US" sz="2000" dirty="0" err="1"/>
              <a:t>sejalan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kaidah-kaidah</a:t>
            </a:r>
            <a:r>
              <a:rPr lang="en-US" sz="2000" dirty="0"/>
              <a:t> moral.</a:t>
            </a:r>
          </a:p>
        </p:txBody>
      </p:sp>
    </p:spTree>
    <p:extLst>
      <p:ext uri="{BB962C8B-B14F-4D97-AF65-F5344CB8AC3E}">
        <p14:creationId xmlns:p14="http://schemas.microsoft.com/office/powerpoint/2010/main" val="1880276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CE824-6AFB-470F-974F-B5B678C9E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Hukum </a:t>
            </a:r>
            <a:r>
              <a:rPr lang="en-US" dirty="0" err="1"/>
              <a:t>Terhadap</a:t>
            </a:r>
            <a:r>
              <a:rPr lang="en-US" dirty="0"/>
              <a:t> Moral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14464-B521-4B69-B485-415FADE9F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8600" indent="0">
              <a:buNone/>
            </a:pPr>
            <a:r>
              <a:rPr lang="pt-BR" dirty="0"/>
              <a:t>Fungsi hukum terhadap moral ada empat macam:</a:t>
            </a:r>
          </a:p>
          <a:p>
            <a:pPr marL="228600" indent="0">
              <a:buNone/>
            </a:pPr>
            <a:r>
              <a:rPr lang="en-US" i="1" dirty="0" err="1"/>
              <a:t>Pertama</a:t>
            </a:r>
            <a:r>
              <a:rPr lang="en-US" dirty="0"/>
              <a:t>, </a:t>
            </a:r>
            <a:r>
              <a:rPr lang="en-US" dirty="0" err="1"/>
              <a:t>mentransformasikan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moral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individul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kolektif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  <a:p>
            <a:pPr marL="228600" indent="0">
              <a:buNone/>
            </a:pPr>
            <a:r>
              <a:rPr lang="en-US" i="1" dirty="0" err="1"/>
              <a:t>Kedua</a:t>
            </a:r>
            <a:r>
              <a:rPr lang="en-US" dirty="0"/>
              <a:t>,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, </a:t>
            </a:r>
            <a:r>
              <a:rPr lang="en-US" dirty="0" err="1"/>
              <a:t>prinsip-prinsip</a:t>
            </a:r>
            <a:r>
              <a:rPr lang="en-US" dirty="0"/>
              <a:t>, dan </a:t>
            </a:r>
            <a:r>
              <a:rPr lang="en-US" dirty="0" err="1"/>
              <a:t>kaidah-kaidah</a:t>
            </a:r>
            <a:r>
              <a:rPr lang="en-US" dirty="0"/>
              <a:t> moral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personal dan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, </a:t>
            </a:r>
            <a:r>
              <a:rPr lang="en-US" dirty="0" err="1"/>
              <a:t>prinsip-prinsip</a:t>
            </a:r>
            <a:r>
              <a:rPr lang="en-US" dirty="0"/>
              <a:t>, dan </a:t>
            </a:r>
            <a:r>
              <a:rPr lang="en-US" dirty="0" err="1"/>
              <a:t>kaidah-kaidah</a:t>
            </a:r>
            <a:r>
              <a:rPr lang="en-US" dirty="0"/>
              <a:t> moral yang </a:t>
            </a:r>
            <a:r>
              <a:rPr lang="en-US" dirty="0" err="1"/>
              <a:t>ditransformasikan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kaifah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570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8C7B7-6F00-40CC-8E2E-E9AB1BE63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A2A66-1E24-4BD7-8080-C48FE993B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0">
              <a:buNone/>
            </a:pPr>
            <a:r>
              <a:rPr lang="en-US" i="1" dirty="0" err="1"/>
              <a:t>Ketiga</a:t>
            </a:r>
            <a:r>
              <a:rPr lang="en-US" i="1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mementuk</a:t>
            </a:r>
            <a:r>
              <a:rPr lang="en-US" dirty="0"/>
              <a:t> </a:t>
            </a:r>
            <a:r>
              <a:rPr lang="en-US" dirty="0" err="1"/>
              <a:t>moralias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ketertiban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</a:t>
            </a:r>
          </a:p>
          <a:p>
            <a:pPr marL="228600" indent="0">
              <a:buNone/>
            </a:pPr>
            <a:r>
              <a:rPr lang="en-US" i="1" dirty="0" err="1"/>
              <a:t>Keempat</a:t>
            </a:r>
            <a:r>
              <a:rPr lang="en-US" i="1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melembagakan</a:t>
            </a:r>
            <a:r>
              <a:rPr lang="en-US" dirty="0"/>
              <a:t> model </a:t>
            </a:r>
            <a:r>
              <a:rPr lang="en-US" dirty="0" err="1"/>
              <a:t>pertanggungjawaban</a:t>
            </a:r>
            <a:r>
              <a:rPr lang="en-US" dirty="0"/>
              <a:t> moral yang </a:t>
            </a:r>
            <a:r>
              <a:rPr lang="en-US" dirty="0" err="1"/>
              <a:t>berlandaskan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indeterminisme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pertanggungjawaban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18568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DA1E-D1AA-44E3-B927-886D1D3AA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29452-D76E-41B1-BB63-AB38E6B6F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28600" indent="0" algn="just">
              <a:buNone/>
            </a:pPr>
            <a:r>
              <a:rPr lang="en-US" dirty="0" err="1"/>
              <a:t>Diskursus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terpusat</a:t>
            </a:r>
            <a:r>
              <a:rPr lang="en-US" dirty="0"/>
              <a:t> pada </a:t>
            </a:r>
            <a:r>
              <a:rPr lang="en-US" dirty="0" err="1"/>
              <a:t>pertentangan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positivisme</a:t>
            </a:r>
            <a:r>
              <a:rPr lang="en-US" dirty="0"/>
              <a:t> dan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kodrat</a:t>
            </a:r>
            <a:r>
              <a:rPr lang="en-US" dirty="0"/>
              <a:t> (natural law).</a:t>
            </a:r>
          </a:p>
          <a:p>
            <a:pPr marL="228600" indent="0" algn="just">
              <a:buNone/>
            </a:pP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 juga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dialektis</a:t>
            </a:r>
            <a:r>
              <a:rPr lang="en-US" dirty="0"/>
              <a:t> di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yang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relasi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</a:t>
            </a:r>
            <a:r>
              <a:rPr lang="en-US" dirty="0" err="1"/>
              <a:t>resiprokal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moral. </a:t>
            </a:r>
            <a:r>
              <a:rPr lang="en-US" dirty="0" err="1"/>
              <a:t>Artinya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timbal </a:t>
            </a:r>
            <a:r>
              <a:rPr lang="en-US" dirty="0" err="1"/>
              <a:t>balik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kontribusi</a:t>
            </a:r>
            <a:r>
              <a:rPr lang="en-US" dirty="0"/>
              <a:t> moral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</a:t>
            </a:r>
            <a:r>
              <a:rPr lang="en-US" dirty="0" err="1"/>
              <a:t>kontribusi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moral. </a:t>
            </a:r>
          </a:p>
        </p:txBody>
      </p:sp>
    </p:spTree>
    <p:extLst>
      <p:ext uri="{BB962C8B-B14F-4D97-AF65-F5344CB8AC3E}">
        <p14:creationId xmlns:p14="http://schemas.microsoft.com/office/powerpoint/2010/main" val="125115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00E2A-03EA-48E6-8807-42FC41426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E0BD2-67B8-46BA-A4F4-5F3F9B168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8600" indent="0" algn="just">
              <a:buNone/>
            </a:pPr>
            <a:r>
              <a:rPr lang="en-US" dirty="0"/>
              <a:t>Dari </a:t>
            </a:r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historis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 pada </a:t>
            </a:r>
            <a:r>
              <a:rPr lang="en-US" dirty="0" err="1"/>
              <a:t>awalnya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terpisah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yang </a:t>
            </a:r>
            <a:r>
              <a:rPr lang="en-US" dirty="0" err="1"/>
              <a:t>menyatu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(divine law).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Yahudi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Kanonik</a:t>
            </a:r>
            <a:r>
              <a:rPr lang="en-US" dirty="0"/>
              <a:t>, dan </a:t>
            </a:r>
            <a:r>
              <a:rPr lang="en-US" dirty="0" err="1"/>
              <a:t>hukum</a:t>
            </a:r>
            <a:r>
              <a:rPr lang="en-US" dirty="0"/>
              <a:t> Islam. </a:t>
            </a:r>
            <a:r>
              <a:rPr lang="en-US" dirty="0" err="1"/>
              <a:t>Menyatunya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instrumen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tercermin</a:t>
            </a:r>
            <a:r>
              <a:rPr lang="en-US" dirty="0"/>
              <a:t> pula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komunitas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 (</a:t>
            </a:r>
            <a:r>
              <a:rPr lang="en-US" dirty="0" err="1"/>
              <a:t>suku-suku</a:t>
            </a:r>
            <a:r>
              <a:rPr lang="en-US" dirty="0"/>
              <a:t> </a:t>
            </a:r>
            <a:r>
              <a:rPr lang="en-US" dirty="0" err="1"/>
              <a:t>terbelakang</a:t>
            </a:r>
            <a:r>
              <a:rPr lang="en-US" dirty="0"/>
              <a:t>)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tersentuh</a:t>
            </a:r>
            <a:r>
              <a:rPr lang="en-US" dirty="0"/>
              <a:t> oleh </a:t>
            </a:r>
            <a:r>
              <a:rPr lang="en-US" dirty="0" err="1"/>
              <a:t>modernisasi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1048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5B53E-5A8F-48A6-9989-AEBF937A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C4D7E-1F74-4FBD-8228-57DB1F43C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0">
              <a:buNone/>
            </a:pPr>
            <a:r>
              <a:rPr lang="en-US" dirty="0" err="1"/>
              <a:t>Terpisahnya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 </a:t>
            </a:r>
            <a:r>
              <a:rPr lang="en-US" dirty="0" err="1"/>
              <a:t>dipengaruhi</a:t>
            </a:r>
            <a:r>
              <a:rPr lang="en-US" dirty="0"/>
              <a:t> oleh </a:t>
            </a:r>
            <a:r>
              <a:rPr lang="en-US" dirty="0" err="1"/>
              <a:t>sekulerisasi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memisahkan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keduniaan</a:t>
            </a:r>
            <a:r>
              <a:rPr lang="en-US" dirty="0"/>
              <a:t> yang </a:t>
            </a:r>
            <a:r>
              <a:rPr lang="en-US" dirty="0" err="1"/>
              <a:t>menajadi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kenegaraan</a:t>
            </a:r>
            <a:r>
              <a:rPr lang="en-US" dirty="0"/>
              <a:t> (</a:t>
            </a:r>
            <a:r>
              <a:rPr lang="en-US" dirty="0" err="1"/>
              <a:t>politik</a:t>
            </a:r>
            <a:r>
              <a:rPr lang="en-US" dirty="0"/>
              <a:t>) dan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keakhiratan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domain moral dan agama.</a:t>
            </a:r>
          </a:p>
        </p:txBody>
      </p:sp>
    </p:spTree>
    <p:extLst>
      <p:ext uri="{BB962C8B-B14F-4D97-AF65-F5344CB8AC3E}">
        <p14:creationId xmlns:p14="http://schemas.microsoft.com/office/powerpoint/2010/main" val="22831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18593-319C-4FC1-B35B-877632270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7671-1F88-4C1F-BB56-64797E4C0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0">
              <a:buNone/>
            </a:pP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moralitas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, </a:t>
            </a:r>
            <a:r>
              <a:rPr lang="en-US" dirty="0" err="1"/>
              <a:t>ditentukan</a:t>
            </a:r>
            <a:r>
              <a:rPr lang="en-US" dirty="0"/>
              <a:t> oleh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subyektif</a:t>
            </a:r>
            <a:r>
              <a:rPr lang="en-US" dirty="0"/>
              <a:t> dan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obyektif</a:t>
            </a:r>
            <a:r>
              <a:rPr lang="en-US" dirty="0"/>
              <a:t> </a:t>
            </a:r>
            <a:r>
              <a:rPr lang="en-US" dirty="0" err="1"/>
              <a:t>berlandaskan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norma-norma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2070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F0D76-C3F4-4027-BB89-C74BF5F4F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Pola </a:t>
            </a:r>
            <a:r>
              <a:rPr lang="en-US" dirty="0" err="1"/>
              <a:t>Hubungan</a:t>
            </a:r>
            <a:r>
              <a:rPr lang="en-US" dirty="0"/>
              <a:t> Hukum dan Moral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D7792-47F8-4272-95C6-65E6E0986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0">
              <a:buNone/>
            </a:pPr>
            <a:r>
              <a:rPr lang="sv-SE" dirty="0"/>
              <a:t>Ada empat macam pola hubungan hukum dan moral.</a:t>
            </a:r>
          </a:p>
          <a:p>
            <a:pPr marL="228600" indent="0">
              <a:buNone/>
            </a:pPr>
            <a:r>
              <a:rPr lang="en-US" i="1" dirty="0" err="1"/>
              <a:t>Pertama</a:t>
            </a:r>
            <a:r>
              <a:rPr lang="en-US" i="1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moral. </a:t>
            </a:r>
            <a:r>
              <a:rPr lang="en-US" dirty="0" err="1"/>
              <a:t>Ajaran</a:t>
            </a:r>
            <a:r>
              <a:rPr lang="en-US" dirty="0"/>
              <a:t> moral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prinsip-prinsip</a:t>
            </a:r>
            <a:r>
              <a:rPr lang="en-US" dirty="0"/>
              <a:t> dan </a:t>
            </a:r>
            <a:r>
              <a:rPr lang="en-US" dirty="0" err="1"/>
              <a:t>kaidah-kaidah</a:t>
            </a:r>
            <a:r>
              <a:rPr lang="en-US" dirty="0"/>
              <a:t> moral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agama, </a:t>
            </a:r>
            <a:r>
              <a:rPr lang="en-US" dirty="0" err="1"/>
              <a:t>ideologi</a:t>
            </a:r>
            <a:r>
              <a:rPr lang="en-US" dirty="0"/>
              <a:t>, </a:t>
            </a:r>
            <a:r>
              <a:rPr lang="en-US" dirty="0" err="1"/>
              <a:t>filsafat</a:t>
            </a:r>
            <a:r>
              <a:rPr lang="en-US" dirty="0"/>
              <a:t> dan </a:t>
            </a:r>
            <a:r>
              <a:rPr lang="en-US" dirty="0" err="1"/>
              <a:t>tradisi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05977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727E9-E339-4C10-A68F-E5D241224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7656C-B89B-474B-9DFE-A500C737A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0">
              <a:buNone/>
            </a:pPr>
            <a:r>
              <a:rPr lang="en-US" i="1" dirty="0" err="1"/>
              <a:t>Kedua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derivasi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prinsip-prinsip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kaidah-kaidah</a:t>
            </a:r>
            <a:r>
              <a:rPr lang="en-US" dirty="0"/>
              <a:t> moral </a:t>
            </a:r>
            <a:r>
              <a:rPr lang="en-US" dirty="0" err="1"/>
              <a:t>umum</a:t>
            </a:r>
            <a:r>
              <a:rPr lang="en-US" dirty="0"/>
              <a:t>. </a:t>
            </a:r>
            <a:r>
              <a:rPr lang="en-US" dirty="0" err="1"/>
              <a:t>Artinya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penjabaran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prinsip-prinsip</a:t>
            </a:r>
            <a:r>
              <a:rPr lang="en-US" dirty="0"/>
              <a:t> moral </a:t>
            </a:r>
            <a:r>
              <a:rPr lang="en-US" dirty="0" err="1"/>
              <a:t>umum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universal dan </a:t>
            </a:r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kebudayaan</a:t>
            </a:r>
            <a:r>
              <a:rPr lang="en-US" dirty="0"/>
              <a:t>.</a:t>
            </a:r>
          </a:p>
          <a:p>
            <a:pPr marL="228600" indent="0">
              <a:buNone/>
            </a:pPr>
            <a:r>
              <a:rPr lang="en-US" i="1" dirty="0" err="1"/>
              <a:t>Ketiga</a:t>
            </a:r>
            <a:r>
              <a:rPr lang="en-US" i="1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persinggungan</a:t>
            </a:r>
            <a:r>
              <a:rPr lang="en-US" dirty="0"/>
              <a:t> (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singgung</a:t>
            </a:r>
            <a:r>
              <a:rPr lang="en-US" dirty="0"/>
              <a:t>)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</a:t>
            </a:r>
            <a:r>
              <a:rPr lang="en-US" dirty="0" err="1"/>
              <a:t>kaidah</a:t>
            </a:r>
            <a:r>
              <a:rPr lang="en-US" dirty="0"/>
              <a:t> moral. </a:t>
            </a:r>
            <a:r>
              <a:rPr lang="en-US" dirty="0" err="1"/>
              <a:t>Artinya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sama-sama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oleh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7647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4C89-58BF-4F1F-9F68-5BD1FB60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6DEE6-63A7-43B3-8DCE-3CC9C5183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0">
              <a:buNone/>
            </a:pPr>
            <a:r>
              <a:rPr lang="en-US" i="1" dirty="0" err="1"/>
              <a:t>Keempat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moral,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terpisah</a:t>
            </a:r>
            <a:r>
              <a:rPr lang="en-US" dirty="0"/>
              <a:t>, </a:t>
            </a:r>
            <a:r>
              <a:rPr lang="en-US" dirty="0" err="1"/>
              <a:t>tapi</a:t>
            </a:r>
            <a:r>
              <a:rPr lang="en-US" dirty="0"/>
              <a:t> juga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 </a:t>
            </a:r>
            <a:r>
              <a:rPr lang="en-US" dirty="0" err="1"/>
              <a:t>Berbedanya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terpisahnya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moral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digambarkan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skema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singgung</a:t>
            </a:r>
            <a:r>
              <a:rPr lang="en-US" dirty="0"/>
              <a:t>, </a:t>
            </a:r>
            <a:r>
              <a:rPr lang="en-US" dirty="0" err="1"/>
              <a:t>lingkaran</a:t>
            </a:r>
            <a:r>
              <a:rPr lang="en-US" dirty="0"/>
              <a:t> yang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moral dan </a:t>
            </a:r>
            <a:r>
              <a:rPr lang="en-US" dirty="0" err="1"/>
              <a:t>lingkaran</a:t>
            </a:r>
            <a:r>
              <a:rPr lang="en-US" dirty="0"/>
              <a:t> yang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884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9ABB2-9267-497E-81B4-0B5FCAFBF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3B867-0C5A-41AF-8F4C-446B22B21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0">
              <a:buNone/>
            </a:pP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dan </a:t>
            </a:r>
            <a:r>
              <a:rPr lang="en-US" dirty="0" err="1"/>
              <a:t>kaidah</a:t>
            </a:r>
            <a:r>
              <a:rPr lang="en-US" dirty="0"/>
              <a:t> moral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. Hukum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ketertiban</a:t>
            </a:r>
            <a:r>
              <a:rPr lang="en-US" dirty="0"/>
              <a:t> dan </a:t>
            </a:r>
            <a:r>
              <a:rPr lang="en-US" dirty="0" err="1"/>
              <a:t>ketenteraman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moral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menyempurnakan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3919994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753</Words>
  <Application>Microsoft Office PowerPoint</Application>
  <PresentationFormat>Widescreen</PresentationFormat>
  <Paragraphs>29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Avenir Next LT Pro</vt:lpstr>
      <vt:lpstr>Sabon Next LT</vt:lpstr>
      <vt:lpstr>Wingdings</vt:lpstr>
      <vt:lpstr>LuminousVTI</vt:lpstr>
      <vt:lpstr>Dialektika Hukum dan Moral dalam Perspektif Filsafat Hukum</vt:lpstr>
      <vt:lpstr>PowerPoint Presentation</vt:lpstr>
      <vt:lpstr>PowerPoint Presentation</vt:lpstr>
      <vt:lpstr>PowerPoint Presentation</vt:lpstr>
      <vt:lpstr>PowerPoint Presentation</vt:lpstr>
      <vt:lpstr>Pola Hubungan Hukum dan Moral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Fungsi Moral terhadap Hukum</vt:lpstr>
      <vt:lpstr>Fungsi Hukum Terhadap Moral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Dialektika Hukum dan Moral dalam Perspektif Filsafat Hukum</dc:title>
  <dc:creator>Tristiyanto Tristiyanto</dc:creator>
  <cp:lastModifiedBy>Tristiyanto Tristiyanto</cp:lastModifiedBy>
  <cp:revision>1</cp:revision>
  <dcterms:created xsi:type="dcterms:W3CDTF">2021-11-08T00:16:02Z</dcterms:created>
  <dcterms:modified xsi:type="dcterms:W3CDTF">2021-11-08T00:38:53Z</dcterms:modified>
</cp:coreProperties>
</file>