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20" r:id="rId2"/>
    <p:sldMasterId id="2147483732" r:id="rId3"/>
  </p:sldMasterIdLst>
  <p:notesMasterIdLst>
    <p:notesMasterId r:id="rId16"/>
  </p:notesMasterIdLst>
  <p:sldIdLst>
    <p:sldId id="256" r:id="rId4"/>
    <p:sldId id="257" r:id="rId5"/>
    <p:sldId id="258" r:id="rId6"/>
    <p:sldId id="259" r:id="rId7"/>
    <p:sldId id="260" r:id="rId8"/>
    <p:sldId id="263" r:id="rId9"/>
    <p:sldId id="268" r:id="rId10"/>
    <p:sldId id="267" r:id="rId11"/>
    <p:sldId id="266" r:id="rId12"/>
    <p:sldId id="264" r:id="rId13"/>
    <p:sldId id="269" r:id="rId14"/>
    <p:sldId id="265" r:id="rId15"/>
  </p:sldIdLst>
  <p:sldSz cx="9144000" cy="6858000" type="screen4x3"/>
  <p:notesSz cx="6858000" cy="9144000"/>
  <p:custDataLst>
    <p:tags r:id="rId17"/>
  </p:custDataLst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91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0B561-D853-4DAC-9B73-E8B849794F21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31B992-B4C4-446D-B808-B44FE288ECD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7161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31B992-B4C4-446D-B808-B44FE288ECD7}" type="slidenum">
              <a:rPr lang="id-ID" smtClean="0"/>
              <a:pPr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34082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9F6B19A-EFE5-42DA-8F82-27A95BEB23FB}" type="datetimeFigureOut">
              <a:rPr lang="id-ID" smtClean="0"/>
              <a:pPr/>
              <a:t>12/10/2020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F46C86C-67A5-4A7D-969B-988B4D15460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/>
          <a:lstStyle/>
          <a:p>
            <a:r>
              <a:rPr lang="id-ID" dirty="0" smtClean="0"/>
              <a:t>Keragaman Arti Hukum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Kata “hukum” berasal dari bahasa Latin  </a:t>
            </a:r>
            <a:r>
              <a:rPr lang="id-ID" sz="3200" b="1" i="1" dirty="0" smtClean="0"/>
              <a:t>ius</a:t>
            </a:r>
            <a:r>
              <a:rPr lang="id-ID" sz="3200" b="1" dirty="0" smtClean="0"/>
              <a:t> atau </a:t>
            </a:r>
            <a:r>
              <a:rPr lang="id-ID" sz="3200" b="1" i="1" dirty="0" smtClean="0"/>
              <a:t>jus </a:t>
            </a:r>
            <a:r>
              <a:rPr lang="id-ID" sz="3200" dirty="0" smtClean="0"/>
              <a:t>ex ius civil....hukum perdata/hukum sipil.</a:t>
            </a:r>
          </a:p>
          <a:p>
            <a:r>
              <a:rPr lang="id-ID" sz="3200" b="1" i="1" dirty="0" smtClean="0"/>
              <a:t>Jure.....</a:t>
            </a:r>
            <a:r>
              <a:rPr lang="id-ID" sz="3200" dirty="0" smtClean="0"/>
              <a:t>ex </a:t>
            </a:r>
            <a:r>
              <a:rPr lang="id-ID" sz="3200" b="1" i="1" dirty="0" smtClean="0"/>
              <a:t>de jure....</a:t>
            </a:r>
            <a:r>
              <a:rPr lang="id-ID" sz="3200" dirty="0" smtClean="0"/>
              <a:t>menurut hkm / sesuai hukum.</a:t>
            </a:r>
          </a:p>
          <a:p>
            <a:r>
              <a:rPr lang="id-ID" sz="3200" b="1" i="1" dirty="0" smtClean="0"/>
              <a:t>Lex</a:t>
            </a:r>
            <a:r>
              <a:rPr lang="id-ID" sz="3200" dirty="0" smtClean="0"/>
              <a:t>.....</a:t>
            </a:r>
            <a:r>
              <a:rPr lang="id-ID" sz="3200" b="1" i="1" dirty="0" smtClean="0"/>
              <a:t>lex specialis</a:t>
            </a:r>
            <a:r>
              <a:rPr lang="id-ID" sz="3200" dirty="0" smtClean="0"/>
              <a:t>...uu dlm arti khusus</a:t>
            </a:r>
          </a:p>
          <a:p>
            <a:r>
              <a:rPr lang="id-ID" sz="3200" dirty="0" smtClean="0"/>
              <a:t>Bahasa inggris.... </a:t>
            </a:r>
            <a:r>
              <a:rPr lang="id-ID" sz="3200" b="1" i="1" dirty="0" smtClean="0"/>
              <a:t>Law,legal</a:t>
            </a:r>
          </a:p>
          <a:p>
            <a:r>
              <a:rPr lang="id-ID" sz="3200" dirty="0" smtClean="0"/>
              <a:t>Bahasa perancis...</a:t>
            </a:r>
            <a:r>
              <a:rPr lang="id-ID" sz="3200" b="1" dirty="0" smtClean="0"/>
              <a:t>droit</a:t>
            </a:r>
          </a:p>
          <a:p>
            <a:r>
              <a:rPr lang="id-ID" sz="3200" dirty="0" smtClean="0"/>
              <a:t>Bahasa Belanda .....</a:t>
            </a:r>
            <a:r>
              <a:rPr lang="id-ID" sz="3200" b="1" i="1" dirty="0" smtClean="0"/>
              <a:t>recht</a:t>
            </a:r>
            <a:endParaRPr lang="id-ID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60103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dirty="0" smtClean="0"/>
              <a:t>5. Hukum sebagai Petugas</a:t>
            </a:r>
          </a:p>
          <a:p>
            <a:r>
              <a:rPr lang="id-ID" dirty="0" smtClean="0"/>
              <a:t>Pribadi-pribadi yang berhubungan erat dengan penegakan hukum (pejabat hukum seperti polisi, jaksa, hakim, dsb). hukum terlihat dlm wujud fisiknya</a:t>
            </a:r>
          </a:p>
          <a:p>
            <a:endParaRPr lang="id-ID" dirty="0" smtClean="0"/>
          </a:p>
          <a:p>
            <a:pPr>
              <a:buNone/>
            </a:pPr>
            <a:r>
              <a:rPr lang="id-ID" dirty="0" smtClean="0"/>
              <a:t>6. Hukum sebagai Keputusan Penguasa</a:t>
            </a:r>
          </a:p>
          <a:p>
            <a:r>
              <a:rPr lang="es-ES" dirty="0" err="1" smtClean="0"/>
              <a:t>Hasil</a:t>
            </a:r>
            <a:r>
              <a:rPr lang="es-ES" dirty="0" smtClean="0"/>
              <a:t> </a:t>
            </a:r>
            <a:r>
              <a:rPr lang="es-ES" dirty="0" err="1" smtClean="0"/>
              <a:t>atau</a:t>
            </a:r>
            <a:r>
              <a:rPr lang="es-ES" dirty="0" smtClean="0"/>
              <a:t> </a:t>
            </a:r>
            <a:r>
              <a:rPr lang="es-ES" dirty="0" err="1" smtClean="0"/>
              <a:t>proses</a:t>
            </a:r>
            <a:r>
              <a:rPr lang="es-ES" dirty="0" smtClean="0"/>
              <a:t> </a:t>
            </a:r>
            <a:r>
              <a:rPr lang="es-ES" dirty="0" err="1" smtClean="0"/>
              <a:t>pertimbangan</a:t>
            </a:r>
            <a:r>
              <a:rPr lang="es-ES" dirty="0" smtClean="0"/>
              <a:t>/</a:t>
            </a:r>
            <a:r>
              <a:rPr lang="es-ES" dirty="0" err="1" smtClean="0"/>
              <a:t>kebijakan</a:t>
            </a:r>
            <a:r>
              <a:rPr lang="es-ES" dirty="0" smtClean="0"/>
              <a:t> </a:t>
            </a:r>
            <a:r>
              <a:rPr lang="es-ES" dirty="0" err="1" smtClean="0"/>
              <a:t>penguasa</a:t>
            </a:r>
            <a:endParaRPr lang="id-ID" dirty="0" smtClean="0"/>
          </a:p>
          <a:p>
            <a:r>
              <a:rPr lang="id-ID" dirty="0" smtClean="0"/>
              <a:t>Hukum sebagai hasil deskresi  yg menyangkut </a:t>
            </a:r>
            <a:r>
              <a:rPr lang="es-ES" dirty="0" smtClean="0"/>
              <a:t>p</a:t>
            </a:r>
            <a:r>
              <a:rPr lang="id-ID" dirty="0" smtClean="0"/>
              <a:t>engambilan atau </a:t>
            </a:r>
            <a:r>
              <a:rPr lang="es-ES" dirty="0" smtClean="0"/>
              <a:t>p</a:t>
            </a:r>
            <a:r>
              <a:rPr lang="id-ID" dirty="0" smtClean="0"/>
              <a:t>embuatan keutusan yg tdk secara ketat diatur oleh </a:t>
            </a:r>
            <a:r>
              <a:rPr lang="es-ES" dirty="0" smtClean="0"/>
              <a:t>p</a:t>
            </a:r>
            <a:r>
              <a:rPr lang="id-ID" dirty="0" smtClean="0"/>
              <a:t>eraturan2 tt berkenaan dgn unsur yg berkenaan dgn </a:t>
            </a:r>
            <a:r>
              <a:rPr lang="es-ES" dirty="0" smtClean="0"/>
              <a:t>p</a:t>
            </a:r>
            <a:r>
              <a:rPr lang="id-ID" dirty="0" smtClean="0"/>
              <a:t>ertimbngan </a:t>
            </a:r>
            <a:r>
              <a:rPr lang="es-ES" dirty="0" smtClean="0"/>
              <a:t>p</a:t>
            </a:r>
            <a:r>
              <a:rPr lang="id-ID" dirty="0" smtClean="0"/>
              <a:t>ribadi (wayne la favre</a:t>
            </a:r>
          </a:p>
          <a:p>
            <a:r>
              <a:rPr lang="id-ID" dirty="0" smtClean="0"/>
              <a:t>Roscoe </a:t>
            </a:r>
            <a:r>
              <a:rPr lang="es-ES" dirty="0" smtClean="0"/>
              <a:t>p</a:t>
            </a:r>
            <a:r>
              <a:rPr lang="id-ID" dirty="0" smtClean="0"/>
              <a:t>ound...suatu kewenangan yg diberikan o hukum u bertindak dlm situasi dan konsidi sesuai dgn </a:t>
            </a:r>
            <a:r>
              <a:rPr lang="es-ES" dirty="0" smtClean="0"/>
              <a:t>p</a:t>
            </a:r>
            <a:r>
              <a:rPr lang="id-ID" dirty="0" smtClean="0"/>
              <a:t>ertimbangan dan hati nurani </a:t>
            </a:r>
            <a:r>
              <a:rPr lang="es-ES" dirty="0" smtClean="0"/>
              <a:t>p</a:t>
            </a:r>
            <a:r>
              <a:rPr lang="id-ID" dirty="0" smtClean="0"/>
              <a:t>etugas/ </a:t>
            </a:r>
            <a:r>
              <a:rPr lang="es-ES" dirty="0" smtClean="0"/>
              <a:t>p</a:t>
            </a:r>
            <a:r>
              <a:rPr lang="id-ID" dirty="0" smtClean="0"/>
              <a:t>ejabat itu sendiri yg meru</a:t>
            </a:r>
            <a:r>
              <a:rPr lang="es-ES" dirty="0" smtClean="0"/>
              <a:t>p</a:t>
            </a:r>
            <a:r>
              <a:rPr lang="id-ID" dirty="0" smtClean="0"/>
              <a:t>akan gagasan moral </a:t>
            </a:r>
            <a:r>
              <a:rPr lang="es-ES" dirty="0" smtClean="0"/>
              <a:t>p</a:t>
            </a:r>
            <a:r>
              <a:rPr lang="id-ID" dirty="0" smtClean="0"/>
              <a:t>yg berada antara hkm dan moral</a:t>
            </a:r>
            <a:endParaRPr lang="es-ES" dirty="0" smtClean="0"/>
          </a:p>
          <a:p>
            <a:pPr>
              <a:buNone/>
            </a:pPr>
            <a:r>
              <a:rPr lang="nb-NO" dirty="0" smtClean="0"/>
              <a:t>7. Hukum sebagai Proses Pemerintahan</a:t>
            </a:r>
          </a:p>
          <a:p>
            <a:r>
              <a:rPr lang="id-ID" dirty="0" smtClean="0"/>
              <a:t>Proses hubungan timbal balik antara unsur-unsur pokok dalam sistem kenegaraan</a:t>
            </a:r>
          </a:p>
          <a:p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529599"/>
          </a:xfrm>
        </p:spPr>
        <p:txBody>
          <a:bodyPr>
            <a:normAutofit/>
          </a:bodyPr>
          <a:lstStyle/>
          <a:p>
            <a:endParaRPr lang="id-ID" dirty="0" smtClean="0"/>
          </a:p>
          <a:p>
            <a:pPr>
              <a:buNone/>
            </a:pPr>
            <a:r>
              <a:rPr lang="id-ID" dirty="0" smtClean="0"/>
              <a:t>8. Hukum sebagai sikap tindak atau perilaku yg teratur/  yang diulang-ulang dengan cara sama dan bertujuan untuk mencapai kedamaian</a:t>
            </a:r>
          </a:p>
          <a:p>
            <a:r>
              <a:rPr lang="id-ID" dirty="0" smtClean="0"/>
              <a:t>Hukum ini tidak nampak seperti dalam arti petugas yang patroli, yang memeriksa orang yang mencuri atau hakim yang mengadili, melainkan hidup bersama dengan perilaku individu 1 terhadap yang lain secara terbiasa dan senantiasa terasa wajar serta rasional. </a:t>
            </a:r>
          </a:p>
          <a:p>
            <a:r>
              <a:rPr lang="id-ID" dirty="0" smtClean="0"/>
              <a:t>Dalam hal ini sering disebut hukum sebagai suatu kebiasaan (hukum kebiasaan). Contoh................</a:t>
            </a:r>
            <a:endParaRPr lang="id-ID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86657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 startAt="9"/>
            </a:pPr>
            <a:r>
              <a:rPr lang="fi-FI" dirty="0" smtClean="0"/>
              <a:t>Hukum sebagai Jalinan Nilai-Nilai</a:t>
            </a:r>
            <a:endParaRPr lang="id-ID" dirty="0" smtClean="0"/>
          </a:p>
          <a:p>
            <a:pPr marL="514350" indent="-514350">
              <a:buNone/>
            </a:pPr>
            <a:endParaRPr lang="fi-FI" b="1" dirty="0" smtClean="0"/>
          </a:p>
          <a:p>
            <a:r>
              <a:rPr lang="id-ID" i="1" dirty="0" smtClean="0"/>
              <a:t>Jalinan dari konsep-konsep abstrak tentang apa yang baik dan buruk</a:t>
            </a:r>
          </a:p>
          <a:p>
            <a:endParaRPr lang="id-ID" dirty="0" smtClean="0"/>
          </a:p>
          <a:p>
            <a:r>
              <a:rPr lang="id-ID" dirty="0" smtClean="0"/>
              <a:t>Hukum dalam artian ini bertujuan mewujudkan keserasian dan kesinambungan antar faktor nilai obyektif dan subyektif dari hukum demi terwujudnya nilai-nilai keadilan dalam hubungan antara individu di tengah pergaulan hidupnya.</a:t>
            </a:r>
          </a:p>
          <a:p>
            <a:r>
              <a:rPr lang="id-ID" dirty="0" smtClean="0"/>
              <a:t> Nilai objektif tsb misalnya ttg baik buruk, patut dan tidak patut (umum),</a:t>
            </a:r>
          </a:p>
          <a:p>
            <a:r>
              <a:rPr lang="id-ID" dirty="0" smtClean="0"/>
              <a:t> sedangkan nilai subjektif memberikan keputusan bagi keadilan sesuai keadaan pada suatu tempat , waktu dan budaya masyarakat (khusus). Inilah yg perlu diserasikan antara kepentingan publik, kepentingan privat dan dengan kepentingan individu.</a:t>
            </a:r>
            <a:br>
              <a:rPr lang="id-ID" dirty="0" smtClean="0"/>
            </a:br>
            <a:endParaRPr lang="id-ID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/>
          <a:lstStyle/>
          <a:p>
            <a:r>
              <a:rPr lang="id-ID" dirty="0" smtClean="0"/>
              <a:t>KBBI</a:t>
            </a:r>
          </a:p>
          <a:p>
            <a:pPr>
              <a:buNone/>
            </a:pPr>
            <a:r>
              <a:rPr lang="id-ID" dirty="0" smtClean="0"/>
              <a:t>1. </a:t>
            </a:r>
            <a:r>
              <a:rPr lang="id-ID" sz="2800" dirty="0" smtClean="0"/>
              <a:t>pe</a:t>
            </a:r>
            <a:r>
              <a:rPr lang="id-ID" dirty="0" smtClean="0"/>
              <a:t>raturan atau atau adat yg secara resmi diangga</a:t>
            </a:r>
            <a:r>
              <a:rPr lang="id-ID" sz="2400" dirty="0" smtClean="0"/>
              <a:t>p </a:t>
            </a:r>
            <a:r>
              <a:rPr lang="id-ID" dirty="0" smtClean="0"/>
              <a:t>mengikat</a:t>
            </a:r>
          </a:p>
          <a:p>
            <a:pPr>
              <a:buNone/>
            </a:pPr>
            <a:r>
              <a:rPr lang="id-ID" dirty="0" smtClean="0"/>
              <a:t>2. Uu atau </a:t>
            </a:r>
            <a:r>
              <a:rPr lang="id-ID" sz="2800" dirty="0" smtClean="0"/>
              <a:t>p</a:t>
            </a:r>
            <a:r>
              <a:rPr lang="id-ID" dirty="0" smtClean="0"/>
              <a:t>eraturan, dsb yg mengatur </a:t>
            </a:r>
            <a:r>
              <a:rPr lang="id-ID" sz="2800" dirty="0" smtClean="0"/>
              <a:t>pergaulan hidup masyarakat</a:t>
            </a:r>
          </a:p>
          <a:p>
            <a:pPr>
              <a:buNone/>
            </a:pPr>
            <a:r>
              <a:rPr lang="id-ID" sz="2800" dirty="0" smtClean="0"/>
              <a:t>3. patokan/ kaidah mengenai peristiwa tertentu</a:t>
            </a:r>
          </a:p>
          <a:p>
            <a:pPr>
              <a:buNone/>
            </a:pPr>
            <a:r>
              <a:rPr lang="id-ID" sz="2800" dirty="0" smtClean="0"/>
              <a:t>4. Keputusan yg diberikan oleh hakim </a:t>
            </a: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d-ID" sz="3200" dirty="0" smtClean="0"/>
              <a:t>Beberapa definisi hukum menurut ahli 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b="1" i="1" dirty="0" smtClean="0"/>
              <a:t>Grotius, </a:t>
            </a:r>
            <a:r>
              <a:rPr lang="id-ID" dirty="0" smtClean="0"/>
              <a:t>hukum adalah aturan-aturan tingkah laku yang dibuat menjadi kewajiban melalui sanksi-sanksi yang djatuhkan terhadap setiap pelanggaran dan kejahatan melalui suatu otoritas pengendalian.</a:t>
            </a:r>
          </a:p>
          <a:p>
            <a:r>
              <a:rPr lang="id-ID" b="1" i="1" dirty="0" smtClean="0"/>
              <a:t>Van Apeldoorn</a:t>
            </a:r>
            <a:r>
              <a:rPr lang="id-ID" dirty="0" smtClean="0"/>
              <a:t>, hukum itu banyak seginya dan demikian luasnya sehingga tidak mungkin menyatakanya dalam (satu) rumusan yang memuaskan</a:t>
            </a:r>
            <a:endParaRPr lang="id-ID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743913"/>
          </a:xfrm>
        </p:spPr>
        <p:txBody>
          <a:bodyPr>
            <a:normAutofit fontScale="70000" lnSpcReduction="20000"/>
          </a:bodyPr>
          <a:lstStyle/>
          <a:p>
            <a:endParaRPr lang="id-ID" b="1" i="1" dirty="0" smtClean="0"/>
          </a:p>
          <a:p>
            <a:endParaRPr lang="id-ID" b="1" i="1" dirty="0" smtClean="0"/>
          </a:p>
          <a:p>
            <a:r>
              <a:rPr lang="id-ID" b="1" i="1" dirty="0" smtClean="0"/>
              <a:t>Hans Kelsen, </a:t>
            </a:r>
            <a:r>
              <a:rPr lang="id-ID" dirty="0" smtClean="0"/>
              <a:t>hukum adalah suatu perintah terhadap tingkah laku manusia. Hukum adalah kaidah primer yang menetapkan sanksi-sanksi.</a:t>
            </a:r>
            <a:r>
              <a:rPr lang="id-ID" b="1" dirty="0" smtClean="0"/>
              <a:t> </a:t>
            </a:r>
          </a:p>
          <a:p>
            <a:r>
              <a:rPr lang="id-ID" b="1" i="1" dirty="0" smtClean="0"/>
              <a:t>Paul Scholten, </a:t>
            </a:r>
            <a:r>
              <a:rPr lang="id-ID" dirty="0" smtClean="0"/>
              <a:t>hukum adalah suatu petunjuk tentang apa yang layak dilakukan dan apa yang tidak layak untuk dilakukan yang bersifat perintah.</a:t>
            </a:r>
          </a:p>
          <a:p>
            <a:r>
              <a:rPr lang="id-ID" dirty="0" smtClean="0"/>
              <a:t>. </a:t>
            </a:r>
            <a:r>
              <a:rPr lang="id-ID" b="1" i="1" dirty="0" smtClean="0"/>
              <a:t>Van Vollenhoven</a:t>
            </a:r>
            <a:r>
              <a:rPr lang="id-ID" dirty="0" smtClean="0"/>
              <a:t> (Het adatrecht van Nederlandsche Indie), Hukum adalah suatu gejala dalam pergaulan hidup yang bergejolak terus menerus dalam keadaan bentur membentur tanpa henti-hentinya dengan gejala lainnya.</a:t>
            </a:r>
          </a:p>
          <a:p>
            <a:r>
              <a:rPr lang="id-ID" b="1" i="1" dirty="0" smtClean="0"/>
              <a:t>. Drs. E. Utrecht, SH, </a:t>
            </a:r>
            <a:r>
              <a:rPr lang="id-ID" dirty="0" smtClean="0"/>
              <a:t>Hukum adalah himpunan peraturan-peraturan (perintah-perintah dan larangan-larangan) yang mengurus tata tertib suatu masyarakat dan karena itu harus ditaati oleh masyarakat itu.</a:t>
            </a:r>
          </a:p>
          <a:p>
            <a:r>
              <a:rPr lang="id-ID" b="1" i="1" dirty="0" smtClean="0"/>
              <a:t>Wirjono Prodjodikoro</a:t>
            </a:r>
            <a:r>
              <a:rPr lang="id-ID" dirty="0" smtClean="0"/>
              <a:t>, hukum adalah rangkaian peraturan2 mengenai tingkah laku orang-orang sebagai anggota suatu masyarakat.</a:t>
            </a:r>
          </a:p>
          <a:p>
            <a:endParaRPr lang="id-ID" dirty="0" smtClean="0"/>
          </a:p>
          <a:p>
            <a:endParaRPr lang="id-ID" dirty="0" smtClean="0"/>
          </a:p>
          <a:p>
            <a:endParaRPr lang="id-ID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Notohamidjojo bahwa hukum adalah keseluruhan peraturan baik yg tertulis maupun yg tdk tertulis yg biasanya bersifat memaksa untuk kelkuan manusia dalam masyarakat negara serta antar negara yg berorientasi ada 2 asapsp yaitu keadilan dan daya guna demi tata dan damai dlm masyarakat</a:t>
            </a:r>
          </a:p>
          <a:p>
            <a:endParaRPr lang="id-ID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d-ID" sz="3600" dirty="0" smtClean="0"/>
              <a:t>Definisi hukum menurut </a:t>
            </a:r>
            <a:r>
              <a:rPr lang="id-ID" sz="3600" b="1" i="1" dirty="0" smtClean="0"/>
              <a:t>Poernadi dan Soerjono</a:t>
            </a:r>
            <a:r>
              <a:rPr lang="id-ID" sz="3600" dirty="0" smtClean="0"/>
              <a:t> 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dirty="0" smtClean="0"/>
              <a:t>1.Hukum sebagai </a:t>
            </a:r>
            <a:r>
              <a:rPr lang="id-ID" b="1" dirty="0" smtClean="0"/>
              <a:t>Ilmu Pengetahuan</a:t>
            </a:r>
          </a:p>
          <a:p>
            <a:r>
              <a:rPr lang="id-ID" i="1" dirty="0" smtClean="0"/>
              <a:t>Pengetahuan yang tersusun secara sistematis</a:t>
            </a:r>
          </a:p>
          <a:p>
            <a:r>
              <a:rPr lang="id-ID" i="1" dirty="0" smtClean="0"/>
              <a:t>ILMU + </a:t>
            </a:r>
            <a:r>
              <a:rPr lang="id-ID" b="1" dirty="0" smtClean="0"/>
              <a:t>P</a:t>
            </a:r>
            <a:r>
              <a:rPr lang="id-ID" i="1" dirty="0" smtClean="0"/>
              <a:t>ENGETAHUAN</a:t>
            </a:r>
          </a:p>
          <a:p>
            <a:r>
              <a:rPr lang="id-ID" dirty="0" smtClean="0"/>
              <a:t>berarti ilmu tentang kaidah atau normwissenschaft atau sallenwissenschaft yaitu ilmu yang menelaah hukum sebagai kaidah atau sistem kaidah-kaidah, dengan dogmatik hukum dan sistematik hukum. Dalam arti ini hukum dilihatnya sebagai ilmu pengetahuan atau science yang merupakan karya manusia yang berusaha mencari kebenaran tentang sesuatu yang memiliki ciri-ciri, sistimatis, logis, empiris, metodis, umum dan akumulatif.</a:t>
            </a:r>
          </a:p>
          <a:p>
            <a:r>
              <a:rPr lang="id-ID" dirty="0" smtClean="0"/>
              <a:t>Normwissenschaft adalah ilmu pengetahuan tentang kaidah/norma</a:t>
            </a:r>
          </a:p>
          <a:p>
            <a:r>
              <a:rPr lang="id-ID" dirty="0" smtClean="0"/>
              <a:t>Sollenwissenschaft adalah ilmu pengetahuan tentang seharusnya.</a:t>
            </a:r>
          </a:p>
          <a:p>
            <a:pPr>
              <a:buNone/>
            </a:pPr>
            <a:endParaRPr lang="id-ID" i="1" dirty="0" smtClean="0"/>
          </a:p>
          <a:p>
            <a:pPr>
              <a:buNone/>
            </a:pPr>
            <a:endParaRPr lang="id-ID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7"/>
            <a:ext cx="8229600" cy="614366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id-ID" dirty="0" smtClean="0"/>
              <a:t>2</a:t>
            </a:r>
            <a:r>
              <a:rPr lang="id-ID" sz="3800" b="1" dirty="0" smtClean="0"/>
              <a:t>.  Hukum sebagai Disiplin</a:t>
            </a:r>
          </a:p>
          <a:p>
            <a:pPr>
              <a:buNone/>
            </a:pPr>
            <a:r>
              <a:rPr lang="id-ID" sz="3800" b="1" dirty="0" smtClean="0"/>
              <a:t>Sistem ajaran mengenai kenyataan dan gejala-gejala yang dihadapi d tengah masyarakat</a:t>
            </a:r>
          </a:p>
          <a:p>
            <a:pPr>
              <a:buNone/>
            </a:pPr>
            <a:endParaRPr lang="id-ID" sz="3800" b="1" i="1" dirty="0" smtClean="0"/>
          </a:p>
          <a:p>
            <a:endParaRPr lang="id-ID" sz="3800" b="1" dirty="0" smtClean="0"/>
          </a:p>
          <a:p>
            <a:r>
              <a:rPr lang="id-ID" sz="3800" b="1" dirty="0" smtClean="0"/>
              <a:t>Secara umum disiplin hukum menyangkut </a:t>
            </a:r>
          </a:p>
          <a:p>
            <a:pPr>
              <a:buFontTx/>
              <a:buChar char="-"/>
            </a:pPr>
            <a:r>
              <a:rPr lang="id-ID" sz="3800" b="1" dirty="0" smtClean="0"/>
              <a:t>ilmu hukum ((ilmu pengertian, ilmu kaidah dan ilmu kenyataan),</a:t>
            </a:r>
          </a:p>
          <a:p>
            <a:pPr>
              <a:buFontTx/>
              <a:buChar char="-"/>
            </a:pPr>
            <a:r>
              <a:rPr lang="id-ID" sz="3800" b="1" dirty="0" smtClean="0"/>
              <a:t> politik hukum dan </a:t>
            </a:r>
          </a:p>
          <a:p>
            <a:pPr>
              <a:buFontTx/>
              <a:buChar char="-"/>
            </a:pPr>
            <a:r>
              <a:rPr lang="id-ID" sz="3800" b="1" dirty="0" smtClean="0"/>
              <a:t>filsafat hukum .</a:t>
            </a:r>
          </a:p>
          <a:p>
            <a:pPr>
              <a:buNone/>
            </a:pPr>
            <a:endParaRPr lang="id-ID" sz="3800" b="1" dirty="0" smtClean="0"/>
          </a:p>
          <a:p>
            <a:r>
              <a:rPr lang="id-ID" sz="3800" b="1" dirty="0" smtClean="0"/>
              <a:t>Ilmu hukum adalah ilmu pengetahuan yang berusaha menelaah hukum. Ilmu hukum mencakup dan membicarakan segala hal yang berhubungan dengan hukum. Ilmu hukum objeknya hukum itu sendiri.</a:t>
            </a:r>
          </a:p>
          <a:p>
            <a:r>
              <a:rPr lang="id-ID" sz="3800" b="1" dirty="0" smtClean="0"/>
              <a:t>Politik hukum adalah mencakup kegiatan2 mencari dan memilih nilai2 dan menerapkan nilai2 tersebut bagi hukum dalam mencapai tujuannya.</a:t>
            </a:r>
          </a:p>
          <a:p>
            <a:r>
              <a:rPr lang="id-ID" sz="3800" b="1" dirty="0" smtClean="0"/>
              <a:t>Filsafat hukum adalah perenungan dan perumusan nilai2, juga mencakup penyesuaian nilai2, misalnya penyerasian antara ketertiban dengan ketentraman, antara kebendaan dengan keakhlakan dan antara kelanggengan dan pembaharuan.</a:t>
            </a:r>
            <a:br>
              <a:rPr lang="id-ID" sz="3800" b="1" dirty="0" smtClean="0"/>
            </a:br>
            <a:endParaRPr lang="id-ID" sz="3800" b="1" dirty="0" smtClean="0"/>
          </a:p>
          <a:p>
            <a:pPr>
              <a:buNone/>
            </a:pPr>
            <a:endParaRPr lang="id-ID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2" y="428604"/>
            <a:ext cx="8229600" cy="574391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 smtClean="0"/>
              <a:t>3. Hukum sebagai </a:t>
            </a:r>
            <a:r>
              <a:rPr lang="id-ID" b="1" dirty="0" smtClean="0"/>
              <a:t>Kaedah, adalah</a:t>
            </a:r>
          </a:p>
          <a:p>
            <a:pPr marL="514350" indent="-514350">
              <a:buAutoNum type="alphaLcPeriod"/>
            </a:pPr>
            <a:r>
              <a:rPr lang="id-ID" dirty="0" smtClean="0"/>
              <a:t>Suatu tata kaidah hukum yang merupakan sistem kaidah-kaidah secara hirarkis</a:t>
            </a:r>
          </a:p>
          <a:p>
            <a:pPr marL="514350" indent="-514350">
              <a:buAutoNum type="alphaLcPeriod"/>
            </a:pPr>
            <a:r>
              <a:rPr lang="id-ID" dirty="0" smtClean="0"/>
              <a:t>Susunan kaidah-kaidah hukum yang sangat disederhanakan dari tingkat bawah ke atas meliputi :</a:t>
            </a:r>
            <a:br>
              <a:rPr lang="id-ID" dirty="0" smtClean="0"/>
            </a:br>
            <a:r>
              <a:rPr lang="id-ID" dirty="0" smtClean="0"/>
              <a:t>– Kaidah-kaidah individual dari badan2 pelaksana hukum terutama pengadilan</a:t>
            </a:r>
            <a:br>
              <a:rPr lang="id-ID" dirty="0" smtClean="0"/>
            </a:br>
            <a:r>
              <a:rPr lang="id-ID" dirty="0" smtClean="0"/>
              <a:t>– Kaidah-kaidah umum didalam UU hukum atau hukum kebiasaan</a:t>
            </a:r>
            <a:br>
              <a:rPr lang="id-ID" dirty="0" smtClean="0"/>
            </a:br>
            <a:r>
              <a:rPr lang="id-ID" dirty="0" smtClean="0"/>
              <a:t>– Kaidah-kaidah konstitusi</a:t>
            </a:r>
          </a:p>
          <a:p>
            <a:pPr marL="514350" indent="-514350">
              <a:buAutoNum type="alphaLcPeriod"/>
            </a:pPr>
            <a:r>
              <a:rPr lang="id-ID" dirty="0" smtClean="0"/>
              <a:t>Sahnya kaidah2 hukum dari golongan tingkat yang lebih rendah tergantung atau ditentukan oleh kaidah2 yang termasuk golongan tingkat yang lebih tinggi.</a:t>
            </a:r>
            <a:r>
              <a:rPr lang="id-ID" i="1" dirty="0" smtClean="0"/>
              <a:t> </a:t>
            </a:r>
          </a:p>
          <a:p>
            <a:pPr marL="514350" indent="-514350"/>
            <a:r>
              <a:rPr lang="id-ID" i="1" dirty="0" smtClean="0"/>
              <a:t>Pedoman sikap tindak yang pantas atau yang diharapkan</a:t>
            </a:r>
          </a:p>
          <a:p>
            <a:endParaRPr lang="id-ID" dirty="0" smtClean="0"/>
          </a:p>
          <a:p>
            <a:endParaRPr lang="id-ID" i="1" dirty="0" smtClean="0"/>
          </a:p>
          <a:p>
            <a:endParaRPr lang="id-ID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4.</a:t>
            </a:r>
            <a:r>
              <a:rPr lang="nn-NO" dirty="0" smtClean="0"/>
              <a:t> . Hukum sebagai </a:t>
            </a:r>
            <a:r>
              <a:rPr lang="nn-NO" b="1" dirty="0" smtClean="0"/>
              <a:t>Tata Hukum</a:t>
            </a:r>
            <a:endParaRPr lang="id-ID" b="1" dirty="0" smtClean="0"/>
          </a:p>
          <a:p>
            <a:r>
              <a:rPr lang="id-ID" i="1" dirty="0" smtClean="0"/>
              <a:t>Struktur dan proses perangkat kaedah-kaedah hukum yang berlaku pada waktu dan tempat tertentu, serta bentuknya tertulis</a:t>
            </a:r>
            <a:endParaRPr lang="id-ID" dirty="0" smtClean="0"/>
          </a:p>
          <a:p>
            <a:pPr>
              <a:buNone/>
            </a:pPr>
            <a:endParaRPr lang="id-ID" dirty="0" smtClean="0"/>
          </a:p>
          <a:p>
            <a:r>
              <a:rPr lang="id-ID" dirty="0" smtClean="0"/>
              <a:t>tata hukum atau kerapkali disebut sebagai hukum positif yaitu hukum yang berlaku disuatu tempat, pada saat tertentu (sekarang misalnya di Indonesia). Hukum positif tsb misalnya hukum publik</a:t>
            </a:r>
            <a:endParaRPr lang="id-ID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Foundr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tro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6922</TotalTime>
  <Words>912</Words>
  <Application>Microsoft Office PowerPoint</Application>
  <PresentationFormat>On-screen Show (4:3)</PresentationFormat>
  <Paragraphs>75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Calibri</vt:lpstr>
      <vt:lpstr>Consolas</vt:lpstr>
      <vt:lpstr>Corbel</vt:lpstr>
      <vt:lpstr>Rockwell</vt:lpstr>
      <vt:lpstr>Trebuchet MS</vt:lpstr>
      <vt:lpstr>Wingdings</vt:lpstr>
      <vt:lpstr>Wingdings 2</vt:lpstr>
      <vt:lpstr>Wingdings 3</vt:lpstr>
      <vt:lpstr>Foundry</vt:lpstr>
      <vt:lpstr>Metro</vt:lpstr>
      <vt:lpstr>Opulent</vt:lpstr>
      <vt:lpstr>Keragaman Arti Hukum</vt:lpstr>
      <vt:lpstr>PowerPoint Presentation</vt:lpstr>
      <vt:lpstr>Beberapa definisi hukum menurut ahli </vt:lpstr>
      <vt:lpstr>PowerPoint Presentation</vt:lpstr>
      <vt:lpstr>PowerPoint Presentation</vt:lpstr>
      <vt:lpstr>Definisi hukum menurut Poernadi dan Soerjono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Keragaman Arti Hukum</dc:title>
  <dc:creator>user</dc:creator>
  <cp:lastModifiedBy>Windows User</cp:lastModifiedBy>
  <cp:revision>15</cp:revision>
  <dcterms:created xsi:type="dcterms:W3CDTF">2016-10-03T14:36:20Z</dcterms:created>
  <dcterms:modified xsi:type="dcterms:W3CDTF">2020-10-12T14:40:30Z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35E91F6E-BF2E-478D-A80C-CF54F2F96B15</vt:lpwstr>
  </property>
  <property fmtid="{D5CDD505-2E9C-101B-9397-08002B2CF9AE}" pid="3" name="ArticulatePath">
    <vt:lpwstr>Keragaman Arti Hukum</vt:lpwstr>
  </property>
</Properties>
</file>