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5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FF7C80"/>
    <a:srgbClr val="00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Picture 2" descr="D:\PROPOSAL n' SKRIPSI kak nani\PROPOSAL n SKRIPSI\TUK PRESENTASI\summer-se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762000" y="2512874"/>
            <a:ext cx="7620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6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3400" y="2057400"/>
            <a:ext cx="80010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4600" b="1" i="0" u="none" strike="noStrike" normalizeH="0" baseline="0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KEBERHASILAN DALAM </a:t>
            </a:r>
            <a:endParaRPr kumimoji="0" lang="id-ID" sz="4600" b="1" i="0" u="none" strike="noStrike" normalizeH="0" baseline="0" dirty="0" smtClean="0">
              <a:ln w="17780" cmpd="sng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kumimoji="0" lang="en-US" sz="4600" b="1" i="0" u="none" strike="noStrike" normalizeH="0" baseline="0" dirty="0" smtClean="0">
                <a:ln w="17780" cmpd="sng">
                  <a:solidFill>
                    <a:schemeClr val="accent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MANAJEMEN KUALITAS AIR</a:t>
            </a:r>
            <a:endParaRPr lang="id-ID" sz="4600" b="1" dirty="0">
              <a:ln w="17780" cmpd="sng">
                <a:solidFill>
                  <a:schemeClr val="accent2">
                    <a:lumMod val="75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75000"/>
                </a:schemeClr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990600"/>
            <a:ext cx="8153400" cy="4648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cmpd="thinThick"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fisika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endParaRPr lang="id-ID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Suhu</a:t>
            </a:r>
            <a:endParaRPr lang="id-ID" sz="28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endParaRPr lang="id-ID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>
              <a:lnSpc>
                <a:spcPct val="114000"/>
              </a:lnSpc>
              <a:buFont typeface="Wingdings" pitchFamily="2" charset="2"/>
              <a:buChar char="Ø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J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26 - 28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nafsu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menurun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dan dan suhu 30-32 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nafsu makan ikan meningkat sehingga tingkat metabolisme ikan juga meningkat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  <a:buFont typeface="Wingdings" pitchFamily="2" charset="2"/>
              <a:buChar char="Ø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 K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ecerahan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4114800"/>
          </a:xfrm>
          <a:solidFill>
            <a:schemeClr val="accent3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 air</a:t>
            </a: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id-ID" sz="9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buBlip>
                <a:blip r:embed="rId2"/>
              </a:buBlip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pH optimal 7,8 – 8,2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kisaran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0,2 – 0,5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buBlip>
                <a:blip r:embed="rId2"/>
              </a:buBlip>
            </a:pPr>
            <a:r>
              <a:rPr lang="id-ID" sz="2400" dirty="0" err="1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turun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kurang dari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7,0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dikapur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dolomit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–5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buBlip>
                <a:blip r:embed="rId2"/>
              </a:buBlip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mendekati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8,8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ditambah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molase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tebu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sekali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buBlip>
                <a:blip r:embed="rId2"/>
              </a:buBlip>
            </a:pPr>
            <a:r>
              <a:rPr lang="id-ID" sz="24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luktuasi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0,5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menandakan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karbonat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karbonat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uji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381000"/>
            <a:ext cx="8458200" cy="5791200"/>
          </a:xfrm>
          <a:prstGeom prst="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lvl="0" algn="just">
              <a:lnSpc>
                <a:spcPct val="134000"/>
              </a:lnSpc>
            </a:pP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Salinitas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8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salinitas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ppt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per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menghidari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tingkat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stres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34000"/>
              </a:lnSpc>
            </a:pPr>
            <a:endParaRPr lang="id-ID" sz="12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34000"/>
              </a:lnSpc>
            </a:pP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8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34000"/>
              </a:lnSpc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3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90 – 150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pengapuran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3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buffer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penyangga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pH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air</a:t>
            </a:r>
          </a:p>
          <a:p>
            <a:pPr algn="just">
              <a:lnSpc>
                <a:spcPct val="134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382000" cy="5334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cmpd="thinThick">
            <a:solidFill>
              <a:schemeClr val="accent2">
                <a:lumMod val="75000"/>
              </a:schemeClr>
            </a:solidFill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e.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Kecerahan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secchi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disk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tolak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kepadatan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partikel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Kekeruhan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partikel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ditandai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didiamkan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botol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Kecerahan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jam 09.00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wib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kecerahan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pertahankan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30-40 cm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kecerahan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40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pemupukan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TSP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urea 1:1,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dosis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– 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Pemupukan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susulan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 –7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plankton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stabil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posph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kepadatan plankton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371600"/>
            <a:ext cx="8153400" cy="3505200"/>
          </a:xfrm>
          <a:prstGeom prst="rect">
            <a:avLst/>
          </a:prstGeom>
          <a:ln w="571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anchor="t">
            <a:normAutofit/>
          </a:bodyPr>
          <a:lstStyle/>
          <a:p>
            <a:pPr lvl="0" algn="just">
              <a:lnSpc>
                <a:spcPct val="114000"/>
              </a:lnSpc>
            </a:pPr>
            <a:r>
              <a:rPr lang="id-ID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f.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8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1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Kandungan o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terlarut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minimal 4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suplai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udara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oksidasi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kotoran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teroksidasi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penumpukan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4000"/>
              </a:lnSpc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305800" cy="4572000"/>
          </a:xfrm>
          <a:solidFill>
            <a:schemeClr val="accent5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>
              <a:lnSpc>
                <a:spcPct val="114000"/>
              </a:lnSpc>
              <a:buNone/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g.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buNone/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Dipasang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minimal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liharaan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masih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500kg/ha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normal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hidupkan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kejenuhan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berkisar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50%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Tingkat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kejenuhan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dihitung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berdasarkan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kelarutan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(DO),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salinitas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14000"/>
              </a:lnSpc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229600" cy="502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solidFill>
              <a:schemeClr val="accent1"/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id-ID" sz="24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h.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rganik</a:t>
            </a: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Total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(TOM)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sebabkan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sisa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kotoran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plankton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tanaman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menandakan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menurun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yang berlebihan dapat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racun bagi biota</a:t>
            </a:r>
          </a:p>
          <a:p>
            <a:pPr marL="442913" lvl="0" indent="-442913" algn="just">
              <a:buFont typeface="Wingdings" pitchFamily="2" charset="2"/>
              <a:buChar char="Ø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karbohidrat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1-2 kali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seminggu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990600"/>
            <a:ext cx="8153400" cy="4572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accent3">
                <a:lumMod val="50000"/>
              </a:schemeClr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lvl="0" algn="just">
              <a:lnSpc>
                <a:spcPct val="114000"/>
              </a:lnSpc>
            </a:pP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Lumpur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/Kolam</a:t>
            </a:r>
            <a:endParaRPr lang="id-ID" sz="24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menunjukan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dipergunakan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/kolam</a:t>
            </a:r>
          </a:p>
          <a:p>
            <a:pPr marL="442913" lvl="0" indent="-442913" algn="just">
              <a:lnSpc>
                <a:spcPct val="114000"/>
              </a:lnSpc>
              <a:buFont typeface="Wingdings" pitchFamily="2" charset="2"/>
              <a:buChar char="q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Nilai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reduksi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hidrogen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sulfi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da dan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racun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nitrit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sulfida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amoniak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basa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305800" cy="54102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>
              <a:buNone/>
            </a:pPr>
            <a:r>
              <a:rPr lang="id-ID" sz="2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j. </a:t>
            </a:r>
            <a:r>
              <a:rPr lang="en-US" sz="2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fitoplankton</a:t>
            </a: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2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Hal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Komunitas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mikoorganisme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berperan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kultur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nginkan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Memanfaatkan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sisa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nutrien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intesitas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temperatur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Keberadan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fitoplaknton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terkontrol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titik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air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masa-masa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produksi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disebabkan karena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</a:t>
            </a:r>
            <a:r>
              <a:rPr lang="en-US" sz="22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nutrie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hujuan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lebat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id-ID" sz="2200" i="1" dirty="0" smtClean="0">
                <a:latin typeface="Times New Roman" pitchFamily="18" charset="0"/>
                <a:cs typeface="Times New Roman" pitchFamily="18" charset="0"/>
              </a:rPr>
              <a:t>upwelling</a:t>
            </a: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 algn="just">
              <a:buFont typeface="Wingdings" pitchFamily="2" charset="2"/>
              <a:buChar char="v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plakton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stabil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nutrien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anorganik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3-5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Penggantian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merupakakan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menjaga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kepadatan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plankton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14000"/>
              </a:lnSpc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382000" cy="5943600"/>
          </a:xfrm>
          <a:prstGeom prst="rect">
            <a:avLst/>
          </a:prstGeom>
          <a:solidFill>
            <a:srgbClr val="FF7C80"/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14000"/>
              </a:lnSpc>
            </a:pPr>
            <a:endParaRPr lang="id-ID" sz="2000" b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id-ID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k.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Ciri-ciri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Plakton</a:t>
            </a:r>
            <a:r>
              <a:rPr lang="en-US" sz="20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000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4000"/>
              </a:lnSpc>
            </a:pPr>
            <a:endParaRPr lang="id-ID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0" indent="-2651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hijau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gelap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algae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hijau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Chlorella,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Platymonas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Carteria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Chlamidomonas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salinitas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rendah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Euglena Dan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Scenedesmus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dominan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0" indent="-2651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hijau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biru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muda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dominasi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alga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hijau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meningkatnya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rata-rata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kelarutan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90% genus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Oscillatoria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Phormidum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Microcolus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Anabaena.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0" indent="-2651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hijau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kuning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algae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flagellata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kekuningan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genus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Chlamidomonas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Dunaliella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Carteria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Plankton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menghambat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udang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kematian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0" indent="-2651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keruh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keputihan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air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dipenuhi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zooplankton,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ketemukan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Cilliata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Rotifer,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Copepoda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Nauplius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5113" lvl="0" indent="-265113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coklat</a:t>
            </a:r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kekuningan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diatom yang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didonimasi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genus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Chetoceros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Nitzchia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Euglena.</a:t>
            </a:r>
            <a:endParaRPr lang="id-ID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229600" cy="5029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42913" indent="-442913" algn="just">
              <a:lnSpc>
                <a:spcPct val="114000"/>
              </a:lnSpc>
              <a:buFont typeface="Wingdings" pitchFamily="2" charset="2"/>
              <a:buChar char="v"/>
            </a:pP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terkontrol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erat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berkembangnya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hama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dipelihara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Font typeface="Wingdings" pitchFamily="2" charset="2"/>
              <a:buChar char="v"/>
            </a:pPr>
            <a:endParaRPr lang="id-ID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Font typeface="Wingdings" pitchFamily="2" charset="2"/>
              <a:buChar char="v"/>
            </a:pPr>
            <a:endParaRPr lang="id-ID" sz="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berpengaruh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keseimbangan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fisiologis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reproduksi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ketidakseimbangan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0"/>
            <a:ext cx="8229600" cy="36576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 hakekatnya, pemantauan kualitas air pada perairan umum memiliki tujuan:</a:t>
            </a:r>
          </a:p>
          <a:p>
            <a:pPr algn="just">
              <a:lnSpc>
                <a:spcPct val="114000"/>
              </a:lnSpc>
            </a:pPr>
            <a:endParaRPr lang="id-ID" sz="1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Mengetahui nilai kualitas air dalam bentuk parameter fisika, kimia, dan biologi</a:t>
            </a: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Membandingkan nilai kualitas air tersebut dengan baku mutu sesuai dengan peruntukannya</a:t>
            </a: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Menilai kelayakan suatu sumber daya air untuk kepentingan tertentu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914400"/>
            <a:ext cx="8153400" cy="487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rgbClr val="66FF66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algn="just">
              <a:lnSpc>
                <a:spcPct val="114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Pemantauan kualitas air pada saluran pembuangan limbah industri dan badan air penerima limbah industri pada dasarnya memiliki tujuan:</a:t>
            </a:r>
          </a:p>
          <a:p>
            <a:pPr algn="just">
              <a:lnSpc>
                <a:spcPct val="114000"/>
              </a:lnSpc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Mengetahui karakteristik kualitas limbah cair yang dihasilkan</a:t>
            </a: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Membandingkan nilai kualitas limbah cair dengan baku mutu kualitas limbah industri dan menetukan beban pencemaran</a:t>
            </a: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Menilai efektivitas instalasi pengolahan limbah industri yang dioperasikan</a:t>
            </a:r>
          </a:p>
          <a:p>
            <a:pPr marL="457200" indent="-457200" algn="just">
              <a:lnSpc>
                <a:spcPct val="114000"/>
              </a:lnSpc>
              <a:buAutoNum type="arabicPeriod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Memprediksi pengaruh yang mungkin ditimbulkan oleh limbah cair tersebut terhadap komponen lingkungan lainnya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PROPOSAL n' SKRIPSI kak nani\PROPOSAL n SKRIPSI\TUK PRESENTASI\black-backgroun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95400" y="2791361"/>
            <a:ext cx="65389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8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TERIMA KASIH</a:t>
            </a:r>
            <a:endParaRPr lang="en-US" sz="8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914400"/>
            <a:ext cx="8153400" cy="4876800"/>
          </a:xfrm>
          <a:prstGeom prst="rect">
            <a:avLst/>
          </a:prstGeom>
          <a:solidFill>
            <a:srgbClr val="FFFF66"/>
          </a:solidFill>
          <a:ln w="57150">
            <a:solidFill>
              <a:schemeClr val="accent5">
                <a:lumMod val="60000"/>
                <a:lumOff val="40000"/>
              </a:schemeClr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lain :</a:t>
            </a:r>
            <a:endParaRPr lang="id-ID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Air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media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hidup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komoditas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didalamnya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(DO),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mineral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dalamnya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komoditas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5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</a:t>
            </a:r>
            <a:r>
              <a:rPr lang="en-US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kuantitas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id-ID" sz="2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609600"/>
            <a:ext cx="8153400" cy="5257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FFFF0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algn="just">
              <a:lnSpc>
                <a:spcPct val="12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Hal-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tolak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ukur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pengukuran air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lain: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4000"/>
              </a:lnSpc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4000"/>
              </a:lnSpc>
            </a:pPr>
            <a:r>
              <a:rPr lang="id-ID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Pengendapan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4000"/>
              </a:lnSpc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tenggang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Adapun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design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rancangan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mutu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4000"/>
              </a:lnSpc>
            </a:pPr>
            <a:endParaRPr lang="id-ID" sz="1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Tolak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ukur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24000"/>
              </a:lnSpc>
              <a:buFont typeface="Wingdings" pitchFamily="2" charset="2"/>
              <a:buChar char="ü"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Kadar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partikel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(TSS)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turun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hingga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lvl="0" indent="-442913" algn="just">
              <a:lnSpc>
                <a:spcPct val="124000"/>
              </a:lnSpc>
              <a:buFont typeface="Wingdings" pitchFamily="2" charset="2"/>
              <a:buChar char="ü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memasok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kegiatan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4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458200" cy="5562600"/>
          </a:xfrm>
          <a:solidFill>
            <a:schemeClr val="accent5">
              <a:lumMod val="60000"/>
              <a:lumOff val="4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just">
              <a:buNone/>
            </a:pPr>
            <a:r>
              <a:rPr lang="id-ID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Sterilisasi</a:t>
            </a:r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endParaRPr lang="id-ID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air yang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Menyaring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</a:t>
            </a: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 yang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id-ID" sz="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dimasukan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pengendapan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disaring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plankton net/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kasa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sablon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160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diameter 50 cm</a:t>
            </a: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endParaRPr lang="id-ID" sz="8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alsium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hyphochlorite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kaporit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15-30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1-3</a:t>
            </a:r>
            <a:r>
              <a:rPr lang="id-ID" sz="2600" dirty="0" smtClean="0">
                <a:latin typeface="Times New Roman" pitchFamily="18" charset="0"/>
                <a:cs typeface="Times New Roman" pitchFamily="18" charset="0"/>
              </a:rPr>
              <a:t> hari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menetralkan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  <a:buNone/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43000"/>
            <a:ext cx="8382000" cy="44196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lvl="0" algn="just"/>
            <a:r>
              <a:rPr lang="id-ID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Pengapuran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awal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id-ID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pemberian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Ca (CO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dosis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Tolak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ukur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42913" indent="-442913" algn="just">
              <a:buBlip>
                <a:blip r:embed="rId2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Alkalinitas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nilai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kisaran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100-150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diawal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penebaran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42913" algn="just">
              <a:buBlip>
                <a:blip r:embed="rId2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Kisaran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berkisar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7,5 – 8,3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42913" algn="just">
              <a:buBlip>
                <a:blip r:embed="rId2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Fluktuasi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0,5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98463" indent="-333375" algn="just">
              <a:lnSpc>
                <a:spcPct val="114000"/>
              </a:lnSpc>
              <a:spcBef>
                <a:spcPct val="20000"/>
              </a:spcBef>
              <a:buClr>
                <a:schemeClr val="accent1"/>
              </a:buClr>
              <a:buSzPct val="80000"/>
              <a:buBlip>
                <a:blip r:embed="rId2"/>
              </a:buBlip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143000"/>
            <a:ext cx="8153400" cy="3886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rgbClr val="002060"/>
            </a:solidFill>
            <a:prstDash val="dash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id-ID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endParaRPr lang="id-ID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Pengisian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petak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tandon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resiko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masuknya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ha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penyakit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area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budidaya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id-ID" sz="1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Petak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tandon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sekat-sekat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terbuat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dinding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bata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pengendapan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air.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85800"/>
            <a:ext cx="8153400" cy="5410200"/>
          </a:xfrm>
          <a:prstGeom prst="rect">
            <a:avLst/>
          </a:prstGeom>
          <a:solidFill>
            <a:srgbClr val="00CCFF"/>
          </a:solidFill>
          <a:ln w="38100">
            <a:solidFill>
              <a:srgbClr val="00B050"/>
            </a:solidFill>
            <a:prstDash val="sys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anchor="t">
            <a:noAutofit/>
          </a:bodyPr>
          <a:lstStyle/>
          <a:p>
            <a:pPr lvl="0" algn="just">
              <a:lnSpc>
                <a:spcPct val="114000"/>
              </a:lnSpc>
            </a:pPr>
            <a:r>
              <a:rPr lang="id-ID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Penggantian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Air </a:t>
            </a:r>
            <a:endParaRPr lang="id-ID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Penggantian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penurunan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parameter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tambak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id-ID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Hal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visual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kejernihan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warna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suspensi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plankton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mati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buih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2 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pecah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kincir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jarak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 m.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60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BOD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ppm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4013" lvl="0" indent="-354013" algn="just">
              <a:lnSpc>
                <a:spcPct val="114000"/>
              </a:lnSpc>
              <a:buBlip>
                <a:blip r:embed="rId2"/>
              </a:buBlip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Pergantian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membuang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bag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penyiponan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4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219200"/>
            <a:ext cx="8229600" cy="3886200"/>
          </a:xfrm>
          <a:prstGeom prst="rect">
            <a:avLst/>
          </a:prstGeom>
          <a:solidFill>
            <a:srgbClr val="66FF66"/>
          </a:solidFill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penggantian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tebar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30 -50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ekor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d-ID" sz="28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lnSpc>
                <a:spcPct val="114000"/>
              </a:lnSpc>
            </a:pPr>
            <a:endParaRPr lang="id-ID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5 – 10 %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: 5 – 10 %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 – 10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 : 10–15%  setiap7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4: 15–30%  setiap3–5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hari</a:t>
            </a:r>
            <a:endParaRPr lang="id-ID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365</TotalTime>
  <Words>1060</Words>
  <Application>Microsoft Office PowerPoint</Application>
  <PresentationFormat>On-screen Show (4:3)</PresentationFormat>
  <Paragraphs>139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Times New Roman</vt:lpstr>
      <vt:lpstr>Verdana</vt:lpstr>
      <vt:lpstr>Wingdings</vt:lpstr>
      <vt:lpstr>Wingdings 2</vt:lpstr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Nidya Kartini</dc:creator>
  <cp:lastModifiedBy>Windows User</cp:lastModifiedBy>
  <cp:revision>47</cp:revision>
  <dcterms:created xsi:type="dcterms:W3CDTF">2006-08-16T00:00:00Z</dcterms:created>
  <dcterms:modified xsi:type="dcterms:W3CDTF">2020-11-14T05:03:35Z</dcterms:modified>
</cp:coreProperties>
</file>