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122" r:id="rId1"/>
  </p:sldMasterIdLst>
  <p:notesMasterIdLst>
    <p:notesMasterId r:id="rId7"/>
  </p:notesMasterIdLst>
  <p:sldIdLst>
    <p:sldId id="272" r:id="rId2"/>
    <p:sldId id="324" r:id="rId3"/>
    <p:sldId id="325" r:id="rId4"/>
    <p:sldId id="326" r:id="rId5"/>
    <p:sldId id="276" r:id="rId6"/>
  </p:sldIdLst>
  <p:sldSz cx="9144000" cy="6858000" type="screen4x3"/>
  <p:notesSz cx="6858000" cy="9144000"/>
  <p:defaultTextStyle>
    <a:defPPr>
      <a:defRPr lang="en-GB"/>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99FF66"/>
    <a:srgbClr val="FF99CC"/>
    <a:srgbClr val="006600"/>
    <a:srgbClr val="66FF33"/>
    <a:srgbClr val="CCFF33"/>
    <a:srgbClr val="FF9966"/>
    <a:srgbClr val="9999FF"/>
    <a:srgbClr val="66CC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5589" autoAdjust="0"/>
    <p:restoredTop sz="86559" autoAdjust="0"/>
  </p:normalViewPr>
  <p:slideViewPr>
    <p:cSldViewPr>
      <p:cViewPr>
        <p:scale>
          <a:sx n="52" d="100"/>
          <a:sy n="52" d="100"/>
        </p:scale>
        <p:origin x="-1404" y="-660"/>
      </p:cViewPr>
      <p:guideLst>
        <p:guide orient="horz" pos="2160"/>
        <p:guide pos="2880"/>
      </p:guideLst>
    </p:cSldViewPr>
  </p:slideViewPr>
  <p:notesTextViewPr>
    <p:cViewPr>
      <p:scale>
        <a:sx n="100" d="100"/>
        <a:sy n="100" d="100"/>
      </p:scale>
      <p:origin x="0" y="0"/>
    </p:cViewPr>
  </p:notesTextViewPr>
  <p:sorterViewPr>
    <p:cViewPr>
      <p:scale>
        <a:sx n="66" d="100"/>
        <a:sy n="66" d="100"/>
      </p:scale>
      <p:origin x="0" y="4104"/>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pPr>
              <a:defRPr/>
            </a:pPr>
            <a:endParaRPr lang="id-ID"/>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pPr>
              <a:defRPr/>
            </a:pPr>
            <a:fld id="{F4738274-C6DD-4836-9194-2CFF777C1D5D}" type="datetimeFigureOut">
              <a:rPr lang="id-ID"/>
              <a:pPr>
                <a:defRPr/>
              </a:pPr>
              <a:t>16/07/2020</a:t>
            </a:fld>
            <a:endParaRPr lang="id-ID"/>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id-ID"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id-ID" noProof="0" smtClean="0"/>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pPr>
              <a:defRPr/>
            </a:pPr>
            <a:endParaRPr lang="id-ID"/>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pPr>
              <a:defRPr/>
            </a:pPr>
            <a:fld id="{788F4EED-CACD-4471-9026-75C4A892AE8A}" type="slidenum">
              <a:rPr lang="id-ID"/>
              <a:pPr>
                <a:defRPr/>
              </a:pPr>
              <a:t>‹#›</a:t>
            </a:fld>
            <a:endParaRPr lang="id-ID"/>
          </a:p>
        </p:txBody>
      </p:sp>
    </p:spTree>
    <p:extLst>
      <p:ext uri="{BB962C8B-B14F-4D97-AF65-F5344CB8AC3E}">
        <p14:creationId xmlns:p14="http://schemas.microsoft.com/office/powerpoint/2010/main" val="2514072708"/>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1CACDFE-8387-4D7B-9D37-11E44D4C1EE5}" type="slidenum">
              <a:rPr lang="en-US"/>
              <a:pPr>
                <a:defRPr/>
              </a:pPr>
              <a:t>‹#›</a:t>
            </a:fld>
            <a:endParaRPr lang="en-US"/>
          </a:p>
        </p:txBody>
      </p:sp>
    </p:spTree>
  </p:cSld>
  <p:clrMapOvr>
    <a:masterClrMapping/>
  </p:clrMapOvr>
  <p:transition spd="slow">
    <p:newsflash/>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298BB257-2360-45C4-9B35-BE89F4C088CB}" type="slidenum">
              <a:rPr lang="en-US"/>
              <a:pPr>
                <a:defRPr/>
              </a:pPr>
              <a:t>‹#›</a:t>
            </a:fld>
            <a:endParaRPr lang="en-US"/>
          </a:p>
        </p:txBody>
      </p:sp>
    </p:spTree>
  </p:cSld>
  <p:clrMapOvr>
    <a:masterClrMapping/>
  </p:clrMapOvr>
  <p:transition spd="slow">
    <p:newsflash/>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D7769674-BEC3-46F4-9BEA-B889DE16AA5E}" type="slidenum">
              <a:rPr lang="en-US"/>
              <a:pPr>
                <a:defRPr/>
              </a:pPr>
              <a:t>‹#›</a:t>
            </a:fld>
            <a:endParaRPr lang="en-US"/>
          </a:p>
        </p:txBody>
      </p:sp>
    </p:spTree>
  </p:cSld>
  <p:clrMapOvr>
    <a:masterClrMapping/>
  </p:clrMapOvr>
  <p:transition spd="slow">
    <p:newsflash/>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xAndChart" preserve="1">
  <p:cSld name="Title, Text and Char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hart Placeholder 3"/>
          <p:cNvSpPr>
            <a:spLocks noGrp="1"/>
          </p:cNvSpPr>
          <p:nvPr>
            <p:ph type="chart" sz="half" idx="2"/>
          </p:nvPr>
        </p:nvSpPr>
        <p:spPr>
          <a:xfrm>
            <a:off x="4648200" y="1600200"/>
            <a:ext cx="4038600" cy="4525963"/>
          </a:xfrm>
        </p:spPr>
        <p:txBody>
          <a:bodyPr/>
          <a:lstStyle/>
          <a:p>
            <a:pPr lvl="0"/>
            <a:endParaRPr lang="en-US" noProof="0" smtClean="0"/>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B07076B3-DE9C-4F17-9D76-2291B58766BA}" type="slidenum">
              <a:rPr lang="en-US"/>
              <a:pPr>
                <a:defRPr/>
              </a:pPr>
              <a:t>‹#›</a:t>
            </a:fld>
            <a:endParaRPr lang="en-US"/>
          </a:p>
        </p:txBody>
      </p:sp>
    </p:spTree>
  </p:cSld>
  <p:clrMapOvr>
    <a:masterClrMapping/>
  </p:clrMapOvr>
  <p:transition spd="slow">
    <p:newsflash/>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1D48763B-C32B-4931-96B0-5456166839B0}" type="slidenum">
              <a:rPr lang="en-US"/>
              <a:pPr>
                <a:defRPr/>
              </a:pPr>
              <a:t>‹#›</a:t>
            </a:fld>
            <a:endParaRPr lang="en-US"/>
          </a:p>
        </p:txBody>
      </p:sp>
    </p:spTree>
  </p:cSld>
  <p:clrMapOvr>
    <a:masterClrMapping/>
  </p:clrMapOvr>
  <p:transition spd="slow">
    <p:newsflash/>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21D25C86-7724-413A-8566-1656D52924F1}" type="slidenum">
              <a:rPr lang="en-US"/>
              <a:pPr>
                <a:defRPr/>
              </a:pPr>
              <a:t>‹#›</a:t>
            </a:fld>
            <a:endParaRPr lang="en-US"/>
          </a:p>
        </p:txBody>
      </p:sp>
    </p:spTree>
  </p:cSld>
  <p:clrMapOvr>
    <a:masterClrMapping/>
  </p:clrMapOvr>
  <p:transition spd="slow">
    <p:newsflash/>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E8F46A7-D54B-46EF-8747-89304407459D}" type="slidenum">
              <a:rPr lang="en-US"/>
              <a:pPr>
                <a:defRPr/>
              </a:pPr>
              <a:t>‹#›</a:t>
            </a:fld>
            <a:endParaRPr lang="en-US"/>
          </a:p>
        </p:txBody>
      </p:sp>
    </p:spTree>
  </p:cSld>
  <p:clrMapOvr>
    <a:masterClrMapping/>
  </p:clrMapOvr>
  <p:transition spd="slow">
    <p:newsflash/>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12A38CB4-50E3-4ACD-B1D5-6913E1A59435}" type="slidenum">
              <a:rPr lang="en-US"/>
              <a:pPr>
                <a:defRPr/>
              </a:pPr>
              <a:t>‹#›</a:t>
            </a:fld>
            <a:endParaRPr lang="en-US"/>
          </a:p>
        </p:txBody>
      </p:sp>
    </p:spTree>
  </p:cSld>
  <p:clrMapOvr>
    <a:masterClrMapping/>
  </p:clrMapOvr>
  <p:transition spd="slow">
    <p:newsflash/>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1FD907E0-2805-412B-AD22-E72A1CD3D55A}" type="slidenum">
              <a:rPr lang="en-US"/>
              <a:pPr>
                <a:defRPr/>
              </a:pPr>
              <a:t>‹#›</a:t>
            </a:fld>
            <a:endParaRPr lang="en-US"/>
          </a:p>
        </p:txBody>
      </p:sp>
    </p:spTree>
  </p:cSld>
  <p:clrMapOvr>
    <a:masterClrMapping/>
  </p:clrMapOvr>
  <p:transition spd="slow">
    <p:newsflash/>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098AEE5D-AF82-43FB-AE3E-C8015A8C65DF}" type="slidenum">
              <a:rPr lang="en-US"/>
              <a:pPr>
                <a:defRPr/>
              </a:pPr>
              <a:t>‹#›</a:t>
            </a:fld>
            <a:endParaRPr lang="en-US"/>
          </a:p>
        </p:txBody>
      </p:sp>
    </p:spTree>
  </p:cSld>
  <p:clrMapOvr>
    <a:masterClrMapping/>
  </p:clrMapOvr>
  <p:transition spd="slow">
    <p:newsflash/>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3EC720B7-D1EF-4DE2-BEDB-C6F4C33CF6D2}" type="slidenum">
              <a:rPr lang="en-US"/>
              <a:pPr>
                <a:defRPr/>
              </a:pPr>
              <a:t>‹#›</a:t>
            </a:fld>
            <a:endParaRPr lang="en-US"/>
          </a:p>
        </p:txBody>
      </p:sp>
    </p:spTree>
  </p:cSld>
  <p:clrMapOvr>
    <a:masterClrMapping/>
  </p:clrMapOvr>
  <p:transition spd="slow">
    <p:newsflash/>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549C0CA7-B3AC-46D9-AE25-B684401747CA}" type="slidenum">
              <a:rPr lang="en-US"/>
              <a:pPr>
                <a:defRPr/>
              </a:pPr>
              <a:t>‹#›</a:t>
            </a:fld>
            <a:endParaRPr lang="en-US"/>
          </a:p>
        </p:txBody>
      </p:sp>
    </p:spTree>
  </p:cSld>
  <p:clrMapOvr>
    <a:masterClrMapping/>
  </p:clrMapOvr>
  <p:transition spd="slow">
    <p:newsflash/>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A524D6FF-937A-4223-AEE3-776E7C501DFF}" type="slidenum">
              <a:rPr lang="en-US"/>
              <a:pPr>
                <a:defRPr/>
              </a:pPr>
              <a:t>‹#›</a:t>
            </a:fld>
            <a:endParaRPr lang="en-US"/>
          </a:p>
        </p:txBody>
      </p:sp>
    </p:spTree>
  </p:cSld>
  <p:clrMapOvr>
    <a:masterClrMapping/>
  </p:clrMapOvr>
  <p:transition spd="slow">
    <p:newsflash/>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744452"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a:defRPr/>
            </a:pPr>
            <a:endParaRPr lang="en-US"/>
          </a:p>
        </p:txBody>
      </p:sp>
      <p:sp>
        <p:nvSpPr>
          <p:cNvPr id="744453"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a:defRPr/>
            </a:pPr>
            <a:endParaRPr lang="en-US"/>
          </a:p>
        </p:txBody>
      </p:sp>
      <p:sp>
        <p:nvSpPr>
          <p:cNvPr id="744454"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1B00D75E-6ED8-45AB-8599-C6172B0B2F0F}"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4123" r:id="rId1"/>
    <p:sldLayoutId id="2147484124" r:id="rId2"/>
    <p:sldLayoutId id="2147484125" r:id="rId3"/>
    <p:sldLayoutId id="2147484126" r:id="rId4"/>
    <p:sldLayoutId id="2147484127" r:id="rId5"/>
    <p:sldLayoutId id="2147484128" r:id="rId6"/>
    <p:sldLayoutId id="2147484129" r:id="rId7"/>
    <p:sldLayoutId id="2147484130" r:id="rId8"/>
    <p:sldLayoutId id="2147484131" r:id="rId9"/>
    <p:sldLayoutId id="2147484132" r:id="rId10"/>
    <p:sldLayoutId id="2147484133" r:id="rId11"/>
    <p:sldLayoutId id="2147484134" r:id="rId12"/>
    <p:sldLayoutId id="2147484135" r:id="rId13"/>
  </p:sldLayoutIdLst>
  <p:transition spd="slow">
    <p:newsflash/>
  </p:transition>
  <p:timing>
    <p:tnLst>
      <p:par>
        <p:cTn id="1" dur="indefinite" restart="never" nodeType="tmRoot"/>
      </p:par>
    </p:tnLst>
  </p:timing>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7"/>
          <p:cNvSpPr>
            <a:spLocks noGrp="1" noChangeArrowheads="1"/>
          </p:cNvSpPr>
          <p:nvPr>
            <p:ph type="ctrTitle"/>
          </p:nvPr>
        </p:nvSpPr>
        <p:spPr>
          <a:xfrm>
            <a:off x="611188" y="333375"/>
            <a:ext cx="7772400" cy="935038"/>
          </a:xfrm>
        </p:spPr>
        <p:txBody>
          <a:bodyPr/>
          <a:lstStyle/>
          <a:p>
            <a:pPr eaLnBrk="1" hangingPunct="1"/>
            <a:r>
              <a:rPr lang="en-US" sz="3200" smtClean="0">
                <a:solidFill>
                  <a:srgbClr val="000000"/>
                </a:solidFill>
              </a:rPr>
              <a:t>Asal Usul Kejadian Manusia</a:t>
            </a:r>
            <a:endParaRPr lang="en-GB" sz="3200" smtClean="0">
              <a:solidFill>
                <a:srgbClr val="000000"/>
              </a:solidFill>
            </a:endParaRPr>
          </a:p>
        </p:txBody>
      </p:sp>
      <p:sp>
        <p:nvSpPr>
          <p:cNvPr id="4099" name="Rectangle 14"/>
          <p:cNvSpPr>
            <a:spLocks noGrp="1" noChangeArrowheads="1"/>
          </p:cNvSpPr>
          <p:nvPr>
            <p:ph type="subTitle" idx="1"/>
          </p:nvPr>
        </p:nvSpPr>
        <p:spPr>
          <a:xfrm>
            <a:off x="430213" y="1557338"/>
            <a:ext cx="8713787" cy="4824412"/>
          </a:xfrm>
        </p:spPr>
        <p:txBody>
          <a:bodyPr/>
          <a:lstStyle/>
          <a:p>
            <a:pPr eaLnBrk="1" hangingPunct="1"/>
            <a:r>
              <a:rPr lang="en-US" sz="2400" smtClean="0">
                <a:solidFill>
                  <a:srgbClr val="000000"/>
                </a:solidFill>
              </a:rPr>
              <a:t>3. Teori Al-Qur`an</a:t>
            </a:r>
          </a:p>
          <a:p>
            <a:pPr eaLnBrk="1" hangingPunct="1"/>
            <a:endParaRPr lang="en-GB" sz="2400" smtClean="0">
              <a:solidFill>
                <a:srgbClr val="000000"/>
              </a:solidFill>
            </a:endParaRPr>
          </a:p>
        </p:txBody>
      </p:sp>
      <p:sp>
        <p:nvSpPr>
          <p:cNvPr id="4100" name="Rectangle 15"/>
          <p:cNvSpPr>
            <a:spLocks noChangeArrowheads="1"/>
          </p:cNvSpPr>
          <p:nvPr/>
        </p:nvSpPr>
        <p:spPr bwMode="auto">
          <a:xfrm>
            <a:off x="3348038" y="2205038"/>
            <a:ext cx="2232025" cy="504825"/>
          </a:xfrm>
          <a:prstGeom prst="rect">
            <a:avLst/>
          </a:prstGeom>
          <a:solidFill>
            <a:schemeClr val="accent1"/>
          </a:solidFill>
          <a:ln w="28575">
            <a:solidFill>
              <a:srgbClr val="FF0000"/>
            </a:solidFill>
            <a:miter lim="800000"/>
            <a:headEnd/>
            <a:tailEnd/>
          </a:ln>
        </p:spPr>
        <p:txBody>
          <a:bodyPr wrap="none" anchor="ctr"/>
          <a:lstStyle/>
          <a:p>
            <a:pPr algn="ctr"/>
            <a:r>
              <a:rPr lang="en-US" sz="2000">
                <a:solidFill>
                  <a:srgbClr val="FF3300"/>
                </a:solidFill>
              </a:rPr>
              <a:t>Manusia</a:t>
            </a:r>
            <a:endParaRPr lang="en-GB" sz="2000">
              <a:solidFill>
                <a:srgbClr val="FF3300"/>
              </a:solidFill>
            </a:endParaRPr>
          </a:p>
        </p:txBody>
      </p:sp>
      <p:sp>
        <p:nvSpPr>
          <p:cNvPr id="4101" name="Rectangle 16"/>
          <p:cNvSpPr>
            <a:spLocks noChangeArrowheads="1"/>
          </p:cNvSpPr>
          <p:nvPr/>
        </p:nvSpPr>
        <p:spPr bwMode="auto">
          <a:xfrm>
            <a:off x="1187450" y="2636838"/>
            <a:ext cx="1152525" cy="431800"/>
          </a:xfrm>
          <a:prstGeom prst="rect">
            <a:avLst/>
          </a:prstGeom>
          <a:solidFill>
            <a:schemeClr val="accent1"/>
          </a:solidFill>
          <a:ln w="9525">
            <a:solidFill>
              <a:schemeClr val="tx1"/>
            </a:solidFill>
            <a:miter lim="800000"/>
            <a:headEnd/>
            <a:tailEnd/>
          </a:ln>
        </p:spPr>
        <p:txBody>
          <a:bodyPr wrap="none" anchor="ctr"/>
          <a:lstStyle/>
          <a:p>
            <a:pPr algn="ctr"/>
            <a:r>
              <a:rPr lang="en-US" sz="2000">
                <a:solidFill>
                  <a:srgbClr val="000000"/>
                </a:solidFill>
              </a:rPr>
              <a:t>Adam as</a:t>
            </a:r>
            <a:endParaRPr lang="en-GB" sz="2000">
              <a:solidFill>
                <a:srgbClr val="000000"/>
              </a:solidFill>
            </a:endParaRPr>
          </a:p>
        </p:txBody>
      </p:sp>
      <p:sp>
        <p:nvSpPr>
          <p:cNvPr id="4102" name="Rectangle 17"/>
          <p:cNvSpPr>
            <a:spLocks noChangeArrowheads="1"/>
          </p:cNvSpPr>
          <p:nvPr/>
        </p:nvSpPr>
        <p:spPr bwMode="auto">
          <a:xfrm>
            <a:off x="6156325" y="2565400"/>
            <a:ext cx="2519363" cy="431800"/>
          </a:xfrm>
          <a:prstGeom prst="rect">
            <a:avLst/>
          </a:prstGeom>
          <a:solidFill>
            <a:schemeClr val="accent1"/>
          </a:solidFill>
          <a:ln w="9525">
            <a:solidFill>
              <a:schemeClr val="tx1"/>
            </a:solidFill>
            <a:miter lim="800000"/>
            <a:headEnd/>
            <a:tailEnd/>
          </a:ln>
        </p:spPr>
        <p:txBody>
          <a:bodyPr wrap="none" anchor="ctr"/>
          <a:lstStyle/>
          <a:p>
            <a:pPr algn="ctr"/>
            <a:r>
              <a:rPr lang="en-US" sz="2000">
                <a:solidFill>
                  <a:srgbClr val="000000"/>
                </a:solidFill>
              </a:rPr>
              <a:t>Keturunan Adam as</a:t>
            </a:r>
            <a:endParaRPr lang="en-GB" sz="2000">
              <a:solidFill>
                <a:srgbClr val="000000"/>
              </a:solidFill>
            </a:endParaRPr>
          </a:p>
        </p:txBody>
      </p:sp>
      <p:sp>
        <p:nvSpPr>
          <p:cNvPr id="4103" name="Rectangle 18"/>
          <p:cNvSpPr>
            <a:spLocks noChangeArrowheads="1"/>
          </p:cNvSpPr>
          <p:nvPr/>
        </p:nvSpPr>
        <p:spPr bwMode="auto">
          <a:xfrm>
            <a:off x="1042988" y="3284538"/>
            <a:ext cx="1368425" cy="431800"/>
          </a:xfrm>
          <a:prstGeom prst="rect">
            <a:avLst/>
          </a:prstGeom>
          <a:solidFill>
            <a:schemeClr val="accent1"/>
          </a:solidFill>
          <a:ln w="9525">
            <a:solidFill>
              <a:schemeClr val="tx1"/>
            </a:solidFill>
            <a:miter lim="800000"/>
            <a:headEnd/>
            <a:tailEnd/>
          </a:ln>
        </p:spPr>
        <p:txBody>
          <a:bodyPr wrap="none" anchor="ctr"/>
          <a:lstStyle/>
          <a:p>
            <a:pPr algn="ctr"/>
            <a:r>
              <a:rPr lang="en-US" sz="2000">
                <a:solidFill>
                  <a:srgbClr val="000000"/>
                </a:solidFill>
              </a:rPr>
              <a:t>Tanah</a:t>
            </a:r>
            <a:endParaRPr lang="en-GB" sz="2000">
              <a:solidFill>
                <a:srgbClr val="000000"/>
              </a:solidFill>
            </a:endParaRPr>
          </a:p>
        </p:txBody>
      </p:sp>
      <p:sp>
        <p:nvSpPr>
          <p:cNvPr id="4104" name="Rectangle 20"/>
          <p:cNvSpPr>
            <a:spLocks noChangeArrowheads="1"/>
          </p:cNvSpPr>
          <p:nvPr/>
        </p:nvSpPr>
        <p:spPr bwMode="auto">
          <a:xfrm>
            <a:off x="755650" y="4437063"/>
            <a:ext cx="2087563" cy="576262"/>
          </a:xfrm>
          <a:prstGeom prst="rect">
            <a:avLst/>
          </a:prstGeom>
          <a:solidFill>
            <a:schemeClr val="accent1"/>
          </a:solidFill>
          <a:ln w="9525">
            <a:solidFill>
              <a:schemeClr val="tx1"/>
            </a:solidFill>
            <a:miter lim="800000"/>
            <a:headEnd/>
            <a:tailEnd/>
          </a:ln>
        </p:spPr>
        <p:txBody>
          <a:bodyPr wrap="none" anchor="ctr"/>
          <a:lstStyle/>
          <a:p>
            <a:pPr algn="ctr"/>
            <a:r>
              <a:rPr lang="en-US" sz="2000">
                <a:solidFill>
                  <a:srgbClr val="000000"/>
                </a:solidFill>
              </a:rPr>
              <a:t>Disempurnakan/</a:t>
            </a:r>
          </a:p>
          <a:p>
            <a:pPr algn="ctr"/>
            <a:r>
              <a:rPr lang="en-US" sz="2000">
                <a:solidFill>
                  <a:srgbClr val="000000"/>
                </a:solidFill>
              </a:rPr>
              <a:t>Dibentuk</a:t>
            </a:r>
            <a:endParaRPr lang="en-GB" sz="2000">
              <a:solidFill>
                <a:srgbClr val="000000"/>
              </a:solidFill>
            </a:endParaRPr>
          </a:p>
        </p:txBody>
      </p:sp>
      <p:sp>
        <p:nvSpPr>
          <p:cNvPr id="4105" name="Rectangle 21"/>
          <p:cNvSpPr>
            <a:spLocks noChangeArrowheads="1"/>
          </p:cNvSpPr>
          <p:nvPr/>
        </p:nvSpPr>
        <p:spPr bwMode="auto">
          <a:xfrm>
            <a:off x="971550" y="5589588"/>
            <a:ext cx="1295400" cy="576262"/>
          </a:xfrm>
          <a:prstGeom prst="rect">
            <a:avLst/>
          </a:prstGeom>
          <a:solidFill>
            <a:schemeClr val="accent1"/>
          </a:solidFill>
          <a:ln w="9525">
            <a:solidFill>
              <a:schemeClr val="tx1"/>
            </a:solidFill>
            <a:miter lim="800000"/>
            <a:headEnd/>
            <a:tailEnd/>
          </a:ln>
        </p:spPr>
        <p:txBody>
          <a:bodyPr wrap="none" anchor="ctr"/>
          <a:lstStyle/>
          <a:p>
            <a:pPr algn="ctr"/>
            <a:r>
              <a:rPr lang="en-US">
                <a:solidFill>
                  <a:srgbClr val="000000"/>
                </a:solidFill>
              </a:rPr>
              <a:t>Ditiupkan </a:t>
            </a:r>
          </a:p>
          <a:p>
            <a:pPr algn="ctr"/>
            <a:r>
              <a:rPr lang="en-US">
                <a:solidFill>
                  <a:srgbClr val="000000"/>
                </a:solidFill>
              </a:rPr>
              <a:t>Ruh</a:t>
            </a:r>
            <a:endParaRPr lang="en-GB">
              <a:solidFill>
                <a:srgbClr val="000000"/>
              </a:solidFill>
            </a:endParaRPr>
          </a:p>
        </p:txBody>
      </p:sp>
      <p:sp>
        <p:nvSpPr>
          <p:cNvPr id="4106" name="Rectangle 22"/>
          <p:cNvSpPr>
            <a:spLocks noChangeArrowheads="1"/>
          </p:cNvSpPr>
          <p:nvPr/>
        </p:nvSpPr>
        <p:spPr bwMode="auto">
          <a:xfrm>
            <a:off x="4932363" y="3429000"/>
            <a:ext cx="1727200" cy="431800"/>
          </a:xfrm>
          <a:prstGeom prst="rect">
            <a:avLst/>
          </a:prstGeom>
          <a:solidFill>
            <a:schemeClr val="accent1"/>
          </a:solidFill>
          <a:ln w="9525">
            <a:solidFill>
              <a:schemeClr val="tx1"/>
            </a:solidFill>
            <a:miter lim="800000"/>
            <a:headEnd/>
            <a:tailEnd/>
          </a:ln>
        </p:spPr>
        <p:txBody>
          <a:bodyPr wrap="none" anchor="ctr"/>
          <a:lstStyle/>
          <a:p>
            <a:pPr algn="ctr"/>
            <a:r>
              <a:rPr lang="en-US">
                <a:solidFill>
                  <a:srgbClr val="000000"/>
                </a:solidFill>
              </a:rPr>
              <a:t>Sulalah</a:t>
            </a:r>
            <a:endParaRPr lang="en-GB">
              <a:solidFill>
                <a:srgbClr val="000000"/>
              </a:solidFill>
            </a:endParaRPr>
          </a:p>
        </p:txBody>
      </p:sp>
      <p:sp>
        <p:nvSpPr>
          <p:cNvPr id="4107" name="Rectangle 23"/>
          <p:cNvSpPr>
            <a:spLocks noChangeArrowheads="1"/>
          </p:cNvSpPr>
          <p:nvPr/>
        </p:nvSpPr>
        <p:spPr bwMode="auto">
          <a:xfrm>
            <a:off x="4932363" y="4076700"/>
            <a:ext cx="1727200" cy="431800"/>
          </a:xfrm>
          <a:prstGeom prst="rect">
            <a:avLst/>
          </a:prstGeom>
          <a:solidFill>
            <a:schemeClr val="accent1"/>
          </a:solidFill>
          <a:ln w="9525">
            <a:solidFill>
              <a:schemeClr val="tx1"/>
            </a:solidFill>
            <a:miter lim="800000"/>
            <a:headEnd/>
            <a:tailEnd/>
          </a:ln>
        </p:spPr>
        <p:txBody>
          <a:bodyPr wrap="none" anchor="ctr"/>
          <a:lstStyle/>
          <a:p>
            <a:pPr algn="ctr"/>
            <a:r>
              <a:rPr lang="en-US">
                <a:solidFill>
                  <a:srgbClr val="000000"/>
                </a:solidFill>
              </a:rPr>
              <a:t>Muthghah</a:t>
            </a:r>
            <a:endParaRPr lang="en-GB">
              <a:solidFill>
                <a:srgbClr val="000000"/>
              </a:solidFill>
            </a:endParaRPr>
          </a:p>
        </p:txBody>
      </p:sp>
      <p:sp>
        <p:nvSpPr>
          <p:cNvPr id="4108" name="Rectangle 24"/>
          <p:cNvSpPr>
            <a:spLocks noChangeArrowheads="1"/>
          </p:cNvSpPr>
          <p:nvPr/>
        </p:nvSpPr>
        <p:spPr bwMode="auto">
          <a:xfrm>
            <a:off x="4932363" y="4797425"/>
            <a:ext cx="1727200" cy="431800"/>
          </a:xfrm>
          <a:prstGeom prst="rect">
            <a:avLst/>
          </a:prstGeom>
          <a:solidFill>
            <a:schemeClr val="accent1"/>
          </a:solidFill>
          <a:ln w="9525">
            <a:solidFill>
              <a:schemeClr val="tx1"/>
            </a:solidFill>
            <a:miter lim="800000"/>
            <a:headEnd/>
            <a:tailEnd/>
          </a:ln>
        </p:spPr>
        <p:txBody>
          <a:bodyPr wrap="none" anchor="ctr"/>
          <a:lstStyle/>
          <a:p>
            <a:pPr algn="ctr"/>
            <a:r>
              <a:rPr lang="en-US"/>
              <a:t>‘</a:t>
            </a:r>
            <a:r>
              <a:rPr lang="en-US">
                <a:solidFill>
                  <a:srgbClr val="000000"/>
                </a:solidFill>
              </a:rPr>
              <a:t>Idhoman</a:t>
            </a:r>
            <a:endParaRPr lang="en-GB">
              <a:solidFill>
                <a:srgbClr val="000000"/>
              </a:solidFill>
            </a:endParaRPr>
          </a:p>
        </p:txBody>
      </p:sp>
      <p:sp>
        <p:nvSpPr>
          <p:cNvPr id="4109" name="Rectangle 25"/>
          <p:cNvSpPr>
            <a:spLocks noChangeArrowheads="1"/>
          </p:cNvSpPr>
          <p:nvPr/>
        </p:nvSpPr>
        <p:spPr bwMode="auto">
          <a:xfrm>
            <a:off x="7524750" y="3357563"/>
            <a:ext cx="1476375" cy="431800"/>
          </a:xfrm>
          <a:prstGeom prst="rect">
            <a:avLst/>
          </a:prstGeom>
          <a:solidFill>
            <a:schemeClr val="accent1"/>
          </a:solidFill>
          <a:ln w="9525">
            <a:solidFill>
              <a:schemeClr val="tx1"/>
            </a:solidFill>
            <a:miter lim="800000"/>
            <a:headEnd/>
            <a:tailEnd/>
          </a:ln>
        </p:spPr>
        <p:txBody>
          <a:bodyPr wrap="none" anchor="ctr"/>
          <a:lstStyle/>
          <a:p>
            <a:pPr algn="ctr"/>
            <a:r>
              <a:rPr lang="en-US">
                <a:solidFill>
                  <a:srgbClr val="000000"/>
                </a:solidFill>
              </a:rPr>
              <a:t>Nuthfah</a:t>
            </a:r>
            <a:endParaRPr lang="en-GB">
              <a:solidFill>
                <a:srgbClr val="000000"/>
              </a:solidFill>
            </a:endParaRPr>
          </a:p>
        </p:txBody>
      </p:sp>
      <p:sp>
        <p:nvSpPr>
          <p:cNvPr id="4110" name="Rectangle 26"/>
          <p:cNvSpPr>
            <a:spLocks noChangeArrowheads="1"/>
          </p:cNvSpPr>
          <p:nvPr/>
        </p:nvSpPr>
        <p:spPr bwMode="auto">
          <a:xfrm>
            <a:off x="7524750" y="4149725"/>
            <a:ext cx="1476375" cy="431800"/>
          </a:xfrm>
          <a:prstGeom prst="rect">
            <a:avLst/>
          </a:prstGeom>
          <a:solidFill>
            <a:schemeClr val="accent1"/>
          </a:solidFill>
          <a:ln w="9525">
            <a:solidFill>
              <a:schemeClr val="tx1"/>
            </a:solidFill>
            <a:miter lim="800000"/>
            <a:headEnd/>
            <a:tailEnd/>
          </a:ln>
        </p:spPr>
        <p:txBody>
          <a:bodyPr wrap="none" anchor="ctr"/>
          <a:lstStyle/>
          <a:p>
            <a:pPr algn="ctr"/>
            <a:r>
              <a:rPr lang="en-US">
                <a:solidFill>
                  <a:srgbClr val="000000"/>
                </a:solidFill>
              </a:rPr>
              <a:t>‘Alaqah</a:t>
            </a:r>
            <a:endParaRPr lang="en-GB">
              <a:solidFill>
                <a:srgbClr val="000000"/>
              </a:solidFill>
            </a:endParaRPr>
          </a:p>
        </p:txBody>
      </p:sp>
      <p:sp>
        <p:nvSpPr>
          <p:cNvPr id="4111" name="Rectangle 27"/>
          <p:cNvSpPr>
            <a:spLocks noChangeArrowheads="1"/>
          </p:cNvSpPr>
          <p:nvPr/>
        </p:nvSpPr>
        <p:spPr bwMode="auto">
          <a:xfrm>
            <a:off x="7524750" y="4797425"/>
            <a:ext cx="1476375" cy="431800"/>
          </a:xfrm>
          <a:prstGeom prst="rect">
            <a:avLst/>
          </a:prstGeom>
          <a:solidFill>
            <a:schemeClr val="accent1"/>
          </a:solidFill>
          <a:ln w="9525">
            <a:solidFill>
              <a:schemeClr val="tx1"/>
            </a:solidFill>
            <a:miter lim="800000"/>
            <a:headEnd/>
            <a:tailEnd/>
          </a:ln>
        </p:spPr>
        <p:txBody>
          <a:bodyPr wrap="none" anchor="ctr"/>
          <a:lstStyle/>
          <a:p>
            <a:pPr algn="ctr"/>
            <a:r>
              <a:rPr lang="en-US">
                <a:solidFill>
                  <a:srgbClr val="000000"/>
                </a:solidFill>
              </a:rPr>
              <a:t>Lahman</a:t>
            </a:r>
            <a:endParaRPr lang="en-GB">
              <a:solidFill>
                <a:srgbClr val="000000"/>
              </a:solidFill>
            </a:endParaRPr>
          </a:p>
        </p:txBody>
      </p:sp>
      <p:sp>
        <p:nvSpPr>
          <p:cNvPr id="4112" name="Rectangle 28"/>
          <p:cNvSpPr>
            <a:spLocks noChangeArrowheads="1"/>
          </p:cNvSpPr>
          <p:nvPr/>
        </p:nvSpPr>
        <p:spPr bwMode="auto">
          <a:xfrm>
            <a:off x="6443663" y="5589588"/>
            <a:ext cx="1728787" cy="431800"/>
          </a:xfrm>
          <a:prstGeom prst="rect">
            <a:avLst/>
          </a:prstGeom>
          <a:solidFill>
            <a:schemeClr val="accent1"/>
          </a:solidFill>
          <a:ln w="9525">
            <a:solidFill>
              <a:schemeClr val="tx1"/>
            </a:solidFill>
            <a:miter lim="800000"/>
            <a:headEnd/>
            <a:tailEnd/>
          </a:ln>
        </p:spPr>
        <p:txBody>
          <a:bodyPr wrap="none" anchor="ctr"/>
          <a:lstStyle/>
          <a:p>
            <a:pPr algn="ctr"/>
            <a:r>
              <a:rPr lang="en-US">
                <a:solidFill>
                  <a:srgbClr val="000000"/>
                </a:solidFill>
              </a:rPr>
              <a:t>Khalqan Akhar</a:t>
            </a:r>
            <a:endParaRPr lang="en-GB">
              <a:solidFill>
                <a:srgbClr val="000000"/>
              </a:solidFill>
            </a:endParaRPr>
          </a:p>
        </p:txBody>
      </p:sp>
      <p:sp>
        <p:nvSpPr>
          <p:cNvPr id="4113" name="Oval 29"/>
          <p:cNvSpPr>
            <a:spLocks noChangeArrowheads="1"/>
          </p:cNvSpPr>
          <p:nvPr/>
        </p:nvSpPr>
        <p:spPr bwMode="auto">
          <a:xfrm>
            <a:off x="3419475" y="6092825"/>
            <a:ext cx="2232025" cy="576263"/>
          </a:xfrm>
          <a:prstGeom prst="ellipse">
            <a:avLst/>
          </a:prstGeom>
          <a:solidFill>
            <a:schemeClr val="accent1"/>
          </a:solidFill>
          <a:ln w="9525">
            <a:solidFill>
              <a:schemeClr val="hlink"/>
            </a:solidFill>
            <a:round/>
            <a:headEnd/>
            <a:tailEnd/>
          </a:ln>
        </p:spPr>
        <p:txBody>
          <a:bodyPr wrap="none" anchor="ctr"/>
          <a:lstStyle/>
          <a:p>
            <a:pPr algn="ctr"/>
            <a:r>
              <a:rPr lang="en-US" sz="2000">
                <a:solidFill>
                  <a:srgbClr val="FF0000"/>
                </a:solidFill>
              </a:rPr>
              <a:t>Manusia</a:t>
            </a:r>
            <a:endParaRPr lang="en-GB" sz="2000">
              <a:solidFill>
                <a:srgbClr val="FF0000"/>
              </a:solidFill>
            </a:endParaRPr>
          </a:p>
        </p:txBody>
      </p:sp>
      <p:sp>
        <p:nvSpPr>
          <p:cNvPr id="4114" name="Line 30"/>
          <p:cNvSpPr>
            <a:spLocks noChangeShapeType="1"/>
          </p:cNvSpPr>
          <p:nvPr/>
        </p:nvSpPr>
        <p:spPr bwMode="auto">
          <a:xfrm flipH="1">
            <a:off x="1835150" y="2420938"/>
            <a:ext cx="1584325" cy="0"/>
          </a:xfrm>
          <a:prstGeom prst="line">
            <a:avLst/>
          </a:prstGeom>
          <a:noFill/>
          <a:ln w="9525">
            <a:solidFill>
              <a:schemeClr val="tx1"/>
            </a:solidFill>
            <a:round/>
            <a:headEnd/>
            <a:tailEnd/>
          </a:ln>
        </p:spPr>
        <p:txBody>
          <a:bodyPr/>
          <a:lstStyle/>
          <a:p>
            <a:endParaRPr lang="id-ID"/>
          </a:p>
        </p:txBody>
      </p:sp>
      <p:sp>
        <p:nvSpPr>
          <p:cNvPr id="4115" name="Line 32"/>
          <p:cNvSpPr>
            <a:spLocks noChangeShapeType="1"/>
          </p:cNvSpPr>
          <p:nvPr/>
        </p:nvSpPr>
        <p:spPr bwMode="auto">
          <a:xfrm>
            <a:off x="1835150" y="2420938"/>
            <a:ext cx="0" cy="144462"/>
          </a:xfrm>
          <a:prstGeom prst="line">
            <a:avLst/>
          </a:prstGeom>
          <a:noFill/>
          <a:ln w="9525">
            <a:solidFill>
              <a:schemeClr val="tx1"/>
            </a:solidFill>
            <a:round/>
            <a:headEnd/>
            <a:tailEnd type="triangle" w="med" len="med"/>
          </a:ln>
        </p:spPr>
        <p:txBody>
          <a:bodyPr/>
          <a:lstStyle/>
          <a:p>
            <a:endParaRPr lang="id-ID"/>
          </a:p>
        </p:txBody>
      </p:sp>
      <p:sp>
        <p:nvSpPr>
          <p:cNvPr id="4116" name="Line 33"/>
          <p:cNvSpPr>
            <a:spLocks noChangeShapeType="1"/>
          </p:cNvSpPr>
          <p:nvPr/>
        </p:nvSpPr>
        <p:spPr bwMode="auto">
          <a:xfrm>
            <a:off x="1763713" y="3068638"/>
            <a:ext cx="0" cy="144462"/>
          </a:xfrm>
          <a:prstGeom prst="line">
            <a:avLst/>
          </a:prstGeom>
          <a:noFill/>
          <a:ln w="9525">
            <a:solidFill>
              <a:schemeClr val="tx1"/>
            </a:solidFill>
            <a:round/>
            <a:headEnd/>
            <a:tailEnd type="triangle" w="med" len="med"/>
          </a:ln>
        </p:spPr>
        <p:txBody>
          <a:bodyPr/>
          <a:lstStyle/>
          <a:p>
            <a:endParaRPr lang="id-ID"/>
          </a:p>
        </p:txBody>
      </p:sp>
      <p:sp>
        <p:nvSpPr>
          <p:cNvPr id="4117" name="Line 34"/>
          <p:cNvSpPr>
            <a:spLocks noChangeShapeType="1"/>
          </p:cNvSpPr>
          <p:nvPr/>
        </p:nvSpPr>
        <p:spPr bwMode="auto">
          <a:xfrm>
            <a:off x="1763713" y="3716338"/>
            <a:ext cx="0" cy="720725"/>
          </a:xfrm>
          <a:prstGeom prst="line">
            <a:avLst/>
          </a:prstGeom>
          <a:noFill/>
          <a:ln w="9525">
            <a:solidFill>
              <a:schemeClr val="tx1"/>
            </a:solidFill>
            <a:round/>
            <a:headEnd/>
            <a:tailEnd type="triangle" w="med" len="med"/>
          </a:ln>
        </p:spPr>
        <p:txBody>
          <a:bodyPr/>
          <a:lstStyle/>
          <a:p>
            <a:endParaRPr lang="id-ID"/>
          </a:p>
        </p:txBody>
      </p:sp>
      <p:sp>
        <p:nvSpPr>
          <p:cNvPr id="4118" name="Line 36"/>
          <p:cNvSpPr>
            <a:spLocks noChangeShapeType="1"/>
          </p:cNvSpPr>
          <p:nvPr/>
        </p:nvSpPr>
        <p:spPr bwMode="auto">
          <a:xfrm>
            <a:off x="1763713" y="5013325"/>
            <a:ext cx="0" cy="576263"/>
          </a:xfrm>
          <a:prstGeom prst="line">
            <a:avLst/>
          </a:prstGeom>
          <a:noFill/>
          <a:ln w="9525">
            <a:solidFill>
              <a:schemeClr val="tx1"/>
            </a:solidFill>
            <a:round/>
            <a:headEnd/>
            <a:tailEnd type="triangle" w="med" len="med"/>
          </a:ln>
        </p:spPr>
        <p:txBody>
          <a:bodyPr/>
          <a:lstStyle/>
          <a:p>
            <a:endParaRPr lang="id-ID"/>
          </a:p>
        </p:txBody>
      </p:sp>
      <p:sp>
        <p:nvSpPr>
          <p:cNvPr id="4119" name="Line 37"/>
          <p:cNvSpPr>
            <a:spLocks noChangeShapeType="1"/>
          </p:cNvSpPr>
          <p:nvPr/>
        </p:nvSpPr>
        <p:spPr bwMode="auto">
          <a:xfrm>
            <a:off x="5651500" y="2420938"/>
            <a:ext cx="1728788" cy="0"/>
          </a:xfrm>
          <a:prstGeom prst="line">
            <a:avLst/>
          </a:prstGeom>
          <a:noFill/>
          <a:ln w="9525">
            <a:solidFill>
              <a:schemeClr val="tx1"/>
            </a:solidFill>
            <a:round/>
            <a:headEnd/>
            <a:tailEnd/>
          </a:ln>
        </p:spPr>
        <p:txBody>
          <a:bodyPr/>
          <a:lstStyle/>
          <a:p>
            <a:endParaRPr lang="id-ID"/>
          </a:p>
        </p:txBody>
      </p:sp>
      <p:sp>
        <p:nvSpPr>
          <p:cNvPr id="4120" name="Line 38"/>
          <p:cNvSpPr>
            <a:spLocks noChangeShapeType="1"/>
          </p:cNvSpPr>
          <p:nvPr/>
        </p:nvSpPr>
        <p:spPr bwMode="auto">
          <a:xfrm>
            <a:off x="7380288" y="2420938"/>
            <a:ext cx="0" cy="144462"/>
          </a:xfrm>
          <a:prstGeom prst="line">
            <a:avLst/>
          </a:prstGeom>
          <a:noFill/>
          <a:ln w="9525">
            <a:solidFill>
              <a:schemeClr val="tx1"/>
            </a:solidFill>
            <a:round/>
            <a:headEnd/>
            <a:tailEnd type="triangle" w="med" len="med"/>
          </a:ln>
        </p:spPr>
        <p:txBody>
          <a:bodyPr/>
          <a:lstStyle/>
          <a:p>
            <a:endParaRPr lang="id-ID"/>
          </a:p>
        </p:txBody>
      </p:sp>
      <p:sp>
        <p:nvSpPr>
          <p:cNvPr id="4121" name="Line 40"/>
          <p:cNvSpPr>
            <a:spLocks noChangeShapeType="1"/>
          </p:cNvSpPr>
          <p:nvPr/>
        </p:nvSpPr>
        <p:spPr bwMode="auto">
          <a:xfrm flipH="1">
            <a:off x="5724525" y="2924175"/>
            <a:ext cx="576263" cy="0"/>
          </a:xfrm>
          <a:prstGeom prst="line">
            <a:avLst/>
          </a:prstGeom>
          <a:noFill/>
          <a:ln w="9525">
            <a:solidFill>
              <a:schemeClr val="tx1"/>
            </a:solidFill>
            <a:round/>
            <a:headEnd/>
            <a:tailEnd/>
          </a:ln>
        </p:spPr>
        <p:txBody>
          <a:bodyPr/>
          <a:lstStyle/>
          <a:p>
            <a:endParaRPr lang="id-ID"/>
          </a:p>
        </p:txBody>
      </p:sp>
      <p:sp>
        <p:nvSpPr>
          <p:cNvPr id="4122" name="Line 41"/>
          <p:cNvSpPr>
            <a:spLocks noChangeShapeType="1"/>
          </p:cNvSpPr>
          <p:nvPr/>
        </p:nvSpPr>
        <p:spPr bwMode="auto">
          <a:xfrm>
            <a:off x="5724525" y="2924175"/>
            <a:ext cx="0" cy="433388"/>
          </a:xfrm>
          <a:prstGeom prst="line">
            <a:avLst/>
          </a:prstGeom>
          <a:noFill/>
          <a:ln w="9525">
            <a:solidFill>
              <a:schemeClr val="tx1"/>
            </a:solidFill>
            <a:round/>
            <a:headEnd/>
            <a:tailEnd type="triangle" w="med" len="med"/>
          </a:ln>
        </p:spPr>
        <p:txBody>
          <a:bodyPr/>
          <a:lstStyle/>
          <a:p>
            <a:endParaRPr lang="id-ID"/>
          </a:p>
        </p:txBody>
      </p:sp>
      <p:sp>
        <p:nvSpPr>
          <p:cNvPr id="4123" name="Line 42"/>
          <p:cNvSpPr>
            <a:spLocks noChangeShapeType="1"/>
          </p:cNvSpPr>
          <p:nvPr/>
        </p:nvSpPr>
        <p:spPr bwMode="auto">
          <a:xfrm>
            <a:off x="6659563" y="3644900"/>
            <a:ext cx="792162" cy="0"/>
          </a:xfrm>
          <a:prstGeom prst="line">
            <a:avLst/>
          </a:prstGeom>
          <a:noFill/>
          <a:ln w="9525">
            <a:solidFill>
              <a:schemeClr val="tx1"/>
            </a:solidFill>
            <a:round/>
            <a:headEnd/>
            <a:tailEnd type="triangle" w="med" len="med"/>
          </a:ln>
        </p:spPr>
        <p:txBody>
          <a:bodyPr/>
          <a:lstStyle/>
          <a:p>
            <a:endParaRPr lang="id-ID"/>
          </a:p>
        </p:txBody>
      </p:sp>
      <p:sp>
        <p:nvSpPr>
          <p:cNvPr id="4124" name="Line 43"/>
          <p:cNvSpPr>
            <a:spLocks noChangeShapeType="1"/>
          </p:cNvSpPr>
          <p:nvPr/>
        </p:nvSpPr>
        <p:spPr bwMode="auto">
          <a:xfrm>
            <a:off x="8316913" y="3789363"/>
            <a:ext cx="0" cy="360362"/>
          </a:xfrm>
          <a:prstGeom prst="line">
            <a:avLst/>
          </a:prstGeom>
          <a:noFill/>
          <a:ln w="9525">
            <a:solidFill>
              <a:schemeClr val="tx1"/>
            </a:solidFill>
            <a:round/>
            <a:headEnd/>
            <a:tailEnd type="triangle" w="med" len="med"/>
          </a:ln>
        </p:spPr>
        <p:txBody>
          <a:bodyPr/>
          <a:lstStyle/>
          <a:p>
            <a:endParaRPr lang="id-ID"/>
          </a:p>
        </p:txBody>
      </p:sp>
      <p:sp>
        <p:nvSpPr>
          <p:cNvPr id="4125" name="Line 45"/>
          <p:cNvSpPr>
            <a:spLocks noChangeShapeType="1"/>
          </p:cNvSpPr>
          <p:nvPr/>
        </p:nvSpPr>
        <p:spPr bwMode="auto">
          <a:xfrm flipH="1">
            <a:off x="6659563" y="4365625"/>
            <a:ext cx="865187" cy="0"/>
          </a:xfrm>
          <a:prstGeom prst="line">
            <a:avLst/>
          </a:prstGeom>
          <a:noFill/>
          <a:ln w="9525">
            <a:solidFill>
              <a:schemeClr val="tx1"/>
            </a:solidFill>
            <a:round/>
            <a:headEnd/>
            <a:tailEnd type="triangle" w="med" len="med"/>
          </a:ln>
        </p:spPr>
        <p:txBody>
          <a:bodyPr/>
          <a:lstStyle/>
          <a:p>
            <a:endParaRPr lang="id-ID"/>
          </a:p>
        </p:txBody>
      </p:sp>
      <p:sp>
        <p:nvSpPr>
          <p:cNvPr id="4126" name="Line 46"/>
          <p:cNvSpPr>
            <a:spLocks noChangeShapeType="1"/>
          </p:cNvSpPr>
          <p:nvPr/>
        </p:nvSpPr>
        <p:spPr bwMode="auto">
          <a:xfrm>
            <a:off x="5867400" y="4581525"/>
            <a:ext cx="0" cy="215900"/>
          </a:xfrm>
          <a:prstGeom prst="line">
            <a:avLst/>
          </a:prstGeom>
          <a:noFill/>
          <a:ln w="9525">
            <a:solidFill>
              <a:schemeClr val="tx1"/>
            </a:solidFill>
            <a:round/>
            <a:headEnd/>
            <a:tailEnd type="triangle" w="med" len="med"/>
          </a:ln>
        </p:spPr>
        <p:txBody>
          <a:bodyPr/>
          <a:lstStyle/>
          <a:p>
            <a:endParaRPr lang="id-ID"/>
          </a:p>
        </p:txBody>
      </p:sp>
      <p:sp>
        <p:nvSpPr>
          <p:cNvPr id="4127" name="Line 47"/>
          <p:cNvSpPr>
            <a:spLocks noChangeShapeType="1"/>
          </p:cNvSpPr>
          <p:nvPr/>
        </p:nvSpPr>
        <p:spPr bwMode="auto">
          <a:xfrm>
            <a:off x="6659563" y="5013325"/>
            <a:ext cx="865187" cy="0"/>
          </a:xfrm>
          <a:prstGeom prst="line">
            <a:avLst/>
          </a:prstGeom>
          <a:noFill/>
          <a:ln w="9525">
            <a:solidFill>
              <a:schemeClr val="tx1"/>
            </a:solidFill>
            <a:round/>
            <a:headEnd/>
            <a:tailEnd type="triangle" w="med" len="med"/>
          </a:ln>
        </p:spPr>
        <p:txBody>
          <a:bodyPr/>
          <a:lstStyle/>
          <a:p>
            <a:endParaRPr lang="id-ID"/>
          </a:p>
        </p:txBody>
      </p:sp>
      <p:sp>
        <p:nvSpPr>
          <p:cNvPr id="4128" name="Line 49"/>
          <p:cNvSpPr>
            <a:spLocks noChangeShapeType="1"/>
          </p:cNvSpPr>
          <p:nvPr/>
        </p:nvSpPr>
        <p:spPr bwMode="auto">
          <a:xfrm>
            <a:off x="8532813" y="5229225"/>
            <a:ext cx="0" cy="504825"/>
          </a:xfrm>
          <a:prstGeom prst="line">
            <a:avLst/>
          </a:prstGeom>
          <a:noFill/>
          <a:ln w="9525">
            <a:solidFill>
              <a:schemeClr val="tx1"/>
            </a:solidFill>
            <a:round/>
            <a:headEnd/>
            <a:tailEnd/>
          </a:ln>
        </p:spPr>
        <p:txBody>
          <a:bodyPr/>
          <a:lstStyle/>
          <a:p>
            <a:endParaRPr lang="id-ID"/>
          </a:p>
        </p:txBody>
      </p:sp>
      <p:sp>
        <p:nvSpPr>
          <p:cNvPr id="4129" name="Line 50"/>
          <p:cNvSpPr>
            <a:spLocks noChangeShapeType="1"/>
          </p:cNvSpPr>
          <p:nvPr/>
        </p:nvSpPr>
        <p:spPr bwMode="auto">
          <a:xfrm flipH="1">
            <a:off x="8172450" y="5734050"/>
            <a:ext cx="360363" cy="0"/>
          </a:xfrm>
          <a:prstGeom prst="line">
            <a:avLst/>
          </a:prstGeom>
          <a:noFill/>
          <a:ln w="9525">
            <a:solidFill>
              <a:schemeClr val="tx1"/>
            </a:solidFill>
            <a:round/>
            <a:headEnd/>
            <a:tailEnd type="triangle" w="med" len="med"/>
          </a:ln>
        </p:spPr>
        <p:txBody>
          <a:bodyPr/>
          <a:lstStyle/>
          <a:p>
            <a:endParaRPr lang="id-ID"/>
          </a:p>
        </p:txBody>
      </p:sp>
      <p:sp>
        <p:nvSpPr>
          <p:cNvPr id="4130" name="Line 51"/>
          <p:cNvSpPr>
            <a:spLocks noChangeShapeType="1"/>
          </p:cNvSpPr>
          <p:nvPr/>
        </p:nvSpPr>
        <p:spPr bwMode="auto">
          <a:xfrm flipH="1">
            <a:off x="4716463" y="5876925"/>
            <a:ext cx="1727200" cy="0"/>
          </a:xfrm>
          <a:prstGeom prst="line">
            <a:avLst/>
          </a:prstGeom>
          <a:noFill/>
          <a:ln w="9525">
            <a:solidFill>
              <a:schemeClr val="tx1"/>
            </a:solidFill>
            <a:round/>
            <a:headEnd/>
            <a:tailEnd/>
          </a:ln>
        </p:spPr>
        <p:txBody>
          <a:bodyPr/>
          <a:lstStyle/>
          <a:p>
            <a:endParaRPr lang="id-ID"/>
          </a:p>
        </p:txBody>
      </p:sp>
      <p:sp>
        <p:nvSpPr>
          <p:cNvPr id="4131" name="Line 52"/>
          <p:cNvSpPr>
            <a:spLocks noChangeShapeType="1"/>
          </p:cNvSpPr>
          <p:nvPr/>
        </p:nvSpPr>
        <p:spPr bwMode="auto">
          <a:xfrm>
            <a:off x="2339975" y="5876925"/>
            <a:ext cx="2087563" cy="0"/>
          </a:xfrm>
          <a:prstGeom prst="line">
            <a:avLst/>
          </a:prstGeom>
          <a:noFill/>
          <a:ln w="9525">
            <a:solidFill>
              <a:schemeClr val="tx1"/>
            </a:solidFill>
            <a:round/>
            <a:headEnd/>
            <a:tailEnd/>
          </a:ln>
        </p:spPr>
        <p:txBody>
          <a:bodyPr/>
          <a:lstStyle/>
          <a:p>
            <a:endParaRPr lang="id-ID"/>
          </a:p>
        </p:txBody>
      </p:sp>
      <p:sp>
        <p:nvSpPr>
          <p:cNvPr id="4132" name="Line 54"/>
          <p:cNvSpPr>
            <a:spLocks noChangeShapeType="1"/>
          </p:cNvSpPr>
          <p:nvPr/>
        </p:nvSpPr>
        <p:spPr bwMode="auto">
          <a:xfrm>
            <a:off x="4427538" y="5876925"/>
            <a:ext cx="0" cy="215900"/>
          </a:xfrm>
          <a:prstGeom prst="line">
            <a:avLst/>
          </a:prstGeom>
          <a:noFill/>
          <a:ln w="9525">
            <a:solidFill>
              <a:schemeClr val="tx1"/>
            </a:solidFill>
            <a:round/>
            <a:headEnd/>
            <a:tailEnd type="triangle" w="med" len="med"/>
          </a:ln>
        </p:spPr>
        <p:txBody>
          <a:bodyPr/>
          <a:lstStyle/>
          <a:p>
            <a:endParaRPr lang="id-ID"/>
          </a:p>
        </p:txBody>
      </p:sp>
      <p:sp>
        <p:nvSpPr>
          <p:cNvPr id="4133" name="Line 55"/>
          <p:cNvSpPr>
            <a:spLocks noChangeShapeType="1"/>
          </p:cNvSpPr>
          <p:nvPr/>
        </p:nvSpPr>
        <p:spPr bwMode="auto">
          <a:xfrm>
            <a:off x="4716463" y="5876925"/>
            <a:ext cx="0" cy="215900"/>
          </a:xfrm>
          <a:prstGeom prst="line">
            <a:avLst/>
          </a:prstGeom>
          <a:noFill/>
          <a:ln w="9525">
            <a:solidFill>
              <a:schemeClr val="tx1"/>
            </a:solidFill>
            <a:round/>
            <a:headEnd/>
            <a:tailEnd type="triangle" w="med" len="med"/>
          </a:ln>
        </p:spPr>
        <p:txBody>
          <a:bodyPr/>
          <a:lstStyle/>
          <a:p>
            <a:endParaRPr lang="id-ID"/>
          </a:p>
        </p:txBody>
      </p:sp>
    </p:spTree>
  </p:cSld>
  <p:clrMapOvr>
    <a:masterClrMapping/>
  </p:clrMapOvr>
  <p:transition spd="slow">
    <p:newsflash/>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Title 1"/>
          <p:cNvSpPr>
            <a:spLocks noGrp="1"/>
          </p:cNvSpPr>
          <p:nvPr>
            <p:ph type="title"/>
          </p:nvPr>
        </p:nvSpPr>
        <p:spPr>
          <a:solidFill>
            <a:srgbClr val="92D050"/>
          </a:solidFill>
        </p:spPr>
        <p:txBody>
          <a:bodyPr/>
          <a:lstStyle/>
          <a:p>
            <a:r>
              <a:rPr lang="en-US" sz="3200" smtClean="0"/>
              <a:t>PROSES KEJADIAN MANUSIA </a:t>
            </a:r>
            <a:br>
              <a:rPr lang="en-US" sz="3200" smtClean="0"/>
            </a:br>
            <a:r>
              <a:rPr lang="en-US" sz="3200" smtClean="0"/>
              <a:t>DALAM  AL QUR’AN</a:t>
            </a:r>
          </a:p>
        </p:txBody>
      </p:sp>
      <p:sp>
        <p:nvSpPr>
          <p:cNvPr id="5123" name="Content Placeholder 2"/>
          <p:cNvSpPr>
            <a:spLocks noGrp="1"/>
          </p:cNvSpPr>
          <p:nvPr>
            <p:ph idx="1"/>
          </p:nvPr>
        </p:nvSpPr>
        <p:spPr>
          <a:solidFill>
            <a:srgbClr val="FF99CC"/>
          </a:solidFill>
        </p:spPr>
        <p:txBody>
          <a:bodyPr/>
          <a:lstStyle/>
          <a:p>
            <a:pPr marL="514350" indent="-514350">
              <a:buFontTx/>
              <a:buAutoNum type="arabicPeriod"/>
            </a:pPr>
            <a:r>
              <a:rPr lang="en-US" sz="2400" smtClean="0">
                <a:latin typeface="Comic Sans MS" pitchFamily="66" charset="0"/>
              </a:rPr>
              <a:t>Prose Kejadian Adam as</a:t>
            </a:r>
          </a:p>
          <a:p>
            <a:pPr marL="514350" indent="-514350">
              <a:buFontTx/>
              <a:buNone/>
            </a:pPr>
            <a:r>
              <a:rPr lang="en-US" sz="2400" smtClean="0">
                <a:latin typeface="Comic Sans MS" pitchFamily="66" charset="0"/>
              </a:rPr>
              <a:t>	QS. 3 (Al Imran); 59, 15 (Al Hijr) : 28 =&gt; Adam diciptakan dari </a:t>
            </a:r>
            <a:r>
              <a:rPr lang="en-US" sz="2400" i="1" smtClean="0">
                <a:latin typeface="Comic Sans MS" pitchFamily="66" charset="0"/>
              </a:rPr>
              <a:t>(turab</a:t>
            </a:r>
            <a:r>
              <a:rPr lang="en-US" sz="2400" smtClean="0">
                <a:latin typeface="Comic Sans MS" pitchFamily="66" charset="0"/>
              </a:rPr>
              <a:t>); tanah liat kering dari lumpur hitam yang diberi bentuk.</a:t>
            </a:r>
          </a:p>
          <a:p>
            <a:pPr marL="514350" indent="-514350">
              <a:buFontTx/>
              <a:buNone/>
            </a:pPr>
            <a:r>
              <a:rPr lang="en-US" sz="2400" smtClean="0">
                <a:latin typeface="Comic Sans MS" pitchFamily="66" charset="0"/>
              </a:rPr>
              <a:t>	 Qs. 55(Ar Rahman); 15, 71(Nuh);17,32(As Sajda);7 =&gt; dari tanah liat </a:t>
            </a:r>
            <a:r>
              <a:rPr lang="en-US" sz="2400" i="1" smtClean="0">
                <a:latin typeface="Comic Sans MS" pitchFamily="66" charset="0"/>
              </a:rPr>
              <a:t>(thin)</a:t>
            </a:r>
          </a:p>
          <a:p>
            <a:pPr marL="514350" indent="-514350">
              <a:buFontTx/>
              <a:buNone/>
            </a:pPr>
            <a:r>
              <a:rPr lang="en-US" sz="2400" i="1" smtClean="0">
                <a:latin typeface="Comic Sans MS" pitchFamily="66" charset="0"/>
              </a:rPr>
              <a:t>	</a:t>
            </a:r>
            <a:r>
              <a:rPr lang="en-US" sz="2400" smtClean="0">
                <a:latin typeface="Comic Sans MS" pitchFamily="66" charset="0"/>
              </a:rPr>
              <a:t>Qs.37(As Safaat);11, 15 (Al Hijr) 29, 32(As Sajda);9 =&gt; Allah menyempurnakan Kejadiannya dan meniupkan ruh(ciptaan)Nya.</a:t>
            </a:r>
          </a:p>
          <a:p>
            <a:pPr marL="514350" indent="-514350">
              <a:buFontTx/>
              <a:buNone/>
            </a:pPr>
            <a:r>
              <a:rPr lang="en-US" sz="2400" i="1" smtClean="0">
                <a:latin typeface="Comic Sans MS" pitchFamily="66" charset="0"/>
              </a:rPr>
              <a:t>	</a:t>
            </a:r>
            <a:r>
              <a:rPr lang="en-US" sz="2400" smtClean="0">
                <a:latin typeface="Comic Sans MS" pitchFamily="66" charset="0"/>
              </a:rPr>
              <a:t>Qs. 71(Nuh);18 =&gt; Allah mengembalikan Manusia ke tanah.</a:t>
            </a:r>
          </a:p>
        </p:txBody>
      </p:sp>
    </p:spTree>
  </p:cSld>
  <p:clrMapOvr>
    <a:masterClrMapping/>
  </p:clrMapOvr>
  <p:transition spd="slow">
    <p:newsflash/>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Oval 3"/>
          <p:cNvSpPr/>
          <p:nvPr/>
        </p:nvSpPr>
        <p:spPr>
          <a:xfrm>
            <a:off x="214313" y="785813"/>
            <a:ext cx="2500312" cy="1128712"/>
          </a:xfrm>
          <a:prstGeom prst="ellipse">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2000" b="1" dirty="0">
                <a:solidFill>
                  <a:schemeClr val="tx2"/>
                </a:solidFill>
                <a:latin typeface="Comic Sans MS" pitchFamily="66" charset="0"/>
              </a:rPr>
              <a:t>2. </a:t>
            </a:r>
            <a:r>
              <a:rPr lang="en-US" sz="2000" b="1" dirty="0" err="1">
                <a:solidFill>
                  <a:schemeClr val="tx2"/>
                </a:solidFill>
                <a:latin typeface="Comic Sans MS" pitchFamily="66" charset="0"/>
              </a:rPr>
              <a:t>Kejadian</a:t>
            </a:r>
            <a:r>
              <a:rPr lang="en-US" sz="2000" b="1" dirty="0">
                <a:solidFill>
                  <a:schemeClr val="tx2"/>
                </a:solidFill>
                <a:latin typeface="Comic Sans MS" pitchFamily="66" charset="0"/>
              </a:rPr>
              <a:t> </a:t>
            </a:r>
            <a:r>
              <a:rPr lang="en-US" sz="2000" b="1" dirty="0" err="1">
                <a:solidFill>
                  <a:schemeClr val="tx2"/>
                </a:solidFill>
                <a:latin typeface="Comic Sans MS" pitchFamily="66" charset="0"/>
              </a:rPr>
              <a:t>Hawa</a:t>
            </a:r>
            <a:endParaRPr lang="en-US" sz="2000" b="1" dirty="0">
              <a:solidFill>
                <a:schemeClr val="tx2"/>
              </a:solidFill>
              <a:latin typeface="Comic Sans MS" pitchFamily="66" charset="0"/>
            </a:endParaRPr>
          </a:p>
        </p:txBody>
      </p:sp>
      <p:sp>
        <p:nvSpPr>
          <p:cNvPr id="5" name="Rounded Rectangle 4"/>
          <p:cNvSpPr/>
          <p:nvPr/>
        </p:nvSpPr>
        <p:spPr>
          <a:xfrm>
            <a:off x="3286125" y="642938"/>
            <a:ext cx="5643563" cy="1857375"/>
          </a:xfrm>
          <a:prstGeom prst="roundRect">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chemeClr val="tx2"/>
                </a:solidFill>
                <a:latin typeface="Comic Sans MS" pitchFamily="66" charset="0"/>
              </a:rPr>
              <a:t>Qs. 4(An </a:t>
            </a:r>
            <a:r>
              <a:rPr lang="en-US" b="1" dirty="0" err="1">
                <a:solidFill>
                  <a:schemeClr val="tx2"/>
                </a:solidFill>
                <a:latin typeface="Comic Sans MS" pitchFamily="66" charset="0"/>
              </a:rPr>
              <a:t>Nisa</a:t>
            </a:r>
            <a:r>
              <a:rPr lang="en-US" b="1" dirty="0">
                <a:solidFill>
                  <a:schemeClr val="tx2"/>
                </a:solidFill>
                <a:latin typeface="Comic Sans MS" pitchFamily="66" charset="0"/>
              </a:rPr>
              <a:t>);1=&gt; Dari </a:t>
            </a:r>
            <a:r>
              <a:rPr lang="en-US" b="1" dirty="0" err="1">
                <a:solidFill>
                  <a:schemeClr val="tx2"/>
                </a:solidFill>
                <a:latin typeface="Comic Sans MS" pitchFamily="66" charset="0"/>
              </a:rPr>
              <a:t>diri</a:t>
            </a:r>
            <a:r>
              <a:rPr lang="en-US" b="1" dirty="0">
                <a:solidFill>
                  <a:schemeClr val="tx2"/>
                </a:solidFill>
                <a:latin typeface="Comic Sans MS" pitchFamily="66" charset="0"/>
              </a:rPr>
              <a:t> Adam </a:t>
            </a:r>
            <a:r>
              <a:rPr lang="en-US" b="1" dirty="0" err="1">
                <a:solidFill>
                  <a:schemeClr val="tx2"/>
                </a:solidFill>
                <a:latin typeface="Comic Sans MS" pitchFamily="66" charset="0"/>
              </a:rPr>
              <a:t>diciptakan</a:t>
            </a:r>
            <a:r>
              <a:rPr lang="en-US" b="1" dirty="0">
                <a:solidFill>
                  <a:schemeClr val="tx2"/>
                </a:solidFill>
                <a:latin typeface="Comic Sans MS" pitchFamily="66" charset="0"/>
              </a:rPr>
              <a:t> </a:t>
            </a:r>
            <a:r>
              <a:rPr lang="en-US" b="1" dirty="0" err="1">
                <a:solidFill>
                  <a:schemeClr val="tx2"/>
                </a:solidFill>
                <a:latin typeface="Comic Sans MS" pitchFamily="66" charset="0"/>
              </a:rPr>
              <a:t>oleh</a:t>
            </a:r>
            <a:r>
              <a:rPr lang="en-US" b="1" dirty="0">
                <a:solidFill>
                  <a:schemeClr val="tx2"/>
                </a:solidFill>
                <a:latin typeface="Comic Sans MS" pitchFamily="66" charset="0"/>
              </a:rPr>
              <a:t> Allah </a:t>
            </a:r>
            <a:r>
              <a:rPr lang="en-US" b="1" dirty="0" err="1">
                <a:solidFill>
                  <a:schemeClr val="tx2"/>
                </a:solidFill>
                <a:latin typeface="Comic Sans MS" pitchFamily="66" charset="0"/>
              </a:rPr>
              <a:t>seorang</a:t>
            </a:r>
            <a:r>
              <a:rPr lang="en-US" b="1" dirty="0">
                <a:solidFill>
                  <a:schemeClr val="tx2"/>
                </a:solidFill>
                <a:latin typeface="Comic Sans MS" pitchFamily="66" charset="0"/>
              </a:rPr>
              <a:t> </a:t>
            </a:r>
            <a:r>
              <a:rPr lang="en-US" b="1" dirty="0" err="1">
                <a:solidFill>
                  <a:schemeClr val="tx2"/>
                </a:solidFill>
                <a:latin typeface="Comic Sans MS" pitchFamily="66" charset="0"/>
              </a:rPr>
              <a:t>wanita</a:t>
            </a:r>
            <a:r>
              <a:rPr lang="en-US" b="1" dirty="0">
                <a:solidFill>
                  <a:schemeClr val="tx2"/>
                </a:solidFill>
                <a:latin typeface="Comic Sans MS" pitchFamily="66" charset="0"/>
              </a:rPr>
              <a:t> </a:t>
            </a:r>
            <a:r>
              <a:rPr lang="en-US" b="1" dirty="0" err="1">
                <a:solidFill>
                  <a:schemeClr val="tx2"/>
                </a:solidFill>
                <a:latin typeface="Comic Sans MS" pitchFamily="66" charset="0"/>
              </a:rPr>
              <a:t>Hawa</a:t>
            </a:r>
            <a:r>
              <a:rPr lang="en-US" b="1" dirty="0">
                <a:solidFill>
                  <a:schemeClr val="tx2"/>
                </a:solidFill>
                <a:latin typeface="Comic Sans MS" pitchFamily="66" charset="0"/>
              </a:rPr>
              <a:t> </a:t>
            </a:r>
            <a:r>
              <a:rPr lang="en-US" b="1" dirty="0" err="1">
                <a:solidFill>
                  <a:schemeClr val="tx2"/>
                </a:solidFill>
                <a:latin typeface="Comic Sans MS" pitchFamily="66" charset="0"/>
              </a:rPr>
              <a:t>namanya</a:t>
            </a:r>
            <a:r>
              <a:rPr lang="en-US" b="1" dirty="0">
                <a:solidFill>
                  <a:schemeClr val="tx2"/>
                </a:solidFill>
                <a:latin typeface="Comic Sans MS" pitchFamily="66" charset="0"/>
              </a:rPr>
              <a:t>.</a:t>
            </a:r>
          </a:p>
          <a:p>
            <a:pPr>
              <a:defRPr/>
            </a:pPr>
            <a:endParaRPr lang="en-US" b="1" dirty="0">
              <a:solidFill>
                <a:schemeClr val="tx2"/>
              </a:solidFill>
              <a:latin typeface="Comic Sans MS" pitchFamily="66" charset="0"/>
            </a:endParaRPr>
          </a:p>
          <a:p>
            <a:pPr>
              <a:defRPr/>
            </a:pPr>
            <a:r>
              <a:rPr lang="en-US" b="1" dirty="0">
                <a:solidFill>
                  <a:schemeClr val="tx2"/>
                </a:solidFill>
                <a:latin typeface="Comic Sans MS" pitchFamily="66" charset="0"/>
              </a:rPr>
              <a:t>Qs.39(</a:t>
            </a:r>
            <a:r>
              <a:rPr lang="en-US" b="1" dirty="0" err="1">
                <a:solidFill>
                  <a:schemeClr val="tx2"/>
                </a:solidFill>
                <a:latin typeface="Comic Sans MS" pitchFamily="66" charset="0"/>
              </a:rPr>
              <a:t>Az</a:t>
            </a:r>
            <a:r>
              <a:rPr lang="en-US" b="1" dirty="0">
                <a:solidFill>
                  <a:schemeClr val="tx2"/>
                </a:solidFill>
                <a:latin typeface="Comic Sans MS" pitchFamily="66" charset="0"/>
              </a:rPr>
              <a:t> </a:t>
            </a:r>
            <a:r>
              <a:rPr lang="en-US" b="1" dirty="0" err="1">
                <a:solidFill>
                  <a:schemeClr val="tx2"/>
                </a:solidFill>
                <a:latin typeface="Comic Sans MS" pitchFamily="66" charset="0"/>
              </a:rPr>
              <a:t>Zumar</a:t>
            </a:r>
            <a:r>
              <a:rPr lang="en-US" b="1" dirty="0">
                <a:solidFill>
                  <a:schemeClr val="tx2"/>
                </a:solidFill>
                <a:latin typeface="Comic Sans MS" pitchFamily="66" charset="0"/>
              </a:rPr>
              <a:t>);6 Adam </a:t>
            </a:r>
            <a:r>
              <a:rPr lang="en-US" b="1" dirty="0" err="1">
                <a:solidFill>
                  <a:schemeClr val="tx2"/>
                </a:solidFill>
                <a:latin typeface="Comic Sans MS" pitchFamily="66" charset="0"/>
              </a:rPr>
              <a:t>Merupakan</a:t>
            </a:r>
            <a:r>
              <a:rPr lang="en-US" b="1" dirty="0">
                <a:solidFill>
                  <a:schemeClr val="tx2"/>
                </a:solidFill>
                <a:latin typeface="Comic Sans MS" pitchFamily="66" charset="0"/>
              </a:rPr>
              <a:t> </a:t>
            </a:r>
            <a:r>
              <a:rPr lang="en-US" b="1" dirty="0" err="1">
                <a:solidFill>
                  <a:schemeClr val="tx2"/>
                </a:solidFill>
                <a:latin typeface="Comic Sans MS" pitchFamily="66" charset="0"/>
              </a:rPr>
              <a:t>nenek</a:t>
            </a:r>
            <a:r>
              <a:rPr lang="en-US" b="1" dirty="0">
                <a:solidFill>
                  <a:schemeClr val="tx2"/>
                </a:solidFill>
                <a:latin typeface="Comic Sans MS" pitchFamily="66" charset="0"/>
              </a:rPr>
              <a:t> </a:t>
            </a:r>
            <a:r>
              <a:rPr lang="en-US" b="1" dirty="0" err="1">
                <a:solidFill>
                  <a:schemeClr val="tx2"/>
                </a:solidFill>
                <a:latin typeface="Comic Sans MS" pitchFamily="66" charset="0"/>
              </a:rPr>
              <a:t>moyang</a:t>
            </a:r>
            <a:r>
              <a:rPr lang="en-US" b="1" dirty="0">
                <a:solidFill>
                  <a:schemeClr val="tx2"/>
                </a:solidFill>
                <a:latin typeface="Comic Sans MS" pitchFamily="66" charset="0"/>
              </a:rPr>
              <a:t> </a:t>
            </a:r>
            <a:r>
              <a:rPr lang="en-US" b="1" dirty="0" err="1">
                <a:solidFill>
                  <a:schemeClr val="tx2"/>
                </a:solidFill>
                <a:latin typeface="Comic Sans MS" pitchFamily="66" charset="0"/>
              </a:rPr>
              <a:t>manusia</a:t>
            </a:r>
            <a:r>
              <a:rPr lang="en-US" b="1" dirty="0">
                <a:solidFill>
                  <a:schemeClr val="tx2"/>
                </a:solidFill>
                <a:latin typeface="Comic Sans MS" pitchFamily="66" charset="0"/>
              </a:rPr>
              <a:t>.</a:t>
            </a:r>
          </a:p>
        </p:txBody>
      </p:sp>
      <p:sp>
        <p:nvSpPr>
          <p:cNvPr id="6" name="Oval 5"/>
          <p:cNvSpPr/>
          <p:nvPr/>
        </p:nvSpPr>
        <p:spPr>
          <a:xfrm>
            <a:off x="214313" y="3286125"/>
            <a:ext cx="2143125" cy="1285875"/>
          </a:xfrm>
          <a:prstGeom prst="ellipse">
            <a:avLst/>
          </a:prstGeom>
          <a:solidFill>
            <a:srgbClr val="66FF33"/>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chemeClr val="tx2"/>
                </a:solidFill>
                <a:latin typeface="Comic Sans MS" pitchFamily="66" charset="0"/>
              </a:rPr>
              <a:t>3. </a:t>
            </a:r>
            <a:r>
              <a:rPr lang="en-US" b="1" dirty="0" err="1">
                <a:solidFill>
                  <a:schemeClr val="tx2"/>
                </a:solidFill>
                <a:latin typeface="Comic Sans MS" pitchFamily="66" charset="0"/>
              </a:rPr>
              <a:t>Kejadian</a:t>
            </a:r>
            <a:r>
              <a:rPr lang="en-US" b="1" dirty="0">
                <a:solidFill>
                  <a:schemeClr val="tx2"/>
                </a:solidFill>
                <a:latin typeface="Comic Sans MS" pitchFamily="66" charset="0"/>
              </a:rPr>
              <a:t> Isa</a:t>
            </a:r>
          </a:p>
        </p:txBody>
      </p:sp>
      <p:sp>
        <p:nvSpPr>
          <p:cNvPr id="7" name="Rounded Rectangle 6"/>
          <p:cNvSpPr/>
          <p:nvPr/>
        </p:nvSpPr>
        <p:spPr>
          <a:xfrm>
            <a:off x="3429000" y="3000375"/>
            <a:ext cx="5429250" cy="3643313"/>
          </a:xfrm>
          <a:prstGeom prst="roundRect">
            <a:avLst/>
          </a:prstGeom>
          <a:solidFill>
            <a:srgbClr val="FF99CC"/>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sz="1600" b="1" dirty="0">
                <a:solidFill>
                  <a:schemeClr val="tx2"/>
                </a:solidFill>
                <a:latin typeface="Comic Sans MS" pitchFamily="66" charset="0"/>
              </a:rPr>
              <a:t>Qs 66(At </a:t>
            </a:r>
            <a:r>
              <a:rPr lang="en-US" sz="1600" b="1" dirty="0" err="1">
                <a:solidFill>
                  <a:schemeClr val="tx2"/>
                </a:solidFill>
                <a:latin typeface="Comic Sans MS" pitchFamily="66" charset="0"/>
              </a:rPr>
              <a:t>Tahrim</a:t>
            </a:r>
            <a:r>
              <a:rPr lang="en-US" sz="1600" b="1" dirty="0">
                <a:solidFill>
                  <a:schemeClr val="tx2"/>
                </a:solidFill>
                <a:latin typeface="Comic Sans MS" pitchFamily="66" charset="0"/>
              </a:rPr>
              <a:t>);12 =&gt; </a:t>
            </a:r>
            <a:r>
              <a:rPr lang="en-US" sz="1600" b="1" dirty="0" err="1">
                <a:solidFill>
                  <a:schemeClr val="tx2"/>
                </a:solidFill>
                <a:latin typeface="Comic Sans MS" pitchFamily="66" charset="0"/>
              </a:rPr>
              <a:t>Maryam</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puteri</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Imran</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wanita</a:t>
            </a:r>
            <a:r>
              <a:rPr lang="en-US" sz="1600" b="1" dirty="0">
                <a:solidFill>
                  <a:schemeClr val="tx2"/>
                </a:solidFill>
                <a:latin typeface="Comic Sans MS" pitchFamily="66" charset="0"/>
              </a:rPr>
              <a:t> yang </a:t>
            </a:r>
            <a:r>
              <a:rPr lang="en-US" sz="1600" b="1" dirty="0" err="1">
                <a:solidFill>
                  <a:schemeClr val="tx2"/>
                </a:solidFill>
                <a:latin typeface="Comic Sans MS" pitchFamily="66" charset="0"/>
              </a:rPr>
              <a:t>taat</a:t>
            </a:r>
            <a:endParaRPr lang="en-US" sz="1600" b="1" dirty="0">
              <a:solidFill>
                <a:schemeClr val="tx2"/>
              </a:solidFill>
              <a:latin typeface="Comic Sans MS" pitchFamily="66" charset="0"/>
            </a:endParaRPr>
          </a:p>
          <a:p>
            <a:pPr>
              <a:defRPr/>
            </a:pPr>
            <a:endParaRPr lang="en-US" sz="1600" b="1" dirty="0">
              <a:solidFill>
                <a:schemeClr val="tx2"/>
              </a:solidFill>
              <a:latin typeface="Comic Sans MS" pitchFamily="66" charset="0"/>
            </a:endParaRPr>
          </a:p>
          <a:p>
            <a:pPr>
              <a:defRPr/>
            </a:pPr>
            <a:r>
              <a:rPr lang="en-US" sz="1600" b="1" dirty="0">
                <a:solidFill>
                  <a:schemeClr val="tx2"/>
                </a:solidFill>
                <a:latin typeface="Comic Sans MS" pitchFamily="66" charset="0"/>
              </a:rPr>
              <a:t>Qs. 4(</a:t>
            </a:r>
            <a:r>
              <a:rPr lang="en-US" sz="1600" b="1" dirty="0" err="1">
                <a:solidFill>
                  <a:schemeClr val="tx2"/>
                </a:solidFill>
                <a:latin typeface="Comic Sans MS" pitchFamily="66" charset="0"/>
              </a:rPr>
              <a:t>AnNisa</a:t>
            </a:r>
            <a:r>
              <a:rPr lang="en-US" sz="1600" b="1" dirty="0">
                <a:solidFill>
                  <a:schemeClr val="tx2"/>
                </a:solidFill>
                <a:latin typeface="Comic Sans MS" pitchFamily="66" charset="0"/>
              </a:rPr>
              <a:t>) 171=&gt; Isa </a:t>
            </a:r>
            <a:r>
              <a:rPr lang="en-US" sz="1600" b="1" dirty="0" err="1">
                <a:solidFill>
                  <a:schemeClr val="tx2"/>
                </a:solidFill>
                <a:latin typeface="Comic Sans MS" pitchFamily="66" charset="0"/>
              </a:rPr>
              <a:t>putra</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Mariam</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terjadi</a:t>
            </a:r>
            <a:r>
              <a:rPr lang="en-US" sz="1600" b="1" dirty="0">
                <a:solidFill>
                  <a:schemeClr val="tx2"/>
                </a:solidFill>
                <a:latin typeface="Comic Sans MS" pitchFamily="66" charset="0"/>
              </a:rPr>
              <a:t> dg </a:t>
            </a:r>
            <a:r>
              <a:rPr lang="en-US" sz="1600" b="1" dirty="0" err="1">
                <a:solidFill>
                  <a:schemeClr val="tx2"/>
                </a:solidFill>
                <a:latin typeface="Comic Sans MS" pitchFamily="66" charset="0"/>
              </a:rPr>
              <a:t>Kalimat-Nya</a:t>
            </a:r>
            <a:endParaRPr lang="en-US" sz="1600" b="1" dirty="0">
              <a:solidFill>
                <a:schemeClr val="tx2"/>
              </a:solidFill>
              <a:latin typeface="Comic Sans MS" pitchFamily="66" charset="0"/>
            </a:endParaRPr>
          </a:p>
          <a:p>
            <a:pPr>
              <a:defRPr/>
            </a:pPr>
            <a:endParaRPr lang="en-US" sz="1600" b="1" dirty="0">
              <a:solidFill>
                <a:schemeClr val="tx2"/>
              </a:solidFill>
              <a:latin typeface="Comic Sans MS" pitchFamily="66" charset="0"/>
            </a:endParaRPr>
          </a:p>
          <a:p>
            <a:pPr>
              <a:defRPr/>
            </a:pPr>
            <a:r>
              <a:rPr lang="en-US" sz="1600" b="1" dirty="0">
                <a:solidFill>
                  <a:schemeClr val="tx2"/>
                </a:solidFill>
                <a:latin typeface="Comic Sans MS" pitchFamily="66" charset="0"/>
              </a:rPr>
              <a:t>Qs.21(</a:t>
            </a:r>
            <a:r>
              <a:rPr lang="en-US" sz="1600" b="1" dirty="0" err="1">
                <a:solidFill>
                  <a:schemeClr val="tx2"/>
                </a:solidFill>
                <a:latin typeface="Comic Sans MS" pitchFamily="66" charset="0"/>
              </a:rPr>
              <a:t>Ar</a:t>
            </a:r>
            <a:r>
              <a:rPr lang="en-US" sz="1600" b="1" dirty="0">
                <a:solidFill>
                  <a:schemeClr val="tx2"/>
                </a:solidFill>
                <a:latin typeface="Comic Sans MS" pitchFamily="66" charset="0"/>
              </a:rPr>
              <a:t> Rum);91=&gt; Dan </a:t>
            </a:r>
            <a:r>
              <a:rPr lang="en-US" sz="1600" b="1" dirty="0" err="1">
                <a:solidFill>
                  <a:schemeClr val="tx2"/>
                </a:solidFill>
                <a:latin typeface="Comic Sans MS" pitchFamily="66" charset="0"/>
              </a:rPr>
              <a:t>ditiupkan</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ruh</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dari</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pada-Nya</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kepada</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Mariam</a:t>
            </a:r>
            <a:endParaRPr lang="en-US" sz="1600" b="1" dirty="0">
              <a:solidFill>
                <a:schemeClr val="tx2"/>
              </a:solidFill>
              <a:latin typeface="Comic Sans MS" pitchFamily="66" charset="0"/>
            </a:endParaRPr>
          </a:p>
          <a:p>
            <a:pPr>
              <a:defRPr/>
            </a:pPr>
            <a:endParaRPr lang="en-US" sz="1600" b="1" dirty="0">
              <a:solidFill>
                <a:schemeClr val="tx2"/>
              </a:solidFill>
              <a:latin typeface="Comic Sans MS" pitchFamily="66" charset="0"/>
            </a:endParaRPr>
          </a:p>
          <a:p>
            <a:pPr>
              <a:defRPr/>
            </a:pPr>
            <a:r>
              <a:rPr lang="en-US" sz="1600" b="1" dirty="0">
                <a:solidFill>
                  <a:schemeClr val="tx2"/>
                </a:solidFill>
                <a:latin typeface="Comic Sans MS" pitchFamily="66" charset="0"/>
              </a:rPr>
              <a:t>Qs. 2(Al </a:t>
            </a:r>
            <a:r>
              <a:rPr lang="en-US" sz="1600" b="1" dirty="0" err="1">
                <a:solidFill>
                  <a:schemeClr val="tx2"/>
                </a:solidFill>
                <a:latin typeface="Comic Sans MS" pitchFamily="66" charset="0"/>
              </a:rPr>
              <a:t>Baqarah</a:t>
            </a:r>
            <a:r>
              <a:rPr lang="en-US" sz="1600" b="1" dirty="0">
                <a:solidFill>
                  <a:schemeClr val="tx2"/>
                </a:solidFill>
                <a:latin typeface="Comic Sans MS" pitchFamily="66" charset="0"/>
              </a:rPr>
              <a:t>);87 =&gt; Isa </a:t>
            </a:r>
            <a:r>
              <a:rPr lang="en-US" sz="1600" b="1" dirty="0" err="1">
                <a:solidFill>
                  <a:schemeClr val="tx2"/>
                </a:solidFill>
                <a:latin typeface="Comic Sans MS" pitchFamily="66" charset="0"/>
              </a:rPr>
              <a:t>diperkuat</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dengan</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Ruhul</a:t>
            </a:r>
            <a:r>
              <a:rPr lang="en-US" sz="1600" b="1" dirty="0">
                <a:solidFill>
                  <a:schemeClr val="tx2"/>
                </a:solidFill>
                <a:latin typeface="Comic Sans MS" pitchFamily="66" charset="0"/>
              </a:rPr>
              <a:t> Kudus</a:t>
            </a:r>
          </a:p>
          <a:p>
            <a:pPr>
              <a:defRPr/>
            </a:pPr>
            <a:endParaRPr lang="en-US" sz="1600" b="1" dirty="0">
              <a:solidFill>
                <a:schemeClr val="tx2"/>
              </a:solidFill>
              <a:latin typeface="Comic Sans MS" pitchFamily="66" charset="0"/>
            </a:endParaRPr>
          </a:p>
          <a:p>
            <a:pPr>
              <a:defRPr/>
            </a:pPr>
            <a:r>
              <a:rPr lang="en-US" sz="1600" b="1" dirty="0">
                <a:solidFill>
                  <a:schemeClr val="tx2"/>
                </a:solidFill>
                <a:latin typeface="Comic Sans MS" pitchFamily="66" charset="0"/>
              </a:rPr>
              <a:t>Qs.3 (Al </a:t>
            </a:r>
            <a:r>
              <a:rPr lang="en-US" sz="1600" b="1" dirty="0" err="1">
                <a:solidFill>
                  <a:schemeClr val="tx2"/>
                </a:solidFill>
                <a:latin typeface="Comic Sans MS" pitchFamily="66" charset="0"/>
              </a:rPr>
              <a:t>Imran</a:t>
            </a:r>
            <a:r>
              <a:rPr lang="en-US" sz="1600" b="1" dirty="0">
                <a:solidFill>
                  <a:schemeClr val="tx2"/>
                </a:solidFill>
                <a:latin typeface="Comic Sans MS" pitchFamily="66" charset="0"/>
              </a:rPr>
              <a:t>);59 =&gt; </a:t>
            </a:r>
            <a:r>
              <a:rPr lang="en-US" sz="1600" b="1" dirty="0" err="1">
                <a:solidFill>
                  <a:schemeClr val="tx2"/>
                </a:solidFill>
                <a:latin typeface="Comic Sans MS" pitchFamily="66" charset="0"/>
              </a:rPr>
              <a:t>Penciptaan</a:t>
            </a:r>
            <a:r>
              <a:rPr lang="en-US" sz="1600" b="1" dirty="0">
                <a:solidFill>
                  <a:schemeClr val="tx2"/>
                </a:solidFill>
                <a:latin typeface="Comic Sans MS" pitchFamily="66" charset="0"/>
              </a:rPr>
              <a:t> Isa </a:t>
            </a:r>
            <a:r>
              <a:rPr lang="en-US" sz="1600" b="1" dirty="0" err="1">
                <a:solidFill>
                  <a:schemeClr val="tx2"/>
                </a:solidFill>
                <a:latin typeface="Comic Sans MS" pitchFamily="66" charset="0"/>
              </a:rPr>
              <a:t>seperti</a:t>
            </a:r>
            <a:r>
              <a:rPr lang="en-US" sz="1600" b="1" dirty="0">
                <a:solidFill>
                  <a:schemeClr val="tx2"/>
                </a:solidFill>
                <a:latin typeface="Comic Sans MS" pitchFamily="66" charset="0"/>
              </a:rPr>
              <a:t> </a:t>
            </a:r>
            <a:r>
              <a:rPr lang="en-US" sz="1600" b="1" dirty="0" err="1">
                <a:solidFill>
                  <a:schemeClr val="tx2"/>
                </a:solidFill>
                <a:latin typeface="Comic Sans MS" pitchFamily="66" charset="0"/>
              </a:rPr>
              <a:t>penciptaan</a:t>
            </a:r>
            <a:r>
              <a:rPr lang="en-US" sz="1600" b="1" dirty="0">
                <a:solidFill>
                  <a:schemeClr val="tx2"/>
                </a:solidFill>
                <a:latin typeface="Comic Sans MS" pitchFamily="66" charset="0"/>
              </a:rPr>
              <a:t> Adam.</a:t>
            </a:r>
          </a:p>
        </p:txBody>
      </p:sp>
      <p:cxnSp>
        <p:nvCxnSpPr>
          <p:cNvPr id="9" name="Straight Arrow Connector 8"/>
          <p:cNvCxnSpPr>
            <a:stCxn id="4" idx="6"/>
          </p:cNvCxnSpPr>
          <p:nvPr/>
        </p:nvCxnSpPr>
        <p:spPr>
          <a:xfrm>
            <a:off x="2714625" y="1349375"/>
            <a:ext cx="500063" cy="7938"/>
          </a:xfrm>
          <a:prstGeom prst="straightConnector1">
            <a:avLst/>
          </a:prstGeom>
          <a:ln>
            <a:solidFill>
              <a:srgbClr val="006600"/>
            </a:solidFill>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a:stCxn id="6" idx="6"/>
          </p:cNvCxnSpPr>
          <p:nvPr/>
        </p:nvCxnSpPr>
        <p:spPr>
          <a:xfrm>
            <a:off x="2357438" y="3929063"/>
            <a:ext cx="1000125" cy="1587"/>
          </a:xfrm>
          <a:prstGeom prst="straightConnector1">
            <a:avLst/>
          </a:prstGeom>
          <a:ln>
            <a:solidFill>
              <a:srgbClr val="C00000"/>
            </a:solidFill>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ransition spd="slow">
    <p:newsflash/>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title"/>
          </p:nvPr>
        </p:nvSpPr>
        <p:spPr>
          <a:xfrm>
            <a:off x="214282" y="214290"/>
            <a:ext cx="8115328" cy="868346"/>
          </a:xfrm>
        </p:spPr>
        <p:style>
          <a:lnRef idx="1">
            <a:schemeClr val="accent2"/>
          </a:lnRef>
          <a:fillRef idx="2">
            <a:schemeClr val="accent2"/>
          </a:fillRef>
          <a:effectRef idx="1">
            <a:schemeClr val="accent2"/>
          </a:effectRef>
          <a:fontRef idx="minor">
            <a:schemeClr val="dk1"/>
          </a:fontRef>
        </p:style>
        <p:txBody>
          <a:bodyPr/>
          <a:lstStyle/>
          <a:p>
            <a:r>
              <a:rPr lang="en-US" sz="2400" dirty="0" smtClean="0">
                <a:latin typeface="Comic Sans MS" pitchFamily="66" charset="0"/>
              </a:rPr>
              <a:t>4. </a:t>
            </a:r>
            <a:r>
              <a:rPr lang="en-US" sz="2400" dirty="0" err="1" smtClean="0">
                <a:latin typeface="Comic Sans MS" pitchFamily="66" charset="0"/>
              </a:rPr>
              <a:t>Kejadian</a:t>
            </a:r>
            <a:r>
              <a:rPr lang="en-US" sz="2400" dirty="0" smtClean="0">
                <a:latin typeface="Comic Sans MS" pitchFamily="66" charset="0"/>
              </a:rPr>
              <a:t> </a:t>
            </a:r>
            <a:r>
              <a:rPr lang="en-US" sz="2400" dirty="0" err="1" smtClean="0">
                <a:latin typeface="Comic Sans MS" pitchFamily="66" charset="0"/>
              </a:rPr>
              <a:t>Manusia</a:t>
            </a:r>
            <a:r>
              <a:rPr lang="en-US" sz="2400" dirty="0" smtClean="0">
                <a:latin typeface="Comic Sans MS" pitchFamily="66" charset="0"/>
              </a:rPr>
              <a:t> </a:t>
            </a:r>
            <a:r>
              <a:rPr lang="en-US" sz="2400" dirty="0" err="1" smtClean="0">
                <a:latin typeface="Comic Sans MS" pitchFamily="66" charset="0"/>
              </a:rPr>
              <a:t>Secara</a:t>
            </a:r>
            <a:r>
              <a:rPr lang="en-US" sz="2400" dirty="0" smtClean="0">
                <a:latin typeface="Comic Sans MS" pitchFamily="66" charset="0"/>
              </a:rPr>
              <a:t> </a:t>
            </a:r>
            <a:r>
              <a:rPr lang="en-US" sz="2400" dirty="0" err="1" smtClean="0">
                <a:latin typeface="Comic Sans MS" pitchFamily="66" charset="0"/>
              </a:rPr>
              <a:t>Umum</a:t>
            </a:r>
            <a:endParaRPr lang="en-US" sz="2400" dirty="0" smtClean="0">
              <a:latin typeface="Comic Sans MS" pitchFamily="66" charset="0"/>
            </a:endParaRPr>
          </a:p>
        </p:txBody>
      </p:sp>
      <p:sp>
        <p:nvSpPr>
          <p:cNvPr id="7171" name="Content Placeholder 2"/>
          <p:cNvSpPr>
            <a:spLocks noGrp="1"/>
          </p:cNvSpPr>
          <p:nvPr>
            <p:ph idx="1"/>
          </p:nvPr>
        </p:nvSpPr>
        <p:spPr>
          <a:xfrm>
            <a:off x="457200" y="1214438"/>
            <a:ext cx="8229600" cy="5429250"/>
          </a:xfrm>
          <a:solidFill>
            <a:srgbClr val="FF99CC"/>
          </a:solidFill>
        </p:spPr>
        <p:txBody>
          <a:bodyPr/>
          <a:lstStyle/>
          <a:p>
            <a:pPr>
              <a:buFontTx/>
              <a:buNone/>
            </a:pPr>
            <a:r>
              <a:rPr lang="en-US" sz="1600" b="1" smtClean="0">
                <a:latin typeface="Comic Sans MS" pitchFamily="66" charset="0"/>
              </a:rPr>
              <a:t>Qs.4((An Nisa);1=&gt; Allah menciptakan Adam, Hawa,laki-laki dan perempuan.</a:t>
            </a:r>
          </a:p>
          <a:p>
            <a:pPr>
              <a:buFontTx/>
              <a:buNone/>
            </a:pPr>
            <a:r>
              <a:rPr lang="en-US" sz="1600" b="1" smtClean="0">
                <a:latin typeface="Comic Sans MS" pitchFamily="66" charset="0"/>
              </a:rPr>
              <a:t>Qs.71(Nuh);14 Diciptakan Manusia melalui beberapa tingkatan kejadian (pembuahan=</a:t>
            </a:r>
            <a:r>
              <a:rPr lang="en-US" sz="1600" b="1" i="1" smtClean="0">
                <a:latin typeface="Comic Sans MS" pitchFamily="66" charset="0"/>
              </a:rPr>
              <a:t>fecondition</a:t>
            </a:r>
            <a:r>
              <a:rPr lang="en-US" sz="1600" b="1" smtClean="0">
                <a:latin typeface="Comic Sans MS" pitchFamily="66" charset="0"/>
              </a:rPr>
              <a:t>)</a:t>
            </a:r>
          </a:p>
          <a:p>
            <a:pPr>
              <a:buFontTx/>
              <a:buNone/>
            </a:pPr>
            <a:r>
              <a:rPr lang="en-US" sz="1600" b="1" smtClean="0">
                <a:latin typeface="Comic Sans MS" pitchFamily="66" charset="0"/>
              </a:rPr>
              <a:t>Qs.76(Al Insan);1-2 =&gt; Dari suatu waktu yang belum dapat disebut.</a:t>
            </a:r>
          </a:p>
          <a:p>
            <a:pPr>
              <a:buFontTx/>
              <a:buNone/>
            </a:pPr>
            <a:r>
              <a:rPr lang="en-US" sz="1600" b="1" smtClean="0">
                <a:latin typeface="Comic Sans MS" pitchFamily="66" charset="0"/>
              </a:rPr>
              <a:t>Qs.32(As Sajda);7-8 =&gt; Dari saripati tanah. Dari saripati air yang hina (air mani).</a:t>
            </a:r>
          </a:p>
          <a:p>
            <a:pPr>
              <a:buFontTx/>
              <a:buNone/>
            </a:pPr>
            <a:r>
              <a:rPr lang="en-US" sz="1600" b="1" smtClean="0">
                <a:latin typeface="Comic Sans MS" pitchFamily="66" charset="0"/>
              </a:rPr>
              <a:t>Qs.23(Al Mukminun);12-13 =&gt; airmani itu tersimpan dalam rahim, suatu tempat yang sangat kokoh.</a:t>
            </a:r>
          </a:p>
          <a:p>
            <a:pPr>
              <a:buFontTx/>
              <a:buNone/>
            </a:pPr>
            <a:r>
              <a:rPr lang="en-US" sz="1600" b="1" smtClean="0">
                <a:latin typeface="Comic Sans MS" pitchFamily="66" charset="0"/>
              </a:rPr>
              <a:t>Qs.86(At Taarik);5-7 =&gt; Setelah terpancar dari antara tulang sulbi laki-laki dan tulang dada wanita</a:t>
            </a:r>
          </a:p>
          <a:p>
            <a:pPr>
              <a:buFontTx/>
              <a:buNone/>
            </a:pPr>
            <a:r>
              <a:rPr lang="en-US" sz="1600" b="1" smtClean="0">
                <a:latin typeface="Comic Sans MS" pitchFamily="66" charset="0"/>
              </a:rPr>
              <a:t>Qs.23(Al Mukminun);14, 3 (Al Imran);6, =&gt; Jadilah segumpal darah, </a:t>
            </a:r>
            <a:r>
              <a:rPr lang="id-ID" sz="1600" b="1" smtClean="0">
                <a:latin typeface="Comic Sans MS" pitchFamily="66" charset="0"/>
              </a:rPr>
              <a:t>lalu segumpal darah itu Kami jadikan segumpal daging, dan segumpal daging itu Kami jadikan tulang belulang, lalu tulang belulang itu Kami bungkus dengan daging. Kemudian Kami jadikan dia makhluk yang (berbentuk) lain</a:t>
            </a:r>
            <a:r>
              <a:rPr lang="en-US" sz="1600" b="1" smtClean="0">
                <a:latin typeface="Comic Sans MS" pitchFamily="66" charset="0"/>
              </a:rPr>
              <a:t>.</a:t>
            </a:r>
          </a:p>
          <a:p>
            <a:pPr>
              <a:buFontTx/>
              <a:buNone/>
            </a:pPr>
            <a:r>
              <a:rPr lang="en-US" sz="1600" b="1" smtClean="0">
                <a:latin typeface="Comic Sans MS" pitchFamily="66" charset="0"/>
              </a:rPr>
              <a:t>Qs.82(Al Infitaar);7-8 =&gt; </a:t>
            </a:r>
            <a:r>
              <a:rPr lang="id-ID" sz="1600" b="1" smtClean="0">
                <a:latin typeface="Comic Sans MS" pitchFamily="66" charset="0"/>
              </a:rPr>
              <a:t>Yang telah menciptakan kamu lalu menyempurnakan kejadianmu dan menjadikan (susunan tubuh)mu seimbang</a:t>
            </a:r>
            <a:r>
              <a:rPr lang="en-US" sz="1600" b="1" smtClean="0">
                <a:latin typeface="Comic Sans MS" pitchFamily="66" charset="0"/>
              </a:rPr>
              <a:t>. </a:t>
            </a:r>
            <a:r>
              <a:rPr lang="id-ID" sz="1600" b="1" smtClean="0">
                <a:latin typeface="Comic Sans MS" pitchFamily="66" charset="0"/>
              </a:rPr>
              <a:t>dalam bentuk apa saja yang Dia kehendaki, Dia menyusun tubuhmu</a:t>
            </a:r>
            <a:endParaRPr lang="en-US" sz="1600" b="1" smtClean="0">
              <a:latin typeface="Comic Sans MS" pitchFamily="66" charset="0"/>
            </a:endParaRPr>
          </a:p>
          <a:p>
            <a:pPr>
              <a:buFontTx/>
              <a:buNone/>
            </a:pPr>
            <a:r>
              <a:rPr lang="en-US" sz="1600" b="1" smtClean="0">
                <a:latin typeface="Comic Sans MS" pitchFamily="66" charset="0"/>
              </a:rPr>
              <a:t>Qs.32(As Sajda);9 =&gt; </a:t>
            </a:r>
            <a:r>
              <a:rPr lang="id-ID" sz="1600" b="1" smtClean="0">
                <a:latin typeface="Comic Sans MS" pitchFamily="66" charset="0"/>
              </a:rPr>
              <a:t>Kemudian Dia menyempurnakan dan meniupkan ke dalamnya roh (ciptaan)-Nya dan Dia menjadikan bagi kamu pendengaran, penglihatan dan hati</a:t>
            </a:r>
            <a:r>
              <a:rPr lang="en-US" sz="1600" b="1" smtClean="0">
                <a:latin typeface="Comic Sans MS" pitchFamily="66" charset="0"/>
              </a:rPr>
              <a:t>.</a:t>
            </a:r>
            <a:r>
              <a:rPr lang="id-ID" sz="1600" b="1" smtClean="0">
                <a:latin typeface="Comic Sans MS" pitchFamily="66" charset="0"/>
              </a:rPr>
              <a:t> </a:t>
            </a:r>
          </a:p>
          <a:p>
            <a:pPr>
              <a:buFontTx/>
              <a:buNone/>
            </a:pPr>
            <a:endParaRPr lang="en-US" sz="1600" b="1" smtClean="0">
              <a:latin typeface="Comic Sans MS" pitchFamily="66" charset="0"/>
            </a:endParaRPr>
          </a:p>
          <a:p>
            <a:pPr>
              <a:buFontTx/>
              <a:buNone/>
            </a:pPr>
            <a:endParaRPr lang="en-US" sz="1600" b="1" smtClean="0">
              <a:latin typeface="Comic Sans MS" pitchFamily="66" charset="0"/>
            </a:endParaRPr>
          </a:p>
        </p:txBody>
      </p:sp>
    </p:spTree>
  </p:cSld>
  <p:clrMapOvr>
    <a:masterClrMapping/>
  </p:clrMapOvr>
  <p:transition spd="slow">
    <p:newsflash/>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3132138" y="0"/>
            <a:ext cx="2659062" cy="677863"/>
          </a:xfrm>
          <a:ln>
            <a:solidFill>
              <a:schemeClr val="folHlink"/>
            </a:solidFill>
          </a:ln>
        </p:spPr>
        <p:txBody>
          <a:bodyPr/>
          <a:lstStyle/>
          <a:p>
            <a:pPr eaLnBrk="1" hangingPunct="1"/>
            <a:r>
              <a:rPr lang="en-US" sz="1600" b="1" smtClean="0">
                <a:solidFill>
                  <a:srgbClr val="660066"/>
                </a:solidFill>
              </a:rPr>
              <a:t>   HAKEKAT MANUSIA</a:t>
            </a:r>
            <a:endParaRPr lang="en-GB" sz="1600" b="1" smtClean="0">
              <a:solidFill>
                <a:srgbClr val="660066"/>
              </a:solidFill>
            </a:endParaRPr>
          </a:p>
        </p:txBody>
      </p:sp>
      <p:sp>
        <p:nvSpPr>
          <p:cNvPr id="11267" name="Rectangle 5"/>
          <p:cNvSpPr>
            <a:spLocks noChangeArrowheads="1"/>
          </p:cNvSpPr>
          <p:nvPr/>
        </p:nvSpPr>
        <p:spPr bwMode="auto">
          <a:xfrm>
            <a:off x="3635375" y="908050"/>
            <a:ext cx="1296988" cy="431800"/>
          </a:xfrm>
          <a:prstGeom prst="rect">
            <a:avLst/>
          </a:prstGeom>
          <a:solidFill>
            <a:schemeClr val="accent1"/>
          </a:solidFill>
          <a:ln w="9525">
            <a:solidFill>
              <a:schemeClr val="hlink"/>
            </a:solidFill>
            <a:miter lim="800000"/>
            <a:headEnd/>
            <a:tailEnd/>
          </a:ln>
        </p:spPr>
        <p:txBody>
          <a:bodyPr wrap="none" anchor="ctr"/>
          <a:lstStyle/>
          <a:p>
            <a:pPr algn="ctr"/>
            <a:r>
              <a:rPr lang="en-US" sz="1600">
                <a:solidFill>
                  <a:schemeClr val="bg2"/>
                </a:solidFill>
              </a:rPr>
              <a:t>ALLAH</a:t>
            </a:r>
            <a:endParaRPr lang="en-GB" sz="1600">
              <a:solidFill>
                <a:schemeClr val="bg2"/>
              </a:solidFill>
            </a:endParaRPr>
          </a:p>
        </p:txBody>
      </p:sp>
      <p:sp>
        <p:nvSpPr>
          <p:cNvPr id="11268" name="Oval 6"/>
          <p:cNvSpPr>
            <a:spLocks noChangeArrowheads="1"/>
          </p:cNvSpPr>
          <p:nvPr/>
        </p:nvSpPr>
        <p:spPr bwMode="auto">
          <a:xfrm>
            <a:off x="3348038" y="1773238"/>
            <a:ext cx="2016125" cy="431800"/>
          </a:xfrm>
          <a:prstGeom prst="ellipse">
            <a:avLst/>
          </a:prstGeom>
          <a:solidFill>
            <a:schemeClr val="accent1"/>
          </a:solidFill>
          <a:ln w="9525">
            <a:solidFill>
              <a:schemeClr val="tx1"/>
            </a:solidFill>
            <a:round/>
            <a:headEnd/>
            <a:tailEnd/>
          </a:ln>
        </p:spPr>
        <p:txBody>
          <a:bodyPr wrap="none" anchor="ctr"/>
          <a:lstStyle/>
          <a:p>
            <a:pPr algn="ctr"/>
            <a:r>
              <a:rPr lang="en-US" sz="1600">
                <a:solidFill>
                  <a:srgbClr val="000000"/>
                </a:solidFill>
              </a:rPr>
              <a:t>UNSUR MANUSIA</a:t>
            </a:r>
            <a:endParaRPr lang="en-GB" sz="1600">
              <a:solidFill>
                <a:srgbClr val="000000"/>
              </a:solidFill>
            </a:endParaRPr>
          </a:p>
        </p:txBody>
      </p:sp>
      <p:sp>
        <p:nvSpPr>
          <p:cNvPr id="11269" name="Rectangle 7"/>
          <p:cNvSpPr>
            <a:spLocks noChangeArrowheads="1"/>
          </p:cNvSpPr>
          <p:nvPr/>
        </p:nvSpPr>
        <p:spPr bwMode="auto">
          <a:xfrm>
            <a:off x="1042988" y="1557338"/>
            <a:ext cx="1728787" cy="646112"/>
          </a:xfrm>
          <a:prstGeom prst="rect">
            <a:avLst/>
          </a:prstGeom>
          <a:solidFill>
            <a:schemeClr val="accent1"/>
          </a:solidFill>
          <a:ln w="9525">
            <a:solidFill>
              <a:schemeClr val="tx1"/>
            </a:solidFill>
            <a:miter lim="800000"/>
            <a:headEnd/>
            <a:tailEnd/>
          </a:ln>
        </p:spPr>
        <p:txBody>
          <a:bodyPr wrap="none" anchor="ctr"/>
          <a:lstStyle/>
          <a:p>
            <a:pPr algn="ctr"/>
            <a:r>
              <a:rPr lang="en-US" sz="1400">
                <a:solidFill>
                  <a:srgbClr val="000000"/>
                </a:solidFill>
              </a:rPr>
              <a:t>1.</a:t>
            </a:r>
          </a:p>
          <a:p>
            <a:pPr algn="ctr"/>
            <a:r>
              <a:rPr lang="en-US" sz="1400">
                <a:solidFill>
                  <a:srgbClr val="000000"/>
                </a:solidFill>
              </a:rPr>
              <a:t>MATERI</a:t>
            </a:r>
          </a:p>
          <a:p>
            <a:pPr algn="ctr"/>
            <a:r>
              <a:rPr lang="en-US" sz="1200">
                <a:solidFill>
                  <a:srgbClr val="000000"/>
                </a:solidFill>
              </a:rPr>
              <a:t>Tanah / Sulalah</a:t>
            </a:r>
            <a:endParaRPr lang="en-GB" sz="1200">
              <a:solidFill>
                <a:srgbClr val="000000"/>
              </a:solidFill>
            </a:endParaRPr>
          </a:p>
        </p:txBody>
      </p:sp>
      <p:sp>
        <p:nvSpPr>
          <p:cNvPr id="11270" name="Rectangle 8"/>
          <p:cNvSpPr>
            <a:spLocks noChangeArrowheads="1"/>
          </p:cNvSpPr>
          <p:nvPr/>
        </p:nvSpPr>
        <p:spPr bwMode="auto">
          <a:xfrm>
            <a:off x="5724525" y="1484313"/>
            <a:ext cx="1800225" cy="719137"/>
          </a:xfrm>
          <a:prstGeom prst="rect">
            <a:avLst/>
          </a:prstGeom>
          <a:solidFill>
            <a:schemeClr val="accent1"/>
          </a:solidFill>
          <a:ln w="9525">
            <a:solidFill>
              <a:schemeClr val="tx1"/>
            </a:solidFill>
            <a:miter lim="800000"/>
            <a:headEnd/>
            <a:tailEnd/>
          </a:ln>
        </p:spPr>
        <p:txBody>
          <a:bodyPr wrap="none" anchor="ctr"/>
          <a:lstStyle/>
          <a:p>
            <a:pPr algn="ctr"/>
            <a:r>
              <a:rPr lang="en-US" sz="1400">
                <a:solidFill>
                  <a:srgbClr val="000000"/>
                </a:solidFill>
              </a:rPr>
              <a:t>2.</a:t>
            </a:r>
          </a:p>
          <a:p>
            <a:pPr algn="ctr"/>
            <a:r>
              <a:rPr lang="en-US" sz="1400">
                <a:solidFill>
                  <a:srgbClr val="000000"/>
                </a:solidFill>
              </a:rPr>
              <a:t>RUHANI</a:t>
            </a:r>
          </a:p>
          <a:p>
            <a:pPr algn="ctr"/>
            <a:r>
              <a:rPr lang="en-US" sz="1200">
                <a:solidFill>
                  <a:srgbClr val="000000"/>
                </a:solidFill>
              </a:rPr>
              <a:t>Ruh / Jiwa</a:t>
            </a:r>
            <a:endParaRPr lang="en-GB" sz="1200">
              <a:solidFill>
                <a:srgbClr val="000000"/>
              </a:solidFill>
            </a:endParaRPr>
          </a:p>
        </p:txBody>
      </p:sp>
      <p:sp>
        <p:nvSpPr>
          <p:cNvPr id="11271" name="Rectangle 9"/>
          <p:cNvSpPr>
            <a:spLocks noChangeArrowheads="1"/>
          </p:cNvSpPr>
          <p:nvPr/>
        </p:nvSpPr>
        <p:spPr bwMode="auto">
          <a:xfrm>
            <a:off x="2987675" y="2492375"/>
            <a:ext cx="2378075" cy="503238"/>
          </a:xfrm>
          <a:prstGeom prst="rect">
            <a:avLst/>
          </a:prstGeom>
          <a:solidFill>
            <a:schemeClr val="accent1"/>
          </a:solidFill>
          <a:ln w="9525">
            <a:solidFill>
              <a:schemeClr val="tx1"/>
            </a:solidFill>
            <a:miter lim="800000"/>
            <a:headEnd/>
            <a:tailEnd/>
          </a:ln>
        </p:spPr>
        <p:txBody>
          <a:bodyPr wrap="none" anchor="ctr"/>
          <a:lstStyle/>
          <a:p>
            <a:pPr algn="ctr"/>
            <a:r>
              <a:rPr lang="en-US" sz="1400">
                <a:solidFill>
                  <a:srgbClr val="000000"/>
                </a:solidFill>
              </a:rPr>
              <a:t>AKAL</a:t>
            </a:r>
          </a:p>
          <a:p>
            <a:pPr algn="ctr"/>
            <a:r>
              <a:rPr lang="en-US" sz="1200">
                <a:solidFill>
                  <a:srgbClr val="000000"/>
                </a:solidFill>
              </a:rPr>
              <a:t>Menghasilkan  Ilmu Pengetahuan</a:t>
            </a:r>
            <a:endParaRPr lang="en-GB" sz="1200">
              <a:solidFill>
                <a:srgbClr val="000000"/>
              </a:solidFill>
            </a:endParaRPr>
          </a:p>
        </p:txBody>
      </p:sp>
      <p:sp>
        <p:nvSpPr>
          <p:cNvPr id="11272" name="Oval 10"/>
          <p:cNvSpPr>
            <a:spLocks noChangeArrowheads="1"/>
          </p:cNvSpPr>
          <p:nvPr/>
        </p:nvSpPr>
        <p:spPr bwMode="auto">
          <a:xfrm>
            <a:off x="5867400" y="2492375"/>
            <a:ext cx="1366838" cy="431800"/>
          </a:xfrm>
          <a:prstGeom prst="ellipse">
            <a:avLst/>
          </a:prstGeom>
          <a:solidFill>
            <a:schemeClr val="accent1"/>
          </a:solidFill>
          <a:ln w="9525">
            <a:solidFill>
              <a:schemeClr val="tx1"/>
            </a:solidFill>
            <a:round/>
            <a:headEnd/>
            <a:tailEnd/>
          </a:ln>
        </p:spPr>
        <p:txBody>
          <a:bodyPr wrap="none" anchor="ctr"/>
          <a:lstStyle/>
          <a:p>
            <a:pPr algn="ctr"/>
            <a:r>
              <a:rPr lang="en-US" sz="1400">
                <a:solidFill>
                  <a:srgbClr val="000000"/>
                </a:solidFill>
              </a:rPr>
              <a:t>NAFSU</a:t>
            </a:r>
            <a:endParaRPr lang="en-GB" sz="1400">
              <a:solidFill>
                <a:srgbClr val="000000"/>
              </a:solidFill>
            </a:endParaRPr>
          </a:p>
        </p:txBody>
      </p:sp>
      <p:sp>
        <p:nvSpPr>
          <p:cNvPr id="11273" name="Rectangle 11"/>
          <p:cNvSpPr>
            <a:spLocks noChangeArrowheads="1"/>
          </p:cNvSpPr>
          <p:nvPr/>
        </p:nvSpPr>
        <p:spPr bwMode="auto">
          <a:xfrm>
            <a:off x="4932363" y="3357563"/>
            <a:ext cx="1655762" cy="1081087"/>
          </a:xfrm>
          <a:prstGeom prst="rect">
            <a:avLst/>
          </a:prstGeom>
          <a:solidFill>
            <a:schemeClr val="accent1"/>
          </a:solidFill>
          <a:ln w="9525">
            <a:solidFill>
              <a:schemeClr val="tx1"/>
            </a:solidFill>
            <a:miter lim="800000"/>
            <a:headEnd/>
            <a:tailEnd/>
          </a:ln>
        </p:spPr>
        <p:txBody>
          <a:bodyPr wrap="none" anchor="ctr"/>
          <a:lstStyle/>
          <a:p>
            <a:r>
              <a:rPr lang="en-US" sz="1400"/>
              <a:t>            </a:t>
            </a:r>
            <a:r>
              <a:rPr lang="en-US" sz="1400">
                <a:solidFill>
                  <a:srgbClr val="000000"/>
                </a:solidFill>
              </a:rPr>
              <a:t>BAIK:</a:t>
            </a:r>
          </a:p>
          <a:p>
            <a:pPr>
              <a:buFontTx/>
              <a:buChar char="•"/>
            </a:pPr>
            <a:r>
              <a:rPr lang="en-US" sz="1200">
                <a:solidFill>
                  <a:srgbClr val="000000"/>
                </a:solidFill>
              </a:rPr>
              <a:t>Perasaan cinta kasih</a:t>
            </a:r>
          </a:p>
          <a:p>
            <a:pPr>
              <a:buFontTx/>
              <a:buChar char="•"/>
            </a:pPr>
            <a:r>
              <a:rPr lang="en-US" sz="1200">
                <a:solidFill>
                  <a:srgbClr val="000000"/>
                </a:solidFill>
              </a:rPr>
              <a:t>Empati</a:t>
            </a:r>
          </a:p>
          <a:p>
            <a:pPr>
              <a:buFontTx/>
              <a:buChar char="•"/>
            </a:pPr>
            <a:r>
              <a:rPr lang="en-US" sz="1200">
                <a:solidFill>
                  <a:srgbClr val="000000"/>
                </a:solidFill>
              </a:rPr>
              <a:t>Muncul nilai asmaul</a:t>
            </a:r>
          </a:p>
          <a:p>
            <a:r>
              <a:rPr lang="en-US" sz="1200">
                <a:solidFill>
                  <a:srgbClr val="000000"/>
                </a:solidFill>
              </a:rPr>
              <a:t> Husna dan sifat Rasul</a:t>
            </a:r>
          </a:p>
          <a:p>
            <a:pPr>
              <a:buFontTx/>
              <a:buChar char="•"/>
            </a:pPr>
            <a:endParaRPr lang="en-GB" sz="1200">
              <a:solidFill>
                <a:srgbClr val="000000"/>
              </a:solidFill>
            </a:endParaRPr>
          </a:p>
        </p:txBody>
      </p:sp>
      <p:sp>
        <p:nvSpPr>
          <p:cNvPr id="11274" name="Rectangle 12"/>
          <p:cNvSpPr>
            <a:spLocks noChangeArrowheads="1"/>
          </p:cNvSpPr>
          <p:nvPr/>
        </p:nvSpPr>
        <p:spPr bwMode="auto">
          <a:xfrm>
            <a:off x="6877050" y="3357563"/>
            <a:ext cx="2016125" cy="1800225"/>
          </a:xfrm>
          <a:prstGeom prst="rect">
            <a:avLst/>
          </a:prstGeom>
          <a:solidFill>
            <a:schemeClr val="accent1"/>
          </a:solidFill>
          <a:ln w="9525">
            <a:solidFill>
              <a:schemeClr val="tx1"/>
            </a:solidFill>
            <a:miter lim="800000"/>
            <a:headEnd/>
            <a:tailEnd/>
          </a:ln>
        </p:spPr>
        <p:txBody>
          <a:bodyPr wrap="none" anchor="ctr"/>
          <a:lstStyle/>
          <a:p>
            <a:endParaRPr lang="en-US" sz="800"/>
          </a:p>
          <a:p>
            <a:endParaRPr lang="en-US" sz="800"/>
          </a:p>
          <a:p>
            <a:endParaRPr lang="en-US" sz="800"/>
          </a:p>
          <a:p>
            <a:endParaRPr lang="en-US" sz="800"/>
          </a:p>
          <a:p>
            <a:endParaRPr lang="en-US" sz="800"/>
          </a:p>
          <a:p>
            <a:r>
              <a:rPr lang="en-US" sz="1400"/>
              <a:t>             </a:t>
            </a:r>
            <a:r>
              <a:rPr lang="en-US" sz="1200" b="1">
                <a:solidFill>
                  <a:srgbClr val="000000"/>
                </a:solidFill>
              </a:rPr>
              <a:t>BURUK:</a:t>
            </a:r>
          </a:p>
          <a:p>
            <a:r>
              <a:rPr lang="en-US" sz="1200">
                <a:solidFill>
                  <a:srgbClr val="000000"/>
                </a:solidFill>
              </a:rPr>
              <a:t>Jajuh/tidak tersentuh </a:t>
            </a:r>
          </a:p>
          <a:p>
            <a:r>
              <a:rPr lang="en-US" sz="1200">
                <a:solidFill>
                  <a:srgbClr val="000000"/>
                </a:solidFill>
              </a:rPr>
              <a:t>Agama:</a:t>
            </a:r>
          </a:p>
          <a:p>
            <a:r>
              <a:rPr lang="en-US" sz="1200">
                <a:solidFill>
                  <a:srgbClr val="000000"/>
                </a:solidFill>
              </a:rPr>
              <a:t>       *Mabuk-mabukan</a:t>
            </a:r>
          </a:p>
          <a:p>
            <a:r>
              <a:rPr lang="en-US" sz="1200">
                <a:solidFill>
                  <a:srgbClr val="000000"/>
                </a:solidFill>
              </a:rPr>
              <a:t>       *Narkoba</a:t>
            </a:r>
          </a:p>
          <a:p>
            <a:r>
              <a:rPr lang="en-US" sz="1200">
                <a:solidFill>
                  <a:srgbClr val="000000"/>
                </a:solidFill>
              </a:rPr>
              <a:t>       *Dugem</a:t>
            </a:r>
            <a:br>
              <a:rPr lang="en-US" sz="1200">
                <a:solidFill>
                  <a:srgbClr val="000000"/>
                </a:solidFill>
              </a:rPr>
            </a:br>
            <a:r>
              <a:rPr lang="en-US" sz="1200">
                <a:solidFill>
                  <a:srgbClr val="000000"/>
                </a:solidFill>
              </a:rPr>
              <a:t>       *Judi</a:t>
            </a:r>
          </a:p>
          <a:p>
            <a:r>
              <a:rPr lang="en-US" sz="1200">
                <a:solidFill>
                  <a:srgbClr val="000000"/>
                </a:solidFill>
              </a:rPr>
              <a:t>       *Dan sifat-sifat </a:t>
            </a:r>
          </a:p>
          <a:p>
            <a:r>
              <a:rPr lang="en-US" sz="1200">
                <a:solidFill>
                  <a:srgbClr val="000000"/>
                </a:solidFill>
              </a:rPr>
              <a:t>        Syaithaniah lainnya</a:t>
            </a:r>
          </a:p>
          <a:p>
            <a:endParaRPr lang="en-US" sz="1200"/>
          </a:p>
          <a:p>
            <a:endParaRPr lang="en-US" sz="1200"/>
          </a:p>
          <a:p>
            <a:endParaRPr lang="en-GB" sz="1200"/>
          </a:p>
        </p:txBody>
      </p:sp>
      <p:sp>
        <p:nvSpPr>
          <p:cNvPr id="11275" name="Rectangle 14"/>
          <p:cNvSpPr>
            <a:spLocks noChangeArrowheads="1"/>
          </p:cNvSpPr>
          <p:nvPr/>
        </p:nvSpPr>
        <p:spPr bwMode="auto">
          <a:xfrm>
            <a:off x="7524750" y="2565400"/>
            <a:ext cx="1476375" cy="358775"/>
          </a:xfrm>
          <a:prstGeom prst="rect">
            <a:avLst/>
          </a:prstGeom>
          <a:solidFill>
            <a:schemeClr val="accent1"/>
          </a:solidFill>
          <a:ln w="9525">
            <a:solidFill>
              <a:schemeClr val="tx1"/>
            </a:solidFill>
            <a:miter lim="800000"/>
            <a:headEnd/>
            <a:tailEnd/>
          </a:ln>
        </p:spPr>
        <p:txBody>
          <a:bodyPr wrap="none" anchor="ctr"/>
          <a:lstStyle/>
          <a:p>
            <a:pPr algn="ctr"/>
            <a:r>
              <a:rPr lang="en-US" sz="1200">
                <a:solidFill>
                  <a:srgbClr val="000000"/>
                </a:solidFill>
              </a:rPr>
              <a:t>Q.S Asy-Syamsi: 8</a:t>
            </a:r>
            <a:endParaRPr lang="en-GB" sz="1200">
              <a:solidFill>
                <a:srgbClr val="000000"/>
              </a:solidFill>
            </a:endParaRPr>
          </a:p>
        </p:txBody>
      </p:sp>
      <p:sp>
        <p:nvSpPr>
          <p:cNvPr id="11276" name="Rectangle 15"/>
          <p:cNvSpPr>
            <a:spLocks noChangeArrowheads="1"/>
          </p:cNvSpPr>
          <p:nvPr/>
        </p:nvSpPr>
        <p:spPr bwMode="auto">
          <a:xfrm>
            <a:off x="468313" y="2636838"/>
            <a:ext cx="2087562" cy="1295400"/>
          </a:xfrm>
          <a:prstGeom prst="rect">
            <a:avLst/>
          </a:prstGeom>
          <a:solidFill>
            <a:schemeClr val="accent1"/>
          </a:solidFill>
          <a:ln w="9525">
            <a:solidFill>
              <a:schemeClr val="tx1"/>
            </a:solidFill>
            <a:miter lim="800000"/>
            <a:headEnd/>
            <a:tailEnd/>
          </a:ln>
        </p:spPr>
        <p:txBody>
          <a:bodyPr wrap="none" anchor="ctr"/>
          <a:lstStyle/>
          <a:p>
            <a:pPr marL="342900" indent="-342900"/>
            <a:r>
              <a:rPr lang="en-US" sz="1400">
                <a:solidFill>
                  <a:srgbClr val="A50021"/>
                </a:solidFill>
              </a:rPr>
              <a:t>JASAD</a:t>
            </a:r>
            <a:r>
              <a:rPr lang="en-US" sz="1400">
                <a:solidFill>
                  <a:srgbClr val="000000"/>
                </a:solidFill>
              </a:rPr>
              <a:t>:Potensi pikir dg </a:t>
            </a:r>
          </a:p>
          <a:p>
            <a:pPr marL="342900" indent="-342900"/>
            <a:r>
              <a:rPr lang="en-US" sz="1400">
                <a:solidFill>
                  <a:srgbClr val="000000"/>
                </a:solidFill>
              </a:rPr>
              <a:t>Cara </a:t>
            </a:r>
            <a:r>
              <a:rPr lang="en-US" sz="1200">
                <a:solidFill>
                  <a:srgbClr val="000000"/>
                </a:solidFill>
              </a:rPr>
              <a:t>Mendengar, Mencium,</a:t>
            </a:r>
          </a:p>
          <a:p>
            <a:pPr marL="342900" indent="-342900"/>
            <a:r>
              <a:rPr lang="en-US" sz="1200">
                <a:solidFill>
                  <a:srgbClr val="000000"/>
                </a:solidFill>
              </a:rPr>
              <a:t>Melihat, Meraba, merasakan</a:t>
            </a:r>
          </a:p>
          <a:p>
            <a:pPr marL="342900" indent="-342900"/>
            <a:r>
              <a:rPr lang="en-US" sz="1200">
                <a:solidFill>
                  <a:srgbClr val="000000"/>
                </a:solidFill>
              </a:rPr>
              <a:t>Disebut </a:t>
            </a:r>
            <a:r>
              <a:rPr lang="en-US" sz="1400">
                <a:solidFill>
                  <a:srgbClr val="A50021"/>
                </a:solidFill>
              </a:rPr>
              <a:t>PENGETAHUAN</a:t>
            </a:r>
            <a:endParaRPr lang="en-GB" sz="1400">
              <a:solidFill>
                <a:srgbClr val="A50021"/>
              </a:solidFill>
            </a:endParaRPr>
          </a:p>
        </p:txBody>
      </p:sp>
      <p:sp>
        <p:nvSpPr>
          <p:cNvPr id="11277" name="Rectangle 16"/>
          <p:cNvSpPr>
            <a:spLocks noChangeArrowheads="1"/>
          </p:cNvSpPr>
          <p:nvPr/>
        </p:nvSpPr>
        <p:spPr bwMode="auto">
          <a:xfrm>
            <a:off x="2843213" y="3357563"/>
            <a:ext cx="1800225" cy="431800"/>
          </a:xfrm>
          <a:prstGeom prst="rect">
            <a:avLst/>
          </a:prstGeom>
          <a:solidFill>
            <a:schemeClr val="accent1"/>
          </a:solidFill>
          <a:ln w="9525">
            <a:solidFill>
              <a:schemeClr val="tx1"/>
            </a:solidFill>
            <a:miter lim="800000"/>
            <a:headEnd/>
            <a:tailEnd/>
          </a:ln>
        </p:spPr>
        <p:txBody>
          <a:bodyPr wrap="none" anchor="ctr"/>
          <a:lstStyle/>
          <a:p>
            <a:pPr algn="ctr"/>
            <a:r>
              <a:rPr lang="en-US" sz="1200">
                <a:solidFill>
                  <a:srgbClr val="000000"/>
                </a:solidFill>
              </a:rPr>
              <a:t>Q.S. Al-Baqarah : 31, 32</a:t>
            </a:r>
          </a:p>
          <a:p>
            <a:pPr algn="ctr"/>
            <a:r>
              <a:rPr lang="en-US" sz="1200">
                <a:solidFill>
                  <a:srgbClr val="000000"/>
                </a:solidFill>
              </a:rPr>
              <a:t>Q.S. Al-Rahman : 33</a:t>
            </a:r>
            <a:endParaRPr lang="en-GB" sz="1200">
              <a:solidFill>
                <a:srgbClr val="000000"/>
              </a:solidFill>
            </a:endParaRPr>
          </a:p>
        </p:txBody>
      </p:sp>
      <p:sp>
        <p:nvSpPr>
          <p:cNvPr id="11278" name="Oval 17"/>
          <p:cNvSpPr>
            <a:spLocks noChangeArrowheads="1"/>
          </p:cNvSpPr>
          <p:nvPr/>
        </p:nvSpPr>
        <p:spPr bwMode="auto">
          <a:xfrm>
            <a:off x="3924300" y="4869210"/>
            <a:ext cx="1727200" cy="1008062"/>
          </a:xfrm>
          <a:prstGeom prst="ellipse">
            <a:avLst/>
          </a:prstGeom>
          <a:solidFill>
            <a:schemeClr val="accent1"/>
          </a:solidFill>
          <a:ln w="9525">
            <a:solidFill>
              <a:schemeClr val="folHlink"/>
            </a:solidFill>
            <a:round/>
            <a:headEnd/>
            <a:tailEnd/>
          </a:ln>
        </p:spPr>
        <p:txBody>
          <a:bodyPr wrap="none" anchor="ctr"/>
          <a:lstStyle/>
          <a:p>
            <a:pPr algn="ctr"/>
            <a:r>
              <a:rPr lang="en-US" sz="1400" b="1">
                <a:solidFill>
                  <a:srgbClr val="FF0000"/>
                </a:solidFill>
              </a:rPr>
              <a:t>Manusia &amp;</a:t>
            </a:r>
          </a:p>
          <a:p>
            <a:pPr algn="ctr"/>
            <a:r>
              <a:rPr lang="en-US" sz="1400" b="1">
                <a:solidFill>
                  <a:srgbClr val="FF0000"/>
                </a:solidFill>
              </a:rPr>
              <a:t>Alam Semesta</a:t>
            </a:r>
            <a:endParaRPr lang="en-GB" sz="1400" b="1">
              <a:solidFill>
                <a:srgbClr val="FF0000"/>
              </a:solidFill>
            </a:endParaRPr>
          </a:p>
        </p:txBody>
      </p:sp>
      <p:sp>
        <p:nvSpPr>
          <p:cNvPr id="11279" name="Rectangle 18"/>
          <p:cNvSpPr>
            <a:spLocks noChangeArrowheads="1"/>
          </p:cNvSpPr>
          <p:nvPr/>
        </p:nvSpPr>
        <p:spPr bwMode="auto">
          <a:xfrm>
            <a:off x="6084888" y="5516563"/>
            <a:ext cx="863600" cy="288925"/>
          </a:xfrm>
          <a:prstGeom prst="rect">
            <a:avLst/>
          </a:prstGeom>
          <a:solidFill>
            <a:schemeClr val="accent1"/>
          </a:solidFill>
          <a:ln w="9525">
            <a:solidFill>
              <a:schemeClr val="tx1"/>
            </a:solidFill>
            <a:miter lim="800000"/>
            <a:headEnd/>
            <a:tailEnd/>
          </a:ln>
        </p:spPr>
        <p:txBody>
          <a:bodyPr wrap="none" anchor="ctr"/>
          <a:lstStyle/>
          <a:p>
            <a:pPr algn="ctr"/>
            <a:r>
              <a:rPr lang="en-US" sz="1200" b="1">
                <a:solidFill>
                  <a:srgbClr val="000000"/>
                </a:solidFill>
              </a:rPr>
              <a:t>BURUK</a:t>
            </a:r>
            <a:endParaRPr lang="en-GB" sz="1200" b="1">
              <a:solidFill>
                <a:srgbClr val="000000"/>
              </a:solidFill>
            </a:endParaRPr>
          </a:p>
        </p:txBody>
      </p:sp>
      <p:sp>
        <p:nvSpPr>
          <p:cNvPr id="11280" name="Rectangle 20"/>
          <p:cNvSpPr>
            <a:spLocks noChangeArrowheads="1"/>
          </p:cNvSpPr>
          <p:nvPr/>
        </p:nvSpPr>
        <p:spPr bwMode="auto">
          <a:xfrm>
            <a:off x="2700338" y="5516563"/>
            <a:ext cx="792162" cy="287337"/>
          </a:xfrm>
          <a:prstGeom prst="rect">
            <a:avLst/>
          </a:prstGeom>
          <a:solidFill>
            <a:schemeClr val="accent1"/>
          </a:solidFill>
          <a:ln w="9525">
            <a:solidFill>
              <a:schemeClr val="tx1"/>
            </a:solidFill>
            <a:miter lim="800000"/>
            <a:headEnd/>
            <a:tailEnd/>
          </a:ln>
        </p:spPr>
        <p:txBody>
          <a:bodyPr wrap="none" anchor="ctr"/>
          <a:lstStyle/>
          <a:p>
            <a:pPr algn="ctr"/>
            <a:r>
              <a:rPr lang="en-US" sz="1200" b="1">
                <a:solidFill>
                  <a:srgbClr val="000000"/>
                </a:solidFill>
              </a:rPr>
              <a:t>BAIK</a:t>
            </a:r>
            <a:endParaRPr lang="en-GB" sz="1200" b="1">
              <a:solidFill>
                <a:srgbClr val="000000"/>
              </a:solidFill>
            </a:endParaRPr>
          </a:p>
        </p:txBody>
      </p:sp>
      <p:sp>
        <p:nvSpPr>
          <p:cNvPr id="11281" name="Rectangle 21"/>
          <p:cNvSpPr>
            <a:spLocks noChangeArrowheads="1"/>
          </p:cNvSpPr>
          <p:nvPr/>
        </p:nvSpPr>
        <p:spPr bwMode="auto">
          <a:xfrm>
            <a:off x="2627313" y="6237288"/>
            <a:ext cx="1873250" cy="360362"/>
          </a:xfrm>
          <a:prstGeom prst="rect">
            <a:avLst/>
          </a:prstGeom>
          <a:solidFill>
            <a:schemeClr val="accent1"/>
          </a:solidFill>
          <a:ln w="9525">
            <a:solidFill>
              <a:schemeClr val="folHlink"/>
            </a:solidFill>
            <a:miter lim="800000"/>
            <a:headEnd/>
            <a:tailEnd/>
          </a:ln>
        </p:spPr>
        <p:txBody>
          <a:bodyPr wrap="none" anchor="ctr"/>
          <a:lstStyle/>
          <a:p>
            <a:pPr algn="ctr"/>
            <a:r>
              <a:rPr lang="en-US" sz="1200" b="1">
                <a:solidFill>
                  <a:srgbClr val="FF0000"/>
                </a:solidFill>
              </a:rPr>
              <a:t>HASANAH FI AL-DUNYA</a:t>
            </a:r>
            <a:endParaRPr lang="en-GB" sz="1200" b="1">
              <a:solidFill>
                <a:srgbClr val="FF0000"/>
              </a:solidFill>
            </a:endParaRPr>
          </a:p>
        </p:txBody>
      </p:sp>
      <p:sp>
        <p:nvSpPr>
          <p:cNvPr id="11282" name="Rectangle 22"/>
          <p:cNvSpPr>
            <a:spLocks noChangeArrowheads="1"/>
          </p:cNvSpPr>
          <p:nvPr/>
        </p:nvSpPr>
        <p:spPr bwMode="auto">
          <a:xfrm>
            <a:off x="5148263" y="6237288"/>
            <a:ext cx="2160587" cy="360362"/>
          </a:xfrm>
          <a:prstGeom prst="rect">
            <a:avLst/>
          </a:prstGeom>
          <a:solidFill>
            <a:schemeClr val="accent1"/>
          </a:solidFill>
          <a:ln w="9525">
            <a:solidFill>
              <a:schemeClr val="folHlink"/>
            </a:solidFill>
            <a:miter lim="800000"/>
            <a:headEnd/>
            <a:tailEnd/>
          </a:ln>
        </p:spPr>
        <p:txBody>
          <a:bodyPr wrap="none" anchor="ctr"/>
          <a:lstStyle/>
          <a:p>
            <a:pPr algn="ctr"/>
            <a:r>
              <a:rPr lang="en-US" sz="1200" b="1">
                <a:solidFill>
                  <a:srgbClr val="FF3300"/>
                </a:solidFill>
              </a:rPr>
              <a:t>HASANAH FI AL- AKHIRAT</a:t>
            </a:r>
            <a:endParaRPr lang="en-GB" sz="1200" b="1">
              <a:solidFill>
                <a:srgbClr val="FF3300"/>
              </a:solidFill>
            </a:endParaRPr>
          </a:p>
        </p:txBody>
      </p:sp>
      <p:sp>
        <p:nvSpPr>
          <p:cNvPr id="11283" name="Rectangle 24"/>
          <p:cNvSpPr>
            <a:spLocks noChangeArrowheads="1"/>
          </p:cNvSpPr>
          <p:nvPr/>
        </p:nvSpPr>
        <p:spPr bwMode="auto">
          <a:xfrm>
            <a:off x="179388" y="5445125"/>
            <a:ext cx="1944687" cy="1223963"/>
          </a:xfrm>
          <a:prstGeom prst="rect">
            <a:avLst/>
          </a:prstGeom>
          <a:solidFill>
            <a:schemeClr val="accent1"/>
          </a:solidFill>
          <a:ln w="9525">
            <a:solidFill>
              <a:schemeClr val="tx1"/>
            </a:solidFill>
            <a:miter lim="800000"/>
            <a:headEnd/>
            <a:tailEnd/>
          </a:ln>
        </p:spPr>
        <p:txBody>
          <a:bodyPr wrap="none" anchor="ctr"/>
          <a:lstStyle/>
          <a:p>
            <a:pPr marL="342900" indent="-342900"/>
            <a:r>
              <a:rPr lang="en-US" sz="1200">
                <a:solidFill>
                  <a:srgbClr val="000000"/>
                </a:solidFill>
              </a:rPr>
              <a:t>* Itba` Syari’at Allah</a:t>
            </a:r>
          </a:p>
          <a:p>
            <a:pPr marL="342900" indent="-342900"/>
            <a:r>
              <a:rPr lang="en-US" sz="1200">
                <a:solidFill>
                  <a:srgbClr val="000000"/>
                </a:solidFill>
              </a:rPr>
              <a:t>* Itba` Sunnat Allah</a:t>
            </a:r>
            <a:endParaRPr lang="en-GB" sz="1200">
              <a:solidFill>
                <a:srgbClr val="000000"/>
              </a:solidFill>
            </a:endParaRPr>
          </a:p>
          <a:p>
            <a:pPr marL="342900" indent="-342900">
              <a:buFontTx/>
              <a:buAutoNum type="arabicPeriod"/>
            </a:pPr>
            <a:r>
              <a:rPr lang="en-US" sz="1200">
                <a:solidFill>
                  <a:srgbClr val="000000"/>
                </a:solidFill>
              </a:rPr>
              <a:t>Q.s. Al-Tin : 5</a:t>
            </a:r>
          </a:p>
          <a:p>
            <a:pPr marL="342900" indent="-342900">
              <a:buFontTx/>
              <a:buAutoNum type="arabicPeriod"/>
            </a:pPr>
            <a:r>
              <a:rPr lang="en-US" sz="1200">
                <a:solidFill>
                  <a:srgbClr val="000000"/>
                </a:solidFill>
              </a:rPr>
              <a:t>Q.s. Al-Baqarah : 30</a:t>
            </a:r>
          </a:p>
          <a:p>
            <a:pPr marL="342900" indent="-342900">
              <a:buFontTx/>
              <a:buAutoNum type="arabicPeriod"/>
            </a:pPr>
            <a:r>
              <a:rPr lang="en-US" sz="1200">
                <a:solidFill>
                  <a:srgbClr val="000000"/>
                </a:solidFill>
              </a:rPr>
              <a:t>Q.s. Al-Dzariyyat : 56</a:t>
            </a:r>
            <a:endParaRPr lang="en-GB" sz="1200">
              <a:solidFill>
                <a:srgbClr val="000000"/>
              </a:solidFill>
            </a:endParaRPr>
          </a:p>
        </p:txBody>
      </p:sp>
      <p:sp>
        <p:nvSpPr>
          <p:cNvPr id="11284" name="Rectangle 25"/>
          <p:cNvSpPr>
            <a:spLocks noChangeArrowheads="1"/>
          </p:cNvSpPr>
          <p:nvPr/>
        </p:nvSpPr>
        <p:spPr bwMode="auto">
          <a:xfrm>
            <a:off x="7524750" y="5516563"/>
            <a:ext cx="1619250" cy="936625"/>
          </a:xfrm>
          <a:prstGeom prst="rect">
            <a:avLst/>
          </a:prstGeom>
          <a:solidFill>
            <a:schemeClr val="accent1"/>
          </a:solidFill>
          <a:ln w="9525">
            <a:solidFill>
              <a:schemeClr val="tx1"/>
            </a:solidFill>
            <a:miter lim="800000"/>
            <a:headEnd/>
            <a:tailEnd/>
          </a:ln>
        </p:spPr>
        <p:txBody>
          <a:bodyPr wrap="none" anchor="ctr"/>
          <a:lstStyle/>
          <a:p>
            <a:endParaRPr lang="en-US" sz="1200">
              <a:solidFill>
                <a:srgbClr val="000000"/>
              </a:solidFill>
            </a:endParaRPr>
          </a:p>
          <a:p>
            <a:r>
              <a:rPr lang="en-US" sz="1200">
                <a:solidFill>
                  <a:srgbClr val="000000"/>
                </a:solidFill>
              </a:rPr>
              <a:t>* Inkar Syari’at Allah</a:t>
            </a:r>
          </a:p>
          <a:p>
            <a:r>
              <a:rPr lang="en-US" sz="1200">
                <a:solidFill>
                  <a:srgbClr val="000000"/>
                </a:solidFill>
              </a:rPr>
              <a:t>* Inkar Sunnat Allah</a:t>
            </a:r>
          </a:p>
          <a:p>
            <a:pPr>
              <a:buFontTx/>
              <a:buChar char="•"/>
            </a:pPr>
            <a:endParaRPr lang="en-US" sz="1200">
              <a:solidFill>
                <a:srgbClr val="000000"/>
              </a:solidFill>
            </a:endParaRPr>
          </a:p>
          <a:p>
            <a:pPr>
              <a:buFontTx/>
              <a:buChar char="•"/>
            </a:pPr>
            <a:r>
              <a:rPr lang="en-US" sz="1200">
                <a:solidFill>
                  <a:srgbClr val="000000"/>
                </a:solidFill>
              </a:rPr>
              <a:t>Q.s. Al-Tien : 6</a:t>
            </a:r>
          </a:p>
          <a:p>
            <a:r>
              <a:rPr lang="en-US" sz="1200">
                <a:solidFill>
                  <a:srgbClr val="000000"/>
                </a:solidFill>
              </a:rPr>
              <a:t> </a:t>
            </a:r>
            <a:endParaRPr lang="en-GB" sz="1200">
              <a:solidFill>
                <a:srgbClr val="000000"/>
              </a:solidFill>
            </a:endParaRPr>
          </a:p>
        </p:txBody>
      </p:sp>
      <p:sp>
        <p:nvSpPr>
          <p:cNvPr id="11285" name="Line 26"/>
          <p:cNvSpPr>
            <a:spLocks noChangeShapeType="1"/>
          </p:cNvSpPr>
          <p:nvPr/>
        </p:nvSpPr>
        <p:spPr bwMode="auto">
          <a:xfrm>
            <a:off x="4356100" y="1341438"/>
            <a:ext cx="0" cy="431800"/>
          </a:xfrm>
          <a:prstGeom prst="line">
            <a:avLst/>
          </a:prstGeom>
          <a:noFill/>
          <a:ln w="9525">
            <a:solidFill>
              <a:schemeClr val="tx1"/>
            </a:solidFill>
            <a:round/>
            <a:headEnd/>
            <a:tailEnd type="triangle" w="med" len="med"/>
          </a:ln>
        </p:spPr>
        <p:txBody>
          <a:bodyPr/>
          <a:lstStyle/>
          <a:p>
            <a:endParaRPr lang="id-ID"/>
          </a:p>
        </p:txBody>
      </p:sp>
      <p:sp>
        <p:nvSpPr>
          <p:cNvPr id="11286" name="Line 27"/>
          <p:cNvSpPr>
            <a:spLocks noChangeShapeType="1"/>
          </p:cNvSpPr>
          <p:nvPr/>
        </p:nvSpPr>
        <p:spPr bwMode="auto">
          <a:xfrm>
            <a:off x="5364163" y="1989138"/>
            <a:ext cx="360362" cy="0"/>
          </a:xfrm>
          <a:prstGeom prst="line">
            <a:avLst/>
          </a:prstGeom>
          <a:noFill/>
          <a:ln w="9525">
            <a:solidFill>
              <a:schemeClr val="tx1"/>
            </a:solidFill>
            <a:round/>
            <a:headEnd/>
            <a:tailEnd type="triangle" w="med" len="med"/>
          </a:ln>
        </p:spPr>
        <p:txBody>
          <a:bodyPr/>
          <a:lstStyle/>
          <a:p>
            <a:endParaRPr lang="id-ID"/>
          </a:p>
        </p:txBody>
      </p:sp>
      <p:sp>
        <p:nvSpPr>
          <p:cNvPr id="11287" name="Line 28"/>
          <p:cNvSpPr>
            <a:spLocks noChangeShapeType="1"/>
          </p:cNvSpPr>
          <p:nvPr/>
        </p:nvSpPr>
        <p:spPr bwMode="auto">
          <a:xfrm flipH="1">
            <a:off x="2771775" y="1989138"/>
            <a:ext cx="576263" cy="0"/>
          </a:xfrm>
          <a:prstGeom prst="line">
            <a:avLst/>
          </a:prstGeom>
          <a:noFill/>
          <a:ln w="9525">
            <a:solidFill>
              <a:schemeClr val="tx1"/>
            </a:solidFill>
            <a:round/>
            <a:headEnd/>
            <a:tailEnd type="triangle" w="med" len="med"/>
          </a:ln>
        </p:spPr>
        <p:txBody>
          <a:bodyPr/>
          <a:lstStyle/>
          <a:p>
            <a:endParaRPr lang="id-ID"/>
          </a:p>
        </p:txBody>
      </p:sp>
      <p:sp>
        <p:nvSpPr>
          <p:cNvPr id="11288" name="Line 29"/>
          <p:cNvSpPr>
            <a:spLocks noChangeShapeType="1"/>
          </p:cNvSpPr>
          <p:nvPr/>
        </p:nvSpPr>
        <p:spPr bwMode="auto">
          <a:xfrm>
            <a:off x="7524750" y="1916113"/>
            <a:ext cx="1619250" cy="0"/>
          </a:xfrm>
          <a:prstGeom prst="line">
            <a:avLst/>
          </a:prstGeom>
          <a:noFill/>
          <a:ln w="9525">
            <a:solidFill>
              <a:schemeClr val="tx1"/>
            </a:solidFill>
            <a:round/>
            <a:headEnd/>
            <a:tailEnd/>
          </a:ln>
        </p:spPr>
        <p:txBody>
          <a:bodyPr/>
          <a:lstStyle/>
          <a:p>
            <a:endParaRPr lang="id-ID"/>
          </a:p>
        </p:txBody>
      </p:sp>
      <p:sp>
        <p:nvSpPr>
          <p:cNvPr id="11289" name="Line 30"/>
          <p:cNvSpPr>
            <a:spLocks noChangeShapeType="1"/>
          </p:cNvSpPr>
          <p:nvPr/>
        </p:nvSpPr>
        <p:spPr bwMode="auto">
          <a:xfrm>
            <a:off x="9128125" y="1916113"/>
            <a:ext cx="0" cy="3241675"/>
          </a:xfrm>
          <a:prstGeom prst="line">
            <a:avLst/>
          </a:prstGeom>
          <a:noFill/>
          <a:ln w="9525">
            <a:solidFill>
              <a:schemeClr val="tx1"/>
            </a:solidFill>
            <a:round/>
            <a:headEnd/>
            <a:tailEnd/>
          </a:ln>
        </p:spPr>
        <p:txBody>
          <a:bodyPr/>
          <a:lstStyle/>
          <a:p>
            <a:endParaRPr lang="id-ID"/>
          </a:p>
        </p:txBody>
      </p:sp>
      <p:sp>
        <p:nvSpPr>
          <p:cNvPr id="11290" name="Line 31"/>
          <p:cNvSpPr>
            <a:spLocks noChangeShapeType="1"/>
          </p:cNvSpPr>
          <p:nvPr/>
        </p:nvSpPr>
        <p:spPr bwMode="auto">
          <a:xfrm flipH="1">
            <a:off x="5580063" y="5229225"/>
            <a:ext cx="3563937" cy="0"/>
          </a:xfrm>
          <a:prstGeom prst="line">
            <a:avLst/>
          </a:prstGeom>
          <a:noFill/>
          <a:ln w="9525">
            <a:solidFill>
              <a:schemeClr val="tx1"/>
            </a:solidFill>
            <a:round/>
            <a:headEnd/>
            <a:tailEnd type="triangle" w="med" len="med"/>
          </a:ln>
        </p:spPr>
        <p:txBody>
          <a:bodyPr/>
          <a:lstStyle/>
          <a:p>
            <a:endParaRPr lang="id-ID"/>
          </a:p>
        </p:txBody>
      </p:sp>
      <p:sp>
        <p:nvSpPr>
          <p:cNvPr id="11291" name="Line 33"/>
          <p:cNvSpPr>
            <a:spLocks noChangeShapeType="1"/>
          </p:cNvSpPr>
          <p:nvPr/>
        </p:nvSpPr>
        <p:spPr bwMode="auto">
          <a:xfrm flipH="1">
            <a:off x="179388" y="1916113"/>
            <a:ext cx="863600" cy="0"/>
          </a:xfrm>
          <a:prstGeom prst="line">
            <a:avLst/>
          </a:prstGeom>
          <a:noFill/>
          <a:ln w="9525">
            <a:solidFill>
              <a:schemeClr val="tx1"/>
            </a:solidFill>
            <a:round/>
            <a:headEnd/>
            <a:tailEnd/>
          </a:ln>
        </p:spPr>
        <p:txBody>
          <a:bodyPr/>
          <a:lstStyle/>
          <a:p>
            <a:endParaRPr lang="id-ID"/>
          </a:p>
        </p:txBody>
      </p:sp>
      <p:sp>
        <p:nvSpPr>
          <p:cNvPr id="11292" name="Line 34"/>
          <p:cNvSpPr>
            <a:spLocks noChangeShapeType="1"/>
          </p:cNvSpPr>
          <p:nvPr/>
        </p:nvSpPr>
        <p:spPr bwMode="auto">
          <a:xfrm>
            <a:off x="179388" y="1916113"/>
            <a:ext cx="0" cy="3313112"/>
          </a:xfrm>
          <a:prstGeom prst="line">
            <a:avLst/>
          </a:prstGeom>
          <a:noFill/>
          <a:ln w="9525">
            <a:solidFill>
              <a:schemeClr val="tx1"/>
            </a:solidFill>
            <a:round/>
            <a:headEnd/>
            <a:tailEnd/>
          </a:ln>
        </p:spPr>
        <p:txBody>
          <a:bodyPr/>
          <a:lstStyle/>
          <a:p>
            <a:endParaRPr lang="id-ID"/>
          </a:p>
        </p:txBody>
      </p:sp>
      <p:sp>
        <p:nvSpPr>
          <p:cNvPr id="11293" name="Line 35"/>
          <p:cNvSpPr>
            <a:spLocks noChangeShapeType="1"/>
          </p:cNvSpPr>
          <p:nvPr/>
        </p:nvSpPr>
        <p:spPr bwMode="auto">
          <a:xfrm>
            <a:off x="179388" y="5229225"/>
            <a:ext cx="3816350" cy="0"/>
          </a:xfrm>
          <a:prstGeom prst="line">
            <a:avLst/>
          </a:prstGeom>
          <a:noFill/>
          <a:ln w="9525">
            <a:solidFill>
              <a:schemeClr val="tx1"/>
            </a:solidFill>
            <a:round/>
            <a:headEnd/>
            <a:tailEnd type="triangle" w="med" len="med"/>
          </a:ln>
        </p:spPr>
        <p:txBody>
          <a:bodyPr/>
          <a:lstStyle/>
          <a:p>
            <a:endParaRPr lang="id-ID"/>
          </a:p>
        </p:txBody>
      </p:sp>
      <p:sp>
        <p:nvSpPr>
          <p:cNvPr id="11294" name="Line 36"/>
          <p:cNvSpPr>
            <a:spLocks noChangeShapeType="1"/>
          </p:cNvSpPr>
          <p:nvPr/>
        </p:nvSpPr>
        <p:spPr bwMode="auto">
          <a:xfrm>
            <a:off x="5508625" y="5734050"/>
            <a:ext cx="576263" cy="0"/>
          </a:xfrm>
          <a:prstGeom prst="line">
            <a:avLst/>
          </a:prstGeom>
          <a:noFill/>
          <a:ln w="9525">
            <a:solidFill>
              <a:schemeClr val="tx1"/>
            </a:solidFill>
            <a:round/>
            <a:headEnd/>
            <a:tailEnd type="triangle" w="med" len="med"/>
          </a:ln>
        </p:spPr>
        <p:txBody>
          <a:bodyPr/>
          <a:lstStyle/>
          <a:p>
            <a:endParaRPr lang="id-ID"/>
          </a:p>
        </p:txBody>
      </p:sp>
      <p:sp>
        <p:nvSpPr>
          <p:cNvPr id="11295" name="Line 37"/>
          <p:cNvSpPr>
            <a:spLocks noChangeShapeType="1"/>
          </p:cNvSpPr>
          <p:nvPr/>
        </p:nvSpPr>
        <p:spPr bwMode="auto">
          <a:xfrm flipH="1">
            <a:off x="3492500" y="5661025"/>
            <a:ext cx="503238" cy="0"/>
          </a:xfrm>
          <a:prstGeom prst="line">
            <a:avLst/>
          </a:prstGeom>
          <a:noFill/>
          <a:ln w="9525">
            <a:solidFill>
              <a:schemeClr val="tx1"/>
            </a:solidFill>
            <a:round/>
            <a:headEnd/>
            <a:tailEnd type="triangle" w="med" len="med"/>
          </a:ln>
        </p:spPr>
        <p:txBody>
          <a:bodyPr/>
          <a:lstStyle/>
          <a:p>
            <a:endParaRPr lang="id-ID"/>
          </a:p>
        </p:txBody>
      </p:sp>
      <p:sp>
        <p:nvSpPr>
          <p:cNvPr id="11296" name="Line 38"/>
          <p:cNvSpPr>
            <a:spLocks noChangeShapeType="1"/>
          </p:cNvSpPr>
          <p:nvPr/>
        </p:nvSpPr>
        <p:spPr bwMode="auto">
          <a:xfrm>
            <a:off x="6588125" y="2205038"/>
            <a:ext cx="0" cy="287337"/>
          </a:xfrm>
          <a:prstGeom prst="line">
            <a:avLst/>
          </a:prstGeom>
          <a:noFill/>
          <a:ln w="9525">
            <a:solidFill>
              <a:schemeClr val="tx1"/>
            </a:solidFill>
            <a:round/>
            <a:headEnd/>
            <a:tailEnd type="triangle" w="med" len="med"/>
          </a:ln>
        </p:spPr>
        <p:txBody>
          <a:bodyPr/>
          <a:lstStyle/>
          <a:p>
            <a:endParaRPr lang="id-ID"/>
          </a:p>
        </p:txBody>
      </p:sp>
      <p:sp>
        <p:nvSpPr>
          <p:cNvPr id="11297" name="Line 39"/>
          <p:cNvSpPr>
            <a:spLocks noChangeShapeType="1"/>
          </p:cNvSpPr>
          <p:nvPr/>
        </p:nvSpPr>
        <p:spPr bwMode="auto">
          <a:xfrm>
            <a:off x="7235825" y="2708275"/>
            <a:ext cx="288925" cy="0"/>
          </a:xfrm>
          <a:prstGeom prst="line">
            <a:avLst/>
          </a:prstGeom>
          <a:noFill/>
          <a:ln w="9525">
            <a:solidFill>
              <a:schemeClr val="tx1"/>
            </a:solidFill>
            <a:round/>
            <a:headEnd/>
            <a:tailEnd type="triangle" w="med" len="med"/>
          </a:ln>
        </p:spPr>
        <p:txBody>
          <a:bodyPr/>
          <a:lstStyle/>
          <a:p>
            <a:endParaRPr lang="id-ID"/>
          </a:p>
        </p:txBody>
      </p:sp>
      <p:sp>
        <p:nvSpPr>
          <p:cNvPr id="11298" name="Line 40"/>
          <p:cNvSpPr>
            <a:spLocks noChangeShapeType="1"/>
          </p:cNvSpPr>
          <p:nvPr/>
        </p:nvSpPr>
        <p:spPr bwMode="auto">
          <a:xfrm flipH="1">
            <a:off x="5364163" y="2708275"/>
            <a:ext cx="503237" cy="0"/>
          </a:xfrm>
          <a:prstGeom prst="line">
            <a:avLst/>
          </a:prstGeom>
          <a:noFill/>
          <a:ln w="9525">
            <a:solidFill>
              <a:schemeClr val="tx1"/>
            </a:solidFill>
            <a:round/>
            <a:headEnd/>
            <a:tailEnd type="triangle" w="med" len="med"/>
          </a:ln>
        </p:spPr>
        <p:txBody>
          <a:bodyPr/>
          <a:lstStyle/>
          <a:p>
            <a:endParaRPr lang="id-ID"/>
          </a:p>
        </p:txBody>
      </p:sp>
      <p:sp>
        <p:nvSpPr>
          <p:cNvPr id="11299" name="Line 41"/>
          <p:cNvSpPr>
            <a:spLocks noChangeShapeType="1"/>
          </p:cNvSpPr>
          <p:nvPr/>
        </p:nvSpPr>
        <p:spPr bwMode="auto">
          <a:xfrm>
            <a:off x="1760538" y="2214563"/>
            <a:ext cx="46037" cy="428625"/>
          </a:xfrm>
          <a:prstGeom prst="line">
            <a:avLst/>
          </a:prstGeom>
          <a:noFill/>
          <a:ln w="9525">
            <a:solidFill>
              <a:schemeClr val="tx1"/>
            </a:solidFill>
            <a:round/>
            <a:headEnd/>
            <a:tailEnd type="triangle" w="med" len="med"/>
          </a:ln>
        </p:spPr>
        <p:txBody>
          <a:bodyPr/>
          <a:lstStyle/>
          <a:p>
            <a:endParaRPr lang="id-ID"/>
          </a:p>
        </p:txBody>
      </p:sp>
      <p:sp>
        <p:nvSpPr>
          <p:cNvPr id="11300" name="Line 42"/>
          <p:cNvSpPr>
            <a:spLocks noChangeShapeType="1"/>
          </p:cNvSpPr>
          <p:nvPr/>
        </p:nvSpPr>
        <p:spPr bwMode="auto">
          <a:xfrm>
            <a:off x="4356100" y="2997200"/>
            <a:ext cx="0" cy="360363"/>
          </a:xfrm>
          <a:prstGeom prst="line">
            <a:avLst/>
          </a:prstGeom>
          <a:noFill/>
          <a:ln w="9525">
            <a:solidFill>
              <a:schemeClr val="tx1"/>
            </a:solidFill>
            <a:round/>
            <a:headEnd/>
            <a:tailEnd type="triangle" w="med" len="med"/>
          </a:ln>
        </p:spPr>
        <p:txBody>
          <a:bodyPr/>
          <a:lstStyle/>
          <a:p>
            <a:endParaRPr lang="id-ID"/>
          </a:p>
        </p:txBody>
      </p:sp>
      <p:sp>
        <p:nvSpPr>
          <p:cNvPr id="11301" name="Line 43"/>
          <p:cNvSpPr>
            <a:spLocks noChangeShapeType="1"/>
          </p:cNvSpPr>
          <p:nvPr/>
        </p:nvSpPr>
        <p:spPr bwMode="auto">
          <a:xfrm>
            <a:off x="5795963" y="3068638"/>
            <a:ext cx="2016125" cy="0"/>
          </a:xfrm>
          <a:prstGeom prst="line">
            <a:avLst/>
          </a:prstGeom>
          <a:noFill/>
          <a:ln w="9525">
            <a:solidFill>
              <a:schemeClr val="tx1"/>
            </a:solidFill>
            <a:round/>
            <a:headEnd/>
            <a:tailEnd/>
          </a:ln>
        </p:spPr>
        <p:txBody>
          <a:bodyPr/>
          <a:lstStyle/>
          <a:p>
            <a:endParaRPr lang="id-ID"/>
          </a:p>
        </p:txBody>
      </p:sp>
      <p:sp>
        <p:nvSpPr>
          <p:cNvPr id="11302" name="Line 44"/>
          <p:cNvSpPr>
            <a:spLocks noChangeShapeType="1"/>
          </p:cNvSpPr>
          <p:nvPr/>
        </p:nvSpPr>
        <p:spPr bwMode="auto">
          <a:xfrm>
            <a:off x="5795963" y="3068638"/>
            <a:ext cx="0" cy="288925"/>
          </a:xfrm>
          <a:prstGeom prst="line">
            <a:avLst/>
          </a:prstGeom>
          <a:noFill/>
          <a:ln w="9525">
            <a:solidFill>
              <a:schemeClr val="tx1"/>
            </a:solidFill>
            <a:round/>
            <a:headEnd/>
            <a:tailEnd type="triangle" w="med" len="med"/>
          </a:ln>
        </p:spPr>
        <p:txBody>
          <a:bodyPr/>
          <a:lstStyle/>
          <a:p>
            <a:endParaRPr lang="id-ID"/>
          </a:p>
        </p:txBody>
      </p:sp>
      <p:sp>
        <p:nvSpPr>
          <p:cNvPr id="11303" name="Line 45"/>
          <p:cNvSpPr>
            <a:spLocks noChangeShapeType="1"/>
          </p:cNvSpPr>
          <p:nvPr/>
        </p:nvSpPr>
        <p:spPr bwMode="auto">
          <a:xfrm>
            <a:off x="6588125" y="2924175"/>
            <a:ext cx="0" cy="144463"/>
          </a:xfrm>
          <a:prstGeom prst="line">
            <a:avLst/>
          </a:prstGeom>
          <a:noFill/>
          <a:ln w="9525">
            <a:solidFill>
              <a:schemeClr val="tx1"/>
            </a:solidFill>
            <a:round/>
            <a:headEnd/>
            <a:tailEnd/>
          </a:ln>
        </p:spPr>
        <p:txBody>
          <a:bodyPr/>
          <a:lstStyle/>
          <a:p>
            <a:endParaRPr lang="id-ID"/>
          </a:p>
        </p:txBody>
      </p:sp>
      <p:sp>
        <p:nvSpPr>
          <p:cNvPr id="11304" name="Line 46"/>
          <p:cNvSpPr>
            <a:spLocks noChangeShapeType="1"/>
          </p:cNvSpPr>
          <p:nvPr/>
        </p:nvSpPr>
        <p:spPr bwMode="auto">
          <a:xfrm>
            <a:off x="7812088" y="3068638"/>
            <a:ext cx="0" cy="288925"/>
          </a:xfrm>
          <a:prstGeom prst="line">
            <a:avLst/>
          </a:prstGeom>
          <a:noFill/>
          <a:ln w="9525">
            <a:solidFill>
              <a:schemeClr val="tx1"/>
            </a:solidFill>
            <a:round/>
            <a:headEnd/>
            <a:tailEnd type="triangle" w="med" len="med"/>
          </a:ln>
        </p:spPr>
        <p:txBody>
          <a:bodyPr/>
          <a:lstStyle/>
          <a:p>
            <a:endParaRPr lang="id-ID"/>
          </a:p>
        </p:txBody>
      </p:sp>
      <p:sp>
        <p:nvSpPr>
          <p:cNvPr id="11305" name="Line 48"/>
          <p:cNvSpPr>
            <a:spLocks noChangeShapeType="1"/>
          </p:cNvSpPr>
          <p:nvPr/>
        </p:nvSpPr>
        <p:spPr bwMode="auto">
          <a:xfrm>
            <a:off x="4787900" y="5949950"/>
            <a:ext cx="0" cy="431800"/>
          </a:xfrm>
          <a:prstGeom prst="line">
            <a:avLst/>
          </a:prstGeom>
          <a:noFill/>
          <a:ln w="9525">
            <a:solidFill>
              <a:schemeClr val="tx1"/>
            </a:solidFill>
            <a:round/>
            <a:headEnd/>
            <a:tailEnd/>
          </a:ln>
        </p:spPr>
        <p:txBody>
          <a:bodyPr/>
          <a:lstStyle/>
          <a:p>
            <a:endParaRPr lang="id-ID"/>
          </a:p>
        </p:txBody>
      </p:sp>
      <p:sp>
        <p:nvSpPr>
          <p:cNvPr id="11306" name="Line 49"/>
          <p:cNvSpPr>
            <a:spLocks noChangeShapeType="1"/>
          </p:cNvSpPr>
          <p:nvPr/>
        </p:nvSpPr>
        <p:spPr bwMode="auto">
          <a:xfrm>
            <a:off x="4500563" y="6381750"/>
            <a:ext cx="647700" cy="0"/>
          </a:xfrm>
          <a:prstGeom prst="line">
            <a:avLst/>
          </a:prstGeom>
          <a:noFill/>
          <a:ln w="9525">
            <a:solidFill>
              <a:schemeClr val="tx1"/>
            </a:solidFill>
            <a:round/>
            <a:headEnd type="triangle" w="med" len="med"/>
            <a:tailEnd type="triangle" w="med" len="med"/>
          </a:ln>
        </p:spPr>
        <p:txBody>
          <a:bodyPr/>
          <a:lstStyle/>
          <a:p>
            <a:endParaRPr lang="id-ID"/>
          </a:p>
        </p:txBody>
      </p:sp>
      <p:sp>
        <p:nvSpPr>
          <p:cNvPr id="11307" name="Line 50"/>
          <p:cNvSpPr>
            <a:spLocks noChangeShapeType="1"/>
          </p:cNvSpPr>
          <p:nvPr/>
        </p:nvSpPr>
        <p:spPr bwMode="auto">
          <a:xfrm flipH="1">
            <a:off x="2124075" y="5661025"/>
            <a:ext cx="576263" cy="0"/>
          </a:xfrm>
          <a:prstGeom prst="line">
            <a:avLst/>
          </a:prstGeom>
          <a:noFill/>
          <a:ln w="9525">
            <a:solidFill>
              <a:schemeClr val="tx1"/>
            </a:solidFill>
            <a:round/>
            <a:headEnd/>
            <a:tailEnd type="triangle" w="med" len="med"/>
          </a:ln>
        </p:spPr>
        <p:txBody>
          <a:bodyPr/>
          <a:lstStyle/>
          <a:p>
            <a:endParaRPr lang="id-ID"/>
          </a:p>
        </p:txBody>
      </p:sp>
      <p:sp>
        <p:nvSpPr>
          <p:cNvPr id="11308" name="Line 51"/>
          <p:cNvSpPr>
            <a:spLocks noChangeShapeType="1"/>
          </p:cNvSpPr>
          <p:nvPr/>
        </p:nvSpPr>
        <p:spPr bwMode="auto">
          <a:xfrm>
            <a:off x="6948488" y="5661025"/>
            <a:ext cx="576262" cy="0"/>
          </a:xfrm>
          <a:prstGeom prst="line">
            <a:avLst/>
          </a:prstGeom>
          <a:noFill/>
          <a:ln w="9525">
            <a:solidFill>
              <a:schemeClr val="tx1"/>
            </a:solidFill>
            <a:round/>
            <a:headEnd/>
            <a:tailEnd type="triangle" w="med" len="med"/>
          </a:ln>
        </p:spPr>
        <p:txBody>
          <a:bodyPr/>
          <a:lstStyle/>
          <a:p>
            <a:endParaRPr lang="id-ID"/>
          </a:p>
        </p:txBody>
      </p:sp>
    </p:spTree>
  </p:cSld>
  <p:clrMapOvr>
    <a:masterClrMapping/>
  </p:clrMapOvr>
  <p:transition spd="slow">
    <p:newsflash/>
  </p:transition>
  <p:timing>
    <p:tnLst>
      <p:par>
        <p:cTn id="1" dur="indefinite" restart="never" nodeType="tmRoot"/>
      </p:par>
    </p:tnLst>
  </p:timing>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6575</TotalTime>
  <Words>482</Words>
  <Application>Microsoft Office PowerPoint</Application>
  <PresentationFormat>On-screen Show (4:3)</PresentationFormat>
  <Paragraphs>103</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Default Design</vt:lpstr>
      <vt:lpstr>Asal Usul Kejadian Manusia</vt:lpstr>
      <vt:lpstr>PROSES KEJADIAN MANUSIA  DALAM  AL QUR’AN</vt:lpstr>
      <vt:lpstr>PowerPoint Presentation</vt:lpstr>
      <vt:lpstr>4. Kejadian Manusia Secara Umum</vt:lpstr>
      <vt:lpstr>   HAKEKAT MANUSIA</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MPK – PENDIDIKAN AGAMA ISLAM</dc:title>
  <dc:creator>Acer</dc:creator>
  <cp:lastModifiedBy>THINKPAD</cp:lastModifiedBy>
  <cp:revision>439</cp:revision>
  <dcterms:created xsi:type="dcterms:W3CDTF">2009-02-05T13:23:17Z</dcterms:created>
  <dcterms:modified xsi:type="dcterms:W3CDTF">2020-07-15T18:11:16Z</dcterms:modified>
</cp:coreProperties>
</file>

<file path=docProps/thumbnail.jpeg>
</file>