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notesMasterIdLst>
    <p:notesMasterId r:id="rId24"/>
  </p:notesMasterIdLst>
  <p:handoutMasterIdLst>
    <p:handoutMasterId r:id="rId25"/>
  </p:handoutMasterIdLst>
  <p:sldIdLst>
    <p:sldId id="282" r:id="rId2"/>
    <p:sldId id="333" r:id="rId3"/>
    <p:sldId id="315" r:id="rId4"/>
    <p:sldId id="313" r:id="rId5"/>
    <p:sldId id="316" r:id="rId6"/>
    <p:sldId id="299" r:id="rId7"/>
    <p:sldId id="317" r:id="rId8"/>
    <p:sldId id="319" r:id="rId9"/>
    <p:sldId id="318" r:id="rId10"/>
    <p:sldId id="320" r:id="rId11"/>
    <p:sldId id="321" r:id="rId12"/>
    <p:sldId id="322" r:id="rId13"/>
    <p:sldId id="323" r:id="rId14"/>
    <p:sldId id="324" r:id="rId15"/>
    <p:sldId id="325" r:id="rId16"/>
    <p:sldId id="334" r:id="rId17"/>
    <p:sldId id="336" r:id="rId18"/>
    <p:sldId id="338" r:id="rId19"/>
    <p:sldId id="339" r:id="rId20"/>
    <p:sldId id="340" r:id="rId21"/>
    <p:sldId id="341" r:id="rId22"/>
    <p:sldId id="306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3300"/>
    <a:srgbClr val="FF33CC"/>
    <a:srgbClr val="00FF99"/>
    <a:srgbClr val="FFCC00"/>
    <a:srgbClr val="FF9900"/>
    <a:srgbClr val="00669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575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256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BF7106-58DC-4D23-A4BD-715DC8C42C25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201725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39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39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39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BE99393-8B69-4E89-9B90-FD497C493E59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7098487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id-ID"/>
              <a:t>PAU-PPAI-UT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5DC855C-BAE0-4EE6-80A6-D6507AA50310}" type="slidenum">
              <a:rPr lang="en-US" altLang="id-ID"/>
              <a:pPr/>
              <a:t>1</a:t>
            </a:fld>
            <a:endParaRPr lang="en-US" altLang="id-ID"/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noProof="1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384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3645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455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CA530-2AAE-4D52-957B-6389F2158742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253810480"/>
      </p:ext>
    </p:extLst>
  </p:cSld>
  <p:clrMapOvr>
    <a:masterClrMapping/>
  </p:clrMapOvr>
  <p:transition spd="slow">
    <p:split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C90B62-99D9-4A8A-8BB2-ECB5DF3F6D8E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950297723"/>
      </p:ext>
    </p:extLst>
  </p:cSld>
  <p:clrMapOvr>
    <a:masterClrMapping/>
  </p:clrMapOvr>
  <p:transition spd="slow">
    <p:split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F7E92-3B55-4A2F-AB37-80359160C5C3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067479773"/>
      </p:ext>
    </p:extLst>
  </p:cSld>
  <p:clrMapOvr>
    <a:masterClrMapping/>
  </p:clrMapOvr>
  <p:transition spd="slow">
    <p:split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87BCD-F45D-48F7-BC93-7851894378A6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583021369"/>
      </p:ext>
    </p:extLst>
  </p:cSld>
  <p:clrMapOvr>
    <a:masterClrMapping/>
  </p:clrMapOvr>
  <p:transition spd="slow">
    <p:split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779E9-F96E-4D0F-A5F0-5766E10B649E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199351849"/>
      </p:ext>
    </p:extLst>
  </p:cSld>
  <p:clrMapOvr>
    <a:masterClrMapping/>
  </p:clrMapOvr>
  <p:transition spd="slow">
    <p:split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B5A947-1EC7-4456-BF3B-78CF603AA010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134777614"/>
      </p:ext>
    </p:extLst>
  </p:cSld>
  <p:clrMapOvr>
    <a:masterClrMapping/>
  </p:clrMapOvr>
  <p:transition spd="slow">
    <p:split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24088F-1232-4197-B504-DAF52274FE1C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475952107"/>
      </p:ext>
    </p:extLst>
  </p:cSld>
  <p:clrMapOvr>
    <a:masterClrMapping/>
  </p:clrMapOvr>
  <p:transition spd="slow">
    <p:split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4BA69E-E21C-4AFD-87DE-1A2A03678298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032559443"/>
      </p:ext>
    </p:extLst>
  </p:cSld>
  <p:clrMapOvr>
    <a:masterClrMapping/>
  </p:clrMapOvr>
  <p:transition spd="slow">
    <p:split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E7F9E5-9BD5-4C68-89B8-3EADE2BB015C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162668050"/>
      </p:ext>
    </p:extLst>
  </p:cSld>
  <p:clrMapOvr>
    <a:masterClrMapping/>
  </p:clrMapOvr>
  <p:transition spd="slow">
    <p:split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9E5FE3-4B9E-4429-8AA9-9177153B0459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255618737"/>
      </p:ext>
    </p:extLst>
  </p:cSld>
  <p:clrMapOvr>
    <a:masterClrMapping/>
  </p:clrMapOvr>
  <p:transition spd="slow">
    <p:split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ADA7A3-EB43-4BD2-B490-33B8E1536BD8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004703726"/>
      </p:ext>
    </p:extLst>
  </p:cSld>
  <p:clrMapOvr>
    <a:masterClrMapping/>
  </p:clrMapOvr>
  <p:transition spd="slow">
    <p:split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36352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352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352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352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352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352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352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353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3635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3635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35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E3B78CA-4F7C-4BCF-8A58-9B40F3A90C6B}" type="slidenum">
              <a:rPr lang="en-US" altLang="id-ID"/>
              <a:pPr/>
              <a:t>‹#›</a:t>
            </a:fld>
            <a:endParaRPr lang="en-US" altLang="id-ID"/>
          </a:p>
        </p:txBody>
      </p:sp>
      <p:sp>
        <p:nvSpPr>
          <p:cNvPr id="36353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6353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1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ransition spd="slow">
    <p:split dir="in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2364F11-765E-4004-B367-0324269C655C}" type="slidenum">
              <a:rPr lang="en-US" altLang="id-ID"/>
              <a:pPr/>
              <a:t>1</a:t>
            </a:fld>
            <a:endParaRPr lang="en-US" altLang="id-ID"/>
          </a:p>
        </p:txBody>
      </p:sp>
      <p:sp>
        <p:nvSpPr>
          <p:cNvPr id="217094" name="WordArt 6"/>
          <p:cNvSpPr>
            <a:spLocks noChangeArrowheads="1" noChangeShapeType="1" noTextEdit="1"/>
          </p:cNvSpPr>
          <p:nvPr/>
        </p:nvSpPr>
        <p:spPr bwMode="auto">
          <a:xfrm>
            <a:off x="2771800" y="2278460"/>
            <a:ext cx="5348014" cy="86320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id-ID" sz="3600" b="1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Pengembangan </a:t>
            </a:r>
            <a:endParaRPr lang="id-ID" sz="3600" b="1" kern="10" dirty="0">
              <a:ln w="19050">
                <a:solidFill>
                  <a:srgbClr val="FFFF99"/>
                </a:solidFill>
                <a:round/>
                <a:headEnd/>
                <a:tailEnd/>
              </a:ln>
              <a:solidFill>
                <a:srgbClr val="FFCC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7097" name="WordArt 9"/>
          <p:cNvSpPr>
            <a:spLocks noChangeArrowheads="1" noChangeShapeType="1" noTextEdit="1"/>
          </p:cNvSpPr>
          <p:nvPr/>
        </p:nvSpPr>
        <p:spPr bwMode="auto">
          <a:xfrm>
            <a:off x="2267744" y="3141663"/>
            <a:ext cx="6120607" cy="1223441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id-ID" sz="3600" b="1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Instrumen Asesmen </a:t>
            </a:r>
            <a:endParaRPr lang="id-ID" sz="3600" b="1" kern="10" dirty="0">
              <a:ln w="19050">
                <a:solidFill>
                  <a:srgbClr val="FFFF99"/>
                </a:solidFill>
                <a:round/>
                <a:headEnd/>
                <a:tailEnd/>
              </a:ln>
              <a:solidFill>
                <a:srgbClr val="FFCC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078" name="Picture 11" descr="BOOK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20713"/>
            <a:ext cx="1368425" cy="4032250"/>
          </a:xfrm>
          <a:prstGeom prst="rect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17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17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4" grpId="0" animBg="1"/>
      <p:bldP spid="21709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49A558D-9C0E-454F-952A-6D622D6578DF}" type="slidenum">
              <a:rPr lang="en-US" altLang="id-ID"/>
              <a:pPr/>
              <a:t>10</a:t>
            </a:fld>
            <a:endParaRPr lang="en-US" altLang="id-ID"/>
          </a:p>
        </p:txBody>
      </p:sp>
      <p:sp>
        <p:nvSpPr>
          <p:cNvPr id="37171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549275"/>
            <a:ext cx="8134350" cy="56959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 b="1" dirty="0" smtClean="0">
                <a:solidFill>
                  <a:srgbClr val="00FF99"/>
                </a:solidFill>
              </a:rPr>
              <a:t>P</a:t>
            </a:r>
            <a:r>
              <a:rPr lang="id-ID" sz="3600" b="1" dirty="0" smtClean="0">
                <a:solidFill>
                  <a:srgbClr val="00FF99"/>
                </a:solidFill>
              </a:rPr>
              <a:t>enerapan </a:t>
            </a:r>
            <a:endParaRPr lang="en-US" sz="3600" b="1" dirty="0" smtClean="0">
              <a:solidFill>
                <a:srgbClr val="00FF99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US" sz="3600" b="1" dirty="0" smtClean="0">
              <a:solidFill>
                <a:srgbClr val="00FF99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	</a:t>
            </a:r>
            <a:r>
              <a:rPr lang="en-US" sz="3600" dirty="0" err="1" smtClean="0">
                <a:latin typeface="Arial Narrow" pitchFamily="34" charset="0"/>
              </a:rPr>
              <a:t>Koefisien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korelasi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untuk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sebuah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tes</a:t>
            </a:r>
            <a:r>
              <a:rPr lang="en-US" sz="3600" dirty="0" smtClean="0">
                <a:latin typeface="Arial Narrow" pitchFamily="34" charset="0"/>
              </a:rPr>
              <a:t> yang </a:t>
            </a:r>
            <a:r>
              <a:rPr lang="en-US" sz="3600" dirty="0" err="1" smtClean="0">
                <a:latin typeface="Arial Narrow" pitchFamily="34" charset="0"/>
              </a:rPr>
              <a:t>mempunyai</a:t>
            </a:r>
            <a:r>
              <a:rPr lang="en-US" sz="3600" dirty="0" smtClean="0">
                <a:latin typeface="Arial Narrow" pitchFamily="34" charset="0"/>
              </a:rPr>
              <a:t> 100 </a:t>
            </a:r>
            <a:r>
              <a:rPr lang="en-US" sz="3600" dirty="0" err="1" smtClean="0">
                <a:latin typeface="Arial Narrow" pitchFamily="34" charset="0"/>
              </a:rPr>
              <a:t>butir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soal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dengan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menggunakan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teknik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i="1" dirty="0" smtClean="0">
                <a:latin typeface="Arial Narrow" pitchFamily="34" charset="0"/>
              </a:rPr>
              <a:t>split-half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adalah</a:t>
            </a:r>
            <a:r>
              <a:rPr lang="en-US" sz="3600" dirty="0" smtClean="0">
                <a:latin typeface="Arial Narrow" pitchFamily="34" charset="0"/>
              </a:rPr>
              <a:t> .80. </a:t>
            </a:r>
            <a:r>
              <a:rPr lang="en-US" sz="3600" dirty="0" err="1" smtClean="0">
                <a:latin typeface="Arial Narrow" pitchFamily="34" charset="0"/>
              </a:rPr>
              <a:t>Koefisien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korelasi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untuk</a:t>
            </a:r>
            <a:r>
              <a:rPr lang="en-US" sz="3600" dirty="0" smtClean="0">
                <a:latin typeface="Arial Narrow" pitchFamily="34" charset="0"/>
              </a:rPr>
              <a:t> test </a:t>
            </a:r>
            <a:r>
              <a:rPr lang="en-US" sz="3600" dirty="0" err="1" smtClean="0">
                <a:latin typeface="Arial Narrow" pitchFamily="34" charset="0"/>
              </a:rPr>
              <a:t>utuhnya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adalah</a:t>
            </a:r>
            <a:r>
              <a:rPr lang="en-US" sz="3600" dirty="0" smtClean="0">
                <a:latin typeface="Arial Narrow" pitchFamily="34" charset="0"/>
              </a:rPr>
              <a:t> ….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 smtClean="0">
                <a:latin typeface="Arial Narrow" pitchFamily="34" charset="0"/>
              </a:rPr>
              <a:t>a. .64			c. .89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 smtClean="0">
                <a:latin typeface="Arial Narrow" pitchFamily="34" charset="0"/>
              </a:rPr>
              <a:t>b. ,78			d. .91</a:t>
            </a:r>
          </a:p>
          <a:p>
            <a:pPr eaLnBrk="1" hangingPunct="1">
              <a:defRPr/>
            </a:pPr>
            <a:endParaRPr lang="en-US" sz="3600" dirty="0" smtClean="0">
              <a:latin typeface="Arial Narrow" pitchFamily="34" charset="0"/>
            </a:endParaRPr>
          </a:p>
        </p:txBody>
      </p:sp>
    </p:spTree>
  </p:cSld>
  <p:clrMapOvr>
    <a:masterClrMapping/>
  </p:clrMapOvr>
  <p:transition spd="slow">
    <p:split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3500BD-CD92-4393-84BD-D7D9742CA316}" type="slidenum">
              <a:rPr lang="en-US" altLang="id-ID"/>
              <a:pPr/>
              <a:t>11</a:t>
            </a:fld>
            <a:endParaRPr lang="en-US" altLang="id-ID"/>
          </a:p>
        </p:txBody>
      </p:sp>
      <p:sp>
        <p:nvSpPr>
          <p:cNvPr id="372738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71438" y="333375"/>
            <a:ext cx="9072562" cy="60483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 smtClean="0">
                <a:solidFill>
                  <a:srgbClr val="00FF99"/>
                </a:solidFill>
              </a:rPr>
              <a:t>   A</a:t>
            </a:r>
            <a:r>
              <a:rPr lang="id-ID" b="1" dirty="0" smtClean="0">
                <a:solidFill>
                  <a:srgbClr val="00FF99"/>
                </a:solidFill>
              </a:rPr>
              <a:t>nalisis</a:t>
            </a:r>
            <a:endParaRPr lang="en-US" b="1" dirty="0" smtClean="0">
              <a:solidFill>
                <a:srgbClr val="00FF99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400" b="1" dirty="0" smtClean="0">
                <a:latin typeface="Arial Narrow" pitchFamily="34" charset="0"/>
              </a:rPr>
              <a:t>	  </a:t>
            </a:r>
            <a:r>
              <a:rPr lang="en-US" dirty="0" err="1" smtClean="0">
                <a:latin typeface="Arial Narrow" pitchFamily="34" charset="0"/>
              </a:rPr>
              <a:t>Langkah</a:t>
            </a:r>
            <a:r>
              <a:rPr lang="en-US" dirty="0" smtClean="0">
                <a:latin typeface="Arial Narrow" pitchFamily="34" charset="0"/>
              </a:rPr>
              <a:t> yang </a:t>
            </a:r>
            <a:r>
              <a:rPr lang="en-US" dirty="0" err="1" smtClean="0">
                <a:latin typeface="Arial Narrow" pitchFamily="34" charset="0"/>
              </a:rPr>
              <a:t>akan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meningkatkan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koefisien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reliabilitas</a:t>
            </a:r>
            <a:r>
              <a:rPr lang="en-US" dirty="0" smtClean="0">
                <a:latin typeface="Arial Narrow" pitchFamily="34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>
                <a:latin typeface="Arial Narrow" pitchFamily="34" charset="0"/>
              </a:rPr>
              <a:t>     </a:t>
            </a:r>
            <a:r>
              <a:rPr lang="en-US" dirty="0" err="1" smtClean="0">
                <a:latin typeface="Arial Narrow" pitchFamily="34" charset="0"/>
              </a:rPr>
              <a:t>sebuah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tes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adalah</a:t>
            </a:r>
            <a:r>
              <a:rPr lang="en-US" dirty="0" smtClean="0">
                <a:latin typeface="Arial Narrow" pitchFamily="34" charset="0"/>
              </a:rPr>
              <a:t> ….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>
                <a:latin typeface="Arial Narrow" pitchFamily="34" charset="0"/>
              </a:rPr>
              <a:t>	 a. </a:t>
            </a:r>
            <a:r>
              <a:rPr lang="en-US" dirty="0" err="1" smtClean="0">
                <a:latin typeface="Arial Narrow" pitchFamily="34" charset="0"/>
              </a:rPr>
              <a:t>Menambah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jumlah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peserta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tes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dari</a:t>
            </a:r>
            <a:r>
              <a:rPr lang="en-US" dirty="0" smtClean="0">
                <a:latin typeface="Arial Narrow" pitchFamily="34" charset="0"/>
              </a:rPr>
              <a:t> 500 </a:t>
            </a:r>
            <a:r>
              <a:rPr lang="en-US" dirty="0" err="1" smtClean="0">
                <a:latin typeface="Arial Narrow" pitchFamily="34" charset="0"/>
              </a:rPr>
              <a:t>menjadi</a:t>
            </a:r>
            <a:r>
              <a:rPr lang="en-US" dirty="0" smtClean="0">
                <a:latin typeface="Arial Narrow" pitchFamily="34" charset="0"/>
              </a:rPr>
              <a:t> 1000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 smtClean="0">
                <a:latin typeface="Arial Narrow" pitchFamily="34" charset="0"/>
              </a:rPr>
              <a:t>b. </a:t>
            </a:r>
            <a:r>
              <a:rPr lang="en-US" sz="3200" dirty="0" err="1" smtClean="0">
                <a:latin typeface="Arial Narrow" pitchFamily="34" charset="0"/>
              </a:rPr>
              <a:t>Membuat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tes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dengan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prosentase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jumlah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soal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sukar</a:t>
            </a:r>
            <a:endParaRPr lang="en-US" sz="3200" dirty="0" smtClean="0">
              <a:latin typeface="Arial Narrow" pitchFamily="34" charset="0"/>
            </a:endParaRP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 smtClean="0">
                <a:latin typeface="Arial Narrow" pitchFamily="34" charset="0"/>
              </a:rPr>
              <a:t>   </a:t>
            </a:r>
            <a:r>
              <a:rPr lang="en-US" sz="3200" dirty="0" err="1" smtClean="0">
                <a:latin typeface="Arial Narrow" pitchFamily="34" charset="0"/>
              </a:rPr>
              <a:t>dan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mudah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sama</a:t>
            </a:r>
            <a:endParaRPr lang="en-US" sz="3200" dirty="0" smtClean="0">
              <a:latin typeface="Arial Narrow" pitchFamily="34" charset="0"/>
            </a:endParaRP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 smtClean="0">
                <a:latin typeface="Arial Narrow" pitchFamily="34" charset="0"/>
              </a:rPr>
              <a:t>c. </a:t>
            </a:r>
            <a:r>
              <a:rPr lang="en-US" sz="3200" dirty="0" err="1" smtClean="0">
                <a:latin typeface="Arial Narrow" pitchFamily="34" charset="0"/>
              </a:rPr>
              <a:t>Memperpanjang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tes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dengan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menambah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jumlah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soal</a:t>
            </a:r>
            <a:r>
              <a:rPr lang="en-US" sz="3200" dirty="0" smtClean="0">
                <a:latin typeface="Arial Narrow" pitchFamily="34" charset="0"/>
              </a:rPr>
              <a:t>        yang </a:t>
            </a:r>
            <a:r>
              <a:rPr lang="en-US" sz="3200" dirty="0" err="1" smtClean="0">
                <a:latin typeface="Arial Narrow" pitchFamily="34" charset="0"/>
              </a:rPr>
              <a:t>sejenis</a:t>
            </a:r>
            <a:endParaRPr lang="en-US" sz="3200" dirty="0" smtClean="0">
              <a:latin typeface="Arial Narrow" pitchFamily="34" charset="0"/>
            </a:endParaRP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 smtClean="0">
                <a:latin typeface="Arial Narrow" pitchFamily="34" charset="0"/>
              </a:rPr>
              <a:t>d. </a:t>
            </a:r>
            <a:r>
              <a:rPr lang="en-US" sz="3200" dirty="0" err="1" smtClean="0">
                <a:latin typeface="Arial Narrow" pitchFamily="34" charset="0"/>
              </a:rPr>
              <a:t>Meningkatkan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homogenitas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peserta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tes</a:t>
            </a:r>
            <a:endParaRPr lang="en-US" sz="3200" dirty="0" smtClean="0">
              <a:latin typeface="Arial Narrow" pitchFamily="34" charset="0"/>
            </a:endParaRPr>
          </a:p>
        </p:txBody>
      </p:sp>
    </p:spTree>
  </p:cSld>
  <p:clrMapOvr>
    <a:masterClrMapping/>
  </p:clrMapOvr>
  <p:transition spd="slow">
    <p:split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0E7FB5-17F9-4AFE-9600-D3F59CC5ED97}" type="slidenum">
              <a:rPr lang="en-US" altLang="id-ID"/>
              <a:pPr/>
              <a:t>12</a:t>
            </a:fld>
            <a:endParaRPr lang="en-US" altLang="id-ID"/>
          </a:p>
        </p:txBody>
      </p:sp>
      <p:sp>
        <p:nvSpPr>
          <p:cNvPr id="373762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228600"/>
            <a:ext cx="8512175" cy="5072608"/>
          </a:xfrm>
        </p:spPr>
        <p:txBody>
          <a:bodyPr/>
          <a:lstStyle/>
          <a:p>
            <a:pPr marL="609600" indent="-609600" defTabSz="26670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857500" algn="l"/>
              </a:tabLst>
              <a:defRPr/>
            </a:pPr>
            <a:r>
              <a:rPr lang="id-ID" sz="2800" b="1" dirty="0" smtClean="0">
                <a:solidFill>
                  <a:srgbClr val="00FF99"/>
                </a:solidFill>
              </a:rPr>
              <a:t>Sintesis</a:t>
            </a:r>
            <a:endParaRPr lang="en-US" sz="2800" b="1" dirty="0" smtClean="0">
              <a:solidFill>
                <a:srgbClr val="00FF99"/>
              </a:solidFill>
            </a:endParaRPr>
          </a:p>
          <a:p>
            <a:pPr marL="723900" lvl="1" indent="-533400" algn="just" defTabSz="26670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857500" algn="l"/>
              </a:tabLst>
              <a:defRPr/>
            </a:pPr>
            <a:r>
              <a:rPr lang="en-US" sz="1800" dirty="0" smtClean="0"/>
              <a:t>	</a:t>
            </a:r>
            <a:r>
              <a:rPr lang="en-US" b="1" dirty="0" err="1" smtClean="0">
                <a:latin typeface="Arial Narrow" pitchFamily="34" charset="0"/>
              </a:rPr>
              <a:t>Seorang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instruktur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berencana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menggunakan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teknik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i="1" dirty="0" smtClean="0">
                <a:latin typeface="Arial Narrow" pitchFamily="34" charset="0"/>
              </a:rPr>
              <a:t>split-half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untuk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menghitung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reliabilitas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sebuah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matematika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mempunyai</a:t>
            </a:r>
            <a:r>
              <a:rPr lang="en-US" b="1" dirty="0" smtClean="0">
                <a:latin typeface="Arial Narrow" pitchFamily="34" charset="0"/>
              </a:rPr>
              <a:t> 100 </a:t>
            </a:r>
            <a:r>
              <a:rPr lang="en-US" b="1" dirty="0" err="1" smtClean="0">
                <a:latin typeface="Arial Narrow" pitchFamily="34" charset="0"/>
              </a:rPr>
              <a:t>butir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soal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dengan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waktu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pengerjaan</a:t>
            </a:r>
            <a:r>
              <a:rPr lang="en-US" b="1" dirty="0" smtClean="0">
                <a:latin typeface="Arial Narrow" pitchFamily="34" charset="0"/>
              </a:rPr>
              <a:t> 30 </a:t>
            </a:r>
            <a:r>
              <a:rPr lang="en-US" b="1" dirty="0" err="1" smtClean="0">
                <a:latin typeface="Arial Narrow" pitchFamily="34" charset="0"/>
              </a:rPr>
              <a:t>menit</a:t>
            </a:r>
            <a:r>
              <a:rPr lang="en-US" b="1" dirty="0" smtClean="0">
                <a:latin typeface="Arial Narrow" pitchFamily="34" charset="0"/>
              </a:rPr>
              <a:t>. </a:t>
            </a:r>
            <a:r>
              <a:rPr lang="en-US" b="1" dirty="0" err="1" smtClean="0">
                <a:latin typeface="Arial Narrow" pitchFamily="34" charset="0"/>
              </a:rPr>
              <a:t>Mengapa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teknik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i="1" dirty="0" smtClean="0">
                <a:latin typeface="Arial Narrow" pitchFamily="34" charset="0"/>
              </a:rPr>
              <a:t>split-half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ini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u="sng" dirty="0" err="1" smtClean="0">
                <a:latin typeface="Arial Narrow" pitchFamily="34" charset="0"/>
              </a:rPr>
              <a:t>tidak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dianjurkan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untuk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digunakan</a:t>
            </a:r>
            <a:r>
              <a:rPr lang="en-US" b="1" dirty="0" smtClean="0">
                <a:latin typeface="Arial Narrow" pitchFamily="34" charset="0"/>
              </a:rPr>
              <a:t>?</a:t>
            </a:r>
          </a:p>
          <a:p>
            <a:pPr marL="723900" lvl="1" indent="-533400" algn="just" defTabSz="266700" eaLnBrk="1" hangingPunct="1">
              <a:lnSpc>
                <a:spcPct val="80000"/>
              </a:lnSpc>
              <a:buFontTx/>
              <a:buAutoNum type="alphaLcPeriod"/>
              <a:tabLst>
                <a:tab pos="2857500" algn="l"/>
              </a:tabLst>
              <a:defRPr/>
            </a:pPr>
            <a:r>
              <a:rPr lang="en-US" b="1" dirty="0" err="1" smtClean="0">
                <a:latin typeface="Arial Narrow" pitchFamily="34" charset="0"/>
              </a:rPr>
              <a:t>Karena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teknik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ini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akan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menghasilkan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reliabilitas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tes</a:t>
            </a:r>
            <a:r>
              <a:rPr lang="en-US" b="1" dirty="0" smtClean="0">
                <a:latin typeface="Arial Narrow" pitchFamily="34" charset="0"/>
              </a:rPr>
              <a:t> total yang </a:t>
            </a:r>
            <a:r>
              <a:rPr lang="en-US" b="1" dirty="0" err="1" smtClean="0">
                <a:latin typeface="Arial Narrow" pitchFamily="34" charset="0"/>
              </a:rPr>
              <a:t>rendah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disebabkan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reliabiltas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paruh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rendah</a:t>
            </a:r>
            <a:r>
              <a:rPr lang="en-US" b="1" dirty="0" smtClean="0">
                <a:latin typeface="Arial Narrow" pitchFamily="34" charset="0"/>
              </a:rPr>
              <a:t>.</a:t>
            </a:r>
          </a:p>
          <a:p>
            <a:pPr marL="723900" lvl="1" indent="-533400" algn="just" defTabSz="266700" eaLnBrk="1" hangingPunct="1">
              <a:lnSpc>
                <a:spcPct val="80000"/>
              </a:lnSpc>
              <a:buFontTx/>
              <a:buAutoNum type="alphaLcPeriod"/>
              <a:tabLst>
                <a:tab pos="2857500" algn="l"/>
              </a:tabLst>
              <a:defRPr/>
            </a:pPr>
            <a:r>
              <a:rPr lang="en-US" b="1" dirty="0" err="1" smtClean="0">
                <a:latin typeface="Arial Narrow" pitchFamily="34" charset="0"/>
              </a:rPr>
              <a:t>Karena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teknik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ini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dipengaruhi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oleh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jumlah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butir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soal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tingkat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kesukaran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soal</a:t>
            </a:r>
            <a:r>
              <a:rPr lang="en-US" b="1" dirty="0" smtClean="0">
                <a:latin typeface="Arial Narrow" pitchFamily="34" charset="0"/>
              </a:rPr>
              <a:t>.</a:t>
            </a:r>
          </a:p>
          <a:p>
            <a:pPr marL="723900" lvl="1" indent="-533400" algn="just" defTabSz="266700" eaLnBrk="1" hangingPunct="1">
              <a:lnSpc>
                <a:spcPct val="80000"/>
              </a:lnSpc>
              <a:buFontTx/>
              <a:buAutoNum type="alphaLcPeriod"/>
              <a:tabLst>
                <a:tab pos="2857500" algn="l"/>
              </a:tabLst>
              <a:defRPr/>
            </a:pPr>
            <a:r>
              <a:rPr lang="en-US" b="1" dirty="0" err="1" smtClean="0">
                <a:latin typeface="Arial Narrow" pitchFamily="34" charset="0"/>
              </a:rPr>
              <a:t>Karena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teknik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ini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tidak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memperhitungkan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peningkatan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unsur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i="1" dirty="0" smtClean="0">
                <a:latin typeface="Arial Narrow" pitchFamily="34" charset="0"/>
              </a:rPr>
              <a:t>guessing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jika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waktu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pengerjaan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soal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terbatas</a:t>
            </a:r>
            <a:r>
              <a:rPr lang="en-US" b="1" dirty="0" smtClean="0">
                <a:latin typeface="Arial Narrow" pitchFamily="34" charset="0"/>
              </a:rPr>
              <a:t>.</a:t>
            </a:r>
          </a:p>
          <a:p>
            <a:pPr marL="723900" lvl="1" indent="-533400" algn="just" defTabSz="266700" eaLnBrk="1" hangingPunct="1">
              <a:lnSpc>
                <a:spcPct val="80000"/>
              </a:lnSpc>
              <a:buFontTx/>
              <a:buAutoNum type="alphaLcPeriod"/>
              <a:tabLst>
                <a:tab pos="2857500" algn="l"/>
              </a:tabLst>
              <a:defRPr/>
            </a:pPr>
            <a:r>
              <a:rPr lang="en-US" b="1" dirty="0" err="1" smtClean="0">
                <a:latin typeface="Arial Narrow" pitchFamily="34" charset="0"/>
              </a:rPr>
              <a:t>Karena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teknik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ini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hanya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bisa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digunakan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jika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jumlah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soal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terbatas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dapat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dibagi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menjadi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dua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subtes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dengan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jumlah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soal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sama</a:t>
            </a:r>
            <a:r>
              <a:rPr lang="en-US" b="1" dirty="0" smtClean="0">
                <a:latin typeface="Arial Narrow" pitchFamily="34" charset="0"/>
              </a:rPr>
              <a:t>.</a:t>
            </a:r>
          </a:p>
          <a:p>
            <a:pPr marL="723900" lvl="1" indent="-533400" algn="just" defTabSz="266700" eaLnBrk="1" hangingPunct="1">
              <a:lnSpc>
                <a:spcPct val="80000"/>
              </a:lnSpc>
              <a:buFontTx/>
              <a:buAutoNum type="alphaLcPeriod"/>
              <a:tabLst>
                <a:tab pos="2857500" algn="l"/>
              </a:tabLst>
              <a:defRPr/>
            </a:pPr>
            <a:endParaRPr lang="en-US" b="1" dirty="0" smtClean="0">
              <a:latin typeface="Arial Narrow" pitchFamily="34" charset="0"/>
            </a:endParaRPr>
          </a:p>
          <a:p>
            <a:pPr marL="609600" indent="-609600" defTabSz="266700" eaLnBrk="1" hangingPunct="1">
              <a:lnSpc>
                <a:spcPct val="80000"/>
              </a:lnSpc>
              <a:tabLst>
                <a:tab pos="2857500" algn="l"/>
              </a:tabLst>
              <a:defRPr/>
            </a:pPr>
            <a:endParaRPr lang="en-US" sz="1800" dirty="0" smtClean="0"/>
          </a:p>
        </p:txBody>
      </p:sp>
    </p:spTree>
  </p:cSld>
  <p:clrMapOvr>
    <a:masterClrMapping/>
  </p:clrMapOvr>
  <p:transition spd="slow">
    <p:split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PAU-PPAI-UT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B7B9B6-9A60-4CCA-A6C0-F0387BB59564}" type="slidenum">
              <a:rPr lang="en-US" altLang="id-ID"/>
              <a:pPr/>
              <a:t>13</a:t>
            </a:fld>
            <a:endParaRPr lang="en-US" altLang="id-ID"/>
          </a:p>
        </p:txBody>
      </p:sp>
      <p:sp>
        <p:nvSpPr>
          <p:cNvPr id="37478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-323850" y="260350"/>
            <a:ext cx="9467850" cy="5832946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	   </a:t>
            </a:r>
            <a:r>
              <a:rPr lang="en-US" sz="3600" b="1" dirty="0" smtClean="0">
                <a:solidFill>
                  <a:srgbClr val="00FF99"/>
                </a:solidFill>
              </a:rPr>
              <a:t>E</a:t>
            </a:r>
            <a:r>
              <a:rPr lang="id-ID" sz="3600" b="1" dirty="0" smtClean="0">
                <a:solidFill>
                  <a:srgbClr val="00FF99"/>
                </a:solidFill>
              </a:rPr>
              <a:t>valuasi </a:t>
            </a:r>
            <a:endParaRPr lang="en-US" sz="3600" b="1" dirty="0" smtClean="0">
              <a:solidFill>
                <a:srgbClr val="00FF99"/>
              </a:solidFill>
            </a:endParaRPr>
          </a:p>
          <a:p>
            <a:pPr lvl="1" algn="just"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	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instrukur</a:t>
            </a:r>
            <a:r>
              <a:rPr lang="en-US" sz="3200" dirty="0" smtClean="0"/>
              <a:t> </a:t>
            </a:r>
            <a:r>
              <a:rPr lang="en-US" sz="3200" dirty="0" err="1" smtClean="0"/>
              <a:t>membuat</a:t>
            </a:r>
            <a:r>
              <a:rPr lang="en-US" sz="3200" dirty="0" smtClean="0"/>
              <a:t> </a:t>
            </a:r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tes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150 </a:t>
            </a:r>
            <a:r>
              <a:rPr lang="en-US" sz="3200" dirty="0" err="1" smtClean="0"/>
              <a:t>butir</a:t>
            </a:r>
            <a:r>
              <a:rPr lang="en-US" sz="3200" dirty="0" smtClean="0"/>
              <a:t> </a:t>
            </a:r>
            <a:r>
              <a:rPr lang="en-US" sz="3200" dirty="0" err="1" smtClean="0"/>
              <a:t>soal</a:t>
            </a:r>
            <a:r>
              <a:rPr lang="en-US" sz="3200" dirty="0" smtClean="0"/>
              <a:t> </a:t>
            </a:r>
            <a:r>
              <a:rPr lang="en-US" sz="3200" dirty="0" err="1" smtClean="0"/>
              <a:t>pilihan</a:t>
            </a:r>
            <a:r>
              <a:rPr lang="en-US" sz="3200" dirty="0" smtClean="0"/>
              <a:t> </a:t>
            </a:r>
            <a:r>
              <a:rPr lang="en-US" sz="3200" dirty="0" err="1" smtClean="0"/>
              <a:t>ganda</a:t>
            </a:r>
            <a:r>
              <a:rPr lang="en-US" sz="3200" dirty="0" smtClean="0"/>
              <a:t>. </a:t>
            </a:r>
            <a:r>
              <a:rPr lang="en-US" sz="3200" dirty="0" err="1" smtClean="0"/>
              <a:t>Butir</a:t>
            </a:r>
            <a:r>
              <a:rPr lang="en-US" sz="3200" dirty="0" smtClean="0"/>
              <a:t> </a:t>
            </a:r>
            <a:r>
              <a:rPr lang="en-US" sz="3200" dirty="0" err="1" smtClean="0"/>
              <a:t>soal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tes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</a:t>
            </a:r>
            <a:r>
              <a:rPr lang="en-US" sz="3200" dirty="0" err="1" smtClean="0"/>
              <a:t>tingkat</a:t>
            </a:r>
            <a:r>
              <a:rPr lang="en-US" sz="3200" dirty="0" smtClean="0"/>
              <a:t> </a:t>
            </a:r>
            <a:r>
              <a:rPr lang="en-US" sz="3200" dirty="0" err="1" smtClean="0"/>
              <a:t>kesukaran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beragam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yang </a:t>
            </a:r>
            <a:r>
              <a:rPr lang="en-US" sz="3200" dirty="0" err="1" smtClean="0"/>
              <a:t>sukar</a:t>
            </a:r>
            <a:r>
              <a:rPr lang="en-US" sz="3200" dirty="0" smtClean="0"/>
              <a:t> </a:t>
            </a:r>
            <a:r>
              <a:rPr lang="en-US" sz="3200" dirty="0" err="1" smtClean="0"/>
              <a:t>sampai</a:t>
            </a:r>
            <a:r>
              <a:rPr lang="en-US" sz="3200" dirty="0" smtClean="0"/>
              <a:t> yang </a:t>
            </a:r>
            <a:r>
              <a:rPr lang="en-US" sz="3200" dirty="0" err="1" smtClean="0"/>
              <a:t>mudah</a:t>
            </a:r>
            <a:r>
              <a:rPr lang="en-US" sz="3200" dirty="0" smtClean="0"/>
              <a:t>. </a:t>
            </a:r>
            <a:r>
              <a:rPr lang="en-US" sz="3200" dirty="0" err="1" smtClean="0"/>
              <a:t>Teknik</a:t>
            </a:r>
            <a:r>
              <a:rPr lang="en-US" sz="3200" dirty="0" smtClean="0"/>
              <a:t> yang paling </a:t>
            </a:r>
            <a:r>
              <a:rPr lang="en-US" sz="3200" dirty="0" err="1" smtClean="0"/>
              <a:t>tepat</a:t>
            </a:r>
            <a:r>
              <a:rPr lang="en-US" sz="3200" dirty="0" smtClean="0"/>
              <a:t>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menghitung</a:t>
            </a:r>
            <a:r>
              <a:rPr lang="en-US" sz="3200" dirty="0" smtClean="0"/>
              <a:t> </a:t>
            </a:r>
            <a:r>
              <a:rPr lang="en-US" sz="3200" dirty="0" err="1" smtClean="0"/>
              <a:t>reliabilitas</a:t>
            </a:r>
            <a:r>
              <a:rPr lang="en-US" sz="3200" dirty="0" smtClean="0"/>
              <a:t> </a:t>
            </a:r>
            <a:r>
              <a:rPr lang="en-US" sz="3200" dirty="0" err="1" smtClean="0"/>
              <a:t>tes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….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 smtClean="0"/>
              <a:t>	a. </a:t>
            </a:r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ekuivalen</a:t>
            </a:r>
            <a:endParaRPr lang="en-US" sz="3200" dirty="0" smtClean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 smtClean="0"/>
              <a:t>	b. </a:t>
            </a:r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stabilitas</a:t>
            </a:r>
            <a:endParaRPr lang="en-US" sz="3200" dirty="0" smtClean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 smtClean="0"/>
              <a:t>	c. </a:t>
            </a:r>
            <a:r>
              <a:rPr lang="en-US" sz="3200" i="1" dirty="0" err="1" smtClean="0"/>
              <a:t>Kuder</a:t>
            </a:r>
            <a:r>
              <a:rPr lang="en-US" sz="3200" i="1" dirty="0" smtClean="0"/>
              <a:t>-Richardson 21</a:t>
            </a:r>
            <a:endParaRPr lang="en-US" sz="3200" dirty="0" smtClean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 smtClean="0"/>
              <a:t>	d. </a:t>
            </a:r>
            <a:r>
              <a:rPr lang="en-US" sz="3200" i="1" dirty="0" smtClean="0"/>
              <a:t>Split-half</a:t>
            </a:r>
            <a:endParaRPr lang="en-US" sz="3200" dirty="0" smtClean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415BF8-E825-44FF-8A35-31AF30143C15}" type="slidenum">
              <a:rPr lang="en-US" altLang="id-ID"/>
              <a:pPr/>
              <a:t>14</a:t>
            </a:fld>
            <a:endParaRPr lang="en-US" altLang="id-ID"/>
          </a:p>
        </p:txBody>
      </p:sp>
      <p:sp>
        <p:nvSpPr>
          <p:cNvPr id="3758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Prinsip Penulisan Soal Objektif</a:t>
            </a:r>
          </a:p>
        </p:txBody>
      </p:sp>
      <p:sp>
        <p:nvSpPr>
          <p:cNvPr id="375812" name="Rectangle 4"/>
          <p:cNvSpPr>
            <a:spLocks noChangeArrowheads="1"/>
          </p:cNvSpPr>
          <p:nvPr/>
        </p:nvSpPr>
        <p:spPr bwMode="auto">
          <a:xfrm>
            <a:off x="0" y="1989138"/>
            <a:ext cx="946785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kumimoji="1" lang="en-US" altLang="id-ID" sz="3600" dirty="0" err="1">
                <a:solidFill>
                  <a:srgbClr val="FFFF00"/>
                </a:solidFill>
              </a:rPr>
              <a:t>tanyakan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fakta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penting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bukan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pendapat</a:t>
            </a:r>
            <a:endParaRPr kumimoji="1" lang="en-US" altLang="id-ID" sz="3600" dirty="0">
              <a:solidFill>
                <a:srgbClr val="FFFF00"/>
              </a:solidFill>
            </a:endParaRPr>
          </a:p>
          <a:p>
            <a:pPr lvl="1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kumimoji="1" lang="en-US" altLang="id-ID" sz="3600" dirty="0" err="1">
                <a:solidFill>
                  <a:srgbClr val="FFFF00"/>
                </a:solidFill>
              </a:rPr>
              <a:t>rumuskan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soal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secara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ringkas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dan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jelas</a:t>
            </a:r>
            <a:endParaRPr kumimoji="1" lang="en-US" altLang="id-ID" sz="3600" dirty="0">
              <a:solidFill>
                <a:srgbClr val="FFFF00"/>
              </a:solidFill>
            </a:endParaRPr>
          </a:p>
          <a:p>
            <a:pPr lvl="1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kumimoji="1" lang="en-US" altLang="id-ID" sz="3600" dirty="0" err="1">
                <a:solidFill>
                  <a:srgbClr val="FFFF00"/>
                </a:solidFill>
              </a:rPr>
              <a:t>hindari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penggunaan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kalimat</a:t>
            </a:r>
            <a:r>
              <a:rPr kumimoji="1" lang="en-US" altLang="id-ID" sz="3600" dirty="0">
                <a:solidFill>
                  <a:srgbClr val="FFFF00"/>
                </a:solidFill>
              </a:rPr>
              <a:t> yang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persis</a:t>
            </a:r>
            <a:endParaRPr kumimoji="1" lang="en-US" altLang="id-ID" sz="3600" dirty="0">
              <a:solidFill>
                <a:srgbClr val="FFFF00"/>
              </a:solidFill>
            </a:endParaRPr>
          </a:p>
          <a:p>
            <a:pPr lvl="1"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kumimoji="1" lang="en-US" altLang="id-ID" sz="3600" dirty="0">
                <a:solidFill>
                  <a:srgbClr val="FFFF00"/>
                </a:solidFill>
              </a:rPr>
              <a:t> 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sama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dengan</a:t>
            </a:r>
            <a:r>
              <a:rPr kumimoji="1" lang="en-US" altLang="id-ID" sz="3600" dirty="0">
                <a:solidFill>
                  <a:srgbClr val="FFFF00"/>
                </a:solidFill>
              </a:rPr>
              <a:t> yang di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materi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id-ID" altLang="id-ID" sz="3600" dirty="0" smtClean="0">
                <a:solidFill>
                  <a:srgbClr val="FFFF00"/>
                </a:solidFill>
              </a:rPr>
              <a:t>kuliah</a:t>
            </a:r>
            <a:endParaRPr kumimoji="1" lang="en-US" altLang="id-ID" sz="3600" dirty="0">
              <a:solidFill>
                <a:srgbClr val="FFFF00"/>
              </a:solidFill>
            </a:endParaRPr>
          </a:p>
          <a:p>
            <a:pPr lvl="1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kumimoji="1" lang="en-US" altLang="id-ID" sz="3600" dirty="0" err="1">
                <a:solidFill>
                  <a:srgbClr val="FFFF00"/>
                </a:solidFill>
              </a:rPr>
              <a:t>hindari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membuat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soal</a:t>
            </a:r>
            <a:r>
              <a:rPr kumimoji="1" lang="en-US" altLang="id-ID" sz="3600" dirty="0">
                <a:solidFill>
                  <a:srgbClr val="FFFF00"/>
                </a:solidFill>
              </a:rPr>
              <a:t> yang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saling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terkait</a:t>
            </a:r>
            <a:endParaRPr kumimoji="1" lang="en-US" altLang="id-ID" sz="3600" dirty="0">
              <a:solidFill>
                <a:srgbClr val="FFFF00"/>
              </a:solidFill>
            </a:endParaRPr>
          </a:p>
          <a:p>
            <a:pPr lvl="1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kumimoji="1" lang="en-US" altLang="id-ID" sz="3600" dirty="0" err="1">
                <a:solidFill>
                  <a:srgbClr val="FFFF00"/>
                </a:solidFill>
              </a:rPr>
              <a:t>hanya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ada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satu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kunci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jawaban</a:t>
            </a:r>
            <a:r>
              <a:rPr kumimoji="1" lang="en-US" altLang="id-ID" sz="3600" dirty="0">
                <a:solidFill>
                  <a:srgbClr val="FFFF00"/>
                </a:solidFill>
              </a:rPr>
              <a:t> per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soal</a:t>
            </a:r>
            <a:endParaRPr kumimoji="1" lang="en-US" altLang="id-ID" sz="3600" dirty="0">
              <a:solidFill>
                <a:srgbClr val="FFFF00"/>
              </a:solidFill>
            </a:endParaRPr>
          </a:p>
          <a:p>
            <a:pPr lvl="1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kumimoji="1" lang="en-US" altLang="id-ID" sz="3600" dirty="0" err="1">
                <a:solidFill>
                  <a:srgbClr val="FFFF00"/>
                </a:solidFill>
              </a:rPr>
              <a:t>hindari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penggunaan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>
                <a:solidFill>
                  <a:srgbClr val="FFFF00"/>
                </a:solidFill>
              </a:rPr>
              <a:t>pertanyaan</a:t>
            </a:r>
            <a:r>
              <a:rPr kumimoji="1" lang="en-US" altLang="id-ID" sz="3600" dirty="0">
                <a:solidFill>
                  <a:srgbClr val="FFFF00"/>
                </a:solidFill>
              </a:rPr>
              <a:t> </a:t>
            </a:r>
            <a:r>
              <a:rPr kumimoji="1" lang="en-US" altLang="id-ID" sz="3600" dirty="0" err="1" smtClean="0">
                <a:solidFill>
                  <a:srgbClr val="FFFF00"/>
                </a:solidFill>
              </a:rPr>
              <a:t>negatif</a:t>
            </a:r>
            <a:r>
              <a:rPr kumimoji="1" lang="id-ID" altLang="id-ID" sz="3600" dirty="0" smtClean="0">
                <a:solidFill>
                  <a:srgbClr val="FFFF00"/>
                </a:solidFill>
              </a:rPr>
              <a:t>   </a:t>
            </a:r>
          </a:p>
          <a:p>
            <a:pPr lvl="1">
              <a:buClr>
                <a:schemeClr val="tx2"/>
              </a:buClr>
            </a:pPr>
            <a:r>
              <a:rPr kumimoji="1" lang="id-ID" altLang="id-ID" sz="3600" dirty="0">
                <a:solidFill>
                  <a:srgbClr val="FFFF00"/>
                </a:solidFill>
              </a:rPr>
              <a:t> </a:t>
            </a:r>
            <a:r>
              <a:rPr kumimoji="1" lang="id-ID" altLang="id-ID" sz="3600" dirty="0" smtClean="0">
                <a:solidFill>
                  <a:srgbClr val="FFFF00"/>
                </a:solidFill>
              </a:rPr>
              <a:t> ganda</a:t>
            </a:r>
            <a:endParaRPr kumimoji="1" lang="en-US" altLang="id-ID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64CB741-66EE-4533-8DDA-888B2D0DA605}" type="slidenum">
              <a:rPr lang="en-US" altLang="id-ID"/>
              <a:pPr/>
              <a:t>15</a:t>
            </a:fld>
            <a:endParaRPr lang="en-US" altLang="id-ID"/>
          </a:p>
        </p:txBody>
      </p:sp>
      <p:sp>
        <p:nvSpPr>
          <p:cNvPr id="3768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Penulisan</a:t>
            </a:r>
            <a:r>
              <a:rPr lang="en-US" sz="3200" dirty="0" smtClean="0"/>
              <a:t> </a:t>
            </a:r>
            <a:r>
              <a:rPr lang="id-ID" sz="3200" dirty="0" smtClean="0"/>
              <a:t>Instrumen Penilaian </a:t>
            </a:r>
            <a:r>
              <a:rPr lang="en-US" sz="3200" dirty="0" err="1" smtClean="0"/>
              <a:t>Soal</a:t>
            </a:r>
            <a:r>
              <a:rPr lang="en-US" sz="3200" dirty="0" smtClean="0"/>
              <a:t> </a:t>
            </a:r>
            <a:r>
              <a:rPr lang="id-ID" sz="3200" dirty="0" smtClean="0"/>
              <a:t>Tes </a:t>
            </a:r>
            <a:r>
              <a:rPr lang="en-US" sz="3200" dirty="0" err="1" smtClean="0"/>
              <a:t>Pilihan</a:t>
            </a:r>
            <a:r>
              <a:rPr lang="en-US" sz="3200" dirty="0" smtClean="0"/>
              <a:t> Ganda</a:t>
            </a:r>
          </a:p>
        </p:txBody>
      </p:sp>
      <p:sp>
        <p:nvSpPr>
          <p:cNvPr id="3768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748712" cy="51133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Pokok</a:t>
            </a:r>
            <a:r>
              <a:rPr lang="en-US" sz="2800" dirty="0" smtClean="0"/>
              <a:t> </a:t>
            </a:r>
            <a:r>
              <a:rPr lang="en-US" sz="2800" dirty="0" err="1" smtClean="0"/>
              <a:t>permasalahan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terlihat</a:t>
            </a:r>
            <a:r>
              <a:rPr lang="en-US" sz="2800" dirty="0" smtClean="0"/>
              <a:t> </a:t>
            </a:r>
            <a:r>
              <a:rPr lang="en-US" sz="2800" dirty="0" err="1" smtClean="0"/>
              <a:t>jelas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stem </a:t>
            </a:r>
            <a:r>
              <a:rPr lang="en-US" sz="2800" dirty="0" err="1" smtClean="0"/>
              <a:t>soal</a:t>
            </a:r>
            <a:r>
              <a:rPr lang="id-ID" sz="2800" dirty="0" smtClean="0"/>
              <a:t>/Pokok soal/stimulus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pengulangan</a:t>
            </a:r>
            <a:r>
              <a:rPr lang="en-US" sz="2800" dirty="0" smtClean="0"/>
              <a:t> kata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pilihan</a:t>
            </a:r>
            <a:r>
              <a:rPr lang="en-US" sz="2800" dirty="0" smtClean="0"/>
              <a:t> </a:t>
            </a:r>
            <a:r>
              <a:rPr lang="en-US" sz="2800" dirty="0" err="1" smtClean="0"/>
              <a:t>jawaban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kata yang </a:t>
            </a:r>
            <a:r>
              <a:rPr lang="en-US" sz="2800" dirty="0" err="1" smtClean="0"/>
              <a:t>kurang</a:t>
            </a:r>
            <a:r>
              <a:rPr lang="en-US" sz="2800" dirty="0" smtClean="0"/>
              <a:t> </a:t>
            </a:r>
            <a:r>
              <a:rPr lang="en-US" sz="2800" dirty="0" err="1" smtClean="0"/>
              <a:t>jelas</a:t>
            </a:r>
            <a:r>
              <a:rPr lang="en-US" sz="2800" dirty="0" smtClean="0"/>
              <a:t> </a:t>
            </a:r>
            <a:r>
              <a:rPr lang="en-US" sz="2800" dirty="0" err="1" smtClean="0"/>
              <a:t>maknanya</a:t>
            </a:r>
            <a:r>
              <a:rPr lang="en-US" sz="2800" dirty="0" smtClean="0"/>
              <a:t> (</a:t>
            </a:r>
            <a:r>
              <a:rPr lang="en-US" sz="2800" dirty="0" err="1" smtClean="0"/>
              <a:t>umumnya</a:t>
            </a:r>
            <a:r>
              <a:rPr lang="en-US" sz="2800" dirty="0" smtClean="0"/>
              <a:t>, </a:t>
            </a:r>
            <a:r>
              <a:rPr lang="en-US" sz="2800" dirty="0" err="1" smtClean="0"/>
              <a:t>agak</a:t>
            </a:r>
            <a:r>
              <a:rPr lang="en-US" sz="2800" dirty="0" smtClean="0"/>
              <a:t> </a:t>
            </a:r>
            <a:r>
              <a:rPr lang="en-US" sz="2800" dirty="0" err="1" smtClean="0"/>
              <a:t>kurang</a:t>
            </a:r>
            <a:r>
              <a:rPr lang="en-US" sz="2800" dirty="0" smtClean="0"/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Susun</a:t>
            </a:r>
            <a:r>
              <a:rPr lang="en-US" sz="2800" dirty="0" smtClean="0"/>
              <a:t> </a:t>
            </a:r>
            <a:r>
              <a:rPr lang="en-US" sz="2800" dirty="0" err="1" smtClean="0"/>
              <a:t>pilihan</a:t>
            </a:r>
            <a:r>
              <a:rPr lang="en-US" sz="2800" dirty="0" smtClean="0"/>
              <a:t> </a:t>
            </a:r>
            <a:r>
              <a:rPr lang="en-US" sz="2800" dirty="0" err="1" smtClean="0"/>
              <a:t>jawaban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berurut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angka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 err="1" smtClean="0"/>
              <a:t>istilah</a:t>
            </a:r>
            <a:r>
              <a:rPr lang="en-US" sz="2800" dirty="0" smtClean="0"/>
              <a:t> </a:t>
            </a:r>
            <a:r>
              <a:rPr lang="en-US" sz="2800" dirty="0" err="1" smtClean="0"/>
              <a:t>teknis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sulit</a:t>
            </a:r>
            <a:r>
              <a:rPr lang="en-US" sz="2800" dirty="0" smtClean="0"/>
              <a:t> </a:t>
            </a:r>
            <a:r>
              <a:rPr lang="en-US" sz="2800" dirty="0" err="1" smtClean="0"/>
              <a:t>dimengerti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pilihan</a:t>
            </a:r>
            <a:r>
              <a:rPr lang="en-US" sz="2800" dirty="0" smtClean="0"/>
              <a:t> </a:t>
            </a:r>
            <a:r>
              <a:rPr lang="en-US" sz="2800" dirty="0" err="1" smtClean="0"/>
              <a:t>jawaban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Alternatif</a:t>
            </a:r>
            <a:r>
              <a:rPr lang="en-US" sz="2800" dirty="0" smtClean="0"/>
              <a:t> </a:t>
            </a:r>
            <a:r>
              <a:rPr lang="en-US" sz="2800" dirty="0" err="1" smtClean="0"/>
              <a:t>jawaban</a:t>
            </a:r>
            <a:r>
              <a:rPr lang="en-US" sz="2800" dirty="0" smtClean="0"/>
              <a:t> </a:t>
            </a:r>
            <a:r>
              <a:rPr lang="en-US" sz="2800" dirty="0" err="1" smtClean="0"/>
              <a:t>hendaknya</a:t>
            </a:r>
            <a:r>
              <a:rPr lang="en-US" sz="2800" dirty="0" smtClean="0"/>
              <a:t> </a:t>
            </a:r>
            <a:r>
              <a:rPr lang="en-US" sz="2800" dirty="0" err="1" smtClean="0"/>
              <a:t>menarik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dipilih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kunci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panjang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pendek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alternatif</a:t>
            </a:r>
            <a:r>
              <a:rPr lang="en-US" sz="2800" dirty="0" smtClean="0"/>
              <a:t> </a:t>
            </a:r>
            <a:r>
              <a:rPr lang="en-US" sz="2800" dirty="0" err="1" smtClean="0"/>
              <a:t>jawaban</a:t>
            </a:r>
            <a:r>
              <a:rPr lang="en-US" sz="2800" dirty="0" smtClean="0"/>
              <a:t> yang lain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6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88070" y="332656"/>
            <a:ext cx="7429499" cy="4983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i="1" noProof="1">
                <a:latin typeface="Calibri" panose="020F0502020204030204" pitchFamily="34" charset="0"/>
              </a:rPr>
              <a:t>Saripati permasalahan harus ditempatkan pada pokok soal (stem)</a:t>
            </a:r>
            <a:endParaRPr lang="en-US" sz="1800" b="1" noProof="1">
              <a:latin typeface="Calibri" panose="020F0502020204030204" pitchFamily="34" charset="0"/>
            </a:endParaRPr>
          </a:p>
          <a:p>
            <a:pPr marL="261938" indent="-261938">
              <a:buNone/>
            </a:pPr>
            <a:r>
              <a:rPr lang="en-US" sz="1500" noProof="1">
                <a:latin typeface="Calibri" panose="020F0502020204030204" pitchFamily="34" charset="0"/>
              </a:rPr>
              <a:t>1.	</a:t>
            </a:r>
            <a:r>
              <a:rPr lang="en-US" sz="1500" b="1" noProof="1">
                <a:latin typeface="Calibri" panose="020F0502020204030204" pitchFamily="34" charset="0"/>
              </a:rPr>
              <a:t>Pulau Jawa adalah pulau yang …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1500" b="1" noProof="1">
                <a:latin typeface="Calibri" panose="020F0502020204030204" pitchFamily="34" charset="0"/>
              </a:rPr>
              <a:t>mengasilkan banyak minyak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1500" b="1" noProof="1">
                <a:latin typeface="Calibri" panose="020F0502020204030204" pitchFamily="34" charset="0"/>
              </a:rPr>
              <a:t>penduduk terpadat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1500" b="1" noProof="1">
                <a:latin typeface="Calibri" panose="020F0502020204030204" pitchFamily="34" charset="0"/>
              </a:rPr>
              <a:t>dijadikan objek wisata 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1500" b="1" noProof="1">
                <a:latin typeface="Calibri" panose="020F0502020204030204" pitchFamily="34" charset="0"/>
              </a:rPr>
              <a:t>mendapat julukan pulau perca</a:t>
            </a:r>
          </a:p>
          <a:p>
            <a:pPr marL="261938" indent="-261938">
              <a:buNone/>
            </a:pPr>
            <a:r>
              <a:rPr lang="en-US" sz="1500" b="1" noProof="1">
                <a:latin typeface="Calibri" panose="020F0502020204030204" pitchFamily="34" charset="0"/>
              </a:rPr>
              <a:t>2.	Pulau yang terpadat penduduknya di Indonesia adalah pulau ….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1500" b="1" noProof="1">
                <a:latin typeface="Calibri" panose="020F0502020204030204" pitchFamily="34" charset="0"/>
              </a:rPr>
              <a:t>Sumatra 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1500" b="1" noProof="1">
                <a:latin typeface="Calibri" panose="020F0502020204030204" pitchFamily="34" charset="0"/>
              </a:rPr>
              <a:t>Jawa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1500" b="1" noProof="1">
                <a:latin typeface="Calibri" panose="020F0502020204030204" pitchFamily="34" charset="0"/>
              </a:rPr>
              <a:t>Kalimantan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1500" b="1" noProof="1">
                <a:latin typeface="Calibri" panose="020F0502020204030204" pitchFamily="34" charset="0"/>
              </a:rPr>
              <a:t>Sulawesi </a:t>
            </a:r>
          </a:p>
          <a:p>
            <a:pPr marL="0" indent="0">
              <a:buNone/>
            </a:pPr>
            <a:endParaRPr lang="en-US" sz="1500" noProof="1">
              <a:latin typeface="Calibri" panose="020F0502020204030204" pitchFamily="34" charset="0"/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 bwMode="auto">
          <a:xfrm>
            <a:off x="683568" y="3429000"/>
            <a:ext cx="7429499" cy="265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sz="7200" b="1" i="1" kern="0" noProof="1" smtClean="0">
                <a:latin typeface="Calibri" panose="020F0502020204030204" pitchFamily="34" charset="0"/>
              </a:rPr>
              <a:t>Hindari pengulangan kata-kata yang sama dalam pilihan. </a:t>
            </a:r>
          </a:p>
          <a:p>
            <a:pPr marL="261938" indent="-261938">
              <a:buFont typeface="Wingdings" panose="05000000000000000000" pitchFamily="2" charset="2"/>
              <a:buNone/>
            </a:pPr>
            <a:r>
              <a:rPr lang="en-US" sz="6000" kern="0" noProof="1" smtClean="0">
                <a:latin typeface="Calibri" panose="020F0502020204030204" pitchFamily="34" charset="0"/>
              </a:rPr>
              <a:t> 1.	Pulau yang terpadat penduduknya di Indonesia adalah ….</a:t>
            </a:r>
          </a:p>
          <a:p>
            <a:pPr lvl="1" indent="-252413">
              <a:buFont typeface="+mj-lt"/>
              <a:buAutoNum type="alphaLcPeriod"/>
            </a:pPr>
            <a:r>
              <a:rPr lang="en-US" sz="6000" b="1" kern="0" noProof="1" smtClean="0">
                <a:latin typeface="Calibri" panose="020F0502020204030204" pitchFamily="34" charset="0"/>
              </a:rPr>
              <a:t>Pulau Sumatra </a:t>
            </a:r>
          </a:p>
          <a:p>
            <a:pPr lvl="1" indent="-252413">
              <a:buFont typeface="+mj-lt"/>
              <a:buAutoNum type="alphaLcPeriod"/>
            </a:pPr>
            <a:r>
              <a:rPr lang="en-US" sz="6000" b="1" kern="0" noProof="1" smtClean="0">
                <a:latin typeface="Calibri" panose="020F0502020204030204" pitchFamily="34" charset="0"/>
              </a:rPr>
              <a:t>Pulau Jawa</a:t>
            </a:r>
          </a:p>
          <a:p>
            <a:pPr lvl="1" indent="-252413">
              <a:buFont typeface="+mj-lt"/>
              <a:buAutoNum type="alphaLcPeriod"/>
            </a:pPr>
            <a:r>
              <a:rPr lang="en-US" sz="6000" b="1" kern="0" noProof="1" smtClean="0">
                <a:latin typeface="Calibri" panose="020F0502020204030204" pitchFamily="34" charset="0"/>
              </a:rPr>
              <a:t>Pulau Kalimantan</a:t>
            </a:r>
          </a:p>
          <a:p>
            <a:pPr lvl="1" indent="-252413">
              <a:buFont typeface="+mj-lt"/>
              <a:buAutoNum type="alphaLcPeriod"/>
            </a:pPr>
            <a:r>
              <a:rPr lang="en-US" sz="6000" b="1" kern="0" noProof="1" smtClean="0">
                <a:latin typeface="Calibri" panose="020F0502020204030204" pitchFamily="34" charset="0"/>
              </a:rPr>
              <a:t>Pulau Sulawesi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sz="6000" b="1" kern="0" noProof="1" smtClean="0">
                <a:latin typeface="Calibri" panose="020F0502020204030204" pitchFamily="34" charset="0"/>
              </a:rPr>
              <a:t> 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sz="6400" b="1" i="1" kern="0" noProof="1" smtClean="0">
                <a:latin typeface="Calibri" panose="020F0502020204030204" pitchFamily="34" charset="0"/>
              </a:rPr>
              <a:t>Hindari rumusan kata yang berlebihan. </a:t>
            </a:r>
          </a:p>
          <a:p>
            <a:pPr marL="261938" indent="-261938">
              <a:buFont typeface="Wingdings" panose="05000000000000000000" pitchFamily="2" charset="2"/>
              <a:buNone/>
            </a:pPr>
            <a:r>
              <a:rPr lang="en-US" sz="6000" kern="0" noProof="1" smtClean="0">
                <a:latin typeface="Calibri" panose="020F0502020204030204" pitchFamily="34" charset="0"/>
              </a:rPr>
              <a:t> 1.	Pulau yang terpadat penduduknya di Indonesia sehingga sukar meningkatkan produksi pangan adalah pulau ….</a:t>
            </a:r>
          </a:p>
          <a:p>
            <a:pPr lvl="1" indent="-252413">
              <a:buFont typeface="+mj-lt"/>
              <a:buAutoNum type="alphaLcPeriod"/>
            </a:pPr>
            <a:r>
              <a:rPr lang="en-US" sz="6000" b="1" kern="0" noProof="1" smtClean="0">
                <a:latin typeface="Calibri" panose="020F0502020204030204" pitchFamily="34" charset="0"/>
              </a:rPr>
              <a:t>Sumatra</a:t>
            </a:r>
          </a:p>
          <a:p>
            <a:pPr lvl="1" indent="-252413">
              <a:buFont typeface="+mj-lt"/>
              <a:buAutoNum type="alphaLcPeriod"/>
            </a:pPr>
            <a:r>
              <a:rPr lang="en-US" sz="6000" b="1" kern="0" noProof="1" smtClean="0">
                <a:latin typeface="Calibri" panose="020F0502020204030204" pitchFamily="34" charset="0"/>
              </a:rPr>
              <a:t>Jawa </a:t>
            </a:r>
          </a:p>
          <a:p>
            <a:pPr lvl="1" indent="-252413">
              <a:buFont typeface="+mj-lt"/>
              <a:buAutoNum type="alphaLcPeriod"/>
            </a:pPr>
            <a:r>
              <a:rPr lang="en-US" sz="6000" b="1" kern="0" noProof="1" smtClean="0">
                <a:latin typeface="Calibri" panose="020F0502020204030204" pitchFamily="34" charset="0"/>
              </a:rPr>
              <a:t>Kalimantan</a:t>
            </a:r>
          </a:p>
          <a:p>
            <a:pPr lvl="1" indent="-252413">
              <a:buFont typeface="+mj-lt"/>
              <a:buAutoNum type="alphaLcPeriod"/>
            </a:pPr>
            <a:r>
              <a:rPr lang="en-US" sz="6000" b="1" kern="0" noProof="1" smtClean="0">
                <a:latin typeface="Calibri" panose="020F0502020204030204" pitchFamily="34" charset="0"/>
              </a:rPr>
              <a:t>Sulawesi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kern="0" noProof="1"/>
          </a:p>
        </p:txBody>
      </p:sp>
    </p:spTree>
    <p:extLst>
      <p:ext uri="{BB962C8B-B14F-4D97-AF65-F5344CB8AC3E}">
        <p14:creationId xmlns:p14="http://schemas.microsoft.com/office/powerpoint/2010/main" val="412395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404664"/>
            <a:ext cx="7429499" cy="265628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400" b="1" i="1" noProof="1">
                <a:latin typeface="Calibri" panose="020F0502020204030204" pitchFamily="34" charset="0"/>
              </a:rPr>
              <a:t>Kalau pokok soal merupakan pernyataan belum lengkap, maka kata atau kata-kata yang melengkapi harus diletakan pada ujung pernyataan. </a:t>
            </a:r>
            <a:endParaRPr lang="en-US" sz="6400" b="1" noProof="1">
              <a:latin typeface="Calibri" panose="020F0502020204030204" pitchFamily="34" charset="0"/>
            </a:endParaRPr>
          </a:p>
          <a:p>
            <a:pPr marL="261938" indent="-261938">
              <a:buNone/>
            </a:pPr>
            <a:r>
              <a:rPr lang="en-US" sz="6000" b="1" noProof="1">
                <a:latin typeface="Calibri" panose="020F0502020204030204" pitchFamily="34" charset="0"/>
              </a:rPr>
              <a:t> 1.	Menurut De Bekey, … adalah penyebab penyakit penyempitan pembuluh darah. </a:t>
            </a:r>
          </a:p>
          <a:p>
            <a:pPr marL="473869" lvl="1" indent="-211931">
              <a:buFont typeface="+mj-lt"/>
              <a:buAutoNum type="alphaLcPeriod"/>
            </a:pPr>
            <a:r>
              <a:rPr lang="en-US" sz="6000" b="1" noProof="1">
                <a:latin typeface="Calibri" panose="020F0502020204030204" pitchFamily="34" charset="0"/>
              </a:rPr>
              <a:t>cholesterol</a:t>
            </a:r>
          </a:p>
          <a:p>
            <a:pPr marL="473869" lvl="1" indent="-211931">
              <a:buFont typeface="+mj-lt"/>
              <a:buAutoNum type="alphaLcPeriod"/>
            </a:pPr>
            <a:r>
              <a:rPr lang="en-US" sz="6000" b="1" noProof="1">
                <a:latin typeface="Calibri" panose="020F0502020204030204" pitchFamily="34" charset="0"/>
              </a:rPr>
              <a:t>kelebihan berat</a:t>
            </a:r>
          </a:p>
          <a:p>
            <a:pPr marL="473869" lvl="1" indent="-211931">
              <a:buFont typeface="+mj-lt"/>
              <a:buAutoNum type="alphaLcPeriod"/>
            </a:pPr>
            <a:r>
              <a:rPr lang="en-US" sz="6000" b="1" noProof="1">
                <a:latin typeface="Calibri" panose="020F0502020204030204" pitchFamily="34" charset="0"/>
              </a:rPr>
              <a:t>merokok </a:t>
            </a:r>
          </a:p>
          <a:p>
            <a:pPr marL="473869" lvl="1" indent="-211931">
              <a:buFont typeface="+mj-lt"/>
              <a:buAutoNum type="alphaLcPeriod"/>
            </a:pPr>
            <a:r>
              <a:rPr lang="en-US" sz="6000" b="1" noProof="1">
                <a:latin typeface="Calibri" panose="020F0502020204030204" pitchFamily="34" charset="0"/>
              </a:rPr>
              <a:t>tekanan batin </a:t>
            </a:r>
          </a:p>
          <a:p>
            <a:pPr marL="261938" indent="-261938">
              <a:buNone/>
            </a:pPr>
            <a:r>
              <a:rPr lang="en-US" sz="6000" b="1" noProof="1">
                <a:latin typeface="Calibri" panose="020F0502020204030204" pitchFamily="34" charset="0"/>
              </a:rPr>
              <a:t> </a:t>
            </a:r>
          </a:p>
          <a:p>
            <a:pPr marL="261938" indent="0">
              <a:buNone/>
            </a:pPr>
            <a:r>
              <a:rPr lang="en-US" sz="6000" b="1" noProof="1">
                <a:latin typeface="Calibri" panose="020F0502020204030204" pitchFamily="34" charset="0"/>
              </a:rPr>
              <a:t>Menurut De Bekey, penyempitan pembuluh darah disebabkan oleh ….</a:t>
            </a:r>
          </a:p>
          <a:p>
            <a:pPr marL="473869" indent="-211931">
              <a:buFont typeface="+mj-lt"/>
              <a:buAutoNum type="alphaLcPeriod"/>
            </a:pPr>
            <a:r>
              <a:rPr lang="en-US" sz="6000" b="1" noProof="1">
                <a:latin typeface="Calibri" panose="020F0502020204030204" pitchFamily="34" charset="0"/>
              </a:rPr>
              <a:t>cholesterol</a:t>
            </a:r>
          </a:p>
          <a:p>
            <a:pPr marL="473869" indent="-211931">
              <a:buFont typeface="+mj-lt"/>
              <a:buAutoNum type="alphaLcPeriod"/>
            </a:pPr>
            <a:r>
              <a:rPr lang="en-US" sz="6000" b="1" noProof="1">
                <a:latin typeface="Calibri" panose="020F0502020204030204" pitchFamily="34" charset="0"/>
              </a:rPr>
              <a:t>kelebihan berat</a:t>
            </a:r>
          </a:p>
          <a:p>
            <a:pPr marL="473869" indent="-211931">
              <a:buFont typeface="+mj-lt"/>
              <a:buAutoNum type="alphaLcPeriod"/>
            </a:pPr>
            <a:r>
              <a:rPr lang="en-US" sz="6000" b="1" noProof="1">
                <a:latin typeface="Calibri" panose="020F0502020204030204" pitchFamily="34" charset="0"/>
              </a:rPr>
              <a:t>merokok</a:t>
            </a:r>
          </a:p>
          <a:p>
            <a:pPr marL="473869" indent="-211931">
              <a:buFont typeface="+mj-lt"/>
              <a:buAutoNum type="alphaLcPeriod"/>
            </a:pPr>
            <a:r>
              <a:rPr lang="en-US" sz="6000" b="1" noProof="1">
                <a:latin typeface="Calibri" panose="020F0502020204030204" pitchFamily="34" charset="0"/>
              </a:rPr>
              <a:t>tekanan batin</a:t>
            </a:r>
          </a:p>
          <a:p>
            <a:pPr marL="0" indent="0">
              <a:buNone/>
            </a:pPr>
            <a:endParaRPr lang="en-US" noProof="1"/>
          </a:p>
        </p:txBody>
      </p:sp>
      <p:sp>
        <p:nvSpPr>
          <p:cNvPr id="3" name="Rectangle 2"/>
          <p:cNvSpPr/>
          <p:nvPr/>
        </p:nvSpPr>
        <p:spPr>
          <a:xfrm>
            <a:off x="1043608" y="3501008"/>
            <a:ext cx="7776864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500" b="1" i="1" noProof="1">
                <a:latin typeface="Calibri" panose="020F0502020204030204" pitchFamily="34" charset="0"/>
              </a:rPr>
              <a:t>Hindari penggunaan kata-kata teknis atau ilmiah atau istilah yang aneh atau mentereng. </a:t>
            </a:r>
            <a:endParaRPr lang="en-US" sz="1500" b="1" noProof="1">
              <a:latin typeface="Calibri" panose="020F0502020204030204" pitchFamily="34" charset="0"/>
            </a:endParaRPr>
          </a:p>
          <a:p>
            <a:pPr>
              <a:buNone/>
            </a:pPr>
            <a:r>
              <a:rPr lang="en-US" sz="1500" noProof="1" smtClean="0">
                <a:latin typeface="Calibri" panose="020F0502020204030204" pitchFamily="34" charset="0"/>
              </a:rPr>
              <a:t>1.</a:t>
            </a:r>
            <a:r>
              <a:rPr lang="id-ID" sz="1500" noProof="1" smtClean="0">
                <a:latin typeface="Calibri" panose="020F0502020204030204" pitchFamily="34" charset="0"/>
              </a:rPr>
              <a:t>   </a:t>
            </a:r>
            <a:r>
              <a:rPr lang="en-US" sz="1600" b="1" noProof="1" smtClean="0">
                <a:latin typeface="Calibri" panose="020F0502020204030204" pitchFamily="34" charset="0"/>
              </a:rPr>
              <a:t>Apakah </a:t>
            </a:r>
            <a:r>
              <a:rPr lang="en-US" sz="1600" b="1" noProof="1">
                <a:latin typeface="Calibri" panose="020F0502020204030204" pitchFamily="34" charset="0"/>
              </a:rPr>
              <a:t>kritik utama ahli psikologi terhadap tes?</a:t>
            </a:r>
          </a:p>
          <a:p>
            <a:pPr marL="342900" lvl="2">
              <a:buFont typeface="+mj-lt"/>
              <a:buAutoNum type="alphaLcPeriod"/>
            </a:pPr>
            <a:r>
              <a:rPr lang="en-US" sz="1600" b="1" noProof="1">
                <a:latin typeface="Calibri" panose="020F0502020204030204" pitchFamily="34" charset="0"/>
              </a:rPr>
              <a:t>Tes menimbulkan </a:t>
            </a:r>
            <a:r>
              <a:rPr lang="en-US" sz="1600" b="1" i="1" noProof="1">
                <a:latin typeface="Calibri" panose="020F0502020204030204" pitchFamily="34" charset="0"/>
              </a:rPr>
              <a:t>anciety</a:t>
            </a:r>
            <a:endParaRPr lang="en-US" sz="1600" b="1" noProof="1">
              <a:latin typeface="Calibri" panose="020F0502020204030204" pitchFamily="34" charset="0"/>
            </a:endParaRPr>
          </a:p>
          <a:p>
            <a:pPr marL="342900" lvl="1">
              <a:buFont typeface="+mj-lt"/>
              <a:buAutoNum type="alphaLcPeriod"/>
            </a:pPr>
            <a:r>
              <a:rPr lang="en-US" sz="1600" b="1" noProof="1">
                <a:latin typeface="Calibri" panose="020F0502020204030204" pitchFamily="34" charset="0"/>
              </a:rPr>
              <a:t>Tes selalu disertai </a:t>
            </a:r>
            <a:r>
              <a:rPr lang="en-US" sz="1600" b="1" i="1" noProof="1">
                <a:latin typeface="Calibri" panose="020F0502020204030204" pitchFamily="34" charset="0"/>
              </a:rPr>
              <a:t>cultural bias</a:t>
            </a:r>
            <a:r>
              <a:rPr lang="en-US" sz="1600" b="1" noProof="1">
                <a:latin typeface="Calibri" panose="020F0502020204030204" pitchFamily="34" charset="0"/>
              </a:rPr>
              <a:t>  </a:t>
            </a:r>
          </a:p>
          <a:p>
            <a:pPr marL="342900" lvl="1">
              <a:buFont typeface="+mj-lt"/>
              <a:buAutoNum type="alphaLcPeriod"/>
            </a:pPr>
            <a:r>
              <a:rPr lang="en-US" sz="1600" b="1" noProof="1">
                <a:latin typeface="Calibri" panose="020F0502020204030204" pitchFamily="34" charset="0"/>
              </a:rPr>
              <a:t>Tes hanya mengukur hal-hal </a:t>
            </a:r>
            <a:r>
              <a:rPr lang="en-US" sz="1600" b="1" i="1" noProof="1">
                <a:latin typeface="Calibri" panose="020F0502020204030204" pitchFamily="34" charset="0"/>
              </a:rPr>
              <a:t>trivial</a:t>
            </a:r>
            <a:endParaRPr lang="en-US" sz="1600" b="1" noProof="1">
              <a:latin typeface="Calibri" panose="020F0502020204030204" pitchFamily="34" charset="0"/>
            </a:endParaRPr>
          </a:p>
          <a:p>
            <a:pPr marL="342900" lvl="1">
              <a:buFont typeface="+mj-lt"/>
              <a:buAutoNum type="alphaLcPeriod"/>
            </a:pPr>
            <a:r>
              <a:rPr lang="en-US" sz="1600" b="1" noProof="1">
                <a:latin typeface="Calibri" panose="020F0502020204030204" pitchFamily="34" charset="0"/>
              </a:rPr>
              <a:t>Tes tergantung pada kemampuan kognitif guru</a:t>
            </a:r>
          </a:p>
          <a:p>
            <a:pPr marL="211931" indent="-211931">
              <a:buNone/>
            </a:pPr>
            <a:endParaRPr lang="id-ID" sz="1500" noProof="1" smtClean="0">
              <a:latin typeface="Calibri" panose="020F0502020204030204" pitchFamily="34" charset="0"/>
            </a:endParaRPr>
          </a:p>
          <a:p>
            <a:pPr marL="211931" indent="-211931">
              <a:buNone/>
            </a:pPr>
            <a:r>
              <a:rPr lang="en-US" sz="1500" noProof="1" smtClean="0">
                <a:latin typeface="Calibri" panose="020F0502020204030204" pitchFamily="34" charset="0"/>
              </a:rPr>
              <a:t>Lebih </a:t>
            </a:r>
            <a:r>
              <a:rPr lang="en-US" sz="1500" noProof="1">
                <a:latin typeface="Calibri" panose="020F0502020204030204" pitchFamily="34" charset="0"/>
              </a:rPr>
              <a:t>baik. </a:t>
            </a:r>
            <a:endParaRPr lang="id-ID" sz="1500" noProof="1" smtClean="0">
              <a:latin typeface="Calibri" panose="020F0502020204030204" pitchFamily="34" charset="0"/>
            </a:endParaRPr>
          </a:p>
          <a:p>
            <a:pPr marL="211931" indent="-211931">
              <a:buNone/>
            </a:pPr>
            <a:r>
              <a:rPr lang="en-US" sz="1500" noProof="1" smtClean="0">
                <a:latin typeface="Calibri" panose="020F0502020204030204" pitchFamily="34" charset="0"/>
              </a:rPr>
              <a:t>Apakah </a:t>
            </a:r>
            <a:r>
              <a:rPr lang="en-US" sz="1500" noProof="1">
                <a:latin typeface="Calibri" panose="020F0502020204030204" pitchFamily="34" charset="0"/>
              </a:rPr>
              <a:t>kritik utama ahli psikologi terhadap tes?</a:t>
            </a:r>
          </a:p>
          <a:p>
            <a:pPr>
              <a:buFont typeface="+mj-lt"/>
              <a:buAutoNum type="alphaLcPeriod"/>
            </a:pPr>
            <a:r>
              <a:rPr lang="en-US" sz="1500" noProof="1">
                <a:latin typeface="Calibri" panose="020F0502020204030204" pitchFamily="34" charset="0"/>
              </a:rPr>
              <a:t>Tes menimbulkan rasa cemas</a:t>
            </a:r>
          </a:p>
          <a:p>
            <a:pPr>
              <a:buFont typeface="+mj-lt"/>
              <a:buAutoNum type="alphaLcPeriod"/>
            </a:pPr>
            <a:r>
              <a:rPr lang="en-US" sz="1500" noProof="1">
                <a:latin typeface="Calibri" panose="020F0502020204030204" pitchFamily="34" charset="0"/>
              </a:rPr>
              <a:t>Tes sangat tergantung pada budaya tertentu</a:t>
            </a:r>
          </a:p>
          <a:p>
            <a:pPr>
              <a:buFont typeface="+mj-lt"/>
              <a:buAutoNum type="alphaLcPeriod"/>
            </a:pPr>
            <a:r>
              <a:rPr lang="en-US" sz="1500" noProof="1">
                <a:latin typeface="Calibri" panose="020F0502020204030204" pitchFamily="34" charset="0"/>
              </a:rPr>
              <a:t>Tes mengukur hasil belajar yang tidak penting</a:t>
            </a:r>
          </a:p>
          <a:p>
            <a:pPr>
              <a:buFont typeface="+mj-lt"/>
              <a:buAutoNum type="alphaLcPeriod"/>
            </a:pPr>
            <a:r>
              <a:rPr lang="en-US" sz="1500" noProof="1">
                <a:latin typeface="Calibri" panose="020F0502020204030204" pitchFamily="34" charset="0"/>
              </a:rPr>
              <a:t>Tes sangat ditentukan oleh pengetahuan guru</a:t>
            </a:r>
          </a:p>
          <a:p>
            <a:pPr marL="0" indent="0">
              <a:buNone/>
            </a:pPr>
            <a:endParaRPr lang="en-US" sz="1500" noProof="1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64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576" y="548680"/>
            <a:ext cx="7429499" cy="287231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i="1" noProof="1">
                <a:latin typeface="Calibri" panose="020F0502020204030204" pitchFamily="34" charset="0"/>
              </a:rPr>
              <a:t>Semua pilihan jawaban harus homogen dan dimungkinkan sebagai jawaban yang benar. </a:t>
            </a:r>
            <a:endParaRPr lang="en-US" sz="2400" b="1" noProof="1">
              <a:latin typeface="Calibri" panose="020F0502020204030204" pitchFamily="34" charset="0"/>
            </a:endParaRPr>
          </a:p>
          <a:p>
            <a:pPr marL="211931" indent="-211931">
              <a:spcBef>
                <a:spcPts val="0"/>
              </a:spcBef>
              <a:buNone/>
            </a:pPr>
            <a:r>
              <a:rPr lang="en-US" sz="2400" noProof="1">
                <a:latin typeface="Calibri" panose="020F0502020204030204" pitchFamily="34" charset="0"/>
              </a:rPr>
              <a:t>1</a:t>
            </a:r>
            <a:r>
              <a:rPr lang="en-US" sz="2400" noProof="1" smtClean="0">
                <a:latin typeface="Calibri" panose="020F0502020204030204" pitchFamily="34" charset="0"/>
              </a:rPr>
              <a:t>.</a:t>
            </a:r>
            <a:r>
              <a:rPr lang="en-US" sz="2400" noProof="1">
                <a:latin typeface="Calibri" panose="020F0502020204030204" pitchFamily="34" charset="0"/>
              </a:rPr>
              <a:t> Siapakah diantara nama-nama di bawah ini yang menemukan telepon? </a:t>
            </a:r>
          </a:p>
          <a:p>
            <a:pPr marL="473869" lvl="1" indent="-261938">
              <a:spcBef>
                <a:spcPts val="0"/>
              </a:spcBef>
              <a:buFont typeface="+mj-lt"/>
              <a:buAutoNum type="alphaLcPeriod"/>
            </a:pPr>
            <a:r>
              <a:rPr lang="en-US" sz="2400" noProof="1" smtClean="0">
                <a:latin typeface="Calibri" panose="020F0502020204030204" pitchFamily="34" charset="0"/>
              </a:rPr>
              <a:t>Bell</a:t>
            </a:r>
          </a:p>
          <a:p>
            <a:pPr marL="473869" lvl="1" indent="-261938">
              <a:spcBef>
                <a:spcPts val="0"/>
              </a:spcBef>
              <a:buFont typeface="+mj-lt"/>
              <a:buAutoNum type="alphaLcPeriod"/>
            </a:pPr>
            <a:r>
              <a:rPr lang="en-US" sz="2400" noProof="1" smtClean="0">
                <a:latin typeface="Calibri" panose="020F0502020204030204" pitchFamily="34" charset="0"/>
              </a:rPr>
              <a:t>Marconi</a:t>
            </a:r>
          </a:p>
          <a:p>
            <a:pPr marL="473869" lvl="1" indent="-261938">
              <a:spcBef>
                <a:spcPts val="0"/>
              </a:spcBef>
              <a:buFont typeface="+mj-lt"/>
              <a:buAutoNum type="alphaLcPeriod"/>
            </a:pPr>
            <a:r>
              <a:rPr lang="en-US" sz="2400" noProof="1" smtClean="0">
                <a:latin typeface="Calibri" panose="020F0502020204030204" pitchFamily="34" charset="0"/>
              </a:rPr>
              <a:t>Morse</a:t>
            </a:r>
          </a:p>
          <a:p>
            <a:pPr marL="473869" lvl="1" indent="-261938">
              <a:spcBef>
                <a:spcPts val="0"/>
              </a:spcBef>
              <a:buFont typeface="+mj-lt"/>
              <a:buAutoNum type="alphaLcPeriod"/>
            </a:pPr>
            <a:r>
              <a:rPr lang="en-US" sz="2400" noProof="1" smtClean="0">
                <a:latin typeface="Calibri" panose="020F0502020204030204" pitchFamily="34" charset="0"/>
              </a:rPr>
              <a:t>Pasteur</a:t>
            </a:r>
          </a:p>
          <a:p>
            <a:pPr marL="0" indent="211931">
              <a:spcBef>
                <a:spcPts val="0"/>
              </a:spcBef>
              <a:buNone/>
            </a:pPr>
            <a:r>
              <a:rPr lang="en-US" sz="2400" noProof="1">
                <a:latin typeface="Calibri" panose="020F0502020204030204" pitchFamily="34" charset="0"/>
              </a:rPr>
              <a:t> </a:t>
            </a:r>
          </a:p>
          <a:p>
            <a:pPr marL="0" indent="211931">
              <a:spcBef>
                <a:spcPts val="0"/>
              </a:spcBef>
              <a:buNone/>
            </a:pPr>
            <a:r>
              <a:rPr lang="en-US" sz="2400" noProof="1">
                <a:latin typeface="Calibri" panose="020F0502020204030204" pitchFamily="34" charset="0"/>
              </a:rPr>
              <a:t>Yang lebih baik. </a:t>
            </a:r>
          </a:p>
          <a:p>
            <a:pPr marL="0" indent="211931">
              <a:spcBef>
                <a:spcPts val="0"/>
              </a:spcBef>
              <a:buNone/>
            </a:pPr>
            <a:r>
              <a:rPr lang="en-US" sz="2400" noProof="1">
                <a:latin typeface="Calibri" panose="020F0502020204030204" pitchFamily="34" charset="0"/>
              </a:rPr>
              <a:t>Siapakah diantara nama-nama di bawah ini yang </a:t>
            </a:r>
            <a:r>
              <a:rPr lang="id-ID" sz="2400" noProof="1" smtClean="0">
                <a:latin typeface="Calibri" panose="020F0502020204030204" pitchFamily="34" charset="0"/>
              </a:rPr>
              <a:t> </a:t>
            </a:r>
          </a:p>
          <a:p>
            <a:pPr marL="0" indent="211931">
              <a:spcBef>
                <a:spcPts val="0"/>
              </a:spcBef>
              <a:buNone/>
            </a:pPr>
            <a:r>
              <a:rPr lang="en-US" sz="2400" noProof="1" smtClean="0">
                <a:latin typeface="Calibri" panose="020F0502020204030204" pitchFamily="34" charset="0"/>
              </a:rPr>
              <a:t>menemukan </a:t>
            </a:r>
            <a:r>
              <a:rPr lang="en-US" sz="2400" noProof="1">
                <a:latin typeface="Calibri" panose="020F0502020204030204" pitchFamily="34" charset="0"/>
              </a:rPr>
              <a:t>telepon? </a:t>
            </a:r>
          </a:p>
          <a:p>
            <a:pPr marL="473869" indent="-211931">
              <a:spcBef>
                <a:spcPts val="0"/>
              </a:spcBef>
              <a:buFont typeface="+mj-lt"/>
              <a:buAutoNum type="alphaLcPeriod"/>
            </a:pPr>
            <a:r>
              <a:rPr lang="en-US" sz="2400" noProof="1">
                <a:latin typeface="Calibri" panose="020F0502020204030204" pitchFamily="34" charset="0"/>
              </a:rPr>
              <a:t>Bell</a:t>
            </a:r>
          </a:p>
          <a:p>
            <a:pPr marL="473869" indent="-211931">
              <a:spcBef>
                <a:spcPts val="0"/>
              </a:spcBef>
              <a:buFont typeface="+mj-lt"/>
              <a:buAutoNum type="alphaLcPeriod"/>
            </a:pPr>
            <a:r>
              <a:rPr lang="en-US" sz="2400" noProof="1">
                <a:latin typeface="Calibri" panose="020F0502020204030204" pitchFamily="34" charset="0"/>
              </a:rPr>
              <a:t>Marconi</a:t>
            </a:r>
          </a:p>
          <a:p>
            <a:pPr marL="473869" indent="-211931">
              <a:spcBef>
                <a:spcPts val="0"/>
              </a:spcBef>
              <a:buFont typeface="+mj-lt"/>
              <a:buAutoNum type="alphaLcPeriod"/>
            </a:pPr>
            <a:r>
              <a:rPr lang="en-US" sz="2400" noProof="1">
                <a:latin typeface="Calibri" panose="020F0502020204030204" pitchFamily="34" charset="0"/>
              </a:rPr>
              <a:t>Morse</a:t>
            </a:r>
          </a:p>
          <a:p>
            <a:pPr marL="473869" indent="-211931">
              <a:spcBef>
                <a:spcPts val="0"/>
              </a:spcBef>
              <a:buFont typeface="+mj-lt"/>
              <a:buAutoNum type="alphaLcPeriod"/>
            </a:pPr>
            <a:r>
              <a:rPr lang="en-US" sz="2400" noProof="1">
                <a:latin typeface="Calibri" panose="020F0502020204030204" pitchFamily="34" charset="0"/>
              </a:rPr>
              <a:t>Edison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noProof="1">
                <a:latin typeface="Calibri" panose="020F0502020204030204" pitchFamily="34" charset="0"/>
              </a:rPr>
              <a:t> </a:t>
            </a:r>
          </a:p>
          <a:p>
            <a:pPr marL="0" indent="0">
              <a:buNone/>
            </a:pPr>
            <a:endParaRPr lang="en-US" sz="2400" noProof="1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55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332656"/>
            <a:ext cx="7429499" cy="265628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500" noProof="1">
                <a:latin typeface="Calibri" panose="020F0502020204030204" pitchFamily="34" charset="0"/>
              </a:rPr>
              <a:t> </a:t>
            </a:r>
            <a:r>
              <a:rPr lang="en-US" sz="2400" b="1" i="1" noProof="1">
                <a:latin typeface="Calibri" panose="020F0502020204030204" pitchFamily="34" charset="0"/>
              </a:rPr>
              <a:t>Hindari adanya petunjuk atau indikator pada jawaban yang benar. </a:t>
            </a:r>
            <a:endParaRPr lang="en-US" sz="2400" b="1" noProof="1">
              <a:latin typeface="Calibri" panose="020F0502020204030204" pitchFamily="34" charset="0"/>
            </a:endParaRPr>
          </a:p>
          <a:p>
            <a:pPr marL="261938" indent="-261938">
              <a:spcBef>
                <a:spcPts val="0"/>
              </a:spcBef>
              <a:buNone/>
            </a:pPr>
            <a:r>
              <a:rPr lang="en-US" sz="2000" b="1" noProof="1">
                <a:latin typeface="Calibri" panose="020F0502020204030204" pitchFamily="34" charset="0"/>
              </a:rPr>
              <a:t> 1. </a:t>
            </a:r>
            <a:r>
              <a:rPr lang="en-US" sz="2000" b="1" noProof="1" smtClean="0">
                <a:latin typeface="Calibri" panose="020F0502020204030204" pitchFamily="34" charset="0"/>
              </a:rPr>
              <a:t>Kalimat </a:t>
            </a:r>
            <a:r>
              <a:rPr lang="en-US" sz="2000" b="1" noProof="1">
                <a:latin typeface="Calibri" panose="020F0502020204030204" pitchFamily="34" charset="0"/>
              </a:rPr>
              <a:t>di bawah ini, yang termasuk kalimat tanya adalah …</a:t>
            </a:r>
          </a:p>
          <a:p>
            <a:pPr marL="604838" lvl="1" indent="-261938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 smtClean="0">
                <a:latin typeface="Calibri" panose="020F0502020204030204" pitchFamily="34" charset="0"/>
              </a:rPr>
              <a:t> Ibu pergi ke pasar</a:t>
            </a:r>
          </a:p>
          <a:p>
            <a:pPr marL="604838" lvl="1" indent="-261938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 smtClean="0">
                <a:latin typeface="Calibri" panose="020F0502020204030204" pitchFamily="34" charset="0"/>
              </a:rPr>
              <a:t>Ayah pergi ke kantor</a:t>
            </a:r>
          </a:p>
          <a:p>
            <a:pPr marL="604838" lvl="1" indent="-261938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 smtClean="0">
                <a:latin typeface="Calibri" panose="020F0502020204030204" pitchFamily="34" charset="0"/>
              </a:rPr>
              <a:t> Mengapa Ali tidak sekolah?</a:t>
            </a:r>
          </a:p>
          <a:p>
            <a:pPr marL="604838" lvl="1" indent="-261938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 smtClean="0">
                <a:latin typeface="Calibri" panose="020F0502020204030204" pitchFamily="34" charset="0"/>
              </a:rPr>
              <a:t> Budi tidak di rumah</a:t>
            </a:r>
            <a:endParaRPr lang="en-US" sz="2000" b="1" noProof="1">
              <a:latin typeface="Calibri" panose="020F0502020204030204" pitchFamily="34" charset="0"/>
            </a:endParaRPr>
          </a:p>
          <a:p>
            <a:pPr marL="261938" indent="-261938">
              <a:spcBef>
                <a:spcPts val="0"/>
              </a:spcBef>
              <a:buNone/>
            </a:pPr>
            <a:endParaRPr lang="id-ID" sz="800" b="1" noProof="1" smtClean="0">
              <a:latin typeface="Calibri" panose="020F0502020204030204" pitchFamily="34" charset="0"/>
            </a:endParaRPr>
          </a:p>
          <a:p>
            <a:pPr marL="261938" indent="-261938">
              <a:spcBef>
                <a:spcPts val="0"/>
              </a:spcBef>
              <a:buNone/>
            </a:pPr>
            <a:r>
              <a:rPr lang="en-US" sz="2000" b="1" noProof="1" smtClean="0">
                <a:latin typeface="Calibri" panose="020F0502020204030204" pitchFamily="34" charset="0"/>
              </a:rPr>
              <a:t>2</a:t>
            </a:r>
            <a:r>
              <a:rPr lang="en-US" sz="2000" b="1" noProof="1">
                <a:latin typeface="Calibri" panose="020F0502020204030204" pitchFamily="34" charset="0"/>
              </a:rPr>
              <a:t>.	Agar air panas dalam teko tidak cepat dingin, maka teko tersebut dibungkus dengan ….</a:t>
            </a:r>
          </a:p>
          <a:p>
            <a:pPr marL="685800" lvl="1" indent="-342900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 smtClean="0">
                <a:latin typeface="Calibri" panose="020F0502020204030204" pitchFamily="34" charset="0"/>
              </a:rPr>
              <a:t>kain </a:t>
            </a:r>
          </a:p>
          <a:p>
            <a:pPr marL="685800" lvl="1" indent="-342900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 smtClean="0">
                <a:latin typeface="Calibri" panose="020F0502020204030204" pitchFamily="34" charset="0"/>
              </a:rPr>
              <a:t>seng</a:t>
            </a:r>
          </a:p>
          <a:p>
            <a:pPr marL="685800" lvl="1" indent="-342900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 smtClean="0">
                <a:latin typeface="Calibri" panose="020F0502020204030204" pitchFamily="34" charset="0"/>
              </a:rPr>
              <a:t>tembaga </a:t>
            </a:r>
          </a:p>
          <a:p>
            <a:pPr marL="685800" lvl="1" indent="-342900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 smtClean="0">
                <a:latin typeface="Calibri" panose="020F0502020204030204" pitchFamily="34" charset="0"/>
              </a:rPr>
              <a:t>timah</a:t>
            </a:r>
            <a:endParaRPr lang="en-US" sz="2000" b="1" noProof="1">
              <a:latin typeface="Calibri" panose="020F0502020204030204" pitchFamily="34" charset="0"/>
            </a:endParaRPr>
          </a:p>
          <a:p>
            <a:pPr marL="211931" indent="-211931">
              <a:spcBef>
                <a:spcPts val="0"/>
              </a:spcBef>
              <a:buNone/>
            </a:pPr>
            <a:endParaRPr lang="id-ID" sz="800" b="1" noProof="1" smtClean="0">
              <a:latin typeface="Calibri" panose="020F0502020204030204" pitchFamily="34" charset="0"/>
            </a:endParaRPr>
          </a:p>
          <a:p>
            <a:pPr marL="211931" indent="-211931">
              <a:spcBef>
                <a:spcPts val="0"/>
              </a:spcBef>
              <a:buNone/>
            </a:pPr>
            <a:r>
              <a:rPr lang="en-US" sz="2000" b="1" noProof="1" smtClean="0">
                <a:latin typeface="Calibri" panose="020F0502020204030204" pitchFamily="34" charset="0"/>
              </a:rPr>
              <a:t>3</a:t>
            </a:r>
            <a:r>
              <a:rPr lang="en-US" sz="2000" b="1" noProof="1">
                <a:latin typeface="Calibri" panose="020F0502020204030204" pitchFamily="34" charset="0"/>
              </a:rPr>
              <a:t>.	Air panas akan bertahan panas jika disimpan dalam bejana yang terbuat dari …..</a:t>
            </a:r>
          </a:p>
          <a:p>
            <a:pPr marL="645319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>
                <a:latin typeface="Calibri" panose="020F0502020204030204" pitchFamily="34" charset="0"/>
              </a:rPr>
              <a:t>aluminium</a:t>
            </a:r>
          </a:p>
          <a:p>
            <a:pPr marL="645319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>
                <a:latin typeface="Calibri" panose="020F0502020204030204" pitchFamily="34" charset="0"/>
              </a:rPr>
              <a:t>keramik</a:t>
            </a:r>
          </a:p>
          <a:p>
            <a:pPr marL="645319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>
                <a:latin typeface="Calibri" panose="020F0502020204030204" pitchFamily="34" charset="0"/>
              </a:rPr>
              <a:t>plastik</a:t>
            </a:r>
          </a:p>
          <a:p>
            <a:pPr marL="645319">
              <a:spcBef>
                <a:spcPts val="0"/>
              </a:spcBef>
              <a:buFont typeface="+mj-lt"/>
              <a:buAutoNum type="alphaLcPeriod"/>
            </a:pPr>
            <a:r>
              <a:rPr lang="en-US" sz="2000" b="1" noProof="1">
                <a:latin typeface="Calibri" panose="020F0502020204030204" pitchFamily="34" charset="0"/>
              </a:rPr>
              <a:t>seng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b="1" noProof="1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500" noProof="1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56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7B1E16-8C65-44B6-A715-A7ABA45E3BCC}" type="slidenum">
              <a:rPr lang="en-US" altLang="id-ID"/>
              <a:pPr/>
              <a:t>2</a:t>
            </a:fld>
            <a:endParaRPr lang="en-US" altLang="id-ID"/>
          </a:p>
        </p:txBody>
      </p:sp>
      <p:sp>
        <p:nvSpPr>
          <p:cNvPr id="11268" name="Text Box 2"/>
          <p:cNvSpPr txBox="1">
            <a:spLocks noChangeArrowheads="1"/>
          </p:cNvSpPr>
          <p:nvPr/>
        </p:nvSpPr>
        <p:spPr bwMode="auto">
          <a:xfrm>
            <a:off x="228600" y="76200"/>
            <a:ext cx="87106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id-ID" sz="2800" b="1">
                <a:solidFill>
                  <a:srgbClr val="FFCC00"/>
                </a:solidFill>
              </a:rPr>
              <a:t>PERBANDINGAN  ANTARA </a:t>
            </a:r>
          </a:p>
          <a:p>
            <a:pPr algn="ctr"/>
            <a:r>
              <a:rPr lang="en-US" altLang="id-ID" sz="2800" b="1">
                <a:solidFill>
                  <a:srgbClr val="FFCC00"/>
                </a:solidFill>
              </a:rPr>
              <a:t>TES OBJEKTIF DENGAN TES URAIAN (1)</a:t>
            </a:r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200025" y="1828800"/>
            <a:ext cx="8763000" cy="4876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d-ID" altLang="id-ID"/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2667000" y="1219200"/>
            <a:ext cx="6291263" cy="5486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d-ID" altLang="id-ID"/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 flipH="1">
            <a:off x="5791200" y="1219200"/>
            <a:ext cx="28575" cy="548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11272" name="Rectangle 6"/>
          <p:cNvSpPr>
            <a:spLocks noChangeArrowheads="1"/>
          </p:cNvSpPr>
          <p:nvPr/>
        </p:nvSpPr>
        <p:spPr bwMode="auto">
          <a:xfrm>
            <a:off x="2667000" y="1219200"/>
            <a:ext cx="6291263" cy="5486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d-ID" altLang="id-ID"/>
          </a:p>
        </p:txBody>
      </p:sp>
      <p:sp>
        <p:nvSpPr>
          <p:cNvPr id="11273" name="Text Box 7"/>
          <p:cNvSpPr txBox="1">
            <a:spLocks noChangeArrowheads="1"/>
          </p:cNvSpPr>
          <p:nvPr/>
        </p:nvSpPr>
        <p:spPr bwMode="auto">
          <a:xfrm>
            <a:off x="2652713" y="1295400"/>
            <a:ext cx="317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id-ID" sz="2400" b="1"/>
              <a:t>Tes Objektif</a:t>
            </a:r>
          </a:p>
        </p:txBody>
      </p:sp>
      <p:sp>
        <p:nvSpPr>
          <p:cNvPr id="11274" name="Text Box 8"/>
          <p:cNvSpPr txBox="1">
            <a:spLocks noChangeArrowheads="1"/>
          </p:cNvSpPr>
          <p:nvPr/>
        </p:nvSpPr>
        <p:spPr bwMode="auto">
          <a:xfrm>
            <a:off x="5853113" y="12954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id-ID" sz="2400" b="1"/>
              <a:t>Tes  Uraian</a:t>
            </a:r>
          </a:p>
        </p:txBody>
      </p:sp>
      <p:sp>
        <p:nvSpPr>
          <p:cNvPr id="11275" name="Text Box 9"/>
          <p:cNvSpPr txBox="1">
            <a:spLocks noChangeArrowheads="1"/>
          </p:cNvSpPr>
          <p:nvPr/>
        </p:nvSpPr>
        <p:spPr bwMode="auto">
          <a:xfrm>
            <a:off x="285750" y="1979613"/>
            <a:ext cx="2286000" cy="421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id-ID" b="1"/>
              <a:t>Taksonomi yang diukur</a:t>
            </a:r>
          </a:p>
          <a:p>
            <a:endParaRPr lang="en-US" altLang="id-ID" b="1"/>
          </a:p>
          <a:p>
            <a:endParaRPr lang="en-US" altLang="id-ID" b="1"/>
          </a:p>
          <a:p>
            <a:endParaRPr lang="en-US" altLang="id-ID" b="1"/>
          </a:p>
          <a:p>
            <a:r>
              <a:rPr lang="en-US" altLang="id-ID" b="1"/>
              <a:t>Jumlah sampel materi</a:t>
            </a:r>
          </a:p>
          <a:p>
            <a:endParaRPr lang="en-US" altLang="id-ID" b="1"/>
          </a:p>
          <a:p>
            <a:endParaRPr lang="en-US" altLang="id-ID" b="1"/>
          </a:p>
          <a:p>
            <a:endParaRPr lang="en-US" altLang="id-ID" b="1"/>
          </a:p>
          <a:p>
            <a:endParaRPr lang="en-US" altLang="id-ID" b="1"/>
          </a:p>
          <a:p>
            <a:r>
              <a:rPr lang="en-US" altLang="id-ID" b="1"/>
              <a:t>Penyusunan pertanyaan</a:t>
            </a:r>
          </a:p>
          <a:p>
            <a:endParaRPr lang="en-US" altLang="id-ID" b="1"/>
          </a:p>
          <a:p>
            <a:endParaRPr lang="en-US" altLang="id-ID" b="1"/>
          </a:p>
        </p:txBody>
      </p:sp>
      <p:sp>
        <p:nvSpPr>
          <p:cNvPr id="11276" name="Text Box 10"/>
          <p:cNvSpPr txBox="1">
            <a:spLocks noChangeArrowheads="1"/>
          </p:cNvSpPr>
          <p:nvPr/>
        </p:nvSpPr>
        <p:spPr bwMode="auto">
          <a:xfrm>
            <a:off x="2743200" y="1981200"/>
            <a:ext cx="3048000" cy="421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id-ID" b="1"/>
              <a:t>Baik untuk  mengukur C1, C2, C3, dan C4. </a:t>
            </a:r>
          </a:p>
          <a:p>
            <a:r>
              <a:rPr lang="en-US" altLang="id-ID" b="1"/>
              <a:t>Kurang tepat untuk mengukur C5 dan C6</a:t>
            </a:r>
          </a:p>
          <a:p>
            <a:endParaRPr lang="en-US" altLang="id-ID" b="1"/>
          </a:p>
          <a:p>
            <a:r>
              <a:rPr lang="en-US" altLang="id-ID" b="1"/>
              <a:t>Dapat menanyakan lebih banyak sampel materi/bahan sehingga benar-benar mewakili bahan yang dipelajari</a:t>
            </a:r>
          </a:p>
          <a:p>
            <a:endParaRPr lang="en-US" altLang="id-ID" b="1"/>
          </a:p>
          <a:p>
            <a:r>
              <a:rPr lang="en-US" altLang="id-ID" b="1"/>
              <a:t>Menyusun pertanyaan yang baik, sukar dan memerlukan waktu</a:t>
            </a:r>
          </a:p>
          <a:p>
            <a:endParaRPr lang="en-US" altLang="id-ID" b="1"/>
          </a:p>
        </p:txBody>
      </p:sp>
      <p:sp>
        <p:nvSpPr>
          <p:cNvPr id="11277" name="Text Box 11"/>
          <p:cNvSpPr txBox="1">
            <a:spLocks noChangeArrowheads="1"/>
          </p:cNvSpPr>
          <p:nvPr/>
        </p:nvSpPr>
        <p:spPr bwMode="auto">
          <a:xfrm>
            <a:off x="5867400" y="1981200"/>
            <a:ext cx="3048000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id-ID" b="1"/>
              <a:t>Kurang baik untuk mengukur C1. </a:t>
            </a:r>
          </a:p>
          <a:p>
            <a:r>
              <a:rPr lang="en-US" altLang="id-ID" b="1"/>
              <a:t>Baik untuk mengukur C2, C3, C4, C5, dan C6</a:t>
            </a:r>
          </a:p>
          <a:p>
            <a:endParaRPr lang="en-US" altLang="id-ID" b="1"/>
          </a:p>
          <a:p>
            <a:r>
              <a:rPr lang="en-US" altLang="id-ID" b="1"/>
              <a:t>Hanya dapat menanyakan beberapa pertanyaan sehingga kurang mewakili materi yang pernah diajarkan</a:t>
            </a:r>
          </a:p>
          <a:p>
            <a:endParaRPr lang="en-US" altLang="id-ID" b="1"/>
          </a:p>
          <a:p>
            <a:r>
              <a:rPr lang="en-US" altLang="id-ID" b="1"/>
              <a:t>Menyusun pertanyaan yang baik sukar tetapi lebih mudah dari pertanyaan objektif, waktu yang diperlukan singkat</a:t>
            </a:r>
          </a:p>
        </p:txBody>
      </p:sp>
    </p:spTree>
    <p:extLst>
      <p:ext uri="{BB962C8B-B14F-4D97-AF65-F5344CB8AC3E}">
        <p14:creationId xmlns:p14="http://schemas.microsoft.com/office/powerpoint/2010/main" val="556195054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548680"/>
            <a:ext cx="7899668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i="1" noProof="1">
                <a:latin typeface="Calibri" panose="020F0502020204030204" pitchFamily="34" charset="0"/>
              </a:rPr>
              <a:t>Pokok soal diusahakan tidak menggunakan ungkapan atau kata-kata yang bermakna tidak tentu. </a:t>
            </a:r>
            <a:endParaRPr lang="en-US" sz="2400" b="1" noProof="1">
              <a:latin typeface="Calibri" panose="020F0502020204030204" pitchFamily="34" charset="0"/>
            </a:endParaRPr>
          </a:p>
          <a:p>
            <a:pPr marL="261938" indent="-261938">
              <a:buNone/>
            </a:pPr>
            <a:r>
              <a:rPr lang="en-US" sz="2400" b="1" noProof="1">
                <a:latin typeface="Calibri" panose="020F0502020204030204" pitchFamily="34" charset="0"/>
              </a:rPr>
              <a:t>1.	Kebanyakan hewan hidupnya di dalam air, bernafas dengan ….</a:t>
            </a:r>
          </a:p>
          <a:p>
            <a:pPr lvl="1" indent="-252413">
              <a:buFont typeface="+mj-lt"/>
              <a:buAutoNum type="alphaLcPeriod"/>
            </a:pPr>
            <a:r>
              <a:rPr lang="en-US" sz="2400" b="1" noProof="1" smtClean="0">
                <a:latin typeface="Calibri" panose="020F0502020204030204" pitchFamily="34" charset="0"/>
              </a:rPr>
              <a:t>insang</a:t>
            </a:r>
          </a:p>
          <a:p>
            <a:pPr lvl="1" indent="-252413">
              <a:buFont typeface="+mj-lt"/>
              <a:buAutoNum type="alphaLcPeriod"/>
            </a:pPr>
            <a:r>
              <a:rPr lang="en-US" sz="2400" b="1" noProof="1" smtClean="0">
                <a:latin typeface="Calibri" panose="020F0502020204030204" pitchFamily="34" charset="0"/>
              </a:rPr>
              <a:t>kulit</a:t>
            </a:r>
          </a:p>
          <a:p>
            <a:pPr lvl="1" indent="-252413">
              <a:buFont typeface="+mj-lt"/>
              <a:buAutoNum type="alphaLcPeriod"/>
            </a:pPr>
            <a:r>
              <a:rPr lang="en-US" sz="2400" b="1" noProof="1" smtClean="0">
                <a:latin typeface="Calibri" panose="020F0502020204030204" pitchFamily="34" charset="0"/>
              </a:rPr>
              <a:t>paru-paru</a:t>
            </a:r>
          </a:p>
          <a:p>
            <a:pPr lvl="1" indent="-252413">
              <a:buFont typeface="+mj-lt"/>
              <a:buAutoNum type="alphaLcPeriod"/>
            </a:pPr>
            <a:r>
              <a:rPr lang="en-US" sz="2400" b="1" noProof="1" smtClean="0">
                <a:latin typeface="Calibri" panose="020F0502020204030204" pitchFamily="34" charset="0"/>
              </a:rPr>
              <a:t>insang dan paru-paru</a:t>
            </a:r>
          </a:p>
          <a:p>
            <a:pPr marL="261938" indent="-261938">
              <a:buNone/>
            </a:pPr>
            <a:r>
              <a:rPr lang="en-US" sz="2400" b="1" noProof="1">
                <a:latin typeface="Calibri" panose="020F0502020204030204" pitchFamily="34" charset="0"/>
              </a:rPr>
              <a:t>2.	Berudu bernafas dengan …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2400" b="1" noProof="1">
                <a:latin typeface="Calibri" panose="020F0502020204030204" pitchFamily="34" charset="0"/>
              </a:rPr>
              <a:t>insang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2400" b="1" noProof="1">
                <a:latin typeface="Calibri" panose="020F0502020204030204" pitchFamily="34" charset="0"/>
              </a:rPr>
              <a:t>kulit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2400" b="1" noProof="1">
                <a:latin typeface="Calibri" panose="020F0502020204030204" pitchFamily="34" charset="0"/>
              </a:rPr>
              <a:t>paru-paru</a:t>
            </a:r>
          </a:p>
          <a:p>
            <a:pPr marL="514350" indent="-252413">
              <a:buFont typeface="+mj-lt"/>
              <a:buAutoNum type="alphaLcPeriod"/>
            </a:pPr>
            <a:r>
              <a:rPr lang="en-US" sz="2400" b="1" noProof="1">
                <a:latin typeface="Calibri" panose="020F0502020204030204" pitchFamily="34" charset="0"/>
              </a:rPr>
              <a:t>insang dan paru-paru</a:t>
            </a:r>
          </a:p>
          <a:p>
            <a:pPr marL="0" indent="0">
              <a:buNone/>
            </a:pPr>
            <a:endParaRPr lang="en-US" sz="2000" b="1" noProof="1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000" b="1" noProof="1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000" b="1" noProof="1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60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476672"/>
            <a:ext cx="7429499" cy="2656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noProof="1">
                <a:latin typeface="Calibri" panose="020F0502020204030204" pitchFamily="34" charset="0"/>
              </a:rPr>
              <a:t>Pokok soal sedapat mungkin dalam pernyataan atau pernyataan positif.    </a:t>
            </a:r>
            <a:endParaRPr lang="en-US" sz="2400" noProof="1">
              <a:latin typeface="Calibri" panose="020F0502020204030204" pitchFamily="34" charset="0"/>
            </a:endParaRPr>
          </a:p>
          <a:p>
            <a:pPr marL="302419" indent="-302419">
              <a:buNone/>
            </a:pPr>
            <a:r>
              <a:rPr lang="en-US" sz="2400" noProof="1">
                <a:latin typeface="Calibri" panose="020F0502020204030204" pitchFamily="34" charset="0"/>
              </a:rPr>
              <a:t>1.	Pada semua tumbuhan yang berhijau daun, fotosintesis </a:t>
            </a:r>
            <a:r>
              <a:rPr lang="en-US" sz="2400" i="1" noProof="1">
                <a:latin typeface="Calibri" panose="020F0502020204030204" pitchFamily="34" charset="0"/>
              </a:rPr>
              <a:t>tidak </a:t>
            </a:r>
            <a:r>
              <a:rPr lang="en-US" sz="2400" noProof="1">
                <a:latin typeface="Calibri" panose="020F0502020204030204" pitchFamily="34" charset="0"/>
              </a:rPr>
              <a:t>akan terjadi </a:t>
            </a:r>
            <a:r>
              <a:rPr lang="en-US" sz="2400" i="1" noProof="1">
                <a:latin typeface="Calibri" panose="020F0502020204030204" pitchFamily="34" charset="0"/>
              </a:rPr>
              <a:t>tanpa …</a:t>
            </a:r>
            <a:endParaRPr lang="en-US" sz="2400" noProof="1">
              <a:latin typeface="Calibri" panose="020F0502020204030204" pitchFamily="34" charset="0"/>
            </a:endParaRPr>
          </a:p>
          <a:p>
            <a:pPr marL="685800" lvl="1" indent="-342900">
              <a:buFont typeface="+mj-lt"/>
              <a:buAutoNum type="alphaLcPeriod"/>
            </a:pPr>
            <a:r>
              <a:rPr lang="en-US" sz="2400" noProof="1" smtClean="0">
                <a:latin typeface="Calibri" panose="020F0502020204030204" pitchFamily="34" charset="0"/>
              </a:rPr>
              <a:t>udara, tanah, dan air </a:t>
            </a:r>
          </a:p>
          <a:p>
            <a:pPr marL="685800" lvl="1" indent="-342900">
              <a:buFont typeface="+mj-lt"/>
              <a:buAutoNum type="alphaLcPeriod"/>
            </a:pPr>
            <a:r>
              <a:rPr lang="en-US" sz="2400" noProof="1" smtClean="0">
                <a:latin typeface="Calibri" panose="020F0502020204030204" pitchFamily="34" charset="0"/>
              </a:rPr>
              <a:t>cahaya, udara, dan tanah</a:t>
            </a:r>
          </a:p>
          <a:p>
            <a:pPr marL="685800" lvl="1" indent="-342900">
              <a:buFont typeface="+mj-lt"/>
              <a:buAutoNum type="alphaLcPeriod"/>
            </a:pPr>
            <a:r>
              <a:rPr lang="en-US" sz="2400" noProof="1" smtClean="0">
                <a:latin typeface="Calibri" panose="020F0502020204030204" pitchFamily="34" charset="0"/>
              </a:rPr>
              <a:t>air, cahaya, dan udara</a:t>
            </a:r>
          </a:p>
          <a:p>
            <a:pPr marL="685800" lvl="1" indent="-342900">
              <a:buFont typeface="+mj-lt"/>
              <a:buAutoNum type="alphaLcPeriod"/>
            </a:pPr>
            <a:r>
              <a:rPr lang="en-US" sz="2400" noProof="1" smtClean="0">
                <a:latin typeface="Calibri" panose="020F0502020204030204" pitchFamily="34" charset="0"/>
              </a:rPr>
              <a:t>air, tanah, dan cahaya</a:t>
            </a:r>
          </a:p>
          <a:p>
            <a:pPr marL="342900" lvl="1" indent="-342900">
              <a:buNone/>
            </a:pPr>
            <a:r>
              <a:rPr lang="en-US" sz="2400" noProof="1">
                <a:latin typeface="Calibri" panose="020F0502020204030204" pitchFamily="34" charset="0"/>
              </a:rPr>
              <a:t>2.	Pada semua tumbuhan yang berhijau daun, fotosintesis akan terjadi bila terdapat…</a:t>
            </a:r>
          </a:p>
          <a:p>
            <a:pPr marL="645319" indent="-302419">
              <a:buFont typeface="+mj-lt"/>
              <a:buAutoNum type="alphaLcPeriod"/>
            </a:pPr>
            <a:r>
              <a:rPr lang="en-US" sz="2400" noProof="1">
                <a:latin typeface="Calibri" panose="020F0502020204030204" pitchFamily="34" charset="0"/>
              </a:rPr>
              <a:t>udara, tanah, dan air</a:t>
            </a:r>
          </a:p>
          <a:p>
            <a:pPr marL="645319" indent="-302419">
              <a:buFont typeface="+mj-lt"/>
              <a:buAutoNum type="alphaLcPeriod"/>
            </a:pPr>
            <a:r>
              <a:rPr lang="en-US" sz="2400" noProof="1">
                <a:latin typeface="Calibri" panose="020F0502020204030204" pitchFamily="34" charset="0"/>
              </a:rPr>
              <a:t>cahaya, udara, dan air</a:t>
            </a:r>
          </a:p>
          <a:p>
            <a:pPr marL="645319" indent="-302419">
              <a:buFont typeface="+mj-lt"/>
              <a:buAutoNum type="alphaLcPeriod"/>
            </a:pPr>
            <a:r>
              <a:rPr lang="en-US" sz="2400" noProof="1">
                <a:latin typeface="Calibri" panose="020F0502020204030204" pitchFamily="34" charset="0"/>
              </a:rPr>
              <a:t>tanah, udara, dan cahaya</a:t>
            </a:r>
          </a:p>
          <a:p>
            <a:pPr marL="645319" indent="-302419">
              <a:buFont typeface="+mj-lt"/>
              <a:buAutoNum type="alphaLcPeriod"/>
            </a:pPr>
            <a:r>
              <a:rPr lang="en-US" sz="2400" noProof="1">
                <a:latin typeface="Calibri" panose="020F0502020204030204" pitchFamily="34" charset="0"/>
              </a:rPr>
              <a:t>air, tanah, dan cahaya   </a:t>
            </a:r>
          </a:p>
          <a:p>
            <a:pPr marL="0" indent="0">
              <a:buNone/>
            </a:pPr>
            <a:endParaRPr lang="en-US" sz="1500" noProof="1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500" noProof="1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26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BC1EB8-586E-46A2-94A4-69BAC24D6602}" type="slidenum">
              <a:rPr lang="en-US" altLang="id-ID"/>
              <a:pPr/>
              <a:t>22</a:t>
            </a:fld>
            <a:endParaRPr lang="en-US" altLang="id-ID"/>
          </a:p>
        </p:txBody>
      </p:sp>
      <p:sp>
        <p:nvSpPr>
          <p:cNvPr id="279554" name="WordArt 2"/>
          <p:cNvSpPr>
            <a:spLocks noChangeArrowheads="1" noChangeShapeType="1" noTextEdit="1"/>
          </p:cNvSpPr>
          <p:nvPr/>
        </p:nvSpPr>
        <p:spPr bwMode="auto">
          <a:xfrm>
            <a:off x="2524125" y="2773363"/>
            <a:ext cx="4095750" cy="13096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id-ID" sz="3600" kern="10">
                <a:solidFill>
                  <a:schemeClr val="accent1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Terima kasih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79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4" grpId="0" animBg="1"/>
      <p:bldP spid="27955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33200B-EC30-416F-9001-DFC431310535}" type="slidenum">
              <a:rPr lang="en-US" altLang="id-ID"/>
              <a:pPr/>
              <a:t>3</a:t>
            </a:fld>
            <a:endParaRPr lang="en-US" altLang="id-ID"/>
          </a:p>
        </p:txBody>
      </p:sp>
      <p:sp>
        <p:nvSpPr>
          <p:cNvPr id="366596" name="Rectangle 4"/>
          <p:cNvSpPr>
            <a:spLocks noChangeArrowheads="1"/>
          </p:cNvSpPr>
          <p:nvPr/>
        </p:nvSpPr>
        <p:spPr bwMode="auto">
          <a:xfrm>
            <a:off x="395288" y="404813"/>
            <a:ext cx="8748712" cy="590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3600" b="1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Prinsip</a:t>
            </a:r>
            <a:r>
              <a:rPr lang="en-US" sz="36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600" b="1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Penulisan</a:t>
            </a:r>
            <a:r>
              <a:rPr lang="en-US" sz="36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600" b="1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Tes</a:t>
            </a:r>
            <a:r>
              <a:rPr lang="en-US" sz="36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600" b="1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Uraian</a:t>
            </a:r>
            <a:r>
              <a:rPr lang="en-US" sz="320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Memberikan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kesempatan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peserta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menunjukkan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kemampuan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berpikir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id-ID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tingkat </a:t>
            </a:r>
            <a:r>
              <a:rPr lang="en-US" sz="32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tinggi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penerapan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sampai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dengan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id-ID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kreasi)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Substansi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soal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harus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problematik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menyeluruh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terpadu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Soal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hanya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bisa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diselesaikan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oleh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peserta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yang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memiliki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konsep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kelimuan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yang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memadai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Penulisan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dimulai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dengan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informasi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pendahuluan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yang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berfungsi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memandu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peserta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dalam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menjawab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pertanyaan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66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66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66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66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1D9A95-8204-4E4E-B785-FBF9536C6D2F}" type="slidenum">
              <a:rPr lang="en-US" altLang="id-ID"/>
              <a:pPr/>
              <a:t>4</a:t>
            </a:fld>
            <a:endParaRPr lang="en-US" altLang="id-ID"/>
          </a:p>
        </p:txBody>
      </p:sp>
      <p:sp>
        <p:nvSpPr>
          <p:cNvPr id="286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Konstruksi Tes Uraian</a:t>
            </a:r>
            <a:endParaRPr lang="en-US" noProof="1" smtClean="0"/>
          </a:p>
        </p:txBody>
      </p:sp>
      <p:sp>
        <p:nvSpPr>
          <p:cNvPr id="2867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noProof="1" smtClean="0"/>
              <a:t>Apa yang membuat sebuah mesin mobil bekerja? (free response)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noProof="1" smtClean="0"/>
          </a:p>
          <a:p>
            <a:pPr eaLnBrk="1" hangingPunct="1">
              <a:defRPr/>
            </a:pPr>
            <a:r>
              <a:rPr lang="en-US" sz="2800" noProof="1" smtClean="0"/>
              <a:t>Jelaskan fungsi bensin, karburator, dan distributor serta cara kerja komponen silinder sebuah mesin mobil (restricted response)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867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867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2" grpId="0"/>
      <p:bldP spid="2867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938D86-6740-4802-8F87-81D7042368D0}" type="slidenum">
              <a:rPr lang="en-US" altLang="id-ID"/>
              <a:pPr/>
              <a:t>5</a:t>
            </a:fld>
            <a:endParaRPr lang="en-US" altLang="id-ID"/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748712" cy="64531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err="1" smtClean="0">
                <a:solidFill>
                  <a:srgbClr val="FFCC00"/>
                </a:solidFill>
              </a:rPr>
              <a:t>Penyusunan</a:t>
            </a:r>
            <a:r>
              <a:rPr lang="en-US" sz="3600" b="1" dirty="0" smtClean="0">
                <a:solidFill>
                  <a:srgbClr val="FFCC00"/>
                </a:solidFill>
              </a:rPr>
              <a:t> </a:t>
            </a:r>
            <a:r>
              <a:rPr lang="id-ID" sz="3600" b="1" dirty="0" smtClean="0">
                <a:solidFill>
                  <a:srgbClr val="FFCC00"/>
                </a:solidFill>
              </a:rPr>
              <a:t>Rubrik (</a:t>
            </a:r>
            <a:r>
              <a:rPr lang="en-US" sz="3600" b="1" dirty="0" err="1" smtClean="0">
                <a:solidFill>
                  <a:srgbClr val="FFCC00"/>
                </a:solidFill>
              </a:rPr>
              <a:t>Pedoman</a:t>
            </a:r>
            <a:r>
              <a:rPr lang="en-US" sz="3600" b="1" dirty="0" smtClean="0">
                <a:solidFill>
                  <a:srgbClr val="FFCC00"/>
                </a:solidFill>
              </a:rPr>
              <a:t> </a:t>
            </a:r>
            <a:r>
              <a:rPr lang="en-US" sz="3600" b="1" dirty="0" err="1" smtClean="0">
                <a:solidFill>
                  <a:srgbClr val="FFCC00"/>
                </a:solidFill>
              </a:rPr>
              <a:t>Penskoran</a:t>
            </a:r>
            <a:r>
              <a:rPr lang="id-ID" sz="3600" b="1" dirty="0" smtClean="0">
                <a:solidFill>
                  <a:srgbClr val="FFCC00"/>
                </a:solidFill>
              </a:rPr>
              <a:t>)</a:t>
            </a:r>
            <a:r>
              <a:rPr lang="en-US" sz="3600" dirty="0" smtClean="0">
                <a:solidFill>
                  <a:srgbClr val="FFCC00"/>
                </a:solidFill>
              </a:rPr>
              <a:t>:</a:t>
            </a:r>
          </a:p>
          <a:p>
            <a:pPr eaLnBrk="1" hangingPunct="1">
              <a:defRPr/>
            </a:pPr>
            <a:r>
              <a:rPr lang="en-US" sz="2800" dirty="0" err="1" smtClean="0"/>
              <a:t>Menentukan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jawaban</a:t>
            </a:r>
            <a:r>
              <a:rPr lang="en-US" sz="2800" dirty="0" smtClean="0"/>
              <a:t> yang paling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butir</a:t>
            </a:r>
            <a:r>
              <a:rPr lang="en-US" sz="2800" dirty="0" smtClean="0"/>
              <a:t> </a:t>
            </a:r>
            <a:r>
              <a:rPr lang="en-US" sz="2800" dirty="0" err="1" smtClean="0"/>
              <a:t>soal</a:t>
            </a:r>
            <a:r>
              <a:rPr lang="en-US" sz="2800" dirty="0" smtClean="0"/>
              <a:t>.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alternatif</a:t>
            </a:r>
            <a:r>
              <a:rPr lang="en-US" sz="2800" dirty="0" smtClean="0"/>
              <a:t> </a:t>
            </a:r>
            <a:r>
              <a:rPr lang="en-US" sz="2800" dirty="0" err="1" smtClean="0"/>
              <a:t>jawaban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diharapkan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ditulis</a:t>
            </a:r>
            <a:r>
              <a:rPr lang="en-US" sz="2800" dirty="0" smtClean="0"/>
              <a:t> </a:t>
            </a:r>
            <a:r>
              <a:rPr lang="en-US" sz="2800" dirty="0" err="1" smtClean="0"/>
              <a:t>dgn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tanda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yang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kata </a:t>
            </a:r>
            <a:r>
              <a:rPr lang="en-US" sz="2800" dirty="0" err="1" smtClean="0"/>
              <a:t>kunci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err="1" smtClean="0"/>
              <a:t>Menentukan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butir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/</a:t>
            </a:r>
            <a:r>
              <a:rPr lang="en-US" sz="2800" dirty="0" err="1" smtClean="0"/>
              <a:t>prosedur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diantara</a:t>
            </a:r>
            <a:r>
              <a:rPr lang="en-US" sz="2800" dirty="0" smtClean="0"/>
              <a:t> </a:t>
            </a:r>
            <a:r>
              <a:rPr lang="en-US" sz="2800" dirty="0" err="1" smtClean="0"/>
              <a:t>butir</a:t>
            </a:r>
            <a:r>
              <a:rPr lang="en-US" sz="2800" dirty="0" smtClean="0"/>
              <a:t> </a:t>
            </a:r>
            <a:r>
              <a:rPr lang="en-US" sz="2800" dirty="0" err="1" smtClean="0"/>
              <a:t>jawaban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diharapkan</a:t>
            </a:r>
            <a:r>
              <a:rPr lang="en-US" sz="2800" dirty="0" smtClean="0"/>
              <a:t>.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,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prosedur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diberi</a:t>
            </a:r>
            <a:r>
              <a:rPr lang="en-US" sz="2800" dirty="0" smtClean="0"/>
              <a:t> </a:t>
            </a:r>
            <a:r>
              <a:rPr lang="en-US" sz="2800" dirty="0" err="1" smtClean="0"/>
              <a:t>skor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pentingnya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err="1" smtClean="0"/>
              <a:t>Menentukan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bobot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 err="1" smtClean="0"/>
              <a:t>bhs</a:t>
            </a:r>
            <a:r>
              <a:rPr lang="en-US" sz="2800" dirty="0" smtClean="0"/>
              <a:t> </a:t>
            </a:r>
            <a:r>
              <a:rPr lang="en-US" sz="2800" dirty="0" err="1" smtClean="0"/>
              <a:t>tulis</a:t>
            </a:r>
            <a:r>
              <a:rPr lang="en-US" sz="2800" dirty="0" smtClean="0"/>
              <a:t> (</a:t>
            </a:r>
            <a:r>
              <a:rPr lang="en-US" sz="2800" dirty="0" err="1" smtClean="0"/>
              <a:t>diksi</a:t>
            </a:r>
            <a:r>
              <a:rPr lang="en-US" sz="2800" dirty="0" smtClean="0"/>
              <a:t>, </a:t>
            </a:r>
            <a:r>
              <a:rPr lang="en-US" sz="2800" dirty="0" err="1" smtClean="0"/>
              <a:t>ejaan</a:t>
            </a:r>
            <a:r>
              <a:rPr lang="en-US" sz="2800" dirty="0" smtClean="0"/>
              <a:t>, </a:t>
            </a:r>
            <a:r>
              <a:rPr lang="en-US" sz="2800" dirty="0" err="1" smtClean="0"/>
              <a:t>susunan</a:t>
            </a:r>
            <a:r>
              <a:rPr lang="en-US" sz="2800" dirty="0" smtClean="0"/>
              <a:t> </a:t>
            </a:r>
            <a:r>
              <a:rPr lang="en-US" sz="2800" dirty="0" err="1" smtClean="0"/>
              <a:t>kalimat</a:t>
            </a:r>
            <a:r>
              <a:rPr lang="en-US" sz="2800" dirty="0" smtClean="0"/>
              <a:t>) </a:t>
            </a:r>
            <a:r>
              <a:rPr lang="en-US" sz="2800" dirty="0" err="1" smtClean="0"/>
              <a:t>dlm</a:t>
            </a:r>
            <a:r>
              <a:rPr lang="en-US" sz="2800" dirty="0" smtClean="0"/>
              <a:t> </a:t>
            </a:r>
            <a:r>
              <a:rPr lang="en-US" sz="2800" dirty="0" err="1" smtClean="0"/>
              <a:t>penentuan</a:t>
            </a:r>
            <a:r>
              <a:rPr lang="en-US" sz="2800" dirty="0" smtClean="0"/>
              <a:t> </a:t>
            </a:r>
            <a:r>
              <a:rPr lang="en-US" sz="2800" dirty="0" err="1" smtClean="0"/>
              <a:t>skor</a:t>
            </a:r>
            <a:endParaRPr lang="en-US" sz="2800" dirty="0" smtClean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67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67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67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67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8362818-9237-4CC4-BC85-4A179C9F4E77}" type="slidenum">
              <a:rPr lang="en-US" altLang="id-ID"/>
              <a:pPr/>
              <a:t>6</a:t>
            </a:fld>
            <a:endParaRPr lang="en-US" altLang="id-ID"/>
          </a:p>
        </p:txBody>
      </p:sp>
      <p:sp>
        <p:nvSpPr>
          <p:cNvPr id="20484" name="WordArt 2"/>
          <p:cNvSpPr>
            <a:spLocks noChangeArrowheads="1" noChangeShapeType="1" noTextEdit="1"/>
          </p:cNvSpPr>
          <p:nvPr/>
        </p:nvSpPr>
        <p:spPr bwMode="auto">
          <a:xfrm>
            <a:off x="395288" y="115888"/>
            <a:ext cx="4419600" cy="338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19050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 panose="020B0A04020102020204" pitchFamily="34" charset="0"/>
              </a:rPr>
              <a:t>PEDOMAN PENILAIAN</a:t>
            </a:r>
          </a:p>
        </p:txBody>
      </p:sp>
      <p:sp>
        <p:nvSpPr>
          <p:cNvPr id="20485" name="WordArt 3"/>
          <p:cNvSpPr>
            <a:spLocks noChangeArrowheads="1" noChangeShapeType="1" noTextEdit="1"/>
          </p:cNvSpPr>
          <p:nvPr/>
        </p:nvSpPr>
        <p:spPr bwMode="auto">
          <a:xfrm>
            <a:off x="4930775" y="134938"/>
            <a:ext cx="3962400" cy="414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i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 panose="020B0A04020102020204" pitchFamily="34" charset="0"/>
              </a:rPr>
              <a:t>(MARKING SCHEME)</a:t>
            </a:r>
          </a:p>
        </p:txBody>
      </p:sp>
      <p:sp>
        <p:nvSpPr>
          <p:cNvPr id="272388" name="Text Box 4"/>
          <p:cNvSpPr txBox="1">
            <a:spLocks noChangeArrowheads="1"/>
          </p:cNvSpPr>
          <p:nvPr/>
        </p:nvSpPr>
        <p:spPr bwMode="auto">
          <a:xfrm>
            <a:off x="319088" y="533400"/>
            <a:ext cx="85963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452688" indent="-2452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id-ID" sz="2000" b="1">
                <a:solidFill>
                  <a:srgbClr val="FF3300"/>
                </a:solidFill>
              </a:rPr>
              <a:t>PERTANYAAN:</a:t>
            </a:r>
            <a:r>
              <a:rPr lang="en-US" altLang="id-ID" sz="2000" b="1"/>
              <a:t>	Hitunglah nilai X dari persamaan: X (X-5) = 4X-14</a:t>
            </a:r>
          </a:p>
          <a:p>
            <a:endParaRPr lang="en-US" altLang="id-ID" sz="800" b="1"/>
          </a:p>
          <a:p>
            <a:r>
              <a:rPr lang="en-US" altLang="id-ID" sz="2000" b="1">
                <a:solidFill>
                  <a:schemeClr val="accent1"/>
                </a:solidFill>
              </a:rPr>
              <a:t>Contoh Pedoman Penilaian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80988" y="1557337"/>
            <a:ext cx="8582025" cy="5164137"/>
            <a:chOff x="171" y="1035"/>
            <a:chExt cx="5406" cy="3216"/>
          </a:xfrm>
        </p:grpSpPr>
        <p:sp>
          <p:nvSpPr>
            <p:cNvPr id="20488" name="Rectangle 6"/>
            <p:cNvSpPr>
              <a:spLocks noChangeArrowheads="1"/>
            </p:cNvSpPr>
            <p:nvPr/>
          </p:nvSpPr>
          <p:spPr bwMode="auto">
            <a:xfrm>
              <a:off x="171" y="1044"/>
              <a:ext cx="5406" cy="320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id-ID" altLang="id-ID"/>
            </a:p>
          </p:txBody>
        </p:sp>
        <p:sp>
          <p:nvSpPr>
            <p:cNvPr id="20489" name="Line 7"/>
            <p:cNvSpPr>
              <a:spLocks noChangeShapeType="1"/>
            </p:cNvSpPr>
            <p:nvPr/>
          </p:nvSpPr>
          <p:spPr bwMode="auto">
            <a:xfrm>
              <a:off x="192" y="1284"/>
              <a:ext cx="53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490" name="Line 8"/>
            <p:cNvSpPr>
              <a:spLocks noChangeShapeType="1"/>
            </p:cNvSpPr>
            <p:nvPr/>
          </p:nvSpPr>
          <p:spPr bwMode="auto">
            <a:xfrm>
              <a:off x="720" y="1035"/>
              <a:ext cx="0" cy="3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491" name="Line 9"/>
            <p:cNvSpPr>
              <a:spLocks noChangeShapeType="1"/>
            </p:cNvSpPr>
            <p:nvPr/>
          </p:nvSpPr>
          <p:spPr bwMode="auto">
            <a:xfrm>
              <a:off x="4752" y="1035"/>
              <a:ext cx="0" cy="3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492" name="Text Box 10"/>
            <p:cNvSpPr txBox="1">
              <a:spLocks noChangeArrowheads="1"/>
            </p:cNvSpPr>
            <p:nvPr/>
          </p:nvSpPr>
          <p:spPr bwMode="auto">
            <a:xfrm>
              <a:off x="192" y="1044"/>
              <a:ext cx="480" cy="2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id-ID" sz="1600" b="1"/>
                <a:t>NO.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1.</a:t>
              </a:r>
            </a:p>
            <a:p>
              <a:pPr algn="ctr"/>
              <a:r>
                <a:rPr lang="en-US" altLang="id-ID" sz="1600" b="1"/>
                <a:t>2.</a:t>
              </a:r>
            </a:p>
            <a:p>
              <a:pPr algn="ctr"/>
              <a:r>
                <a:rPr lang="en-US" altLang="id-ID" sz="1600" b="1"/>
                <a:t>3.</a:t>
              </a:r>
            </a:p>
            <a:p>
              <a:pPr algn="ctr"/>
              <a:r>
                <a:rPr lang="en-US" altLang="id-ID" sz="1600" b="1"/>
                <a:t>4.</a:t>
              </a:r>
            </a:p>
            <a:p>
              <a:pPr algn="ctr"/>
              <a:r>
                <a:rPr lang="en-US" altLang="id-ID" sz="1600" b="1"/>
                <a:t>5.</a:t>
              </a:r>
            </a:p>
            <a:p>
              <a:pPr algn="ctr"/>
              <a:r>
                <a:rPr lang="en-US" altLang="id-ID" sz="1600" b="1"/>
                <a:t>6.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7.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8.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9.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10.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11.</a:t>
              </a:r>
            </a:p>
          </p:txBody>
        </p:sp>
        <p:sp>
          <p:nvSpPr>
            <p:cNvPr id="20493" name="Text Box 11"/>
            <p:cNvSpPr txBox="1">
              <a:spLocks noChangeArrowheads="1"/>
            </p:cNvSpPr>
            <p:nvPr/>
          </p:nvSpPr>
          <p:spPr bwMode="auto">
            <a:xfrm>
              <a:off x="768" y="1053"/>
              <a:ext cx="3936" cy="3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tabLst>
                  <a:tab pos="3460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3460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3460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3460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3460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460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460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460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460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id-ID" sz="1600" b="1" dirty="0"/>
                <a:t>ASPEK / KONSEP YANG DINILAI</a:t>
              </a:r>
            </a:p>
            <a:p>
              <a:pPr algn="ctr"/>
              <a:endParaRPr lang="en-US" altLang="id-ID" sz="1600" b="1" dirty="0"/>
            </a:p>
            <a:p>
              <a:r>
                <a:rPr lang="en-US" altLang="id-ID" sz="1600" b="1" dirty="0"/>
                <a:t>X (X-5) = 4X - 14</a:t>
              </a:r>
            </a:p>
            <a:p>
              <a:r>
                <a:rPr lang="en-US" altLang="id-ID" sz="1600" b="1" dirty="0"/>
                <a:t>X . X - 5 . X = 4X - 14 </a:t>
              </a:r>
              <a:r>
                <a:rPr lang="en-US" altLang="id-ID" sz="1600" b="1" dirty="0">
                  <a:solidFill>
                    <a:srgbClr val="FFFF00"/>
                  </a:solidFill>
                </a:rPr>
                <a:t>(KONSEP DISTRIBUTIF)</a:t>
              </a:r>
            </a:p>
            <a:p>
              <a:r>
                <a:rPr lang="en-US" altLang="id-ID" sz="1600" b="1" dirty="0"/>
                <a:t>X</a:t>
              </a:r>
              <a:r>
                <a:rPr lang="en-US" altLang="id-ID" sz="1600" b="1" baseline="30000" dirty="0"/>
                <a:t>2</a:t>
              </a:r>
              <a:r>
                <a:rPr lang="en-US" altLang="id-ID" sz="1600" b="1" dirty="0"/>
                <a:t> - 5X = 4X - 14 </a:t>
              </a:r>
              <a:r>
                <a:rPr lang="en-US" altLang="id-ID" sz="1600" b="1" dirty="0">
                  <a:solidFill>
                    <a:srgbClr val="FF3300"/>
                  </a:solidFill>
                </a:rPr>
                <a:t>(KONSEP KOMUTATIF)</a:t>
              </a:r>
            </a:p>
            <a:p>
              <a:r>
                <a:rPr lang="en-US" altLang="id-ID" sz="1600" b="1" dirty="0"/>
                <a:t>X</a:t>
              </a:r>
              <a:r>
                <a:rPr lang="en-US" altLang="id-ID" sz="1600" b="1" baseline="30000" dirty="0"/>
                <a:t>2</a:t>
              </a:r>
              <a:r>
                <a:rPr lang="en-US" altLang="id-ID" sz="1600" b="1" dirty="0"/>
                <a:t> - 5X - 4X = 4X - 4X - 14 </a:t>
              </a:r>
              <a:r>
                <a:rPr lang="en-US" altLang="id-ID" sz="1600" b="1" dirty="0">
                  <a:solidFill>
                    <a:srgbClr val="66CCFF"/>
                  </a:solidFill>
                </a:rPr>
                <a:t>(KONSEP ADITIF)</a:t>
              </a:r>
            </a:p>
            <a:p>
              <a:r>
                <a:rPr lang="en-US" altLang="id-ID" sz="1600" b="1" dirty="0"/>
                <a:t>X</a:t>
              </a:r>
              <a:r>
                <a:rPr lang="en-US" altLang="id-ID" sz="1600" b="1" baseline="30000" dirty="0"/>
                <a:t>2</a:t>
              </a:r>
              <a:r>
                <a:rPr lang="en-US" altLang="id-ID" sz="1600" b="1" dirty="0"/>
                <a:t> - 9X = -14</a:t>
              </a:r>
            </a:p>
            <a:p>
              <a:r>
                <a:rPr lang="en-US" altLang="id-ID" sz="1600" b="1" dirty="0"/>
                <a:t>X</a:t>
              </a:r>
              <a:r>
                <a:rPr lang="en-US" altLang="id-ID" sz="1600" b="1" baseline="30000" dirty="0"/>
                <a:t>2</a:t>
              </a:r>
              <a:r>
                <a:rPr lang="en-US" altLang="id-ID" sz="1600" b="1" dirty="0"/>
                <a:t> - 9X + 14 = 0</a:t>
              </a:r>
            </a:p>
            <a:p>
              <a:endParaRPr lang="en-US" altLang="id-ID" sz="1600" b="1" dirty="0"/>
            </a:p>
            <a:p>
              <a:r>
                <a:rPr lang="en-US" altLang="id-ID" sz="1600" b="1" dirty="0"/>
                <a:t>a. 	X</a:t>
              </a:r>
              <a:r>
                <a:rPr lang="en-US" altLang="id-ID" sz="1600" b="1" baseline="-6000" dirty="0"/>
                <a:t>1,2</a:t>
              </a:r>
              <a:r>
                <a:rPr lang="en-US" altLang="id-ID" sz="1600" b="1" dirty="0"/>
                <a:t> = 			</a:t>
              </a:r>
              <a:r>
                <a:rPr lang="en-US" altLang="id-ID" sz="1600" b="1" dirty="0" err="1"/>
                <a:t>atau</a:t>
              </a:r>
              <a:r>
                <a:rPr lang="en-US" altLang="id-ID" sz="1600" b="1" dirty="0"/>
                <a:t>	b.  (x - 7) (x - 2) = 0</a:t>
              </a:r>
            </a:p>
            <a:p>
              <a:endParaRPr lang="en-US" altLang="id-ID" sz="1600" b="1" dirty="0"/>
            </a:p>
            <a:p>
              <a:r>
                <a:rPr lang="en-US" altLang="id-ID" sz="1600" b="1" dirty="0"/>
                <a:t> 	X</a:t>
              </a:r>
              <a:r>
                <a:rPr lang="en-US" altLang="id-ID" sz="1600" b="1" baseline="-6000" dirty="0"/>
                <a:t>1,2</a:t>
              </a:r>
              <a:r>
                <a:rPr lang="en-US" altLang="id-ID" sz="1600" b="1" dirty="0"/>
                <a:t> =</a:t>
              </a:r>
            </a:p>
            <a:p>
              <a:endParaRPr lang="en-US" altLang="id-ID" sz="1600" b="1" dirty="0"/>
            </a:p>
            <a:p>
              <a:r>
                <a:rPr lang="en-US" altLang="id-ID" sz="1600" b="1" dirty="0"/>
                <a:t> 	X</a:t>
              </a:r>
              <a:r>
                <a:rPr lang="en-US" altLang="id-ID" sz="1600" b="1" baseline="-6000" dirty="0"/>
                <a:t>1,2</a:t>
              </a:r>
              <a:r>
                <a:rPr lang="en-US" altLang="id-ID" sz="1600" b="1" dirty="0"/>
                <a:t> =				      X - 7 = 0</a:t>
              </a:r>
            </a:p>
            <a:p>
              <a:r>
                <a:rPr lang="en-US" altLang="id-ID" sz="1600" b="1" dirty="0"/>
                <a:t>					      X - 2 = 0</a:t>
              </a:r>
            </a:p>
            <a:p>
              <a:r>
                <a:rPr lang="en-US" altLang="id-ID" sz="1600" b="1" dirty="0"/>
                <a:t> 	X</a:t>
              </a:r>
              <a:r>
                <a:rPr lang="en-US" altLang="id-ID" sz="1600" b="1" baseline="-6000" dirty="0"/>
                <a:t>1</a:t>
              </a:r>
              <a:r>
                <a:rPr lang="en-US" altLang="id-ID" sz="1600" b="1" dirty="0"/>
                <a:t>   =		= 7</a:t>
              </a:r>
            </a:p>
            <a:p>
              <a:r>
                <a:rPr lang="en-US" altLang="id-ID" sz="1600" b="1" dirty="0"/>
                <a:t>					      X1 - 7 = 0</a:t>
              </a:r>
            </a:p>
            <a:p>
              <a:r>
                <a:rPr lang="en-US" altLang="id-ID" sz="1600" b="1" dirty="0"/>
                <a:t> 	X</a:t>
              </a:r>
              <a:r>
                <a:rPr lang="en-US" altLang="id-ID" sz="1600" b="1" baseline="-6000" dirty="0"/>
                <a:t>2</a:t>
              </a:r>
              <a:r>
                <a:rPr lang="en-US" altLang="id-ID" sz="1600" b="1" dirty="0"/>
                <a:t>   = 		= 2		      X2 - 2 = 0</a:t>
              </a:r>
            </a:p>
            <a:p>
              <a:endParaRPr lang="en-US" altLang="id-ID" sz="1600" b="1" dirty="0"/>
            </a:p>
            <a:p>
              <a:pPr algn="r"/>
              <a:r>
                <a:rPr lang="en-US" altLang="id-ID" sz="1600" b="1" dirty="0" err="1"/>
                <a:t>Skor</a:t>
              </a:r>
              <a:r>
                <a:rPr lang="en-US" altLang="id-ID" sz="1600" b="1" dirty="0"/>
                <a:t> </a:t>
              </a:r>
              <a:r>
                <a:rPr lang="en-US" altLang="id-ID" sz="1600" b="1" dirty="0" err="1"/>
                <a:t>Maksimum</a:t>
              </a:r>
              <a:endParaRPr lang="en-US" altLang="id-ID" sz="1600" b="1" dirty="0"/>
            </a:p>
          </p:txBody>
        </p:sp>
        <p:sp>
          <p:nvSpPr>
            <p:cNvPr id="20494" name="Text Box 12"/>
            <p:cNvSpPr txBox="1">
              <a:spLocks noChangeArrowheads="1"/>
            </p:cNvSpPr>
            <p:nvPr/>
          </p:nvSpPr>
          <p:spPr bwMode="auto">
            <a:xfrm>
              <a:off x="4752" y="1044"/>
              <a:ext cx="816" cy="3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id-ID" sz="1600" b="1"/>
                <a:t>SKOR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endParaRPr lang="en-US" altLang="id-ID" sz="1600" b="1"/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endParaRPr lang="en-US" altLang="id-ID" sz="1600" b="1"/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1</a:t>
              </a:r>
            </a:p>
            <a:p>
              <a:pPr algn="ctr"/>
              <a:endParaRPr lang="en-US" altLang="id-ID" sz="1600" b="1"/>
            </a:p>
            <a:p>
              <a:pPr algn="ctr"/>
              <a:r>
                <a:rPr lang="en-US" altLang="id-ID" sz="1600" b="1"/>
                <a:t>10</a:t>
              </a:r>
            </a:p>
          </p:txBody>
        </p:sp>
        <p:sp>
          <p:nvSpPr>
            <p:cNvPr id="20495" name="Text Box 13"/>
            <p:cNvSpPr txBox="1">
              <a:spLocks noChangeArrowheads="1"/>
            </p:cNvSpPr>
            <p:nvPr/>
          </p:nvSpPr>
          <p:spPr bwMode="auto">
            <a:xfrm>
              <a:off x="1381" y="2358"/>
              <a:ext cx="1019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id-ID" sz="1600" b="1"/>
                <a:t>-b </a:t>
              </a:r>
              <a:r>
                <a:rPr lang="en-US" altLang="id-ID" sz="1600" b="1" u="sng"/>
                <a:t>+</a:t>
              </a:r>
              <a:r>
                <a:rPr lang="en-US" altLang="id-ID" sz="1600" b="1"/>
                <a:t>      b</a:t>
              </a:r>
              <a:r>
                <a:rPr lang="en-US" altLang="id-ID" sz="1600" b="1" baseline="30000"/>
                <a:t>2</a:t>
              </a:r>
              <a:r>
                <a:rPr lang="en-US" altLang="id-ID" sz="1600" b="1"/>
                <a:t> - 4ac</a:t>
              </a:r>
            </a:p>
            <a:p>
              <a:pPr algn="ctr"/>
              <a:r>
                <a:rPr lang="en-US" altLang="id-ID" sz="1600" b="1"/>
                <a:t>2a </a:t>
              </a:r>
            </a:p>
          </p:txBody>
        </p:sp>
        <p:sp>
          <p:nvSpPr>
            <p:cNvPr id="20496" name="Line 14"/>
            <p:cNvSpPr>
              <a:spLocks noChangeShapeType="1"/>
            </p:cNvSpPr>
            <p:nvPr/>
          </p:nvSpPr>
          <p:spPr bwMode="auto">
            <a:xfrm>
              <a:off x="1700" y="2416"/>
              <a:ext cx="4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497" name="Line 15"/>
            <p:cNvSpPr>
              <a:spLocks noChangeShapeType="1"/>
            </p:cNvSpPr>
            <p:nvPr/>
          </p:nvSpPr>
          <p:spPr bwMode="auto">
            <a:xfrm flipV="1">
              <a:off x="1748" y="2368"/>
              <a:ext cx="96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498" name="Line 16"/>
            <p:cNvSpPr>
              <a:spLocks noChangeShapeType="1"/>
            </p:cNvSpPr>
            <p:nvPr/>
          </p:nvSpPr>
          <p:spPr bwMode="auto">
            <a:xfrm>
              <a:off x="1844" y="2368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499" name="Line 17"/>
            <p:cNvSpPr>
              <a:spLocks noChangeShapeType="1"/>
            </p:cNvSpPr>
            <p:nvPr/>
          </p:nvSpPr>
          <p:spPr bwMode="auto">
            <a:xfrm>
              <a:off x="1451" y="254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00" name="Text Box 18"/>
            <p:cNvSpPr txBox="1">
              <a:spLocks noChangeArrowheads="1"/>
            </p:cNvSpPr>
            <p:nvPr/>
          </p:nvSpPr>
          <p:spPr bwMode="auto">
            <a:xfrm>
              <a:off x="1446" y="2703"/>
              <a:ext cx="913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id-ID" sz="1600" b="1"/>
                <a:t>9 </a:t>
              </a:r>
              <a:r>
                <a:rPr lang="en-US" altLang="id-ID" sz="1600" b="1" u="sng"/>
                <a:t>+</a:t>
              </a:r>
              <a:r>
                <a:rPr lang="en-US" altLang="id-ID" sz="1600" b="1"/>
                <a:t>      81 - 56</a:t>
              </a:r>
            </a:p>
            <a:p>
              <a:pPr algn="ctr"/>
              <a:r>
                <a:rPr lang="en-US" altLang="id-ID" sz="1600" b="1"/>
                <a:t>2</a:t>
              </a:r>
            </a:p>
          </p:txBody>
        </p:sp>
        <p:sp>
          <p:nvSpPr>
            <p:cNvPr id="20501" name="Line 19"/>
            <p:cNvSpPr>
              <a:spLocks noChangeShapeType="1"/>
            </p:cNvSpPr>
            <p:nvPr/>
          </p:nvSpPr>
          <p:spPr bwMode="auto">
            <a:xfrm>
              <a:off x="1711" y="2761"/>
              <a:ext cx="4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02" name="Line 20"/>
            <p:cNvSpPr>
              <a:spLocks noChangeShapeType="1"/>
            </p:cNvSpPr>
            <p:nvPr/>
          </p:nvSpPr>
          <p:spPr bwMode="auto">
            <a:xfrm flipV="1">
              <a:off x="1759" y="2713"/>
              <a:ext cx="96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03" name="Line 21"/>
            <p:cNvSpPr>
              <a:spLocks noChangeShapeType="1"/>
            </p:cNvSpPr>
            <p:nvPr/>
          </p:nvSpPr>
          <p:spPr bwMode="auto">
            <a:xfrm>
              <a:off x="1855" y="2713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04" name="Line 22"/>
            <p:cNvSpPr>
              <a:spLocks noChangeShapeType="1"/>
            </p:cNvSpPr>
            <p:nvPr/>
          </p:nvSpPr>
          <p:spPr bwMode="auto">
            <a:xfrm>
              <a:off x="1462" y="2887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05" name="Text Box 23"/>
            <p:cNvSpPr txBox="1">
              <a:spLocks noChangeArrowheads="1"/>
            </p:cNvSpPr>
            <p:nvPr/>
          </p:nvSpPr>
          <p:spPr bwMode="auto">
            <a:xfrm>
              <a:off x="1440" y="3039"/>
              <a:ext cx="785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id-ID" sz="1600" b="1"/>
                <a:t>9 </a:t>
              </a:r>
              <a:r>
                <a:rPr lang="en-US" altLang="id-ID" sz="1600" b="1" u="sng"/>
                <a:t>+</a:t>
              </a:r>
              <a:r>
                <a:rPr lang="en-US" altLang="id-ID" sz="1600" b="1"/>
                <a:t>      25</a:t>
              </a:r>
            </a:p>
            <a:p>
              <a:pPr algn="ctr"/>
              <a:r>
                <a:rPr lang="en-US" altLang="id-ID" sz="1600" b="1"/>
                <a:t>2</a:t>
              </a:r>
            </a:p>
          </p:txBody>
        </p:sp>
        <p:sp>
          <p:nvSpPr>
            <p:cNvPr id="20506" name="Line 24"/>
            <p:cNvSpPr>
              <a:spLocks noChangeShapeType="1"/>
            </p:cNvSpPr>
            <p:nvPr/>
          </p:nvSpPr>
          <p:spPr bwMode="auto">
            <a:xfrm>
              <a:off x="1705" y="3097"/>
              <a:ext cx="4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07" name="Line 25"/>
            <p:cNvSpPr>
              <a:spLocks noChangeShapeType="1"/>
            </p:cNvSpPr>
            <p:nvPr/>
          </p:nvSpPr>
          <p:spPr bwMode="auto">
            <a:xfrm flipV="1">
              <a:off x="1753" y="3049"/>
              <a:ext cx="96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08" name="Line 26"/>
            <p:cNvSpPr>
              <a:spLocks noChangeShapeType="1"/>
            </p:cNvSpPr>
            <p:nvPr/>
          </p:nvSpPr>
          <p:spPr bwMode="auto">
            <a:xfrm>
              <a:off x="1849" y="3049"/>
              <a:ext cx="3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09" name="Line 27"/>
            <p:cNvSpPr>
              <a:spLocks noChangeShapeType="1"/>
            </p:cNvSpPr>
            <p:nvPr/>
          </p:nvSpPr>
          <p:spPr bwMode="auto">
            <a:xfrm>
              <a:off x="1456" y="3223"/>
              <a:ext cx="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10" name="Text Box 28"/>
            <p:cNvSpPr txBox="1">
              <a:spLocks noChangeArrowheads="1"/>
            </p:cNvSpPr>
            <p:nvPr/>
          </p:nvSpPr>
          <p:spPr bwMode="auto">
            <a:xfrm>
              <a:off x="1440" y="3339"/>
              <a:ext cx="48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id-ID" sz="1600" b="1"/>
                <a:t>9 + 25</a:t>
              </a:r>
            </a:p>
            <a:p>
              <a:pPr algn="ctr"/>
              <a:r>
                <a:rPr lang="en-US" altLang="id-ID" sz="1600" b="1"/>
                <a:t>2</a:t>
              </a:r>
            </a:p>
          </p:txBody>
        </p:sp>
        <p:sp>
          <p:nvSpPr>
            <p:cNvPr id="20511" name="Line 29"/>
            <p:cNvSpPr>
              <a:spLocks noChangeShapeType="1"/>
            </p:cNvSpPr>
            <p:nvPr/>
          </p:nvSpPr>
          <p:spPr bwMode="auto">
            <a:xfrm>
              <a:off x="1456" y="3523"/>
              <a:ext cx="4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12" name="Text Box 30"/>
            <p:cNvSpPr txBox="1">
              <a:spLocks noChangeArrowheads="1"/>
            </p:cNvSpPr>
            <p:nvPr/>
          </p:nvSpPr>
          <p:spPr bwMode="auto">
            <a:xfrm>
              <a:off x="1440" y="3597"/>
              <a:ext cx="48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id-ID" sz="1600" b="1"/>
                <a:t>9 - 5</a:t>
              </a:r>
            </a:p>
            <a:p>
              <a:pPr algn="ctr"/>
              <a:r>
                <a:rPr lang="en-US" altLang="id-ID" sz="1600" b="1"/>
                <a:t>2</a:t>
              </a:r>
            </a:p>
          </p:txBody>
        </p:sp>
        <p:sp>
          <p:nvSpPr>
            <p:cNvPr id="20513" name="Line 31"/>
            <p:cNvSpPr>
              <a:spLocks noChangeShapeType="1"/>
            </p:cNvSpPr>
            <p:nvPr/>
          </p:nvSpPr>
          <p:spPr bwMode="auto">
            <a:xfrm>
              <a:off x="1456" y="3781"/>
              <a:ext cx="4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14" name="Line 32"/>
            <p:cNvSpPr>
              <a:spLocks noChangeShapeType="1"/>
            </p:cNvSpPr>
            <p:nvPr/>
          </p:nvSpPr>
          <p:spPr bwMode="auto">
            <a:xfrm>
              <a:off x="192" y="3936"/>
              <a:ext cx="53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15" name="Text Box 33"/>
            <p:cNvSpPr txBox="1">
              <a:spLocks noChangeArrowheads="1"/>
            </p:cNvSpPr>
            <p:nvPr/>
          </p:nvSpPr>
          <p:spPr bwMode="auto">
            <a:xfrm>
              <a:off x="3840" y="3025"/>
              <a:ext cx="2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id-ID" sz="3200">
                  <a:latin typeface="Times New Roman" panose="02020603050405020304" pitchFamily="18" charset="0"/>
                </a:rPr>
                <a:t>}</a:t>
              </a:r>
            </a:p>
          </p:txBody>
        </p:sp>
        <p:sp>
          <p:nvSpPr>
            <p:cNvPr id="20516" name="Text Box 34"/>
            <p:cNvSpPr txBox="1">
              <a:spLocks noChangeArrowheads="1"/>
            </p:cNvSpPr>
            <p:nvPr/>
          </p:nvSpPr>
          <p:spPr bwMode="auto">
            <a:xfrm>
              <a:off x="3879" y="3493"/>
              <a:ext cx="2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id-ID" sz="3200">
                  <a:latin typeface="Times New Roman" panose="02020603050405020304" pitchFamily="18" charset="0"/>
                </a:rPr>
                <a:t>}</a:t>
              </a:r>
            </a:p>
          </p:txBody>
        </p:sp>
        <p:sp>
          <p:nvSpPr>
            <p:cNvPr id="20517" name="Line 35"/>
            <p:cNvSpPr>
              <a:spLocks noChangeShapeType="1"/>
            </p:cNvSpPr>
            <p:nvPr/>
          </p:nvSpPr>
          <p:spPr bwMode="auto">
            <a:xfrm>
              <a:off x="3879" y="25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18" name="Line 36"/>
            <p:cNvSpPr>
              <a:spLocks noChangeShapeType="1"/>
            </p:cNvSpPr>
            <p:nvPr/>
          </p:nvSpPr>
          <p:spPr bwMode="auto">
            <a:xfrm>
              <a:off x="3888" y="2688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19" name="Line 37"/>
            <p:cNvSpPr>
              <a:spLocks noChangeShapeType="1"/>
            </p:cNvSpPr>
            <p:nvPr/>
          </p:nvSpPr>
          <p:spPr bwMode="auto">
            <a:xfrm flipV="1">
              <a:off x="4962" y="2544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20" name="Line 38"/>
            <p:cNvSpPr>
              <a:spLocks noChangeShapeType="1"/>
            </p:cNvSpPr>
            <p:nvPr/>
          </p:nvSpPr>
          <p:spPr bwMode="auto">
            <a:xfrm>
              <a:off x="3504" y="2592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21" name="Line 39"/>
            <p:cNvSpPr>
              <a:spLocks noChangeShapeType="1"/>
            </p:cNvSpPr>
            <p:nvPr/>
          </p:nvSpPr>
          <p:spPr bwMode="auto">
            <a:xfrm>
              <a:off x="3504" y="2832"/>
              <a:ext cx="15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522" name="Line 40"/>
            <p:cNvSpPr>
              <a:spLocks noChangeShapeType="1"/>
            </p:cNvSpPr>
            <p:nvPr/>
          </p:nvSpPr>
          <p:spPr bwMode="auto">
            <a:xfrm>
              <a:off x="2880" y="2448"/>
              <a:ext cx="0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2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2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2997200"/>
            <a:ext cx="8500814" cy="1524000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en-US" sz="6000" i="1" dirty="0" err="1" smtClean="0"/>
              <a:t>Contoh</a:t>
            </a:r>
            <a:r>
              <a:rPr lang="en-US" sz="6000" i="1" dirty="0" smtClean="0"/>
              <a:t> </a:t>
            </a:r>
            <a:r>
              <a:rPr lang="id-ID" sz="6000" i="1" dirty="0" smtClean="0"/>
              <a:t>Instrumen Penilaian </a:t>
            </a:r>
            <a:br>
              <a:rPr lang="id-ID" sz="6000" i="1" dirty="0" smtClean="0"/>
            </a:br>
            <a:r>
              <a:rPr lang="id-ID" sz="6000" i="1" dirty="0" smtClean="0"/>
              <a:t>(</a:t>
            </a:r>
            <a:r>
              <a:rPr lang="en-US" sz="6000" i="1" dirty="0" err="1" smtClean="0"/>
              <a:t>Soal</a:t>
            </a:r>
            <a:r>
              <a:rPr lang="en-US" sz="6000" i="1" dirty="0" smtClean="0"/>
              <a:t> </a:t>
            </a:r>
            <a:r>
              <a:rPr lang="en-US" sz="6000" i="1" dirty="0" err="1" smtClean="0"/>
              <a:t>Objektif</a:t>
            </a:r>
            <a:r>
              <a:rPr lang="id-ID" sz="6000" i="1" dirty="0" smtClean="0"/>
              <a:t>)</a:t>
            </a:r>
            <a:endParaRPr lang="en-US" sz="6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8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2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011377-72CA-4C90-8B88-6AE33330BDAE}" type="slidenum">
              <a:rPr lang="en-US" altLang="id-ID"/>
              <a:pPr/>
              <a:t>8</a:t>
            </a:fld>
            <a:endParaRPr lang="en-US" altLang="id-ID"/>
          </a:p>
        </p:txBody>
      </p:sp>
      <p:sp>
        <p:nvSpPr>
          <p:cNvPr id="370690" name="Rectangle 2"/>
          <p:cNvSpPr>
            <a:spLocks noChangeArrowheads="1"/>
          </p:cNvSpPr>
          <p:nvPr/>
        </p:nvSpPr>
        <p:spPr bwMode="auto">
          <a:xfrm>
            <a:off x="838200" y="620713"/>
            <a:ext cx="7772400" cy="532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1" lang="id-ID" altLang="id-ID" sz="3600" b="1" dirty="0" smtClean="0">
                <a:solidFill>
                  <a:srgbClr val="00FF99"/>
                </a:solidFill>
                <a:latin typeface="Times New Roman" panose="02020603050405020304" pitchFamily="18" charset="0"/>
              </a:rPr>
              <a:t>Ingatan/Hapalan </a:t>
            </a:r>
            <a:endParaRPr kumimoji="1" lang="en-US" altLang="id-ID" sz="3600" b="1" dirty="0">
              <a:solidFill>
                <a:srgbClr val="00FF99"/>
              </a:solidFill>
              <a:latin typeface="Times New Roman" panose="02020603050405020304" pitchFamily="18" charset="0"/>
            </a:endParaRPr>
          </a:p>
          <a:p>
            <a:endParaRPr kumimoji="1" lang="en-US" altLang="id-ID" sz="3600" b="1" dirty="0">
              <a:latin typeface="Times New Roman" panose="02020603050405020304" pitchFamily="18" charset="0"/>
            </a:endParaRPr>
          </a:p>
          <a:p>
            <a:pPr lvl="1"/>
            <a:r>
              <a:rPr kumimoji="1" lang="en-US" altLang="id-ID" sz="3600" dirty="0" err="1">
                <a:latin typeface="Arial Narrow" panose="020B0606020202030204" pitchFamily="34" charset="0"/>
              </a:rPr>
              <a:t>Teknik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i="1" dirty="0">
                <a:latin typeface="Arial Narrow" panose="020B0606020202030204" pitchFamily="34" charset="0"/>
              </a:rPr>
              <a:t>test-retest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digunakan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untuk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 smtClean="0">
                <a:latin typeface="Arial Narrow" panose="020B0606020202030204" pitchFamily="34" charset="0"/>
              </a:rPr>
              <a:t>mengetahui</a:t>
            </a:r>
            <a:r>
              <a:rPr kumimoji="1" lang="id-ID" altLang="id-ID" sz="3600" dirty="0" smtClean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smtClean="0">
                <a:latin typeface="Arial Narrow" panose="020B0606020202030204" pitchFamily="34" charset="0"/>
              </a:rPr>
              <a:t>…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sebuah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tes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.</a:t>
            </a:r>
          </a:p>
          <a:p>
            <a:pPr lvl="1"/>
            <a:r>
              <a:rPr kumimoji="1" lang="en-US" altLang="id-ID" sz="3600" dirty="0">
                <a:latin typeface="Arial Narrow" panose="020B0606020202030204" pitchFamily="34" charset="0"/>
              </a:rPr>
              <a:t>a.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reliabilitas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			c.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objektivitas</a:t>
            </a:r>
            <a:endParaRPr kumimoji="1" lang="en-US" altLang="id-ID" sz="3600" dirty="0">
              <a:latin typeface="Arial Narrow" panose="020B0606020202030204" pitchFamily="34" charset="0"/>
            </a:endParaRPr>
          </a:p>
          <a:p>
            <a:pPr lvl="1"/>
            <a:r>
              <a:rPr kumimoji="1" lang="en-US" altLang="id-ID" sz="3600" dirty="0">
                <a:latin typeface="Arial Narrow" panose="020B0606020202030204" pitchFamily="34" charset="0"/>
              </a:rPr>
              <a:t>b.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validitas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			d.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korelasi</a:t>
            </a:r>
            <a:endParaRPr kumimoji="1" lang="en-US" altLang="id-ID" sz="36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0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914B11-71F8-4879-9E7D-AC70BFBA3910}" type="slidenum">
              <a:rPr lang="en-US" altLang="id-ID"/>
              <a:pPr/>
              <a:t>9</a:t>
            </a:fld>
            <a:endParaRPr lang="en-US" altLang="id-ID"/>
          </a:p>
        </p:txBody>
      </p:sp>
      <p:sp>
        <p:nvSpPr>
          <p:cNvPr id="369666" name="Rectangle 2"/>
          <p:cNvSpPr>
            <a:spLocks noChangeArrowheads="1"/>
          </p:cNvSpPr>
          <p:nvPr/>
        </p:nvSpPr>
        <p:spPr bwMode="auto">
          <a:xfrm>
            <a:off x="-252413" y="620713"/>
            <a:ext cx="9396413" cy="576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863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1" lang="en-US" altLang="id-ID" sz="3600" b="1" dirty="0">
                <a:solidFill>
                  <a:srgbClr val="00FF99"/>
                </a:solidFill>
                <a:latin typeface="Times New Roman" panose="02020603050405020304" pitchFamily="18" charset="0"/>
              </a:rPr>
              <a:t>	</a:t>
            </a:r>
            <a:r>
              <a:rPr kumimoji="1" lang="en-US" altLang="id-ID" sz="3600" b="1" dirty="0" smtClean="0">
                <a:solidFill>
                  <a:srgbClr val="00FF99"/>
                </a:solidFill>
                <a:latin typeface="Times New Roman" panose="02020603050405020304" pitchFamily="18" charset="0"/>
              </a:rPr>
              <a:t>P</a:t>
            </a:r>
            <a:r>
              <a:rPr kumimoji="1" lang="id-ID" altLang="id-ID" sz="3600" b="1" dirty="0" smtClean="0">
                <a:solidFill>
                  <a:srgbClr val="00FF99"/>
                </a:solidFill>
                <a:latin typeface="Times New Roman" panose="02020603050405020304" pitchFamily="18" charset="0"/>
              </a:rPr>
              <a:t>emahaman </a:t>
            </a:r>
            <a:endParaRPr kumimoji="1" lang="en-US" altLang="id-ID" sz="3600" b="1" dirty="0">
              <a:solidFill>
                <a:srgbClr val="00FF99"/>
              </a:solidFill>
              <a:latin typeface="Times New Roman" panose="02020603050405020304" pitchFamily="18" charset="0"/>
            </a:endParaRPr>
          </a:p>
          <a:p>
            <a:endParaRPr kumimoji="1" lang="en-US" altLang="id-ID" sz="2800" dirty="0">
              <a:latin typeface="Times New Roman" panose="02020603050405020304" pitchFamily="18" charset="0"/>
            </a:endParaRPr>
          </a:p>
          <a:p>
            <a:r>
              <a:rPr kumimoji="1" lang="en-US" altLang="id-ID" sz="2400" dirty="0">
                <a:latin typeface="Times New Roman" panose="02020603050405020304" pitchFamily="18" charset="0"/>
              </a:rPr>
              <a:t>	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Jika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sebuah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tes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ditambah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soalnya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sehingga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panjangnya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menjadi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dua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kali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lipat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dari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semula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maka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reliabilitas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tes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tersebut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akan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….</a:t>
            </a:r>
          </a:p>
          <a:p>
            <a:r>
              <a:rPr kumimoji="1" lang="en-US" altLang="id-ID" sz="3600" dirty="0">
                <a:latin typeface="Arial Narrow" panose="020B0606020202030204" pitchFamily="34" charset="0"/>
              </a:rPr>
              <a:t>a.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tetap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sama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	              c.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meningkat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sedikit</a:t>
            </a:r>
            <a:endParaRPr kumimoji="1" lang="en-US" altLang="id-ID" sz="3600" dirty="0">
              <a:latin typeface="Arial Narrow" panose="020B0606020202030204" pitchFamily="34" charset="0"/>
            </a:endParaRPr>
          </a:p>
          <a:p>
            <a:r>
              <a:rPr kumimoji="1" lang="en-US" altLang="id-ID" sz="3600" dirty="0">
                <a:latin typeface="Arial Narrow" panose="020B0606020202030204" pitchFamily="34" charset="0"/>
              </a:rPr>
              <a:t>b.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menjadi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dua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kali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lipat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  d.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bisa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naik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atau</a:t>
            </a:r>
            <a:r>
              <a:rPr kumimoji="1" lang="en-US" altLang="id-ID" sz="3600" dirty="0">
                <a:latin typeface="Arial Narrow" panose="020B0606020202030204" pitchFamily="34" charset="0"/>
              </a:rPr>
              <a:t> </a:t>
            </a:r>
            <a:r>
              <a:rPr kumimoji="1" lang="en-US" altLang="id-ID" sz="3600" dirty="0" err="1">
                <a:latin typeface="Arial Narrow" panose="020B0606020202030204" pitchFamily="34" charset="0"/>
              </a:rPr>
              <a:t>turun</a:t>
            </a:r>
            <a:endParaRPr kumimoji="1" lang="en-US" altLang="id-ID" sz="3600" dirty="0">
              <a:latin typeface="Times New Roman" panose="02020603050405020304" pitchFamily="18" charset="0"/>
            </a:endParaRPr>
          </a:p>
          <a:p>
            <a:endParaRPr kumimoji="1" lang="en-US" altLang="id-ID" sz="3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6" grpId="0" build="p" autoUpdateAnimBg="0"/>
    </p:bld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2232</TotalTime>
  <Words>739</Words>
  <Application>Microsoft Office PowerPoint</Application>
  <PresentationFormat>On-screen Show (4:3)</PresentationFormat>
  <Paragraphs>295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Arial Narrow</vt:lpstr>
      <vt:lpstr>Calibri</vt:lpstr>
      <vt:lpstr>Times New Roman</vt:lpstr>
      <vt:lpstr>Verdana</vt:lpstr>
      <vt:lpstr>Wingdings</vt:lpstr>
      <vt:lpstr>Glass Layers</vt:lpstr>
      <vt:lpstr>PowerPoint Presentation</vt:lpstr>
      <vt:lpstr>PowerPoint Presentation</vt:lpstr>
      <vt:lpstr>PowerPoint Presentation</vt:lpstr>
      <vt:lpstr>Konstruksi Tes Uraian</vt:lpstr>
      <vt:lpstr>PowerPoint Presentation</vt:lpstr>
      <vt:lpstr>PowerPoint Presentation</vt:lpstr>
      <vt:lpstr>Contoh Instrumen Penilaian  (Soal Objektif)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Prinsip Penulisan Soal Objektif</vt:lpstr>
      <vt:lpstr>Prinsip Penulisan Instrumen Penilaian Soal Tes Pilihan Ganda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</dc:creator>
  <cp:lastModifiedBy>Windows User</cp:lastModifiedBy>
  <cp:revision>107</cp:revision>
  <dcterms:created xsi:type="dcterms:W3CDTF">2003-03-23T03:14:47Z</dcterms:created>
  <dcterms:modified xsi:type="dcterms:W3CDTF">2021-04-13T01:13:01Z</dcterms:modified>
</cp:coreProperties>
</file>