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Default Extension="gif" ContentType="image/gif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strictFirstAndLastChars="0" showSpecialPlsOnTitleSld="0" firstSlideNum="0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7620000" cx="10160000"/>
  <p:notesSz cy="10160000" cx="7620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4.xml" Type="http://schemas.openxmlformats.org/officeDocument/2006/relationships/slide" Id="rId19"/><Relationship Target="slides/slide13.xml" Type="http://schemas.openxmlformats.org/officeDocument/2006/relationships/slide" Id="rId18"/><Relationship Target="slides/slide12.xml" Type="http://schemas.openxmlformats.org/officeDocument/2006/relationships/slide" Id="rId17"/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slides/slide16.xml" Type="http://schemas.openxmlformats.org/officeDocument/2006/relationships/slide" Id="rId21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theme/theme3.xml" Type="http://schemas.openxmlformats.org/officeDocument/2006/relationships/theme" Id="rId1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15.xml" Type="http://schemas.openxmlformats.org/officeDocument/2006/relationships/slide" Id="rId20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1" name="Shape 8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7" name="Shape 8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3" name="Shape 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9" name="Shape 9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5" name="Shape 10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1" name="Shape 11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2" name="Shape 112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17" name="Shape 1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8" name="Shape 118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" name="Shape 35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5" name="Shape 7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y="762000" x="1270250"/>
            <a:ext cy="3809999" cx="5080250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w="med" len="med" type="none"/>
            <a:tailEnd w="med" len="med" type="none"/>
          </a:ln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y="4826000" x="762000"/>
            <a:ext cy="4572000" cx="6096000"/>
          </a:xfrm>
          <a:prstGeom prst="rect">
            <a:avLst/>
          </a:prstGeom>
        </p:spPr>
        <p:txBody>
          <a:bodyPr bIns="91425" rIns="91425" lIns="91425" tIns="91425" anchor="t" anchorCtr="0"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 sz="1466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" name="Shape 5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6" name="Shape 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" name="Shape 7"/>
          <p:cNvSpPr txBox="1"/>
          <p:nvPr>
            <p:ph type="ctrTitle"/>
          </p:nvPr>
        </p:nvSpPr>
        <p:spPr>
          <a:xfrm>
            <a:off y="3048000" x="914400"/>
            <a:ext cy="1219199" cx="83312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ctr">
              <a:spcBef>
                <a:spcPts val="0"/>
              </a:spcBef>
              <a:buClr>
                <a:srgbClr val="6A9121"/>
              </a:buClr>
              <a:buSzPct val="100000"/>
              <a:buFont typeface="Trebuchet MS"/>
              <a:defRPr sz="4800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" type="subTitle"/>
          </p:nvPr>
        </p:nvSpPr>
        <p:spPr>
          <a:xfrm>
            <a:off y="4572000" x="1828800"/>
            <a:ext cy="914400" cx="65023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ctr">
              <a:spcBef>
                <a:spcPts val="0"/>
              </a:spcBef>
              <a:buClr>
                <a:srgbClr val="C4DA39"/>
              </a:buClr>
              <a:buSzPct val="100000"/>
              <a:buFont typeface="Trebuchet MS"/>
              <a:defRPr sz="3200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9" name="Shape 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y="609600" x="304800"/>
            <a:ext cy="914400" cx="9550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y="1828800" x="508000"/>
            <a:ext cy="5486399" cx="91440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buSzPct val="98765"/>
              <a:defRPr sz="2666"/>
            </a:lvl1pPr>
            <a:lvl2pPr>
              <a:spcBef>
                <a:spcPts val="0"/>
              </a:spcBef>
              <a:buSzPct val="98765"/>
              <a:defRPr sz="2666"/>
            </a:lvl2pPr>
            <a:lvl3pPr>
              <a:spcBef>
                <a:spcPts val="0"/>
              </a:spcBef>
              <a:buSzPct val="98765"/>
              <a:defRPr sz="2666"/>
            </a:lvl3pPr>
            <a:lvl4pPr>
              <a:spcBef>
                <a:spcPts val="0"/>
              </a:spcBef>
              <a:buSzPct val="98765"/>
              <a:defRPr sz="2666"/>
            </a:lvl4pPr>
            <a:lvl5pPr>
              <a:spcBef>
                <a:spcPts val="0"/>
              </a:spcBef>
              <a:buSzPct val="98765"/>
              <a:defRPr sz="2666"/>
            </a:lvl5pPr>
            <a:lvl6pPr>
              <a:spcBef>
                <a:spcPts val="0"/>
              </a:spcBef>
              <a:buSzPct val="98765"/>
              <a:defRPr sz="2666"/>
            </a:lvl6pPr>
            <a:lvl7pPr>
              <a:spcBef>
                <a:spcPts val="0"/>
              </a:spcBef>
              <a:buSzPct val="98765"/>
              <a:defRPr sz="2666"/>
            </a:lvl7pPr>
            <a:lvl8pPr>
              <a:spcBef>
                <a:spcPts val="0"/>
              </a:spcBef>
              <a:buSzPct val="98765"/>
              <a:defRPr sz="2666"/>
            </a:lvl8pPr>
            <a:lvl9pPr>
              <a:spcBef>
                <a:spcPts val="0"/>
              </a:spcBef>
              <a:buSzPct val="98765"/>
              <a:defRPr sz="2666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2" name="Shape 1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y="609600" x="304800"/>
            <a:ext cy="914400" cx="9550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algn="ctr">
              <a:spcBef>
                <a:spcPts val="0"/>
              </a:spcBef>
              <a:buClr>
                <a:srgbClr val="6A9121"/>
              </a:buClr>
              <a:buSzPct val="99224"/>
              <a:buFont typeface="Trebuchet MS"/>
              <a:defRPr sz="4266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y="1828800" x="508000"/>
            <a:ext cy="5486399" cx="4267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buSzPct val="98765"/>
              <a:defRPr sz="2666"/>
            </a:lvl1pPr>
            <a:lvl2pPr>
              <a:spcBef>
                <a:spcPts val="0"/>
              </a:spcBef>
              <a:buSzPct val="98765"/>
              <a:defRPr sz="2666"/>
            </a:lvl2pPr>
            <a:lvl3pPr>
              <a:spcBef>
                <a:spcPts val="0"/>
              </a:spcBef>
              <a:buSzPct val="98765"/>
              <a:defRPr sz="2666"/>
            </a:lvl3pPr>
            <a:lvl4pPr>
              <a:spcBef>
                <a:spcPts val="0"/>
              </a:spcBef>
              <a:buSzPct val="98765"/>
              <a:defRPr sz="2666"/>
            </a:lvl4pPr>
            <a:lvl5pPr>
              <a:spcBef>
                <a:spcPts val="0"/>
              </a:spcBef>
              <a:buSzPct val="98765"/>
              <a:defRPr sz="2666"/>
            </a:lvl5pPr>
            <a:lvl6pPr>
              <a:spcBef>
                <a:spcPts val="0"/>
              </a:spcBef>
              <a:buSzPct val="98765"/>
              <a:defRPr sz="2666"/>
            </a:lvl6pPr>
            <a:lvl7pPr>
              <a:spcBef>
                <a:spcPts val="0"/>
              </a:spcBef>
              <a:buSzPct val="98765"/>
              <a:defRPr sz="2666"/>
            </a:lvl7pPr>
            <a:lvl8pPr>
              <a:spcBef>
                <a:spcPts val="0"/>
              </a:spcBef>
              <a:buSzPct val="98765"/>
              <a:defRPr sz="2666"/>
            </a:lvl8pPr>
            <a:lvl9pPr>
              <a:spcBef>
                <a:spcPts val="0"/>
              </a:spcBef>
              <a:buSzPct val="98765"/>
              <a:defRPr sz="2666"/>
            </a:lvl9pPr>
          </a:lstStyle>
          <a:p/>
        </p:txBody>
      </p:sp>
      <p:sp>
        <p:nvSpPr>
          <p:cNvPr id="15" name="Shape 15"/>
          <p:cNvSpPr txBox="1"/>
          <p:nvPr>
            <p:ph idx="2" type="body"/>
          </p:nvPr>
        </p:nvSpPr>
        <p:spPr>
          <a:xfrm>
            <a:off y="1828800" x="5384800"/>
            <a:ext cy="5486399" cx="4267199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buSzPct val="98765"/>
              <a:defRPr sz="2666"/>
            </a:lvl1pPr>
            <a:lvl2pPr>
              <a:spcBef>
                <a:spcPts val="0"/>
              </a:spcBef>
              <a:buSzPct val="98765"/>
              <a:defRPr sz="2666"/>
            </a:lvl2pPr>
            <a:lvl3pPr>
              <a:spcBef>
                <a:spcPts val="0"/>
              </a:spcBef>
              <a:buSzPct val="98765"/>
              <a:defRPr sz="2666"/>
            </a:lvl3pPr>
            <a:lvl4pPr>
              <a:spcBef>
                <a:spcPts val="0"/>
              </a:spcBef>
              <a:buSzPct val="98765"/>
              <a:defRPr sz="2666"/>
            </a:lvl4pPr>
            <a:lvl5pPr>
              <a:spcBef>
                <a:spcPts val="0"/>
              </a:spcBef>
              <a:buSzPct val="98765"/>
              <a:defRPr sz="2666"/>
            </a:lvl5pPr>
            <a:lvl6pPr>
              <a:spcBef>
                <a:spcPts val="0"/>
              </a:spcBef>
              <a:buSzPct val="98765"/>
              <a:defRPr sz="2666"/>
            </a:lvl6pPr>
            <a:lvl7pPr>
              <a:spcBef>
                <a:spcPts val="0"/>
              </a:spcBef>
              <a:buSzPct val="98765"/>
              <a:defRPr sz="2666"/>
            </a:lvl7pPr>
            <a:lvl8pPr>
              <a:spcBef>
                <a:spcPts val="0"/>
              </a:spcBef>
              <a:buSzPct val="98765"/>
              <a:defRPr sz="2666"/>
            </a:lvl8pPr>
            <a:lvl9pPr>
              <a:spcBef>
                <a:spcPts val="0"/>
              </a:spcBef>
              <a:buSzPct val="98765"/>
              <a:defRPr sz="2666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6" name="Shape 1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7" name="Shape 17"/>
          <p:cNvSpPr txBox="1"/>
          <p:nvPr>
            <p:ph idx="1" type="body"/>
          </p:nvPr>
        </p:nvSpPr>
        <p:spPr>
          <a:xfrm>
            <a:off y="6705600" x="304800"/>
            <a:ext cy="609599" cx="9550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1pPr>
            <a:lvl2pPr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2pPr>
            <a:lvl3pPr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3pPr>
            <a:lvl4pPr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4pPr>
            <a:lvl5pPr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5pPr>
            <a:lvl6pPr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6pPr>
            <a:lvl7pPr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7pPr>
            <a:lvl8pPr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8pPr>
            <a:lvl9pPr algn="ctr">
              <a:spcBef>
                <a:spcPts val="0"/>
              </a:spcBef>
              <a:buClr>
                <a:srgbClr val="C4DA39"/>
              </a:buClr>
              <a:buSzPct val="100000"/>
              <a:defRPr sz="3200">
                <a:solidFill>
                  <a:srgbClr val="C4DA39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1.xml" Type="http://schemas.openxmlformats.org/officeDocument/2006/relationships/slideLayout" Id="rId2"/><Relationship Target="../media/image03.jpg" Type="http://schemas.openxmlformats.org/officeDocument/2006/relationships/image" Id="rId1"/><Relationship Target="../slideLayouts/slideLayout3.xml" Type="http://schemas.openxmlformats.org/officeDocument/2006/relationships/slideLayout" Id="rId4"/><Relationship Target="../slideLayouts/slideLayout2.xml" Type="http://schemas.openxmlformats.org/officeDocument/2006/relationships/slideLayout" Id="rId3"/><Relationship Target="../slideLayouts/slideLayout5.xml" Type="http://schemas.openxmlformats.org/officeDocument/2006/relationships/slideLayout" Id="rId6"/><Relationship Target="../slideLayouts/slideLayout4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2"/>
    <p:sldLayoutId id="2147483649" r:id="rId3"/>
    <p:sldLayoutId id="2147483650" r:id="rId4"/>
    <p:sldLayoutId id="2147483651" r:id="rId5"/>
    <p:sldLayoutId id="2147483652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12.xml.rels><?xml version="1.0" encoding="UTF-8" standalone="yes"?><Relationships xmlns="http://schemas.openxmlformats.org/package/2006/relationships"><Relationship Target="../notesSlides/notesSlide12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13.xml.rels><?xml version="1.0" encoding="UTF-8" standalone="yes"?><Relationships xmlns="http://schemas.openxmlformats.org/package/2006/relationships"><Relationship Target="../notesSlides/notesSlide13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14.xml.rels><?xml version="1.0" encoding="UTF-8" standalone="yes"?><Relationships xmlns="http://schemas.openxmlformats.org/package/2006/relationships"><Relationship Target="../notesSlides/notesSlide14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15.xml.rels><?xml version="1.0" encoding="UTF-8" standalone="yes"?><Relationships xmlns="http://schemas.openxmlformats.org/package/2006/relationships"><Relationship Target="../notesSlides/notesSlide15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16.xml.rels><?xml version="1.0" encoding="UTF-8" standalone="yes"?><Relationships xmlns="http://schemas.openxmlformats.org/package/2006/relationships"><Relationship Target="../notesSlides/notesSlide16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3.xml" Type="http://schemas.openxmlformats.org/officeDocument/2006/relationships/slideLayout" Id="rId1"/><Relationship Target="https://docs.google.com/present/view?id=dd2fch4k_21czdzb9f2" Type="http://schemas.openxmlformats.org/officeDocument/2006/relationships/hyperlink" TargetMode="External" Id="rId4"/><Relationship Target="https://docs.google.com/present/view?id=dd2fch4k_21czdzb9f2" Type="http://schemas.openxmlformats.org/officeDocument/2006/relationships/hyperlink" TargetMode="External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1.gif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5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3.xml" Type="http://schemas.openxmlformats.org/officeDocument/2006/relationships/slideLayout" Id="rId1"/><Relationship Target="http://www.controleng.com/search/search-single-display/back-to-basics-how-gain-scheduling-works/52cd5aac6a.html" Type="http://schemas.openxmlformats.org/officeDocument/2006/relationships/hyperlink" TargetMode="External" Id="rId4"/><Relationship Target="http://www.controleng.com/search/search-single-display/back-to-basics-how-gain-scheduling-works/52cd5aac6a.html" Type="http://schemas.openxmlformats.org/officeDocument/2006/relationships/hyperlink" TargetMode="External" Id="rId3"/><Relationship Target="../media/image02.gif" Type="http://schemas.openxmlformats.org/officeDocument/2006/relationships/image" Id="rId5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0.gif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3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3.xml" Type="http://schemas.openxmlformats.org/officeDocument/2006/relationships/slideLayout" Id="rId1"/><Relationship Target="../media/image04.gif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" name="Shape 1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9" name="Shape 19"/>
          <p:cNvSpPr txBox="1"/>
          <p:nvPr>
            <p:ph type="ctrTitle"/>
          </p:nvPr>
        </p:nvSpPr>
        <p:spPr>
          <a:xfrm>
            <a:off y="3048000" x="914400"/>
            <a:ext cy="1295400" cx="840739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4800" lang="en-US">
                <a:solidFill>
                  <a:srgbClr val="274E13"/>
                </a:solidFill>
                <a:latin typeface="Trebuchet MS"/>
                <a:ea typeface="Trebuchet MS"/>
                <a:cs typeface="Trebuchet MS"/>
                <a:sym typeface="Trebuchet MS"/>
              </a:rPr>
              <a:t>Sistem Adaptif</a:t>
            </a:r>
          </a:p>
        </p:txBody>
      </p:sp>
      <p:sp>
        <p:nvSpPr>
          <p:cNvPr id="20" name="Shape 20"/>
          <p:cNvSpPr txBox="1"/>
          <p:nvPr>
            <p:ph idx="1" type="subTitle"/>
          </p:nvPr>
        </p:nvSpPr>
        <p:spPr>
          <a:xfrm>
            <a:off y="4572000" x="1828800"/>
            <a:ext cy="990599" cx="657859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3200" lang="en-US">
                <a:solidFill>
                  <a:srgbClr val="C4DA39"/>
                </a:solidFill>
                <a:latin typeface="Trebuchet MS"/>
                <a:ea typeface="Trebuchet MS"/>
                <a:cs typeface="Trebuchet MS"/>
                <a:sym typeface="Trebuchet MS"/>
              </a:rPr>
              <a:t>by Agus Trisanto</a:t>
            </a:r>
          </a:p>
        </p:txBody>
      </p:sp>
      <p:sp>
        <p:nvSpPr>
          <p:cNvPr id="21" name="Shape 21"/>
          <p:cNvSpPr txBox="1"/>
          <p:nvPr/>
        </p:nvSpPr>
        <p:spPr>
          <a:xfrm>
            <a:off y="1208975" x="3142175"/>
            <a:ext cy="706450" cx="3470125"/>
          </a:xfrm>
          <a:prstGeom prst="rect">
            <a:avLst/>
          </a:prstGeom>
          <a:noFill/>
          <a:ln>
            <a:noFill/>
          </a:ln>
        </p:spPr>
        <p:txBody>
          <a:bodyPr bIns="38100" rIns="38100" lIns="38100" tIns="38100" anchor="t" anchorCtr="0">
            <a:norm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b="1"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Jadwal Pertemuan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y="609600" x="304800"/>
            <a:ext cy="990599" cx="962659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4266" lang="en-US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Pertemuan Ke 10</a:t>
            </a:r>
          </a:p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y="1727175" x="711200"/>
            <a:ext cy="5557499" cx="921734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Diskusi Kelompok Aplikasi : Gain Sheduling   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y="609600" x="304800"/>
            <a:ext cy="990599" cx="962659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4266" lang="en-US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Pertemuan Ke 11</a:t>
            </a:r>
          </a:p>
        </p:txBody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y="1828800" x="508000"/>
            <a:ext cy="5562600" cx="9220200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Diskusi Kelompok Aplikasi : Model Reference Adaptive Control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y="609600" x="304800"/>
            <a:ext cy="990599" cx="962659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4266" lang="en-US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Pertemuan Ke 12</a:t>
            </a:r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y="1828800" x="508000"/>
            <a:ext cy="5562600" cx="9220200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Diskusi kelompok Aplikasi Self Tuning Regulator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y="609600" x="304800"/>
            <a:ext cy="990599" cx="962659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4266" lang="en-US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Pertemuan Ke 13</a:t>
            </a:r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y="1828800" x="508000"/>
            <a:ext cy="5562600" cx="9220200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Adaptif Fuzzy Kontrol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y="609600" x="304800"/>
            <a:ext cy="990599" cx="962659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4266" lang="en-US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Pertemuan Ke 14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y="1828800" x="508000"/>
            <a:ext cy="5562600" cx="9220200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Aplikasi Fuzzy Adaptif Control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y="609600" x="304800"/>
            <a:ext cy="990599" cx="962659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4266" lang="en-US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Pertemuan Ke 15</a:t>
            </a:r>
          </a:p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y="1828800" x="508000"/>
            <a:ext cy="5562600" cx="9220200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Presentasi kelompok : aplikasi Adaptive Control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4" name="Shape 11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5" name="Shape 115"/>
          <p:cNvSpPr txBox="1"/>
          <p:nvPr>
            <p:ph type="title"/>
          </p:nvPr>
        </p:nvSpPr>
        <p:spPr>
          <a:xfrm>
            <a:off y="609600" x="304800"/>
            <a:ext cy="990599" cx="962659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4266" lang="en-US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Pertemuan ke 16</a:t>
            </a:r>
          </a:p>
        </p:txBody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y="1828800" x="508000"/>
            <a:ext cy="5562600" cx="9220200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Ujian Akhir Semester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y="609600" x="304800"/>
            <a:ext cy="990599" cx="962659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4266" lang="en-US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Pertemuan ke 1</a:t>
            </a:r>
          </a:p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1828800" x="508000"/>
            <a:ext cy="5562600" cx="9220200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Materi :  Review pengendalian 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rtl="0" lvl="0" marR="0" indent="-220133" marL="381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98765"/>
              <a:buFont typeface="Arial"/>
              <a:buChar char="●"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Memahami prinsip pengendalian terbuka dan tertutup</a:t>
            </a:r>
          </a:p>
          <a:p>
            <a:pPr rtl="0" lvl="0" marR="0" indent="-220133" marL="381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98765"/>
              <a:buFont typeface="Arial"/>
              <a:buChar char="●"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Aplikasi pengendalian terbuka dan tertutup.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Materi pertemuan pertama klik </a:t>
            </a:r>
            <a:r>
              <a:rPr u="sng" sz="2666" lang="en-US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disini materi-1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u="sng"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  <a:hlinkClick r:id="rId4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y="600575" x="299925"/>
            <a:ext cy="995850" cx="961759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4266" lang="en-US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Pertemuan ke 2</a:t>
            </a:r>
          </a:p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1828800" x="508000"/>
            <a:ext cy="5562600" cx="9220200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Pembentukan kelompok dan diskusi mengenai pengendalian open loop dan closed loop, 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gambar blok diagram, contoh aplikasi dan cara kerjanya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Presentasikan masing-masing kelompok dikelas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Hasil yang diharapkan dari diskusi pertemuan ke 2 ini adalah mahasiswa dapat memahami dan membedakan antara open loop dan closed loop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y="609600" x="304800"/>
            <a:ext cy="990599" cx="962659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4266" lang="en-US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Pertemuan Ke 3</a:t>
            </a:r>
          </a:p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y="1828800" x="508000"/>
            <a:ext cy="5562600" cx="9220200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-Materi :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Membahas contoh aplikasi adaptif system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 </a:t>
            </a:r>
          </a:p>
        </p:txBody>
      </p:sp>
      <p:pic>
        <p:nvPicPr>
          <p:cNvPr id="40" name="Shape 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4063975" x="5080000"/>
            <a:ext cy="1943100" cx="381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restart="never" dur="indefinite" nodeType="tmRoot">
          <p:childTnLst>
            <p:seq nextAc="seek" concurrent="1">
              <p:cTn id="2" dur="indefinite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presetID="10" fill="hold" presetSubtype="0" presetClass="entr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 txBox="1"/>
          <p:nvPr>
            <p:ph idx="1" type="body"/>
          </p:nvPr>
        </p:nvSpPr>
        <p:spPr>
          <a:xfrm>
            <a:off y="6603975" x="0"/>
            <a:ext cy="685225" cx="9613574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3200" lang="en-US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Mengemudi kendaraan perlu pengendalian adaptif</a:t>
            </a:r>
          </a:p>
        </p:txBody>
      </p:sp>
      <p:sp>
        <p:nvSpPr>
          <p:cNvPr id="46" name="Shape 46"/>
          <p:cNvSpPr txBox="1"/>
          <p:nvPr/>
        </p:nvSpPr>
        <p:spPr>
          <a:xfrm>
            <a:off y="2031975" x="1422400"/>
            <a:ext cy="1228650" cx="7001199"/>
          </a:xfrm>
          <a:prstGeom prst="rect">
            <a:avLst/>
          </a:prstGeom>
          <a:noFill/>
          <a:ln>
            <a:noFill/>
          </a:ln>
        </p:spPr>
        <p:txBody>
          <a:bodyPr bIns="38100" rIns="38100" lIns="38100" tIns="38100" anchor="t" anchorCtr="0">
            <a:norm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 i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Diskusi kelompok mengenai adaptif kontrol dan aplikasi</a:t>
            </a:r>
          </a:p>
        </p:txBody>
      </p:sp>
      <p:sp>
        <p:nvSpPr>
          <p:cNvPr id="47" name="Shape 47"/>
          <p:cNvSpPr txBox="1"/>
          <p:nvPr>
            <p:ph type="title"/>
          </p:nvPr>
        </p:nvSpPr>
        <p:spPr>
          <a:xfrm>
            <a:off y="761425" x="500350"/>
            <a:ext cy="982649" cx="9613574"/>
          </a:xfrm>
          <a:prstGeom prst="rect">
            <a:avLst/>
          </a:prstGeom>
          <a:noFill/>
          <a:ln>
            <a:noFill/>
          </a:ln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4266" lang="en-US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Pertemuan Ke 4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1" name="Shape 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y="609600" x="304800"/>
            <a:ext cy="990599" cx="962659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4266" lang="en-US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Pertemuan ke 5</a:t>
            </a:r>
          </a:p>
        </p:txBody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y="1524000" x="508000"/>
            <a:ext cy="5560750" cx="920789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rtl="0" lvl="0" marR="0" indent="-220133" marL="381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98765"/>
              <a:buFont typeface="Arial"/>
              <a:buChar char="●"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Presantasi Kelompok mengenai Gain Sheduling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 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      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links :</a:t>
            </a:r>
            <a:r>
              <a:rPr sz="2666" lang="en-US">
                <a:solidFill>
                  <a:srgbClr val="F4CCCC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r>
              <a:rPr u="sng" sz="2666" lang="en-US">
                <a:solidFill>
                  <a:srgbClr val="6A9121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how-gain-scheduling-works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u="sng"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  <a:hlinkClick r:id="rId4"/>
            </a:endParaRP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4" name="Shape 5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y="2133600" x="1930400"/>
            <a:ext cy="2771149" cx="5136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y="609600" x="304800"/>
            <a:ext cy="990599" cx="962659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4266" lang="en-US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Pertemuan ke 7</a:t>
            </a:r>
          </a:p>
        </p:txBody>
      </p:sp>
      <p:sp>
        <p:nvSpPr>
          <p:cNvPr id="60" name="Shape 60"/>
          <p:cNvSpPr txBox="1"/>
          <p:nvPr/>
        </p:nvSpPr>
        <p:spPr>
          <a:xfrm>
            <a:off y="1869575" x="1016000"/>
            <a:ext cy="1920750" cx="6642399"/>
          </a:xfrm>
          <a:prstGeom prst="rect">
            <a:avLst/>
          </a:prstGeom>
          <a:noFill/>
          <a:ln>
            <a:noFill/>
          </a:ln>
        </p:spPr>
        <p:txBody>
          <a:bodyPr bIns="38100" rIns="38100" lIns="38100" tIns="38100" anchor="t" anchorCtr="0">
            <a:norm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Diskusi Kelompok : Model Reference Adaptive Control (MRAC)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t/>
            </a:r>
            <a:endParaRPr sz="2666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1" name="Shape 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641600" x="1828800"/>
            <a:ext cy="3654549" cx="5723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>
            <a:off y="609600" x="304800"/>
            <a:ext cy="990599" cx="962659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4266" lang="en-US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Pertemuan ke 8</a:t>
            </a:r>
          </a:p>
        </p:txBody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y="2641600" x="1422400"/>
            <a:ext cy="1233300" cx="7067600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b="1" sz="3733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Ujian Tengah Semester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y="609600" x="304800"/>
            <a:ext cy="990599" cx="9626599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sz="4266" lang="en-US">
                <a:solidFill>
                  <a:srgbClr val="6A9121"/>
                </a:solidFill>
                <a:latin typeface="Trebuchet MS"/>
                <a:ea typeface="Trebuchet MS"/>
                <a:cs typeface="Trebuchet MS"/>
                <a:sym typeface="Trebuchet MS"/>
              </a:rPr>
              <a:t>Pertemuan ke 9</a:t>
            </a:r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y="1828800" x="508000"/>
            <a:ext cy="5562600" cx="9220200"/>
          </a:xfrm>
          <a:prstGeom prst="rect">
            <a:avLst/>
          </a:prstGeom>
        </p:spPr>
        <p:txBody>
          <a:bodyPr bIns="38100" rIns="38100" lIns="38100" tIns="38100" anchor="t" anchorCtr="0">
            <a:normAutofit/>
          </a:bodyPr>
          <a:lstStyle/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Diskusi Kelompok:</a:t>
            </a:r>
          </a:p>
          <a:p>
            <a:pPr rtl="0">
              <a:lnSpc>
                <a:spcPct val="100000"/>
              </a:lnSpc>
              <a:spcBef>
                <a:spcPts val="0"/>
              </a:spcBef>
              <a:buNone/>
            </a:pPr>
            <a:r>
              <a:rPr sz="2666" lang="en-US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Self Tuning Regulator</a:t>
            </a:r>
          </a:p>
        </p:txBody>
      </p:sp>
      <p:pic>
        <p:nvPicPr>
          <p:cNvPr id="74" name="Shape 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y="2946400" x="1930400"/>
            <a:ext cy="3021350" cx="529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grass">
      <a:dk1>
        <a:srgbClr val="000000"/>
      </a:dk1>
      <a:lt1>
        <a:srgbClr val="FFFFFF"/>
      </a:lt1>
      <a:dk2>
        <a:srgbClr val="073763"/>
      </a:dk2>
      <a:lt2>
        <a:srgbClr val="CFE2F3"/>
      </a:lt2>
      <a:accent1>
        <a:srgbClr val="404040"/>
      </a:accent1>
      <a:accent2>
        <a:srgbClr val="808080"/>
      </a:accent2>
      <a:accent3>
        <a:srgbClr val="C0C0C0"/>
      </a:accent3>
      <a:accent4>
        <a:srgbClr val="396187"/>
      </a:accent4>
      <a:accent5>
        <a:srgbClr val="6B8CAB"/>
      </a:accent5>
      <a:accent6>
        <a:srgbClr val="9DB7CF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