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70" r:id="rId5"/>
    <p:sldId id="307" r:id="rId6"/>
    <p:sldId id="309" r:id="rId7"/>
    <p:sldId id="308" r:id="rId8"/>
    <p:sldId id="310" r:id="rId9"/>
    <p:sldId id="311" r:id="rId10"/>
    <p:sldId id="264" r:id="rId11"/>
    <p:sldId id="265" r:id="rId12"/>
    <p:sldId id="266" r:id="rId13"/>
    <p:sldId id="257" r:id="rId14"/>
    <p:sldId id="259"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91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B231-5456-4D8E-92E7-A9A78003D6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312D538E-2403-44C9-ABD4-4F5F27618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E8C849F4-5498-4BA6-873B-6AEF40694877}"/>
              </a:ext>
            </a:extLst>
          </p:cNvPr>
          <p:cNvSpPr>
            <a:spLocks noGrp="1"/>
          </p:cNvSpPr>
          <p:nvPr>
            <p:ph type="dt" sz="half" idx="10"/>
          </p:nvPr>
        </p:nvSpPr>
        <p:spPr/>
        <p:txBody>
          <a:bodyPr/>
          <a:lstStyle/>
          <a:p>
            <a:fld id="{8AAAB6E0-B3F8-41F2-81A3-1B03E82F1244}" type="datetimeFigureOut">
              <a:rPr lang="en-ID" smtClean="0"/>
              <a:t>03/04/2021</a:t>
            </a:fld>
            <a:endParaRPr lang="en-ID"/>
          </a:p>
        </p:txBody>
      </p:sp>
      <p:sp>
        <p:nvSpPr>
          <p:cNvPr id="5" name="Footer Placeholder 4">
            <a:extLst>
              <a:ext uri="{FF2B5EF4-FFF2-40B4-BE49-F238E27FC236}">
                <a16:creationId xmlns:a16="http://schemas.microsoft.com/office/drawing/2014/main" id="{9D647E32-19D6-4950-894E-261BFD662F8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7D696CD-FE5B-414A-8578-D8CD8E68D678}"/>
              </a:ext>
            </a:extLst>
          </p:cNvPr>
          <p:cNvSpPr>
            <a:spLocks noGrp="1"/>
          </p:cNvSpPr>
          <p:nvPr>
            <p:ph type="sldNum" sz="quarter" idx="12"/>
          </p:nvPr>
        </p:nvSpPr>
        <p:spPr/>
        <p:txBody>
          <a:bodyPr/>
          <a:lstStyle/>
          <a:p>
            <a:fld id="{9162993B-5B9F-4249-A0A4-BA67367A2B31}" type="slidenum">
              <a:rPr lang="en-ID" smtClean="0"/>
              <a:t>‹#›</a:t>
            </a:fld>
            <a:endParaRPr lang="en-ID"/>
          </a:p>
        </p:txBody>
      </p:sp>
    </p:spTree>
    <p:extLst>
      <p:ext uri="{BB962C8B-B14F-4D97-AF65-F5344CB8AC3E}">
        <p14:creationId xmlns:p14="http://schemas.microsoft.com/office/powerpoint/2010/main" val="391979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5C37-7ADB-48AA-AF6A-E9D5425FD32A}"/>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914321F-2C30-49AB-AFAA-5AD9956BD4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C79737B-CF93-4EF6-AECE-19AD32B803EA}"/>
              </a:ext>
            </a:extLst>
          </p:cNvPr>
          <p:cNvSpPr>
            <a:spLocks noGrp="1"/>
          </p:cNvSpPr>
          <p:nvPr>
            <p:ph type="dt" sz="half" idx="10"/>
          </p:nvPr>
        </p:nvSpPr>
        <p:spPr/>
        <p:txBody>
          <a:bodyPr/>
          <a:lstStyle/>
          <a:p>
            <a:fld id="{8AAAB6E0-B3F8-41F2-81A3-1B03E82F1244}" type="datetimeFigureOut">
              <a:rPr lang="en-ID" smtClean="0"/>
              <a:t>03/04/2021</a:t>
            </a:fld>
            <a:endParaRPr lang="en-ID"/>
          </a:p>
        </p:txBody>
      </p:sp>
      <p:sp>
        <p:nvSpPr>
          <p:cNvPr id="5" name="Footer Placeholder 4">
            <a:extLst>
              <a:ext uri="{FF2B5EF4-FFF2-40B4-BE49-F238E27FC236}">
                <a16:creationId xmlns:a16="http://schemas.microsoft.com/office/drawing/2014/main" id="{D6AE6D57-58BB-4997-A969-0681B93C11D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87FBD0A-71DF-44E6-9B9B-1282789A8BA4}"/>
              </a:ext>
            </a:extLst>
          </p:cNvPr>
          <p:cNvSpPr>
            <a:spLocks noGrp="1"/>
          </p:cNvSpPr>
          <p:nvPr>
            <p:ph type="sldNum" sz="quarter" idx="12"/>
          </p:nvPr>
        </p:nvSpPr>
        <p:spPr/>
        <p:txBody>
          <a:bodyPr/>
          <a:lstStyle/>
          <a:p>
            <a:fld id="{9162993B-5B9F-4249-A0A4-BA67367A2B31}" type="slidenum">
              <a:rPr lang="en-ID" smtClean="0"/>
              <a:t>‹#›</a:t>
            </a:fld>
            <a:endParaRPr lang="en-ID"/>
          </a:p>
        </p:txBody>
      </p:sp>
    </p:spTree>
    <p:extLst>
      <p:ext uri="{BB962C8B-B14F-4D97-AF65-F5344CB8AC3E}">
        <p14:creationId xmlns:p14="http://schemas.microsoft.com/office/powerpoint/2010/main" val="64570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2E8B-5382-44EA-A5CD-A362F0F59B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6EBCD79-597D-476F-9289-1C986B402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B764444-6357-40C7-B306-4A28700453FB}"/>
              </a:ext>
            </a:extLst>
          </p:cNvPr>
          <p:cNvSpPr>
            <a:spLocks noGrp="1"/>
          </p:cNvSpPr>
          <p:nvPr>
            <p:ph type="dt" sz="half" idx="10"/>
          </p:nvPr>
        </p:nvSpPr>
        <p:spPr/>
        <p:txBody>
          <a:bodyPr/>
          <a:lstStyle/>
          <a:p>
            <a:fld id="{8AAAB6E0-B3F8-41F2-81A3-1B03E82F1244}" type="datetimeFigureOut">
              <a:rPr lang="en-ID" smtClean="0"/>
              <a:t>03/04/2021</a:t>
            </a:fld>
            <a:endParaRPr lang="en-ID"/>
          </a:p>
        </p:txBody>
      </p:sp>
      <p:sp>
        <p:nvSpPr>
          <p:cNvPr id="5" name="Footer Placeholder 4">
            <a:extLst>
              <a:ext uri="{FF2B5EF4-FFF2-40B4-BE49-F238E27FC236}">
                <a16:creationId xmlns:a16="http://schemas.microsoft.com/office/drawing/2014/main" id="{C79ECC24-00BA-4699-8079-BFB5EDA6BA3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CCB6B4B-F531-45CF-9167-C2DCECE44FB6}"/>
              </a:ext>
            </a:extLst>
          </p:cNvPr>
          <p:cNvSpPr>
            <a:spLocks noGrp="1"/>
          </p:cNvSpPr>
          <p:nvPr>
            <p:ph type="sldNum" sz="quarter" idx="12"/>
          </p:nvPr>
        </p:nvSpPr>
        <p:spPr/>
        <p:txBody>
          <a:bodyPr/>
          <a:lstStyle/>
          <a:p>
            <a:fld id="{9162993B-5B9F-4249-A0A4-BA67367A2B31}" type="slidenum">
              <a:rPr lang="en-ID" smtClean="0"/>
              <a:t>‹#›</a:t>
            </a:fld>
            <a:endParaRPr lang="en-ID"/>
          </a:p>
        </p:txBody>
      </p:sp>
    </p:spTree>
    <p:extLst>
      <p:ext uri="{BB962C8B-B14F-4D97-AF65-F5344CB8AC3E}">
        <p14:creationId xmlns:p14="http://schemas.microsoft.com/office/powerpoint/2010/main" val="351757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5172C4-201B-43F4-B5EA-EB1B850645E9}" type="datetimeFigureOut">
              <a:rPr lang="id-ID" smtClean="0"/>
              <a:t>03/04/2021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543A09-D24E-4F1B-9775-D670C77134BC}" type="slidenum">
              <a:rPr lang="id-ID" smtClean="0"/>
              <a:t>‹#›</a:t>
            </a:fld>
            <a:endParaRPr lang="id-ID"/>
          </a:p>
        </p:txBody>
      </p:sp>
    </p:spTree>
    <p:extLst>
      <p:ext uri="{BB962C8B-B14F-4D97-AF65-F5344CB8AC3E}">
        <p14:creationId xmlns:p14="http://schemas.microsoft.com/office/powerpoint/2010/main" val="206424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5172C4-201B-43F4-B5EA-EB1B850645E9}" type="datetimeFigureOut">
              <a:rPr lang="id-ID" smtClean="0"/>
              <a:t>03/04/2021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543A09-D24E-4F1B-9775-D670C77134BC}" type="slidenum">
              <a:rPr lang="id-ID" smtClean="0"/>
              <a:t>‹#›</a:t>
            </a:fld>
            <a:endParaRPr lang="id-ID"/>
          </a:p>
        </p:txBody>
      </p:sp>
    </p:spTree>
    <p:extLst>
      <p:ext uri="{BB962C8B-B14F-4D97-AF65-F5344CB8AC3E}">
        <p14:creationId xmlns:p14="http://schemas.microsoft.com/office/powerpoint/2010/main" val="889716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5172C4-201B-43F4-B5EA-EB1B850645E9}" type="datetimeFigureOut">
              <a:rPr lang="id-ID" smtClean="0"/>
              <a:t>03/04/2021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543A09-D24E-4F1B-9775-D670C77134BC}" type="slidenum">
              <a:rPr lang="id-ID" smtClean="0"/>
              <a:t>‹#›</a:t>
            </a:fld>
            <a:endParaRPr lang="id-ID"/>
          </a:p>
        </p:txBody>
      </p:sp>
    </p:spTree>
    <p:extLst>
      <p:ext uri="{BB962C8B-B14F-4D97-AF65-F5344CB8AC3E}">
        <p14:creationId xmlns:p14="http://schemas.microsoft.com/office/powerpoint/2010/main" val="1584916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5172C4-201B-43F4-B5EA-EB1B850645E9}" type="datetimeFigureOut">
              <a:rPr lang="id-ID" smtClean="0"/>
              <a:t>03/04/2021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543A09-D24E-4F1B-9775-D670C77134BC}" type="slidenum">
              <a:rPr lang="id-ID" smtClean="0"/>
              <a:t>‹#›</a:t>
            </a:fld>
            <a:endParaRPr lang="id-ID"/>
          </a:p>
        </p:txBody>
      </p:sp>
    </p:spTree>
    <p:extLst>
      <p:ext uri="{BB962C8B-B14F-4D97-AF65-F5344CB8AC3E}">
        <p14:creationId xmlns:p14="http://schemas.microsoft.com/office/powerpoint/2010/main" val="328209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5172C4-201B-43F4-B5EA-EB1B850645E9}" type="datetimeFigureOut">
              <a:rPr lang="id-ID" smtClean="0"/>
              <a:t>03/04/2021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9543A09-D24E-4F1B-9775-D670C77134BC}" type="slidenum">
              <a:rPr lang="id-ID" smtClean="0"/>
              <a:t>‹#›</a:t>
            </a:fld>
            <a:endParaRPr lang="id-ID"/>
          </a:p>
        </p:txBody>
      </p:sp>
    </p:spTree>
    <p:extLst>
      <p:ext uri="{BB962C8B-B14F-4D97-AF65-F5344CB8AC3E}">
        <p14:creationId xmlns:p14="http://schemas.microsoft.com/office/powerpoint/2010/main" val="2871629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5172C4-201B-43F4-B5EA-EB1B850645E9}" type="datetimeFigureOut">
              <a:rPr lang="id-ID" smtClean="0"/>
              <a:t>03/04/2021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9543A09-D24E-4F1B-9775-D670C77134BC}" type="slidenum">
              <a:rPr lang="id-ID" smtClean="0"/>
              <a:t>‹#›</a:t>
            </a:fld>
            <a:endParaRPr lang="id-ID"/>
          </a:p>
        </p:txBody>
      </p:sp>
    </p:spTree>
    <p:extLst>
      <p:ext uri="{BB962C8B-B14F-4D97-AF65-F5344CB8AC3E}">
        <p14:creationId xmlns:p14="http://schemas.microsoft.com/office/powerpoint/2010/main" val="2209852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172C4-201B-43F4-B5EA-EB1B850645E9}" type="datetimeFigureOut">
              <a:rPr lang="id-ID" smtClean="0"/>
              <a:t>03/04/2021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9543A09-D24E-4F1B-9775-D670C77134BC}" type="slidenum">
              <a:rPr lang="id-ID" smtClean="0"/>
              <a:t>‹#›</a:t>
            </a:fld>
            <a:endParaRPr lang="id-ID"/>
          </a:p>
        </p:txBody>
      </p:sp>
    </p:spTree>
    <p:extLst>
      <p:ext uri="{BB962C8B-B14F-4D97-AF65-F5344CB8AC3E}">
        <p14:creationId xmlns:p14="http://schemas.microsoft.com/office/powerpoint/2010/main" val="612307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5172C4-201B-43F4-B5EA-EB1B850645E9}" type="datetimeFigureOut">
              <a:rPr lang="id-ID" smtClean="0"/>
              <a:t>03/04/2021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543A09-D24E-4F1B-9775-D670C77134BC}" type="slidenum">
              <a:rPr lang="id-ID" smtClean="0"/>
              <a:t>‹#›</a:t>
            </a:fld>
            <a:endParaRPr lang="id-ID"/>
          </a:p>
        </p:txBody>
      </p:sp>
    </p:spTree>
    <p:extLst>
      <p:ext uri="{BB962C8B-B14F-4D97-AF65-F5344CB8AC3E}">
        <p14:creationId xmlns:p14="http://schemas.microsoft.com/office/powerpoint/2010/main" val="291006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F568-ECC1-48E2-B54B-5E08C4AAC18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875F972-3C03-47D8-9DF0-A7C7348C3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8AFE184-14FE-471A-9A9A-F248F1D38948}"/>
              </a:ext>
            </a:extLst>
          </p:cNvPr>
          <p:cNvSpPr>
            <a:spLocks noGrp="1"/>
          </p:cNvSpPr>
          <p:nvPr>
            <p:ph type="dt" sz="half" idx="10"/>
          </p:nvPr>
        </p:nvSpPr>
        <p:spPr/>
        <p:txBody>
          <a:bodyPr/>
          <a:lstStyle/>
          <a:p>
            <a:fld id="{8AAAB6E0-B3F8-41F2-81A3-1B03E82F1244}" type="datetimeFigureOut">
              <a:rPr lang="en-ID" smtClean="0"/>
              <a:t>03/04/2021</a:t>
            </a:fld>
            <a:endParaRPr lang="en-ID"/>
          </a:p>
        </p:txBody>
      </p:sp>
      <p:sp>
        <p:nvSpPr>
          <p:cNvPr id="5" name="Footer Placeholder 4">
            <a:extLst>
              <a:ext uri="{FF2B5EF4-FFF2-40B4-BE49-F238E27FC236}">
                <a16:creationId xmlns:a16="http://schemas.microsoft.com/office/drawing/2014/main" id="{C4EF0DF2-7BFD-4BEE-9A10-040B922FB6F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31C1427-FB8A-4804-ACF1-860FAC8A0AF4}"/>
              </a:ext>
            </a:extLst>
          </p:cNvPr>
          <p:cNvSpPr>
            <a:spLocks noGrp="1"/>
          </p:cNvSpPr>
          <p:nvPr>
            <p:ph type="sldNum" sz="quarter" idx="12"/>
          </p:nvPr>
        </p:nvSpPr>
        <p:spPr/>
        <p:txBody>
          <a:bodyPr/>
          <a:lstStyle/>
          <a:p>
            <a:fld id="{9162993B-5B9F-4249-A0A4-BA67367A2B31}" type="slidenum">
              <a:rPr lang="en-ID" smtClean="0"/>
              <a:t>‹#›</a:t>
            </a:fld>
            <a:endParaRPr lang="en-ID"/>
          </a:p>
        </p:txBody>
      </p:sp>
    </p:spTree>
    <p:extLst>
      <p:ext uri="{BB962C8B-B14F-4D97-AF65-F5344CB8AC3E}">
        <p14:creationId xmlns:p14="http://schemas.microsoft.com/office/powerpoint/2010/main" val="109990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5172C4-201B-43F4-B5EA-EB1B850645E9}" type="datetimeFigureOut">
              <a:rPr lang="id-ID" smtClean="0"/>
              <a:t>03/04/2021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543A09-D24E-4F1B-9775-D670C77134BC}" type="slidenum">
              <a:rPr lang="id-ID" smtClean="0"/>
              <a:t>‹#›</a:t>
            </a:fld>
            <a:endParaRPr lang="id-ID"/>
          </a:p>
        </p:txBody>
      </p:sp>
    </p:spTree>
    <p:extLst>
      <p:ext uri="{BB962C8B-B14F-4D97-AF65-F5344CB8AC3E}">
        <p14:creationId xmlns:p14="http://schemas.microsoft.com/office/powerpoint/2010/main" val="489440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5172C4-201B-43F4-B5EA-EB1B850645E9}" type="datetimeFigureOut">
              <a:rPr lang="id-ID" smtClean="0"/>
              <a:t>03/04/2021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543A09-D24E-4F1B-9775-D670C77134BC}" type="slidenum">
              <a:rPr lang="id-ID" smtClean="0"/>
              <a:t>‹#›</a:t>
            </a:fld>
            <a:endParaRPr lang="id-ID"/>
          </a:p>
        </p:txBody>
      </p:sp>
    </p:spTree>
    <p:extLst>
      <p:ext uri="{BB962C8B-B14F-4D97-AF65-F5344CB8AC3E}">
        <p14:creationId xmlns:p14="http://schemas.microsoft.com/office/powerpoint/2010/main" val="3424319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5172C4-201B-43F4-B5EA-EB1B850645E9}" type="datetimeFigureOut">
              <a:rPr lang="id-ID" smtClean="0"/>
              <a:t>03/04/2021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543A09-D24E-4F1B-9775-D670C77134BC}" type="slidenum">
              <a:rPr lang="id-ID" smtClean="0"/>
              <a:t>‹#›</a:t>
            </a:fld>
            <a:endParaRPr lang="id-ID"/>
          </a:p>
        </p:txBody>
      </p:sp>
    </p:spTree>
    <p:extLst>
      <p:ext uri="{BB962C8B-B14F-4D97-AF65-F5344CB8AC3E}">
        <p14:creationId xmlns:p14="http://schemas.microsoft.com/office/powerpoint/2010/main" val="1007304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AF866C-C9D1-4497-99DE-E8CBEE65C59D}"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4231979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F866C-C9D1-4497-99DE-E8CBEE65C59D}"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1057932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AF866C-C9D1-4497-99DE-E8CBEE65C59D}"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2671297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AF866C-C9D1-4497-99DE-E8CBEE65C59D}"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2447523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AF866C-C9D1-4497-99DE-E8CBEE65C59D}" type="datetimeFigureOut">
              <a:rPr lang="en-US" smtClean="0"/>
              <a:t>4/3/2021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2965182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AF866C-C9D1-4497-99DE-E8CBEE65C59D}" type="datetimeFigureOut">
              <a:rPr lang="en-US" smtClean="0"/>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1949203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F866C-C9D1-4497-99DE-E8CBEE65C59D}" type="datetimeFigureOut">
              <a:rPr lang="en-US" smtClean="0"/>
              <a:t>4/3/2021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44527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DE60-132B-4810-9B5B-0F9AB38EDE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BE6B780E-2353-4DC0-AF72-A89515E72F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BB8A0C-F73E-4B07-98F0-1F150066FDBA}"/>
              </a:ext>
            </a:extLst>
          </p:cNvPr>
          <p:cNvSpPr>
            <a:spLocks noGrp="1"/>
          </p:cNvSpPr>
          <p:nvPr>
            <p:ph type="dt" sz="half" idx="10"/>
          </p:nvPr>
        </p:nvSpPr>
        <p:spPr/>
        <p:txBody>
          <a:bodyPr/>
          <a:lstStyle/>
          <a:p>
            <a:fld id="{8AAAB6E0-B3F8-41F2-81A3-1B03E82F1244}" type="datetimeFigureOut">
              <a:rPr lang="en-ID" smtClean="0"/>
              <a:t>03/04/2021</a:t>
            </a:fld>
            <a:endParaRPr lang="en-ID"/>
          </a:p>
        </p:txBody>
      </p:sp>
      <p:sp>
        <p:nvSpPr>
          <p:cNvPr id="5" name="Footer Placeholder 4">
            <a:extLst>
              <a:ext uri="{FF2B5EF4-FFF2-40B4-BE49-F238E27FC236}">
                <a16:creationId xmlns:a16="http://schemas.microsoft.com/office/drawing/2014/main" id="{4CF84C8F-AE7F-44FA-AD39-F47F8CB9F62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7051A5C-C06B-40CA-8C0C-C380919DE1A4}"/>
              </a:ext>
            </a:extLst>
          </p:cNvPr>
          <p:cNvSpPr>
            <a:spLocks noGrp="1"/>
          </p:cNvSpPr>
          <p:nvPr>
            <p:ph type="sldNum" sz="quarter" idx="12"/>
          </p:nvPr>
        </p:nvSpPr>
        <p:spPr/>
        <p:txBody>
          <a:bodyPr/>
          <a:lstStyle/>
          <a:p>
            <a:fld id="{9162993B-5B9F-4249-A0A4-BA67367A2B31}" type="slidenum">
              <a:rPr lang="en-ID" smtClean="0"/>
              <a:t>‹#›</a:t>
            </a:fld>
            <a:endParaRPr lang="en-ID"/>
          </a:p>
        </p:txBody>
      </p:sp>
    </p:spTree>
    <p:extLst>
      <p:ext uri="{BB962C8B-B14F-4D97-AF65-F5344CB8AC3E}">
        <p14:creationId xmlns:p14="http://schemas.microsoft.com/office/powerpoint/2010/main" val="1560169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F866C-C9D1-4497-99DE-E8CBEE65C59D}"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1315517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F866C-C9D1-4497-99DE-E8CBEE65C59D}"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3912462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F866C-C9D1-4497-99DE-E8CBEE65C59D}"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997947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F866C-C9D1-4497-99DE-E8CBEE65C59D}"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4053806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5829A2-17B1-47EE-A433-C564987B2418}" type="slidenum">
              <a:rPr lang="en-US"/>
              <a:pPr>
                <a:defRPr/>
              </a:pPr>
              <a:t>‹#›</a:t>
            </a:fld>
            <a:endParaRPr lang="en-US"/>
          </a:p>
        </p:txBody>
      </p:sp>
    </p:spTree>
    <p:extLst>
      <p:ext uri="{BB962C8B-B14F-4D97-AF65-F5344CB8AC3E}">
        <p14:creationId xmlns:p14="http://schemas.microsoft.com/office/powerpoint/2010/main" val="417333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EAF1-3E9E-4C16-ADF6-16FC23604DC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9F37FE5-DCFA-470B-92B8-E6A941612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8DE4C747-6B16-423E-84EF-FF89E35C2B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565AD179-C721-46E0-823C-C6C8642A096E}"/>
              </a:ext>
            </a:extLst>
          </p:cNvPr>
          <p:cNvSpPr>
            <a:spLocks noGrp="1"/>
          </p:cNvSpPr>
          <p:nvPr>
            <p:ph type="dt" sz="half" idx="10"/>
          </p:nvPr>
        </p:nvSpPr>
        <p:spPr/>
        <p:txBody>
          <a:bodyPr/>
          <a:lstStyle/>
          <a:p>
            <a:fld id="{8AAAB6E0-B3F8-41F2-81A3-1B03E82F1244}" type="datetimeFigureOut">
              <a:rPr lang="en-ID" smtClean="0"/>
              <a:t>03/04/2021</a:t>
            </a:fld>
            <a:endParaRPr lang="en-ID"/>
          </a:p>
        </p:txBody>
      </p:sp>
      <p:sp>
        <p:nvSpPr>
          <p:cNvPr id="6" name="Footer Placeholder 5">
            <a:extLst>
              <a:ext uri="{FF2B5EF4-FFF2-40B4-BE49-F238E27FC236}">
                <a16:creationId xmlns:a16="http://schemas.microsoft.com/office/drawing/2014/main" id="{48C32EE2-B7B2-4C3C-9D0A-B8F7FB62014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99B58BD-9739-4859-9C41-C68E69D6BEBC}"/>
              </a:ext>
            </a:extLst>
          </p:cNvPr>
          <p:cNvSpPr>
            <a:spLocks noGrp="1"/>
          </p:cNvSpPr>
          <p:nvPr>
            <p:ph type="sldNum" sz="quarter" idx="12"/>
          </p:nvPr>
        </p:nvSpPr>
        <p:spPr/>
        <p:txBody>
          <a:bodyPr/>
          <a:lstStyle/>
          <a:p>
            <a:fld id="{9162993B-5B9F-4249-A0A4-BA67367A2B31}" type="slidenum">
              <a:rPr lang="en-ID" smtClean="0"/>
              <a:t>‹#›</a:t>
            </a:fld>
            <a:endParaRPr lang="en-ID"/>
          </a:p>
        </p:txBody>
      </p:sp>
    </p:spTree>
    <p:extLst>
      <p:ext uri="{BB962C8B-B14F-4D97-AF65-F5344CB8AC3E}">
        <p14:creationId xmlns:p14="http://schemas.microsoft.com/office/powerpoint/2010/main" val="101144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D51C-D9DC-491D-9F2A-DE3D953ADD41}"/>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C6C98488-761D-4A28-868D-8B3F3A9A8C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48D76A-E71C-47F1-BB25-FD744FA4B6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05261764-3016-47A0-947F-6138624C3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553EE-0565-4D65-8E2E-A5A3332BFA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3A1DBDA-8A2B-4AE6-8D4B-9B06E1D26D20}"/>
              </a:ext>
            </a:extLst>
          </p:cNvPr>
          <p:cNvSpPr>
            <a:spLocks noGrp="1"/>
          </p:cNvSpPr>
          <p:nvPr>
            <p:ph type="dt" sz="half" idx="10"/>
          </p:nvPr>
        </p:nvSpPr>
        <p:spPr/>
        <p:txBody>
          <a:bodyPr/>
          <a:lstStyle/>
          <a:p>
            <a:fld id="{8AAAB6E0-B3F8-41F2-81A3-1B03E82F1244}" type="datetimeFigureOut">
              <a:rPr lang="en-ID" smtClean="0"/>
              <a:t>03/04/2021</a:t>
            </a:fld>
            <a:endParaRPr lang="en-ID"/>
          </a:p>
        </p:txBody>
      </p:sp>
      <p:sp>
        <p:nvSpPr>
          <p:cNvPr id="8" name="Footer Placeholder 7">
            <a:extLst>
              <a:ext uri="{FF2B5EF4-FFF2-40B4-BE49-F238E27FC236}">
                <a16:creationId xmlns:a16="http://schemas.microsoft.com/office/drawing/2014/main" id="{C35331E0-A7FB-4118-9A0F-BF86FBAD1A05}"/>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110BD8E3-0445-41A3-B353-6FA3823E9E36}"/>
              </a:ext>
            </a:extLst>
          </p:cNvPr>
          <p:cNvSpPr>
            <a:spLocks noGrp="1"/>
          </p:cNvSpPr>
          <p:nvPr>
            <p:ph type="sldNum" sz="quarter" idx="12"/>
          </p:nvPr>
        </p:nvSpPr>
        <p:spPr/>
        <p:txBody>
          <a:bodyPr/>
          <a:lstStyle/>
          <a:p>
            <a:fld id="{9162993B-5B9F-4249-A0A4-BA67367A2B31}" type="slidenum">
              <a:rPr lang="en-ID" smtClean="0"/>
              <a:t>‹#›</a:t>
            </a:fld>
            <a:endParaRPr lang="en-ID"/>
          </a:p>
        </p:txBody>
      </p:sp>
    </p:spTree>
    <p:extLst>
      <p:ext uri="{BB962C8B-B14F-4D97-AF65-F5344CB8AC3E}">
        <p14:creationId xmlns:p14="http://schemas.microsoft.com/office/powerpoint/2010/main" val="197671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4CEF-D91B-49D1-9A6D-62FFEBF63870}"/>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59B57D8-C953-4680-8C21-E4AE493F64C6}"/>
              </a:ext>
            </a:extLst>
          </p:cNvPr>
          <p:cNvSpPr>
            <a:spLocks noGrp="1"/>
          </p:cNvSpPr>
          <p:nvPr>
            <p:ph type="dt" sz="half" idx="10"/>
          </p:nvPr>
        </p:nvSpPr>
        <p:spPr/>
        <p:txBody>
          <a:bodyPr/>
          <a:lstStyle/>
          <a:p>
            <a:fld id="{8AAAB6E0-B3F8-41F2-81A3-1B03E82F1244}" type="datetimeFigureOut">
              <a:rPr lang="en-ID" smtClean="0"/>
              <a:t>03/04/2021</a:t>
            </a:fld>
            <a:endParaRPr lang="en-ID"/>
          </a:p>
        </p:txBody>
      </p:sp>
      <p:sp>
        <p:nvSpPr>
          <p:cNvPr id="4" name="Footer Placeholder 3">
            <a:extLst>
              <a:ext uri="{FF2B5EF4-FFF2-40B4-BE49-F238E27FC236}">
                <a16:creationId xmlns:a16="http://schemas.microsoft.com/office/drawing/2014/main" id="{2B179162-B3CC-4D2F-B838-E5FD3DE2A44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56AA6EA1-E32E-412B-B910-004370D99A57}"/>
              </a:ext>
            </a:extLst>
          </p:cNvPr>
          <p:cNvSpPr>
            <a:spLocks noGrp="1"/>
          </p:cNvSpPr>
          <p:nvPr>
            <p:ph type="sldNum" sz="quarter" idx="12"/>
          </p:nvPr>
        </p:nvSpPr>
        <p:spPr/>
        <p:txBody>
          <a:bodyPr/>
          <a:lstStyle/>
          <a:p>
            <a:fld id="{9162993B-5B9F-4249-A0A4-BA67367A2B31}" type="slidenum">
              <a:rPr lang="en-ID" smtClean="0"/>
              <a:t>‹#›</a:t>
            </a:fld>
            <a:endParaRPr lang="en-ID"/>
          </a:p>
        </p:txBody>
      </p:sp>
    </p:spTree>
    <p:extLst>
      <p:ext uri="{BB962C8B-B14F-4D97-AF65-F5344CB8AC3E}">
        <p14:creationId xmlns:p14="http://schemas.microsoft.com/office/powerpoint/2010/main" val="256395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5AAAA5-1FBF-4D3C-819F-A748AD3A3851}"/>
              </a:ext>
            </a:extLst>
          </p:cNvPr>
          <p:cNvSpPr>
            <a:spLocks noGrp="1"/>
          </p:cNvSpPr>
          <p:nvPr>
            <p:ph type="dt" sz="half" idx="10"/>
          </p:nvPr>
        </p:nvSpPr>
        <p:spPr/>
        <p:txBody>
          <a:bodyPr/>
          <a:lstStyle/>
          <a:p>
            <a:fld id="{8AAAB6E0-B3F8-41F2-81A3-1B03E82F1244}" type="datetimeFigureOut">
              <a:rPr lang="en-ID" smtClean="0"/>
              <a:t>03/04/2021</a:t>
            </a:fld>
            <a:endParaRPr lang="en-ID"/>
          </a:p>
        </p:txBody>
      </p:sp>
      <p:sp>
        <p:nvSpPr>
          <p:cNvPr id="3" name="Footer Placeholder 2">
            <a:extLst>
              <a:ext uri="{FF2B5EF4-FFF2-40B4-BE49-F238E27FC236}">
                <a16:creationId xmlns:a16="http://schemas.microsoft.com/office/drawing/2014/main" id="{A89E775F-B948-4523-8CC6-4CED74570F6C}"/>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D9D5737A-93EE-4967-AF57-F40D8B6510AE}"/>
              </a:ext>
            </a:extLst>
          </p:cNvPr>
          <p:cNvSpPr>
            <a:spLocks noGrp="1"/>
          </p:cNvSpPr>
          <p:nvPr>
            <p:ph type="sldNum" sz="quarter" idx="12"/>
          </p:nvPr>
        </p:nvSpPr>
        <p:spPr/>
        <p:txBody>
          <a:bodyPr/>
          <a:lstStyle/>
          <a:p>
            <a:fld id="{9162993B-5B9F-4249-A0A4-BA67367A2B31}" type="slidenum">
              <a:rPr lang="en-ID" smtClean="0"/>
              <a:t>‹#›</a:t>
            </a:fld>
            <a:endParaRPr lang="en-ID"/>
          </a:p>
        </p:txBody>
      </p:sp>
    </p:spTree>
    <p:extLst>
      <p:ext uri="{BB962C8B-B14F-4D97-AF65-F5344CB8AC3E}">
        <p14:creationId xmlns:p14="http://schemas.microsoft.com/office/powerpoint/2010/main" val="72399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6263-3AED-4B16-8C73-2638F214B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38FB644F-7B42-41E7-9D00-88EADBA31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6F352829-05E5-4206-B15A-075898844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B97188-051F-49E7-B4A2-248A846271D7}"/>
              </a:ext>
            </a:extLst>
          </p:cNvPr>
          <p:cNvSpPr>
            <a:spLocks noGrp="1"/>
          </p:cNvSpPr>
          <p:nvPr>
            <p:ph type="dt" sz="half" idx="10"/>
          </p:nvPr>
        </p:nvSpPr>
        <p:spPr/>
        <p:txBody>
          <a:bodyPr/>
          <a:lstStyle/>
          <a:p>
            <a:fld id="{8AAAB6E0-B3F8-41F2-81A3-1B03E82F1244}" type="datetimeFigureOut">
              <a:rPr lang="en-ID" smtClean="0"/>
              <a:t>03/04/2021</a:t>
            </a:fld>
            <a:endParaRPr lang="en-ID"/>
          </a:p>
        </p:txBody>
      </p:sp>
      <p:sp>
        <p:nvSpPr>
          <p:cNvPr id="6" name="Footer Placeholder 5">
            <a:extLst>
              <a:ext uri="{FF2B5EF4-FFF2-40B4-BE49-F238E27FC236}">
                <a16:creationId xmlns:a16="http://schemas.microsoft.com/office/drawing/2014/main" id="{F9EC66CF-15E4-490C-A361-72CAF06ED70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3EDDD56-4A71-4F65-B78B-AE07A2EBD91E}"/>
              </a:ext>
            </a:extLst>
          </p:cNvPr>
          <p:cNvSpPr>
            <a:spLocks noGrp="1"/>
          </p:cNvSpPr>
          <p:nvPr>
            <p:ph type="sldNum" sz="quarter" idx="12"/>
          </p:nvPr>
        </p:nvSpPr>
        <p:spPr/>
        <p:txBody>
          <a:bodyPr/>
          <a:lstStyle/>
          <a:p>
            <a:fld id="{9162993B-5B9F-4249-A0A4-BA67367A2B31}" type="slidenum">
              <a:rPr lang="en-ID" smtClean="0"/>
              <a:t>‹#›</a:t>
            </a:fld>
            <a:endParaRPr lang="en-ID"/>
          </a:p>
        </p:txBody>
      </p:sp>
    </p:spTree>
    <p:extLst>
      <p:ext uri="{BB962C8B-B14F-4D97-AF65-F5344CB8AC3E}">
        <p14:creationId xmlns:p14="http://schemas.microsoft.com/office/powerpoint/2010/main" val="133548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7234-DEB7-404B-BB7B-E8F2275363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CEA92A2F-45E3-441F-8E61-0B56B5B7A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5F788CB5-1DD6-45A5-91C6-8F096EF9F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62DA11-5421-4197-88D8-B93D08904FB2}"/>
              </a:ext>
            </a:extLst>
          </p:cNvPr>
          <p:cNvSpPr>
            <a:spLocks noGrp="1"/>
          </p:cNvSpPr>
          <p:nvPr>
            <p:ph type="dt" sz="half" idx="10"/>
          </p:nvPr>
        </p:nvSpPr>
        <p:spPr/>
        <p:txBody>
          <a:bodyPr/>
          <a:lstStyle/>
          <a:p>
            <a:fld id="{8AAAB6E0-B3F8-41F2-81A3-1B03E82F1244}" type="datetimeFigureOut">
              <a:rPr lang="en-ID" smtClean="0"/>
              <a:t>03/04/2021</a:t>
            </a:fld>
            <a:endParaRPr lang="en-ID"/>
          </a:p>
        </p:txBody>
      </p:sp>
      <p:sp>
        <p:nvSpPr>
          <p:cNvPr id="6" name="Footer Placeholder 5">
            <a:extLst>
              <a:ext uri="{FF2B5EF4-FFF2-40B4-BE49-F238E27FC236}">
                <a16:creationId xmlns:a16="http://schemas.microsoft.com/office/drawing/2014/main" id="{B3B75BD5-B017-4720-B447-7D756B0D14E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0DD2994-AADA-403E-8CE8-15C6F6DE81F0}"/>
              </a:ext>
            </a:extLst>
          </p:cNvPr>
          <p:cNvSpPr>
            <a:spLocks noGrp="1"/>
          </p:cNvSpPr>
          <p:nvPr>
            <p:ph type="sldNum" sz="quarter" idx="12"/>
          </p:nvPr>
        </p:nvSpPr>
        <p:spPr/>
        <p:txBody>
          <a:bodyPr/>
          <a:lstStyle/>
          <a:p>
            <a:fld id="{9162993B-5B9F-4249-A0A4-BA67367A2B31}" type="slidenum">
              <a:rPr lang="en-ID" smtClean="0"/>
              <a:t>‹#›</a:t>
            </a:fld>
            <a:endParaRPr lang="en-ID"/>
          </a:p>
        </p:txBody>
      </p:sp>
    </p:spTree>
    <p:extLst>
      <p:ext uri="{BB962C8B-B14F-4D97-AF65-F5344CB8AC3E}">
        <p14:creationId xmlns:p14="http://schemas.microsoft.com/office/powerpoint/2010/main" val="95706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22C85-0CE6-4E8F-9043-35E838563F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C8FC8A8-6D05-4248-B7FD-05999F453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539F68C-9894-4FCD-89A5-38F2D62FC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AB6E0-B3F8-41F2-81A3-1B03E82F1244}" type="datetimeFigureOut">
              <a:rPr lang="en-ID" smtClean="0"/>
              <a:t>03/04/2021</a:t>
            </a:fld>
            <a:endParaRPr lang="en-ID"/>
          </a:p>
        </p:txBody>
      </p:sp>
      <p:sp>
        <p:nvSpPr>
          <p:cNvPr id="5" name="Footer Placeholder 4">
            <a:extLst>
              <a:ext uri="{FF2B5EF4-FFF2-40B4-BE49-F238E27FC236}">
                <a16:creationId xmlns:a16="http://schemas.microsoft.com/office/drawing/2014/main" id="{6681E368-42D4-48F5-B9D4-138EDAE3F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AC926876-4A12-4E92-8225-CDDCCD075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2993B-5B9F-4249-A0A4-BA67367A2B31}" type="slidenum">
              <a:rPr lang="en-ID" smtClean="0"/>
              <a:t>‹#›</a:t>
            </a:fld>
            <a:endParaRPr lang="en-ID"/>
          </a:p>
        </p:txBody>
      </p:sp>
    </p:spTree>
    <p:extLst>
      <p:ext uri="{BB962C8B-B14F-4D97-AF65-F5344CB8AC3E}">
        <p14:creationId xmlns:p14="http://schemas.microsoft.com/office/powerpoint/2010/main" val="2637405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172C4-201B-43F4-B5EA-EB1B850645E9}" type="datetimeFigureOut">
              <a:rPr lang="id-ID" smtClean="0"/>
              <a:t>03/04/2021</a:t>
            </a:fld>
            <a:endParaRPr lang="id-ID"/>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43A09-D24E-4F1B-9775-D670C77134BC}" type="slidenum">
              <a:rPr lang="id-ID" smtClean="0"/>
              <a:t>‹#›</a:t>
            </a:fld>
            <a:endParaRPr lang="id-ID"/>
          </a:p>
        </p:txBody>
      </p:sp>
    </p:spTree>
    <p:extLst>
      <p:ext uri="{BB962C8B-B14F-4D97-AF65-F5344CB8AC3E}">
        <p14:creationId xmlns:p14="http://schemas.microsoft.com/office/powerpoint/2010/main" val="3102568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F866C-C9D1-4497-99DE-E8CBEE65C59D}" type="datetimeFigureOut">
              <a:rPr lang="en-US" smtClean="0"/>
              <a:t>4/3/2021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6A2EA-1385-42B8-A9D3-8FA9AED2BA53}" type="slidenum">
              <a:rPr lang="en-US" smtClean="0"/>
              <a:t>‹#›</a:t>
            </a:fld>
            <a:endParaRPr lang="en-US"/>
          </a:p>
        </p:txBody>
      </p:sp>
    </p:spTree>
    <p:extLst>
      <p:ext uri="{BB962C8B-B14F-4D97-AF65-F5344CB8AC3E}">
        <p14:creationId xmlns:p14="http://schemas.microsoft.com/office/powerpoint/2010/main" val="3966763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4.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04DF-81AE-4A0A-80A8-225B5C93B15D}"/>
              </a:ext>
            </a:extLst>
          </p:cNvPr>
          <p:cNvSpPr>
            <a:spLocks noGrp="1"/>
          </p:cNvSpPr>
          <p:nvPr>
            <p:ph type="ctrTitle"/>
          </p:nvPr>
        </p:nvSpPr>
        <p:spPr/>
        <p:txBody>
          <a:bodyPr/>
          <a:lstStyle/>
          <a:p>
            <a:endParaRPr lang="en-ID"/>
          </a:p>
        </p:txBody>
      </p:sp>
      <p:sp>
        <p:nvSpPr>
          <p:cNvPr id="3" name="Subtitle 2">
            <a:extLst>
              <a:ext uri="{FF2B5EF4-FFF2-40B4-BE49-F238E27FC236}">
                <a16:creationId xmlns:a16="http://schemas.microsoft.com/office/drawing/2014/main" id="{7C0472D1-633C-4AAA-86FC-78A67353F8D2}"/>
              </a:ext>
            </a:extLst>
          </p:cNvPr>
          <p:cNvSpPr>
            <a:spLocks noGrp="1"/>
          </p:cNvSpPr>
          <p:nvPr>
            <p:ph type="subTitle" idx="1"/>
          </p:nvPr>
        </p:nvSpPr>
        <p:spPr/>
        <p:txBody>
          <a:bodyPr/>
          <a:lstStyle/>
          <a:p>
            <a:endParaRPr lang="en-ID"/>
          </a:p>
        </p:txBody>
      </p:sp>
    </p:spTree>
    <p:extLst>
      <p:ext uri="{BB962C8B-B14F-4D97-AF65-F5344CB8AC3E}">
        <p14:creationId xmlns:p14="http://schemas.microsoft.com/office/powerpoint/2010/main" val="1455422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4383-0089-4271-B16F-B3747FD35094}"/>
              </a:ext>
            </a:extLst>
          </p:cNvPr>
          <p:cNvSpPr>
            <a:spLocks noGrp="1"/>
          </p:cNvSpPr>
          <p:nvPr>
            <p:ph type="title"/>
          </p:nvPr>
        </p:nvSpPr>
        <p:spPr>
          <a:xfrm>
            <a:off x="838200" y="365125"/>
            <a:ext cx="10515600" cy="968375"/>
          </a:xfrm>
        </p:spPr>
        <p:txBody>
          <a:bodyPr/>
          <a:lstStyle/>
          <a:p>
            <a:pPr algn="ctr"/>
            <a:r>
              <a:rPr lang="en-US" b="1" dirty="0">
                <a:solidFill>
                  <a:srgbClr val="0000FF"/>
                </a:solidFill>
              </a:rPr>
              <a:t>Increasing Demand of Animal Products</a:t>
            </a:r>
            <a:endParaRPr lang="en-ID" b="1" dirty="0">
              <a:solidFill>
                <a:srgbClr val="0000FF"/>
              </a:solidFill>
            </a:endParaRPr>
          </a:p>
        </p:txBody>
      </p:sp>
      <p:sp>
        <p:nvSpPr>
          <p:cNvPr id="3" name="Content Placeholder 2">
            <a:extLst>
              <a:ext uri="{FF2B5EF4-FFF2-40B4-BE49-F238E27FC236}">
                <a16:creationId xmlns:a16="http://schemas.microsoft.com/office/drawing/2014/main" id="{ABE991AB-F2D7-491B-95EA-B0993FE4502A}"/>
              </a:ext>
            </a:extLst>
          </p:cNvPr>
          <p:cNvSpPr>
            <a:spLocks noGrp="1"/>
          </p:cNvSpPr>
          <p:nvPr>
            <p:ph idx="1"/>
          </p:nvPr>
        </p:nvSpPr>
        <p:spPr>
          <a:xfrm>
            <a:off x="466725" y="1571626"/>
            <a:ext cx="11325225" cy="4848224"/>
          </a:xfrm>
        </p:spPr>
        <p:txBody>
          <a:bodyPr>
            <a:normAutofit fontScale="85000" lnSpcReduction="10000"/>
          </a:bodyPr>
          <a:lstStyle/>
          <a:p>
            <a:pPr>
              <a:lnSpc>
                <a:spcPct val="110000"/>
              </a:lnSpc>
              <a:spcBef>
                <a:spcPts val="1200"/>
              </a:spcBef>
              <a:spcAft>
                <a:spcPts val="600"/>
              </a:spcAft>
            </a:pPr>
            <a:r>
              <a:rPr lang="en-US" b="1" dirty="0">
                <a:solidFill>
                  <a:srgbClr val="7030A0"/>
                </a:solidFill>
                <a:latin typeface="TimesNewRomanPSMT"/>
              </a:rPr>
              <a:t>By using biotechnology, it has possible to improve the productivity of animals via increase growth, quality of carcass and reproduction, improved nutrition and feed utilization, increased quality and food safety, improved health and welfare of animals and reduced waste through more efficient utilization of resources</a:t>
            </a:r>
          </a:p>
          <a:p>
            <a:pPr>
              <a:lnSpc>
                <a:spcPct val="110000"/>
              </a:lnSpc>
              <a:spcBef>
                <a:spcPts val="1200"/>
              </a:spcBef>
              <a:spcAft>
                <a:spcPts val="600"/>
              </a:spcAft>
            </a:pPr>
            <a:r>
              <a:rPr lang="en-US" b="1" dirty="0">
                <a:solidFill>
                  <a:srgbClr val="7030A0"/>
                </a:solidFill>
                <a:latin typeface="TimesNewRomanPSMT"/>
              </a:rPr>
              <a:t>Therefore, the biotechnology of livestock production is growing faster than in any other sector</a:t>
            </a:r>
          </a:p>
          <a:p>
            <a:pPr>
              <a:lnSpc>
                <a:spcPct val="110000"/>
              </a:lnSpc>
              <a:spcBef>
                <a:spcPts val="1200"/>
              </a:spcBef>
              <a:spcAft>
                <a:spcPts val="600"/>
              </a:spcAft>
            </a:pPr>
            <a:r>
              <a:rPr lang="en-US" b="1" dirty="0">
                <a:solidFill>
                  <a:srgbClr val="7030A0"/>
                </a:solidFill>
                <a:latin typeface="TimesNewRomanPSMT"/>
              </a:rPr>
              <a:t>By 2020 livestock is forecast to become the most important agricultural sector in terms of value added commodity [5]</a:t>
            </a:r>
          </a:p>
          <a:p>
            <a:pPr>
              <a:lnSpc>
                <a:spcPct val="110000"/>
              </a:lnSpc>
              <a:spcBef>
                <a:spcPts val="1200"/>
              </a:spcBef>
              <a:spcAft>
                <a:spcPts val="600"/>
              </a:spcAft>
            </a:pPr>
            <a:r>
              <a:rPr lang="en-US" b="1" dirty="0">
                <a:solidFill>
                  <a:srgbClr val="7030A0"/>
                </a:solidFill>
                <a:latin typeface="TimesNewRomanPSMT"/>
              </a:rPr>
              <a:t>This paper reviews the importance of the most popular current biotechnologies on animal production and some results that have been implemented in Indonesia.</a:t>
            </a:r>
          </a:p>
        </p:txBody>
      </p:sp>
    </p:spTree>
    <p:extLst>
      <p:ext uri="{BB962C8B-B14F-4D97-AF65-F5344CB8AC3E}">
        <p14:creationId xmlns:p14="http://schemas.microsoft.com/office/powerpoint/2010/main" val="2564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23A4-4571-4567-A240-B5DC060A2A42}"/>
              </a:ext>
            </a:extLst>
          </p:cNvPr>
          <p:cNvSpPr>
            <a:spLocks noGrp="1"/>
          </p:cNvSpPr>
          <p:nvPr>
            <p:ph type="title"/>
          </p:nvPr>
        </p:nvSpPr>
        <p:spPr>
          <a:xfrm>
            <a:off x="838200" y="365126"/>
            <a:ext cx="10515600" cy="1149350"/>
          </a:xfrm>
        </p:spPr>
        <p:txBody>
          <a:bodyPr/>
          <a:lstStyle/>
          <a:p>
            <a:r>
              <a:rPr lang="en-US" b="1" dirty="0">
                <a:solidFill>
                  <a:srgbClr val="0000FF"/>
                </a:solidFill>
              </a:rPr>
              <a:t>BIOTECHNOLOGY IN ANIMAL PRODUCTION</a:t>
            </a:r>
            <a:endParaRPr lang="en-ID" b="1" dirty="0">
              <a:solidFill>
                <a:srgbClr val="0000FF"/>
              </a:solidFill>
            </a:endParaRPr>
          </a:p>
        </p:txBody>
      </p:sp>
      <p:sp>
        <p:nvSpPr>
          <p:cNvPr id="3" name="Content Placeholder 2">
            <a:extLst>
              <a:ext uri="{FF2B5EF4-FFF2-40B4-BE49-F238E27FC236}">
                <a16:creationId xmlns:a16="http://schemas.microsoft.com/office/drawing/2014/main" id="{29E0A4A8-1A34-4ABA-80D3-EF6E7981947D}"/>
              </a:ext>
            </a:extLst>
          </p:cNvPr>
          <p:cNvSpPr>
            <a:spLocks noGrp="1"/>
          </p:cNvSpPr>
          <p:nvPr>
            <p:ph idx="1"/>
          </p:nvPr>
        </p:nvSpPr>
        <p:spPr>
          <a:xfrm>
            <a:off x="838200" y="1906586"/>
            <a:ext cx="10515600" cy="4456113"/>
          </a:xfrm>
        </p:spPr>
        <p:txBody>
          <a:bodyPr>
            <a:normAutofit lnSpcReduction="10000"/>
          </a:bodyPr>
          <a:lstStyle/>
          <a:p>
            <a:pPr marL="0" indent="0">
              <a:spcBef>
                <a:spcPts val="1800"/>
              </a:spcBef>
              <a:spcAft>
                <a:spcPts val="1200"/>
              </a:spcAft>
              <a:buNone/>
            </a:pPr>
            <a:r>
              <a:rPr lang="en-US" sz="4000" b="1" dirty="0">
                <a:solidFill>
                  <a:schemeClr val="accent6">
                    <a:lumMod val="75000"/>
                  </a:schemeClr>
                </a:solidFill>
                <a:latin typeface="TimesNewRomanPSMT"/>
              </a:rPr>
              <a:t>Biotechnology in animal production is widely used to:</a:t>
            </a:r>
          </a:p>
          <a:p>
            <a:pPr marL="809625" indent="-409575">
              <a:spcBef>
                <a:spcPts val="1800"/>
              </a:spcBef>
              <a:spcAft>
                <a:spcPts val="1200"/>
              </a:spcAft>
              <a:buFont typeface="Wingdings" panose="05000000000000000000" pitchFamily="2" charset="2"/>
              <a:buChar char="q"/>
            </a:pPr>
            <a:r>
              <a:rPr lang="en-US" sz="3200" b="1" dirty="0">
                <a:solidFill>
                  <a:srgbClr val="7030A0"/>
                </a:solidFill>
                <a:latin typeface="TimesNewRomanPSMT"/>
              </a:rPr>
              <a:t>Increase the number of population of livestock animals to meet the requirement for world demand of animal products</a:t>
            </a:r>
          </a:p>
          <a:p>
            <a:pPr marL="809625" indent="-409575">
              <a:spcBef>
                <a:spcPts val="1800"/>
              </a:spcBef>
              <a:spcAft>
                <a:spcPts val="1200"/>
              </a:spcAft>
              <a:buFont typeface="Wingdings" panose="05000000000000000000" pitchFamily="2" charset="2"/>
              <a:buChar char="q"/>
            </a:pPr>
            <a:r>
              <a:rPr lang="en-US" sz="3200" b="1" dirty="0">
                <a:solidFill>
                  <a:srgbClr val="7030A0"/>
                </a:solidFill>
                <a:latin typeface="TimesNewRomanPSMT"/>
              </a:rPr>
              <a:t>Enhance the propagation and sustaining the current levels of biodiversity and genetic diversity of endangered species</a:t>
            </a:r>
          </a:p>
        </p:txBody>
      </p:sp>
      <p:pic>
        <p:nvPicPr>
          <p:cNvPr id="4" name="Picture 3">
            <a:extLst>
              <a:ext uri="{FF2B5EF4-FFF2-40B4-BE49-F238E27FC236}">
                <a16:creationId xmlns:a16="http://schemas.microsoft.com/office/drawing/2014/main" id="{E7D56B0F-80EA-41A9-951F-9F6A683BC85B}"/>
              </a:ext>
            </a:extLst>
          </p:cNvPr>
          <p:cNvPicPr>
            <a:picLocks noChangeAspect="1"/>
          </p:cNvPicPr>
          <p:nvPr/>
        </p:nvPicPr>
        <p:blipFill>
          <a:blip r:embed="rId2"/>
          <a:stretch>
            <a:fillRect/>
          </a:stretch>
        </p:blipFill>
        <p:spPr>
          <a:xfrm>
            <a:off x="3306525" y="1361588"/>
            <a:ext cx="4618275" cy="305776"/>
          </a:xfrm>
          <a:prstGeom prst="rect">
            <a:avLst/>
          </a:prstGeom>
        </p:spPr>
      </p:pic>
    </p:spTree>
    <p:extLst>
      <p:ext uri="{BB962C8B-B14F-4D97-AF65-F5344CB8AC3E}">
        <p14:creationId xmlns:p14="http://schemas.microsoft.com/office/powerpoint/2010/main" val="189081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23A4-4571-4567-A240-B5DC060A2A42}"/>
              </a:ext>
            </a:extLst>
          </p:cNvPr>
          <p:cNvSpPr>
            <a:spLocks noGrp="1"/>
          </p:cNvSpPr>
          <p:nvPr>
            <p:ph type="title"/>
          </p:nvPr>
        </p:nvSpPr>
        <p:spPr/>
        <p:txBody>
          <a:bodyPr/>
          <a:lstStyle/>
          <a:p>
            <a:r>
              <a:rPr lang="en-US" b="1" dirty="0">
                <a:solidFill>
                  <a:srgbClr val="0000FF"/>
                </a:solidFill>
              </a:rPr>
              <a:t>BIOTECHNOLOGY IN ANIMAL PRODUCTION</a:t>
            </a:r>
            <a:endParaRPr lang="en-ID" b="1" dirty="0">
              <a:solidFill>
                <a:srgbClr val="0000FF"/>
              </a:solidFill>
            </a:endParaRPr>
          </a:p>
        </p:txBody>
      </p:sp>
      <p:sp>
        <p:nvSpPr>
          <p:cNvPr id="3" name="Content Placeholder 2">
            <a:extLst>
              <a:ext uri="{FF2B5EF4-FFF2-40B4-BE49-F238E27FC236}">
                <a16:creationId xmlns:a16="http://schemas.microsoft.com/office/drawing/2014/main" id="{29E0A4A8-1A34-4ABA-80D3-EF6E7981947D}"/>
              </a:ext>
            </a:extLst>
          </p:cNvPr>
          <p:cNvSpPr>
            <a:spLocks noGrp="1"/>
          </p:cNvSpPr>
          <p:nvPr>
            <p:ph idx="1"/>
          </p:nvPr>
        </p:nvSpPr>
        <p:spPr>
          <a:xfrm>
            <a:off x="838200" y="1782762"/>
            <a:ext cx="10515600" cy="4465638"/>
          </a:xfrm>
        </p:spPr>
        <p:txBody>
          <a:bodyPr>
            <a:normAutofit fontScale="92500"/>
          </a:bodyPr>
          <a:lstStyle/>
          <a:p>
            <a:pPr>
              <a:spcBef>
                <a:spcPts val="1200"/>
              </a:spcBef>
              <a:spcAft>
                <a:spcPts val="1200"/>
              </a:spcAft>
            </a:pPr>
            <a:r>
              <a:rPr lang="en-US" sz="4000" b="1" dirty="0">
                <a:solidFill>
                  <a:srgbClr val="0000FF"/>
                </a:solidFill>
              </a:rPr>
              <a:t>Biotechnologies can: </a:t>
            </a:r>
          </a:p>
          <a:p>
            <a:pPr marL="809625" indent="-409575">
              <a:spcBef>
                <a:spcPts val="1200"/>
              </a:spcBef>
              <a:spcAft>
                <a:spcPts val="1200"/>
              </a:spcAft>
              <a:buFont typeface="Wingdings" panose="05000000000000000000" pitchFamily="2" charset="2"/>
              <a:buChar char="Ø"/>
            </a:pPr>
            <a:r>
              <a:rPr lang="en-US" sz="3200" b="1" dirty="0">
                <a:solidFill>
                  <a:srgbClr val="0070C0"/>
                </a:solidFill>
              </a:rPr>
              <a:t>Affect efficiency of reproduction and therefore also selection programs (artificial insemination, embryo transfer, sexing, cloning and other related techniques)</a:t>
            </a:r>
          </a:p>
          <a:p>
            <a:pPr marL="809625" indent="-409575">
              <a:spcBef>
                <a:spcPts val="1200"/>
              </a:spcBef>
              <a:spcAft>
                <a:spcPts val="1200"/>
              </a:spcAft>
              <a:buFont typeface="Wingdings" panose="05000000000000000000" pitchFamily="2" charset="2"/>
              <a:buChar char="Ø"/>
            </a:pPr>
            <a:r>
              <a:rPr lang="en-US" sz="3200" b="1" dirty="0">
                <a:solidFill>
                  <a:srgbClr val="7030A0"/>
                </a:solidFill>
              </a:rPr>
              <a:t>Improve determination of genetic values of animal (genetic markers, candidate genes and other related techniques)</a:t>
            </a:r>
          </a:p>
          <a:p>
            <a:pPr marL="809625" indent="-409575">
              <a:spcBef>
                <a:spcPts val="1200"/>
              </a:spcBef>
              <a:spcAft>
                <a:spcPts val="1200"/>
              </a:spcAft>
              <a:buFont typeface="Wingdings" panose="05000000000000000000" pitchFamily="2" charset="2"/>
              <a:buChar char="Ø"/>
            </a:pPr>
            <a:r>
              <a:rPr lang="en-US" sz="3200" b="1" dirty="0">
                <a:solidFill>
                  <a:srgbClr val="7030A0"/>
                </a:solidFill>
              </a:rPr>
              <a:t>Transform artificially the genome at the DNA level such as genetic engineering, gene transfer, and related techniques</a:t>
            </a:r>
            <a:endParaRPr lang="en-ID" sz="3200" b="1" dirty="0">
              <a:solidFill>
                <a:srgbClr val="7030A0"/>
              </a:solidFill>
            </a:endParaRPr>
          </a:p>
        </p:txBody>
      </p:sp>
    </p:spTree>
    <p:extLst>
      <p:ext uri="{BB962C8B-B14F-4D97-AF65-F5344CB8AC3E}">
        <p14:creationId xmlns:p14="http://schemas.microsoft.com/office/powerpoint/2010/main" val="91851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106F-869D-4ACF-B8A0-E6D771668F44}"/>
              </a:ext>
            </a:extLst>
          </p:cNvPr>
          <p:cNvSpPr>
            <a:spLocks noGrp="1"/>
          </p:cNvSpPr>
          <p:nvPr>
            <p:ph type="title"/>
          </p:nvPr>
        </p:nvSpPr>
        <p:spPr>
          <a:xfrm>
            <a:off x="838199" y="260350"/>
            <a:ext cx="10515600" cy="1325563"/>
          </a:xfrm>
        </p:spPr>
        <p:txBody>
          <a:bodyPr/>
          <a:lstStyle/>
          <a:p>
            <a:r>
              <a:rPr lang="en-ID" b="1" i="1" dirty="0">
                <a:solidFill>
                  <a:srgbClr val="7030A0"/>
                </a:solidFill>
                <a:latin typeface="TimesNewRomanPS-ItalicMT"/>
              </a:rPr>
              <a:t>Reproductive biotechnology</a:t>
            </a:r>
            <a:endParaRPr lang="en-ID" b="1" dirty="0">
              <a:solidFill>
                <a:srgbClr val="7030A0"/>
              </a:solidFill>
            </a:endParaRPr>
          </a:p>
        </p:txBody>
      </p:sp>
      <p:sp>
        <p:nvSpPr>
          <p:cNvPr id="3" name="Content Placeholder 2">
            <a:extLst>
              <a:ext uri="{FF2B5EF4-FFF2-40B4-BE49-F238E27FC236}">
                <a16:creationId xmlns:a16="http://schemas.microsoft.com/office/drawing/2014/main" id="{4EAEC134-6350-4E2F-9D97-3CB48FE6B163}"/>
              </a:ext>
            </a:extLst>
          </p:cNvPr>
          <p:cNvSpPr>
            <a:spLocks noGrp="1"/>
          </p:cNvSpPr>
          <p:nvPr>
            <p:ph idx="1"/>
          </p:nvPr>
        </p:nvSpPr>
        <p:spPr>
          <a:xfrm>
            <a:off x="423862" y="1690688"/>
            <a:ext cx="11344275" cy="4667250"/>
          </a:xfrm>
        </p:spPr>
        <p:txBody>
          <a:bodyPr>
            <a:normAutofit fontScale="92500" lnSpcReduction="20000"/>
          </a:bodyPr>
          <a:lstStyle/>
          <a:p>
            <a:pPr>
              <a:lnSpc>
                <a:spcPct val="120000"/>
              </a:lnSpc>
              <a:spcBef>
                <a:spcPts val="1200"/>
              </a:spcBef>
              <a:spcAft>
                <a:spcPts val="600"/>
              </a:spcAft>
              <a:buFont typeface="Wingdings" panose="05000000000000000000" pitchFamily="2" charset="2"/>
              <a:buChar char="Ø"/>
            </a:pPr>
            <a:r>
              <a:rPr lang="en-US" sz="2400" b="1" dirty="0">
                <a:solidFill>
                  <a:srgbClr val="008000"/>
                </a:solidFill>
                <a:latin typeface="TimesNewRomanPSMT"/>
              </a:rPr>
              <a:t>The objectives of using reproductive biotechnologies in livestock are to increase production, improve reproductive efficiency, and rates of genetic improvement</a:t>
            </a:r>
          </a:p>
          <a:p>
            <a:pPr>
              <a:lnSpc>
                <a:spcPct val="120000"/>
              </a:lnSpc>
              <a:spcBef>
                <a:spcPts val="1200"/>
              </a:spcBef>
              <a:spcAft>
                <a:spcPts val="600"/>
              </a:spcAft>
              <a:buFont typeface="Wingdings" panose="05000000000000000000" pitchFamily="2" charset="2"/>
              <a:buChar char="Ø"/>
            </a:pPr>
            <a:r>
              <a:rPr lang="en-US" sz="2400" b="1" dirty="0">
                <a:solidFill>
                  <a:srgbClr val="008000"/>
                </a:solidFill>
                <a:latin typeface="TimesNewRomanPSMT"/>
              </a:rPr>
              <a:t>Artificial insemination (AI) and semen preservation are the main technologies that are used widely</a:t>
            </a:r>
          </a:p>
          <a:p>
            <a:pPr>
              <a:lnSpc>
                <a:spcPct val="120000"/>
              </a:lnSpc>
              <a:spcBef>
                <a:spcPts val="1200"/>
              </a:spcBef>
              <a:spcAft>
                <a:spcPts val="600"/>
              </a:spcAft>
              <a:buFont typeface="Wingdings" panose="05000000000000000000" pitchFamily="2" charset="2"/>
              <a:buChar char="Ø"/>
            </a:pPr>
            <a:r>
              <a:rPr lang="en-US" sz="2400" b="1" dirty="0">
                <a:solidFill>
                  <a:srgbClr val="0000FF"/>
                </a:solidFill>
                <a:latin typeface="TimesNewRomanPSMT"/>
              </a:rPr>
              <a:t>Assessing the fertilization capacity of sperm, sexing sperm, synchronization and fixed-time insemination, superovulation, embryo transfer (ET) and in vitro embryo production (IVEP) are additional techniques that can increase the efficiency of reproductive and pregnancy rates</a:t>
            </a:r>
          </a:p>
          <a:p>
            <a:pPr>
              <a:lnSpc>
                <a:spcPct val="120000"/>
              </a:lnSpc>
              <a:spcBef>
                <a:spcPts val="1200"/>
              </a:spcBef>
              <a:spcAft>
                <a:spcPts val="600"/>
              </a:spcAft>
              <a:buFont typeface="Wingdings" panose="05000000000000000000" pitchFamily="2" charset="2"/>
              <a:buChar char="Ø"/>
            </a:pPr>
            <a:r>
              <a:rPr lang="en-US" sz="2400" b="1" dirty="0">
                <a:solidFill>
                  <a:srgbClr val="0000FF"/>
                </a:solidFill>
                <a:latin typeface="TimesNewRomanPSMT"/>
              </a:rPr>
              <a:t>Molecular DNA markers can also be used for genetic improvement through marker-assisted selection (MAS) as well as to characterize and conserve genetic resources of </a:t>
            </a:r>
            <a:r>
              <a:rPr lang="en-ID" sz="2400" b="1" dirty="0">
                <a:solidFill>
                  <a:srgbClr val="0000FF"/>
                </a:solidFill>
                <a:latin typeface="TimesNewRomanPSMT"/>
              </a:rPr>
              <a:t>the animal</a:t>
            </a:r>
            <a:endParaRPr lang="en-ID" sz="2400" b="1" dirty="0">
              <a:solidFill>
                <a:srgbClr val="0000FF"/>
              </a:solidFill>
            </a:endParaRPr>
          </a:p>
        </p:txBody>
      </p:sp>
    </p:spTree>
    <p:extLst>
      <p:ext uri="{BB962C8B-B14F-4D97-AF65-F5344CB8AC3E}">
        <p14:creationId xmlns:p14="http://schemas.microsoft.com/office/powerpoint/2010/main" val="2128729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432B6-C103-4D2A-8287-F104BA41D15E}"/>
              </a:ext>
            </a:extLst>
          </p:cNvPr>
          <p:cNvSpPr>
            <a:spLocks noGrp="1"/>
          </p:cNvSpPr>
          <p:nvPr>
            <p:ph type="title"/>
          </p:nvPr>
        </p:nvSpPr>
        <p:spPr/>
        <p:txBody>
          <a:bodyPr/>
          <a:lstStyle/>
          <a:p>
            <a:r>
              <a:rPr lang="en-ID" b="1" i="1" dirty="0">
                <a:solidFill>
                  <a:srgbClr val="7030A0"/>
                </a:solidFill>
                <a:latin typeface="TimesNewRomanPS-ItalicMT"/>
              </a:rPr>
              <a:t>Artificial insemination (AI)</a:t>
            </a:r>
            <a:endParaRPr lang="en-ID" b="1" dirty="0">
              <a:solidFill>
                <a:srgbClr val="7030A0"/>
              </a:solidFill>
            </a:endParaRPr>
          </a:p>
        </p:txBody>
      </p:sp>
      <p:sp>
        <p:nvSpPr>
          <p:cNvPr id="3" name="Content Placeholder 2">
            <a:extLst>
              <a:ext uri="{FF2B5EF4-FFF2-40B4-BE49-F238E27FC236}">
                <a16:creationId xmlns:a16="http://schemas.microsoft.com/office/drawing/2014/main" id="{AECB6B1B-ED0D-4E85-8652-A1F5D470D091}"/>
              </a:ext>
            </a:extLst>
          </p:cNvPr>
          <p:cNvSpPr>
            <a:spLocks noGrp="1"/>
          </p:cNvSpPr>
          <p:nvPr>
            <p:ph idx="1"/>
          </p:nvPr>
        </p:nvSpPr>
        <p:spPr/>
        <p:txBody>
          <a:bodyPr>
            <a:normAutofit lnSpcReduction="10000"/>
          </a:bodyPr>
          <a:lstStyle/>
          <a:p>
            <a:pPr>
              <a:lnSpc>
                <a:spcPct val="120000"/>
              </a:lnSpc>
              <a:spcBef>
                <a:spcPts val="600"/>
              </a:spcBef>
              <a:spcAft>
                <a:spcPts val="600"/>
              </a:spcAft>
            </a:pPr>
            <a:r>
              <a:rPr lang="en-US" dirty="0">
                <a:solidFill>
                  <a:srgbClr val="0000FF"/>
                </a:solidFill>
                <a:latin typeface="TimesNewRomanPSMT"/>
              </a:rPr>
              <a:t>Artificial insemination has become the most widely spread biotechnology applied to livestock and especially in cattle production</a:t>
            </a:r>
          </a:p>
          <a:p>
            <a:pPr>
              <a:lnSpc>
                <a:spcPct val="120000"/>
              </a:lnSpc>
              <a:spcBef>
                <a:spcPts val="600"/>
              </a:spcBef>
              <a:spcAft>
                <a:spcPts val="600"/>
              </a:spcAft>
            </a:pPr>
            <a:r>
              <a:rPr lang="en-US" dirty="0">
                <a:solidFill>
                  <a:srgbClr val="0000FF"/>
                </a:solidFill>
                <a:latin typeface="TimesNewRomanPSMT"/>
              </a:rPr>
              <a:t>The genetic improvement in a commercial herd depends on the genetic improvement in the AI is about 90%</a:t>
            </a:r>
          </a:p>
          <a:p>
            <a:pPr>
              <a:lnSpc>
                <a:spcPct val="120000"/>
              </a:lnSpc>
              <a:spcBef>
                <a:spcPts val="600"/>
              </a:spcBef>
              <a:spcAft>
                <a:spcPts val="600"/>
              </a:spcAft>
            </a:pPr>
            <a:r>
              <a:rPr lang="en-US" dirty="0">
                <a:solidFill>
                  <a:srgbClr val="0000FF"/>
                </a:solidFill>
                <a:latin typeface="TimesNewRomanPSMT"/>
              </a:rPr>
              <a:t>The utilization of proven sire greatly increases by AI</a:t>
            </a:r>
          </a:p>
          <a:p>
            <a:pPr>
              <a:lnSpc>
                <a:spcPct val="120000"/>
              </a:lnSpc>
              <a:spcBef>
                <a:spcPts val="600"/>
              </a:spcBef>
              <a:spcAft>
                <a:spcPts val="600"/>
              </a:spcAft>
            </a:pPr>
            <a:r>
              <a:rPr lang="en-US" dirty="0">
                <a:solidFill>
                  <a:srgbClr val="0000FF"/>
                </a:solidFill>
                <a:latin typeface="TimesNewRomanPSMT"/>
              </a:rPr>
              <a:t>The successful of AI highly relying on the viability of sperm. Sperm cryopreservation is the technique applied for the sperm to be viable for a longer time (at -196°C of liquid nitrogen)</a:t>
            </a:r>
            <a:endParaRPr lang="en-ID" dirty="0">
              <a:solidFill>
                <a:srgbClr val="0000FF"/>
              </a:solidFill>
            </a:endParaRPr>
          </a:p>
        </p:txBody>
      </p:sp>
    </p:spTree>
    <p:extLst>
      <p:ext uri="{BB962C8B-B14F-4D97-AF65-F5344CB8AC3E}">
        <p14:creationId xmlns:p14="http://schemas.microsoft.com/office/powerpoint/2010/main" val="201775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6187-8648-4C4E-83EA-986D5E77D23C}"/>
              </a:ext>
            </a:extLst>
          </p:cNvPr>
          <p:cNvSpPr>
            <a:spLocks noGrp="1"/>
          </p:cNvSpPr>
          <p:nvPr>
            <p:ph type="title"/>
          </p:nvPr>
        </p:nvSpPr>
        <p:spPr/>
        <p:txBody>
          <a:bodyPr/>
          <a:lstStyle/>
          <a:p>
            <a:r>
              <a:rPr lang="en-US" i="1" dirty="0">
                <a:solidFill>
                  <a:srgbClr val="0000FF"/>
                </a:solidFill>
                <a:latin typeface="TimesNewRomanPS-ItalicMT"/>
              </a:rPr>
              <a:t>Multiple ovulation and embryo transfer (MOET)</a:t>
            </a:r>
            <a:endParaRPr lang="en-ID" dirty="0">
              <a:solidFill>
                <a:srgbClr val="0000FF"/>
              </a:solidFill>
            </a:endParaRPr>
          </a:p>
        </p:txBody>
      </p:sp>
      <p:sp>
        <p:nvSpPr>
          <p:cNvPr id="3" name="Content Placeholder 2">
            <a:extLst>
              <a:ext uri="{FF2B5EF4-FFF2-40B4-BE49-F238E27FC236}">
                <a16:creationId xmlns:a16="http://schemas.microsoft.com/office/drawing/2014/main" id="{FAFE254F-F907-4E26-8B31-D19C1D03F84F}"/>
              </a:ext>
            </a:extLst>
          </p:cNvPr>
          <p:cNvSpPr>
            <a:spLocks noGrp="1"/>
          </p:cNvSpPr>
          <p:nvPr>
            <p:ph idx="1"/>
          </p:nvPr>
        </p:nvSpPr>
        <p:spPr>
          <a:xfrm>
            <a:off x="838200" y="1901825"/>
            <a:ext cx="10515600" cy="4351338"/>
          </a:xfrm>
        </p:spPr>
        <p:txBody>
          <a:bodyPr>
            <a:normAutofit fontScale="77500" lnSpcReduction="20000"/>
          </a:bodyPr>
          <a:lstStyle/>
          <a:p>
            <a:pPr>
              <a:lnSpc>
                <a:spcPct val="110000"/>
              </a:lnSpc>
              <a:spcBef>
                <a:spcPts val="1200"/>
              </a:spcBef>
              <a:spcAft>
                <a:spcPts val="1200"/>
              </a:spcAft>
            </a:pPr>
            <a:r>
              <a:rPr lang="en-US" b="1" dirty="0">
                <a:solidFill>
                  <a:srgbClr val="7030A0"/>
                </a:solidFill>
                <a:latin typeface="TimesNewRomanPSMT"/>
              </a:rPr>
              <a:t>Embryo transfer biotechnology refers to a step in the process of assisted reproduction in which embryos are placed into the uterus of a female with the intent to establish a pregnancy</a:t>
            </a:r>
          </a:p>
          <a:p>
            <a:pPr>
              <a:lnSpc>
                <a:spcPct val="110000"/>
              </a:lnSpc>
              <a:spcBef>
                <a:spcPts val="1200"/>
              </a:spcBef>
              <a:spcAft>
                <a:spcPts val="1200"/>
              </a:spcAft>
            </a:pPr>
            <a:r>
              <a:rPr lang="en-US" b="1" dirty="0">
                <a:solidFill>
                  <a:srgbClr val="7030A0"/>
                </a:solidFill>
                <a:latin typeface="TimesNewRomanPSMT"/>
              </a:rPr>
              <a:t>This biotechnique enables achieving a greater number of calves from selected females than was possible by applying traditional means of animal production</a:t>
            </a:r>
          </a:p>
          <a:p>
            <a:pPr>
              <a:lnSpc>
                <a:spcPct val="110000"/>
              </a:lnSpc>
              <a:spcBef>
                <a:spcPts val="1200"/>
              </a:spcBef>
              <a:spcAft>
                <a:spcPts val="1200"/>
              </a:spcAft>
            </a:pPr>
            <a:r>
              <a:rPr lang="en-US" b="1" dirty="0">
                <a:solidFill>
                  <a:srgbClr val="7030A0"/>
                </a:solidFill>
                <a:latin typeface="TimesNewRomanPSMT"/>
              </a:rPr>
              <a:t>By increasing the number of calves, MOET has the potential for genetic improvement by increasing the selection intensity on the female</a:t>
            </a:r>
          </a:p>
          <a:p>
            <a:pPr>
              <a:lnSpc>
                <a:spcPct val="110000"/>
              </a:lnSpc>
              <a:spcBef>
                <a:spcPts val="1200"/>
              </a:spcBef>
              <a:spcAft>
                <a:spcPts val="1200"/>
              </a:spcAft>
            </a:pPr>
            <a:r>
              <a:rPr lang="en-US" b="1" dirty="0">
                <a:solidFill>
                  <a:srgbClr val="7030A0"/>
                </a:solidFill>
                <a:latin typeface="TimesNewRomanPSMT"/>
              </a:rPr>
              <a:t>Embryo transfer technique consists of three steps: superovulation by using follicle-stimulating hormones; embryos collection either surgically or without surgically; and transfer of embryos to the recipients</a:t>
            </a:r>
            <a:endParaRPr lang="en-ID" b="1" dirty="0">
              <a:solidFill>
                <a:srgbClr val="7030A0"/>
              </a:solidFill>
            </a:endParaRPr>
          </a:p>
        </p:txBody>
      </p:sp>
    </p:spTree>
    <p:extLst>
      <p:ext uri="{BB962C8B-B14F-4D97-AF65-F5344CB8AC3E}">
        <p14:creationId xmlns:p14="http://schemas.microsoft.com/office/powerpoint/2010/main" val="74957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90600"/>
            <a:ext cx="7772400" cy="1581150"/>
          </a:xfrm>
        </p:spPr>
        <p:txBody>
          <a:bodyPr>
            <a:noAutofit/>
          </a:bodyPr>
          <a:lstStyle/>
          <a:p>
            <a:r>
              <a:rPr lang="id-ID" b="1" dirty="0">
                <a:solidFill>
                  <a:srgbClr val="0000FF"/>
                </a:solidFill>
              </a:rPr>
              <a:t>PERLUKAH </a:t>
            </a:r>
            <a:r>
              <a:rPr lang="en-US" b="1" dirty="0">
                <a:solidFill>
                  <a:srgbClr val="0000FF"/>
                </a:solidFill>
              </a:rPr>
              <a:t>BIOTEKNOLOGI </a:t>
            </a:r>
            <a:r>
              <a:rPr lang="id-ID" b="1" dirty="0">
                <a:solidFill>
                  <a:srgbClr val="FF0000"/>
                </a:solidFill>
              </a:rPr>
              <a:t>?</a:t>
            </a:r>
          </a:p>
        </p:txBody>
      </p:sp>
      <p:sp>
        <p:nvSpPr>
          <p:cNvPr id="3" name="Subtitle 2"/>
          <p:cNvSpPr>
            <a:spLocks noGrp="1"/>
          </p:cNvSpPr>
          <p:nvPr>
            <p:ph type="subTitle" idx="1"/>
          </p:nvPr>
        </p:nvSpPr>
        <p:spPr>
          <a:xfrm>
            <a:off x="2667000" y="3535363"/>
            <a:ext cx="6858000" cy="1836737"/>
          </a:xfrm>
        </p:spPr>
        <p:txBody>
          <a:bodyPr>
            <a:noAutofit/>
          </a:bodyPr>
          <a:lstStyle/>
          <a:p>
            <a:r>
              <a:rPr lang="id-ID" sz="3200" dirty="0">
                <a:solidFill>
                  <a:srgbClr val="006600"/>
                </a:solidFill>
              </a:rPr>
              <a:t>Kuliah 1</a:t>
            </a:r>
          </a:p>
          <a:p>
            <a:r>
              <a:rPr lang="en-US" sz="3200" dirty="0">
                <a:solidFill>
                  <a:srgbClr val="006600"/>
                </a:solidFill>
              </a:rPr>
              <a:t>BIOTEKNOLOGI TERNAK</a:t>
            </a:r>
            <a:endParaRPr lang="id-ID" sz="3200" dirty="0">
              <a:solidFill>
                <a:srgbClr val="006600"/>
              </a:solidFill>
            </a:endParaRPr>
          </a:p>
        </p:txBody>
      </p:sp>
      <p:sp>
        <p:nvSpPr>
          <p:cNvPr id="4" name="Rectangle 2"/>
          <p:cNvSpPr txBox="1">
            <a:spLocks noChangeArrowheads="1"/>
          </p:cNvSpPr>
          <p:nvPr/>
        </p:nvSpPr>
        <p:spPr>
          <a:xfrm>
            <a:off x="1524000" y="6419850"/>
            <a:ext cx="9144000" cy="438150"/>
          </a:xfrm>
          <a:prstGeom prst="rect">
            <a:avLst/>
          </a:prstGeom>
          <a:solidFill>
            <a:schemeClr val="tx1">
              <a:lumMod val="65000"/>
              <a:lumOff val="3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0" algn="ctr"/>
            <a:r>
              <a:rPr lang="id-ID" sz="2000" b="1" dirty="0">
                <a:solidFill>
                  <a:srgbClr val="FFFF00"/>
                </a:solidFill>
                <a:latin typeface="Cambria" pitchFamily="18" charset="0"/>
              </a:rPr>
              <a:t>Disintesis dari berbagai sumber</a:t>
            </a:r>
          </a:p>
          <a:p>
            <a:pPr algn="ctr"/>
            <a:endParaRPr lang="en-US" sz="2000" b="1" dirty="0">
              <a:solidFill>
                <a:srgbClr val="FFFF00"/>
              </a:solidFill>
              <a:latin typeface="Cambria" pitchFamily="18" charset="0"/>
            </a:endParaRPr>
          </a:p>
        </p:txBody>
      </p:sp>
    </p:spTree>
    <p:extLst>
      <p:ext uri="{BB962C8B-B14F-4D97-AF65-F5344CB8AC3E}">
        <p14:creationId xmlns:p14="http://schemas.microsoft.com/office/powerpoint/2010/main" val="88396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6459" y="1771650"/>
            <a:ext cx="6959085" cy="1569660"/>
          </a:xfrm>
          <a:prstGeom prst="rect">
            <a:avLst/>
          </a:prstGeom>
          <a:noFill/>
        </p:spPr>
        <p:txBody>
          <a:bodyPr wrap="none" lIns="91440" tIns="45720" rIns="91440" bIns="45720">
            <a:spAutoFit/>
          </a:bodyPr>
          <a:lstStyle/>
          <a:p>
            <a:pPr algn="ctr" fontAlgn="base">
              <a:spcBef>
                <a:spcPct val="0"/>
              </a:spcBef>
              <a:spcAft>
                <a:spcPct val="0"/>
              </a:spcAft>
              <a:defRPr/>
            </a:pPr>
            <a:r>
              <a:rPr lang="id-ID" sz="4800" b="1" dirty="0">
                <a:ln w="12700">
                  <a:solidFill>
                    <a:srgbClr val="330033">
                      <a:lumMod val="75000"/>
                    </a:srgbClr>
                  </a:solidFill>
                  <a:prstDash val="solid"/>
                </a:ln>
                <a:pattFill prst="dkUpDiag">
                  <a:fgClr>
                    <a:srgbClr val="330033"/>
                  </a:fgClr>
                  <a:bgClr>
                    <a:srgbClr val="330033">
                      <a:lumMod val="20000"/>
                      <a:lumOff val="80000"/>
                    </a:srgbClr>
                  </a:bgClr>
                </a:pattFill>
                <a:effectLst>
                  <a:outerShdw dist="38100" dir="2640000" algn="bl" rotWithShape="0">
                    <a:srgbClr val="330033">
                      <a:lumMod val="75000"/>
                    </a:srgbClr>
                  </a:outerShdw>
                </a:effectLst>
                <a:latin typeface="Cambria" panose="02040503050406030204" pitchFamily="18" charset="0"/>
                <a:ea typeface="Cambria" panose="02040503050406030204" pitchFamily="18" charset="0"/>
                <a:cs typeface="Arial" panose="020B0604020202020204" pitchFamily="34" charset="0"/>
              </a:rPr>
              <a:t>PERMASALAHAN BESAR</a:t>
            </a:r>
          </a:p>
          <a:p>
            <a:pPr algn="ctr" fontAlgn="base">
              <a:spcBef>
                <a:spcPct val="0"/>
              </a:spcBef>
              <a:spcAft>
                <a:spcPct val="0"/>
              </a:spcAft>
              <a:defRPr/>
            </a:pPr>
            <a:r>
              <a:rPr lang="id-ID" sz="4800" b="1" dirty="0">
                <a:ln w="12700">
                  <a:solidFill>
                    <a:srgbClr val="330033">
                      <a:lumMod val="75000"/>
                    </a:srgbClr>
                  </a:solidFill>
                  <a:prstDash val="solid"/>
                </a:ln>
                <a:pattFill prst="dkUpDiag">
                  <a:fgClr>
                    <a:srgbClr val="330033"/>
                  </a:fgClr>
                  <a:bgClr>
                    <a:srgbClr val="330033">
                      <a:lumMod val="20000"/>
                      <a:lumOff val="80000"/>
                    </a:srgbClr>
                  </a:bgClr>
                </a:pattFill>
                <a:effectLst>
                  <a:outerShdw dist="38100" dir="2640000" algn="bl" rotWithShape="0">
                    <a:srgbClr val="330033">
                      <a:lumMod val="75000"/>
                    </a:srgbClr>
                  </a:outerShdw>
                </a:effectLst>
                <a:latin typeface="Cambria" panose="02040503050406030204" pitchFamily="18" charset="0"/>
                <a:ea typeface="Cambria" panose="02040503050406030204" pitchFamily="18" charset="0"/>
                <a:cs typeface="Arial" panose="020B0604020202020204" pitchFamily="34" charset="0"/>
              </a:rPr>
              <a:t>DUNIA</a:t>
            </a:r>
          </a:p>
        </p:txBody>
      </p:sp>
    </p:spTree>
    <p:extLst>
      <p:ext uri="{BB962C8B-B14F-4D97-AF65-F5344CB8AC3E}">
        <p14:creationId xmlns:p14="http://schemas.microsoft.com/office/powerpoint/2010/main" val="26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981200" y="85726"/>
            <a:ext cx="8229600" cy="1143000"/>
          </a:xfrm>
        </p:spPr>
        <p:txBody>
          <a:bodyPr>
            <a:normAutofit/>
          </a:bodyPr>
          <a:lstStyle/>
          <a:p>
            <a:pPr eaLnBrk="1" hangingPunct="1"/>
            <a:r>
              <a:rPr lang="en-US" b="1" dirty="0">
                <a:solidFill>
                  <a:srgbClr val="C00000"/>
                </a:solidFill>
                <a:latin typeface="Cambria" pitchFamily="18" charset="0"/>
              </a:rPr>
              <a:t>Growth in World Population</a:t>
            </a:r>
          </a:p>
        </p:txBody>
      </p:sp>
      <p:graphicFrame>
        <p:nvGraphicFramePr>
          <p:cNvPr id="2050" name="Object 4"/>
          <p:cNvGraphicFramePr>
            <a:graphicFrameLocks noGrp="1" noChangeAspect="1"/>
          </p:cNvGraphicFramePr>
          <p:nvPr>
            <p:ph idx="1"/>
          </p:nvPr>
        </p:nvGraphicFramePr>
        <p:xfrm>
          <a:off x="1524000" y="1438276"/>
          <a:ext cx="7900586" cy="4784244"/>
        </p:xfrm>
        <a:graphic>
          <a:graphicData uri="http://schemas.openxmlformats.org/presentationml/2006/ole">
            <mc:AlternateContent xmlns:mc="http://schemas.openxmlformats.org/markup-compatibility/2006">
              <mc:Choice xmlns:v="urn:schemas-microsoft-com:vml" Requires="v">
                <p:oleObj spid="_x0000_s1026" name="Chart" r:id="rId3" imgW="6096000" imgH="4067175" progId="MSGraph.Chart.8">
                  <p:embed followColorScheme="full"/>
                </p:oleObj>
              </mc:Choice>
              <mc:Fallback>
                <p:oleObj name="Chart" r:id="rId3" imgW="6096000" imgH="4067175" progId="MSGraph.Chart.8">
                  <p:embed followColorScheme="full"/>
                  <p:pic>
                    <p:nvPicPr>
                      <p:cNvPr id="2050" name="Object 4"/>
                      <p:cNvPicPr>
                        <a:picLocks noChangeAspect="1" noChangeArrowheads="1"/>
                      </p:cNvPicPr>
                      <p:nvPr/>
                    </p:nvPicPr>
                    <p:blipFill>
                      <a:blip r:embed="rId4"/>
                      <a:srcRect/>
                      <a:stretch>
                        <a:fillRect/>
                      </a:stretch>
                    </p:blipFill>
                    <p:spPr bwMode="auto">
                      <a:xfrm>
                        <a:off x="1524000" y="1438276"/>
                        <a:ext cx="7900586" cy="4784244"/>
                      </a:xfrm>
                      <a:prstGeom prst="rect">
                        <a:avLst/>
                      </a:prstGeom>
                      <a:noFill/>
                    </p:spPr>
                  </p:pic>
                </p:oleObj>
              </mc:Fallback>
            </mc:AlternateContent>
          </a:graphicData>
        </a:graphic>
      </p:graphicFrame>
      <p:sp>
        <p:nvSpPr>
          <p:cNvPr id="2052" name="Line 6"/>
          <p:cNvSpPr>
            <a:spLocks noChangeShapeType="1"/>
          </p:cNvSpPr>
          <p:nvPr/>
        </p:nvSpPr>
        <p:spPr bwMode="auto">
          <a:xfrm>
            <a:off x="1981200" y="1200150"/>
            <a:ext cx="8305800" cy="0"/>
          </a:xfrm>
          <a:prstGeom prst="line">
            <a:avLst/>
          </a:prstGeom>
          <a:noFill/>
          <a:ln w="9525">
            <a:solidFill>
              <a:schemeClr val="tx1"/>
            </a:solidFill>
            <a:round/>
            <a:headEnd/>
            <a:tailEnd/>
          </a:ln>
        </p:spPr>
        <p:txBody>
          <a:bodyPr/>
          <a:lstStyle/>
          <a:p>
            <a:pPr>
              <a:defRPr/>
            </a:pPr>
            <a:endParaRPr lang="en-US">
              <a:solidFill>
                <a:prstClr val="black"/>
              </a:solidFill>
              <a:latin typeface="Calibri"/>
            </a:endParaRPr>
          </a:p>
        </p:txBody>
      </p:sp>
      <p:sp>
        <p:nvSpPr>
          <p:cNvPr id="2" name="TextBox 1"/>
          <p:cNvSpPr txBox="1"/>
          <p:nvPr/>
        </p:nvSpPr>
        <p:spPr>
          <a:xfrm>
            <a:off x="7362826" y="4616188"/>
            <a:ext cx="2847975" cy="1815882"/>
          </a:xfrm>
          <a:prstGeom prst="rect">
            <a:avLst/>
          </a:prstGeom>
          <a:noFill/>
        </p:spPr>
        <p:txBody>
          <a:bodyPr wrap="square" rtlCol="0">
            <a:spAutoFit/>
          </a:bodyPr>
          <a:lstStyle/>
          <a:p>
            <a:pPr>
              <a:defRPr/>
            </a:pPr>
            <a:r>
              <a:rPr lang="en-US" sz="2800" b="1" u="sng" dirty="0" err="1">
                <a:solidFill>
                  <a:srgbClr val="7030A0"/>
                </a:solidFill>
                <a:latin typeface="Cambria" pitchFamily="18" charset="0"/>
              </a:rPr>
              <a:t>Perlu</a:t>
            </a:r>
            <a:r>
              <a:rPr lang="id-ID" sz="2800" b="1" u="sng" dirty="0">
                <a:solidFill>
                  <a:srgbClr val="7030A0"/>
                </a:solidFill>
                <a:latin typeface="Cambria" pitchFamily="18" charset="0"/>
              </a:rPr>
              <a:t> tambahan pasokan</a:t>
            </a:r>
            <a:r>
              <a:rPr lang="en-US" sz="2800" b="1" dirty="0">
                <a:solidFill>
                  <a:srgbClr val="7030A0"/>
                </a:solidFill>
                <a:latin typeface="Cambria" pitchFamily="18" charset="0"/>
              </a:rPr>
              <a:t>:</a:t>
            </a:r>
          </a:p>
          <a:p>
            <a:pPr marL="742950" indent="-285750">
              <a:buFont typeface="Arial" pitchFamily="34" charset="0"/>
              <a:buChar char="•"/>
              <a:defRPr/>
            </a:pPr>
            <a:r>
              <a:rPr lang="en-US" sz="2800" b="1" dirty="0" err="1">
                <a:solidFill>
                  <a:srgbClr val="FF0000"/>
                </a:solidFill>
                <a:latin typeface="Cambria" pitchFamily="18" charset="0"/>
              </a:rPr>
              <a:t>Pangan</a:t>
            </a:r>
            <a:endParaRPr lang="en-US" sz="2800" b="1" dirty="0">
              <a:solidFill>
                <a:srgbClr val="FF0000"/>
              </a:solidFill>
              <a:latin typeface="Cambria" pitchFamily="18" charset="0"/>
            </a:endParaRPr>
          </a:p>
          <a:p>
            <a:pPr marL="742950" indent="-285750">
              <a:buFont typeface="Arial" pitchFamily="34" charset="0"/>
              <a:buChar char="•"/>
              <a:defRPr/>
            </a:pPr>
            <a:r>
              <a:rPr lang="en-US" sz="2800" b="1" dirty="0" err="1">
                <a:solidFill>
                  <a:srgbClr val="0000FF"/>
                </a:solidFill>
                <a:latin typeface="Cambria" pitchFamily="18" charset="0"/>
              </a:rPr>
              <a:t>Energi</a:t>
            </a:r>
            <a:endParaRPr lang="en-US" sz="2800" b="1" dirty="0">
              <a:solidFill>
                <a:srgbClr val="0000FF"/>
              </a:solidFill>
              <a:latin typeface="Cambria" pitchFamily="18" charset="0"/>
            </a:endParaRPr>
          </a:p>
        </p:txBody>
      </p:sp>
    </p:spTree>
    <p:extLst>
      <p:ext uri="{BB962C8B-B14F-4D97-AF65-F5344CB8AC3E}">
        <p14:creationId xmlns:p14="http://schemas.microsoft.com/office/powerpoint/2010/main" val="319343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16591" t="10532" r="16509" b="5618"/>
          <a:stretch/>
        </p:blipFill>
        <p:spPr bwMode="auto">
          <a:xfrm>
            <a:off x="2360902" y="1038387"/>
            <a:ext cx="7485686" cy="5664631"/>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774870" y="178227"/>
            <a:ext cx="4657750" cy="769441"/>
          </a:xfrm>
          <a:prstGeom prst="rect">
            <a:avLst/>
          </a:prstGeom>
          <a:noFill/>
        </p:spPr>
        <p:txBody>
          <a:bodyPr wrap="none" lIns="91440" tIns="45720" rIns="91440" bIns="45720">
            <a:spAutoFit/>
          </a:bodyPr>
          <a:lstStyle/>
          <a:p>
            <a:pPr algn="ctr" defTabSz="457200"/>
            <a:r>
              <a:rPr lang="id-ID" sz="4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rPr>
              <a:t>World Hunger Map</a:t>
            </a:r>
            <a:endParaRPr lang="en-US" sz="4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endParaRPr>
          </a:p>
        </p:txBody>
      </p:sp>
    </p:spTree>
    <p:extLst>
      <p:ext uri="{BB962C8B-B14F-4D97-AF65-F5344CB8AC3E}">
        <p14:creationId xmlns:p14="http://schemas.microsoft.com/office/powerpoint/2010/main" val="316701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9562" y="19050"/>
            <a:ext cx="9144119" cy="6619874"/>
          </a:xfrm>
          <a:prstGeom prst="rect">
            <a:avLst/>
          </a:prstGeom>
        </p:spPr>
      </p:pic>
      <p:sp>
        <p:nvSpPr>
          <p:cNvPr id="3" name="Rectangle 2"/>
          <p:cNvSpPr txBox="1">
            <a:spLocks noChangeArrowheads="1"/>
          </p:cNvSpPr>
          <p:nvPr/>
        </p:nvSpPr>
        <p:spPr>
          <a:xfrm>
            <a:off x="1539680" y="5286376"/>
            <a:ext cx="9144000" cy="1333499"/>
          </a:xfrm>
          <a:prstGeom prst="rect">
            <a:avLst/>
          </a:prstGeom>
          <a:solidFill>
            <a:schemeClr val="tx1">
              <a:lumMod val="65000"/>
              <a:lumOff val="3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0"/>
            <a:r>
              <a:rPr lang="id-ID" sz="3200" b="1" dirty="0">
                <a:solidFill>
                  <a:srgbClr val="FFFF00"/>
                </a:solidFill>
                <a:latin typeface="Cambria" pitchFamily="18" charset="0"/>
              </a:rPr>
              <a:t>Why does current agriculture fail at feeding the world ?</a:t>
            </a:r>
          </a:p>
          <a:p>
            <a:endParaRPr lang="en-US" sz="3200" b="1" dirty="0">
              <a:solidFill>
                <a:srgbClr val="FFFF00"/>
              </a:solidFill>
              <a:latin typeface="Cambria" pitchFamily="18" charset="0"/>
            </a:endParaRPr>
          </a:p>
        </p:txBody>
      </p:sp>
    </p:spTree>
    <p:extLst>
      <p:ext uri="{BB962C8B-B14F-4D97-AF65-F5344CB8AC3E}">
        <p14:creationId xmlns:p14="http://schemas.microsoft.com/office/powerpoint/2010/main" val="140044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1788"/>
            <a:ext cx="8229600" cy="639762"/>
          </a:xfrm>
        </p:spPr>
        <p:txBody>
          <a:bodyPr>
            <a:noAutofit/>
          </a:bodyPr>
          <a:lstStyle/>
          <a:p>
            <a:r>
              <a:rPr lang="en-US" sz="4800" b="1" dirty="0">
                <a:solidFill>
                  <a:srgbClr val="00B050"/>
                </a:solidFill>
              </a:rPr>
              <a:t>History of Agriculture</a:t>
            </a:r>
          </a:p>
        </p:txBody>
      </p:sp>
      <p:sp>
        <p:nvSpPr>
          <p:cNvPr id="3" name="Content Placeholder 2"/>
          <p:cNvSpPr>
            <a:spLocks noGrp="1"/>
          </p:cNvSpPr>
          <p:nvPr>
            <p:ph idx="1"/>
          </p:nvPr>
        </p:nvSpPr>
        <p:spPr>
          <a:xfrm>
            <a:off x="1881188" y="1257301"/>
            <a:ext cx="8429625" cy="5210175"/>
          </a:xfrm>
        </p:spPr>
        <p:txBody>
          <a:bodyPr>
            <a:noAutofit/>
          </a:bodyPr>
          <a:lstStyle/>
          <a:p>
            <a:pPr marL="179388" indent="-179388">
              <a:spcBef>
                <a:spcPts val="600"/>
              </a:spcBef>
              <a:spcAft>
                <a:spcPts val="600"/>
              </a:spcAft>
            </a:pPr>
            <a:r>
              <a:rPr lang="en-US" sz="2400" b="1" dirty="0">
                <a:solidFill>
                  <a:srgbClr val="7030A0"/>
                </a:solidFill>
                <a:latin typeface="Cambria" pitchFamily="18" charset="0"/>
              </a:rPr>
              <a:t>Agriculture has changed dramatically, especially since the end of World war II</a:t>
            </a:r>
          </a:p>
          <a:p>
            <a:pPr marL="179388" indent="-179388">
              <a:spcBef>
                <a:spcPts val="600"/>
              </a:spcBef>
              <a:spcAft>
                <a:spcPts val="600"/>
              </a:spcAft>
            </a:pPr>
            <a:r>
              <a:rPr lang="en-US" sz="2400" b="1" dirty="0">
                <a:solidFill>
                  <a:srgbClr val="7030A0"/>
                </a:solidFill>
                <a:latin typeface="Cambria" pitchFamily="18" charset="0"/>
              </a:rPr>
              <a:t>Food and fiber productivity soared due to</a:t>
            </a:r>
            <a:r>
              <a:rPr lang="id-ID" sz="2400" b="1" dirty="0">
                <a:solidFill>
                  <a:srgbClr val="7030A0"/>
                </a:solidFill>
                <a:latin typeface="Cambria" pitchFamily="18" charset="0"/>
              </a:rPr>
              <a:t>:</a:t>
            </a:r>
            <a:r>
              <a:rPr lang="en-US" sz="2400" b="1" dirty="0">
                <a:solidFill>
                  <a:srgbClr val="7030A0"/>
                </a:solidFill>
                <a:latin typeface="Cambria" pitchFamily="18" charset="0"/>
              </a:rPr>
              <a:t> </a:t>
            </a:r>
            <a:endParaRPr lang="id-ID" sz="2400" b="1" dirty="0">
              <a:solidFill>
                <a:srgbClr val="7030A0"/>
              </a:solidFill>
              <a:latin typeface="Cambria" pitchFamily="18" charset="0"/>
            </a:endParaRPr>
          </a:p>
          <a:p>
            <a:pPr marL="1060450">
              <a:spcBef>
                <a:spcPts val="200"/>
              </a:spcBef>
              <a:spcAft>
                <a:spcPts val="200"/>
              </a:spcAft>
              <a:buFont typeface="Wingdings" panose="05000000000000000000" pitchFamily="2" charset="2"/>
              <a:buChar char="Ø"/>
            </a:pPr>
            <a:r>
              <a:rPr lang="en-US" sz="2400" b="1" dirty="0">
                <a:solidFill>
                  <a:srgbClr val="0066FF"/>
                </a:solidFill>
                <a:latin typeface="Cambria" pitchFamily="18" charset="0"/>
              </a:rPr>
              <a:t>new technologies</a:t>
            </a:r>
            <a:endParaRPr lang="id-ID" sz="2400" b="1" dirty="0">
              <a:solidFill>
                <a:srgbClr val="0066FF"/>
              </a:solidFill>
              <a:latin typeface="Cambria" pitchFamily="18" charset="0"/>
            </a:endParaRPr>
          </a:p>
          <a:p>
            <a:pPr marL="1060450">
              <a:spcBef>
                <a:spcPts val="200"/>
              </a:spcBef>
              <a:spcAft>
                <a:spcPts val="200"/>
              </a:spcAft>
              <a:buFont typeface="Wingdings" panose="05000000000000000000" pitchFamily="2" charset="2"/>
              <a:buChar char="Ø"/>
            </a:pPr>
            <a:r>
              <a:rPr lang="id-ID" sz="2400" b="1" dirty="0">
                <a:solidFill>
                  <a:srgbClr val="FF0000"/>
                </a:solidFill>
                <a:latin typeface="Cambria" pitchFamily="18" charset="0"/>
              </a:rPr>
              <a:t>m</a:t>
            </a:r>
            <a:r>
              <a:rPr lang="en-US" sz="2400" b="1" dirty="0" err="1">
                <a:solidFill>
                  <a:srgbClr val="FF0000"/>
                </a:solidFill>
                <a:latin typeface="Cambria" pitchFamily="18" charset="0"/>
              </a:rPr>
              <a:t>echanization</a:t>
            </a:r>
            <a:endParaRPr lang="id-ID" sz="2400" b="1" dirty="0">
              <a:solidFill>
                <a:srgbClr val="FF0000"/>
              </a:solidFill>
              <a:latin typeface="Cambria" pitchFamily="18" charset="0"/>
            </a:endParaRPr>
          </a:p>
          <a:p>
            <a:pPr marL="1060450">
              <a:spcBef>
                <a:spcPts val="200"/>
              </a:spcBef>
              <a:spcAft>
                <a:spcPts val="200"/>
              </a:spcAft>
              <a:buFont typeface="Wingdings" panose="05000000000000000000" pitchFamily="2" charset="2"/>
              <a:buChar char="Ø"/>
            </a:pPr>
            <a:r>
              <a:rPr lang="en-US" sz="2400" b="1" dirty="0">
                <a:solidFill>
                  <a:srgbClr val="0066FF"/>
                </a:solidFill>
                <a:latin typeface="Cambria" pitchFamily="18" charset="0"/>
              </a:rPr>
              <a:t>increased chemical use</a:t>
            </a:r>
            <a:endParaRPr lang="id-ID" sz="2400" b="1" dirty="0">
              <a:solidFill>
                <a:srgbClr val="0066FF"/>
              </a:solidFill>
              <a:latin typeface="Cambria" pitchFamily="18" charset="0"/>
            </a:endParaRPr>
          </a:p>
          <a:p>
            <a:pPr marL="1060450">
              <a:spcBef>
                <a:spcPts val="200"/>
              </a:spcBef>
              <a:spcAft>
                <a:spcPts val="200"/>
              </a:spcAft>
              <a:buFont typeface="Wingdings" panose="05000000000000000000" pitchFamily="2" charset="2"/>
              <a:buChar char="Ø"/>
            </a:pPr>
            <a:r>
              <a:rPr lang="en-US" sz="2400" b="1" dirty="0">
                <a:solidFill>
                  <a:srgbClr val="7030A0"/>
                </a:solidFill>
                <a:latin typeface="Cambria" pitchFamily="18" charset="0"/>
              </a:rPr>
              <a:t>Specialization</a:t>
            </a:r>
            <a:r>
              <a:rPr lang="id-ID" sz="2400" b="1" dirty="0">
                <a:solidFill>
                  <a:srgbClr val="7030A0"/>
                </a:solidFill>
                <a:latin typeface="Cambria" pitchFamily="18" charset="0"/>
              </a:rPr>
              <a:t> </a:t>
            </a:r>
            <a:r>
              <a:rPr lang="id-ID" sz="2000" b="1" dirty="0">
                <a:solidFill>
                  <a:srgbClr val="7030A0"/>
                </a:solidFill>
                <a:latin typeface="Cambria" pitchFamily="18" charset="0"/>
              </a:rPr>
              <a:t>(mono kultur)</a:t>
            </a:r>
            <a:endParaRPr lang="id-ID" sz="2400" b="1" dirty="0">
              <a:solidFill>
                <a:srgbClr val="0066FF"/>
              </a:solidFill>
              <a:latin typeface="Cambria" pitchFamily="18" charset="0"/>
            </a:endParaRPr>
          </a:p>
          <a:p>
            <a:pPr marL="1060450">
              <a:spcBef>
                <a:spcPts val="200"/>
              </a:spcBef>
              <a:spcAft>
                <a:spcPts val="200"/>
              </a:spcAft>
              <a:buFont typeface="Wingdings" panose="05000000000000000000" pitchFamily="2" charset="2"/>
              <a:buChar char="Ø"/>
            </a:pPr>
            <a:r>
              <a:rPr lang="en-US" sz="2400" b="1" dirty="0">
                <a:solidFill>
                  <a:srgbClr val="0066FF"/>
                </a:solidFill>
                <a:latin typeface="Cambria" pitchFamily="18" charset="0"/>
              </a:rPr>
              <a:t>government policies</a:t>
            </a:r>
            <a:r>
              <a:rPr lang="id-ID" sz="2400" b="1" dirty="0">
                <a:solidFill>
                  <a:srgbClr val="0066FF"/>
                </a:solidFill>
                <a:latin typeface="Cambria" pitchFamily="18" charset="0"/>
              </a:rPr>
              <a:t>, etc.</a:t>
            </a:r>
          </a:p>
          <a:p>
            <a:pPr marL="179388" indent="0">
              <a:spcBef>
                <a:spcPts val="1200"/>
              </a:spcBef>
              <a:spcAft>
                <a:spcPts val="200"/>
              </a:spcAft>
              <a:buNone/>
            </a:pPr>
            <a:r>
              <a:rPr lang="en-US" sz="2400" b="1" dirty="0">
                <a:solidFill>
                  <a:srgbClr val="7030A0"/>
                </a:solidFill>
                <a:latin typeface="Cambria" pitchFamily="18" charset="0"/>
              </a:rPr>
              <a:t>that favored maximizing production</a:t>
            </a:r>
          </a:p>
          <a:p>
            <a:pPr marL="0" indent="0" algn="ctr">
              <a:spcBef>
                <a:spcPts val="1800"/>
              </a:spcBef>
              <a:spcAft>
                <a:spcPts val="600"/>
              </a:spcAft>
              <a:buNone/>
            </a:pPr>
            <a:r>
              <a:rPr lang="id-ID" b="1" dirty="0">
                <a:solidFill>
                  <a:srgbClr val="FF0000"/>
                </a:solidFill>
                <a:latin typeface="Cambria" pitchFamily="18" charset="0"/>
              </a:rPr>
              <a:t>Perubahan besar </a:t>
            </a:r>
            <a:r>
              <a:rPr lang="id-ID" sz="2800" b="1" dirty="0">
                <a:solidFill>
                  <a:srgbClr val="0000FF"/>
                </a:solidFill>
                <a:latin typeface="Cambria" pitchFamily="18" charset="0"/>
              </a:rPr>
              <a:t>ini</a:t>
            </a:r>
            <a:r>
              <a:rPr lang="id-ID" b="1" dirty="0">
                <a:solidFill>
                  <a:srgbClr val="FF0000"/>
                </a:solidFill>
                <a:latin typeface="Cambria" pitchFamily="18" charset="0"/>
              </a:rPr>
              <a:t> </a:t>
            </a:r>
            <a:r>
              <a:rPr lang="id-ID" sz="2800" b="1" dirty="0">
                <a:solidFill>
                  <a:srgbClr val="0000FF"/>
                </a:solidFill>
                <a:latin typeface="Cambria" pitchFamily="18" charset="0"/>
              </a:rPr>
              <a:t>mengakibatkan kerusakan atau menurunnya kualitas sumber daya pertanian</a:t>
            </a:r>
            <a:endParaRPr lang="en-US" sz="2800" b="1" dirty="0">
              <a:solidFill>
                <a:srgbClr val="0000FF"/>
              </a:solidFill>
              <a:latin typeface="Cambria" pitchFamily="18" charset="0"/>
            </a:endParaRPr>
          </a:p>
        </p:txBody>
      </p:sp>
    </p:spTree>
    <p:extLst>
      <p:ext uri="{BB962C8B-B14F-4D97-AF65-F5344CB8AC3E}">
        <p14:creationId xmlns:p14="http://schemas.microsoft.com/office/powerpoint/2010/main" val="22943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04B0-DD30-4695-88B0-B9A7CB894061}"/>
              </a:ext>
            </a:extLst>
          </p:cNvPr>
          <p:cNvSpPr>
            <a:spLocks noGrp="1"/>
          </p:cNvSpPr>
          <p:nvPr>
            <p:ph type="title"/>
          </p:nvPr>
        </p:nvSpPr>
        <p:spPr/>
        <p:txBody>
          <a:bodyPr>
            <a:normAutofit/>
          </a:bodyPr>
          <a:lstStyle/>
          <a:p>
            <a:pPr algn="ctr"/>
            <a:r>
              <a:rPr lang="en-US" sz="5400" b="1" dirty="0">
                <a:solidFill>
                  <a:srgbClr val="7030A0"/>
                </a:solidFill>
              </a:rPr>
              <a:t>BIOTECHNOLOGY</a:t>
            </a:r>
            <a:endParaRPr lang="en-ID" sz="5400" b="1" dirty="0">
              <a:solidFill>
                <a:srgbClr val="7030A0"/>
              </a:solidFill>
            </a:endParaRPr>
          </a:p>
        </p:txBody>
      </p:sp>
      <p:sp>
        <p:nvSpPr>
          <p:cNvPr id="3" name="Content Placeholder 2">
            <a:extLst>
              <a:ext uri="{FF2B5EF4-FFF2-40B4-BE49-F238E27FC236}">
                <a16:creationId xmlns:a16="http://schemas.microsoft.com/office/drawing/2014/main" id="{EC6D28BA-4837-4564-91CE-E10DA391095B}"/>
              </a:ext>
            </a:extLst>
          </p:cNvPr>
          <p:cNvSpPr>
            <a:spLocks noGrp="1"/>
          </p:cNvSpPr>
          <p:nvPr>
            <p:ph idx="1"/>
          </p:nvPr>
        </p:nvSpPr>
        <p:spPr>
          <a:xfrm>
            <a:off x="466725" y="1690687"/>
            <a:ext cx="11258549" cy="4662487"/>
          </a:xfrm>
        </p:spPr>
        <p:txBody>
          <a:bodyPr>
            <a:noAutofit/>
          </a:bodyPr>
          <a:lstStyle/>
          <a:p>
            <a:pPr>
              <a:lnSpc>
                <a:spcPct val="100000"/>
              </a:lnSpc>
              <a:spcBef>
                <a:spcPts val="1800"/>
              </a:spcBef>
              <a:spcAft>
                <a:spcPts val="1200"/>
              </a:spcAft>
            </a:pPr>
            <a:r>
              <a:rPr lang="en-US" sz="2600" b="1" dirty="0">
                <a:solidFill>
                  <a:srgbClr val="008000"/>
                </a:solidFill>
              </a:rPr>
              <a:t>Biotechnology is the application of scientific and engineering principles that use living organisms or substances from these organisms to make or modify products, enhance plants or animals, or develop microorganisms for specific uses that are beneficial to humans</a:t>
            </a:r>
          </a:p>
          <a:p>
            <a:pPr>
              <a:lnSpc>
                <a:spcPct val="100000"/>
              </a:lnSpc>
              <a:spcBef>
                <a:spcPts val="1800"/>
              </a:spcBef>
              <a:spcAft>
                <a:spcPts val="1200"/>
              </a:spcAft>
            </a:pPr>
            <a:r>
              <a:rPr lang="en-US" sz="2600" b="1" dirty="0">
                <a:solidFill>
                  <a:srgbClr val="0000FF"/>
                </a:solidFill>
              </a:rPr>
              <a:t>It ranges from the conventional biotechnology also called traditional biotechnology is the application of biotechnology with a simple process such as baking, making use of yeast to the complex, the recombinant DNA technology or the classical to include biofertilizers, biological nitrogen fixation and fermentation to the modern biotechnology which ranges from plant tissue culture, cell culture, recombinant diagnostic and genetic engineering</a:t>
            </a:r>
          </a:p>
        </p:txBody>
      </p:sp>
    </p:spTree>
    <p:extLst>
      <p:ext uri="{BB962C8B-B14F-4D97-AF65-F5344CB8AC3E}">
        <p14:creationId xmlns:p14="http://schemas.microsoft.com/office/powerpoint/2010/main" val="19034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04B0-DD30-4695-88B0-B9A7CB894061}"/>
              </a:ext>
            </a:extLst>
          </p:cNvPr>
          <p:cNvSpPr>
            <a:spLocks noGrp="1"/>
          </p:cNvSpPr>
          <p:nvPr>
            <p:ph type="title"/>
          </p:nvPr>
        </p:nvSpPr>
        <p:spPr/>
        <p:txBody>
          <a:bodyPr>
            <a:normAutofit/>
          </a:bodyPr>
          <a:lstStyle/>
          <a:p>
            <a:pPr algn="ctr"/>
            <a:r>
              <a:rPr lang="en-US" sz="5400" b="1" dirty="0">
                <a:solidFill>
                  <a:srgbClr val="7030A0"/>
                </a:solidFill>
              </a:rPr>
              <a:t>BIOTECHNOLOGY</a:t>
            </a:r>
            <a:endParaRPr lang="en-ID" sz="5400" b="1" dirty="0">
              <a:solidFill>
                <a:srgbClr val="7030A0"/>
              </a:solidFill>
            </a:endParaRPr>
          </a:p>
        </p:txBody>
      </p:sp>
      <p:sp>
        <p:nvSpPr>
          <p:cNvPr id="3" name="Content Placeholder 2">
            <a:extLst>
              <a:ext uri="{FF2B5EF4-FFF2-40B4-BE49-F238E27FC236}">
                <a16:creationId xmlns:a16="http://schemas.microsoft.com/office/drawing/2014/main" id="{EC6D28BA-4837-4564-91CE-E10DA391095B}"/>
              </a:ext>
            </a:extLst>
          </p:cNvPr>
          <p:cNvSpPr>
            <a:spLocks noGrp="1"/>
          </p:cNvSpPr>
          <p:nvPr>
            <p:ph idx="1"/>
          </p:nvPr>
        </p:nvSpPr>
        <p:spPr/>
        <p:txBody>
          <a:bodyPr>
            <a:normAutofit/>
          </a:bodyPr>
          <a:lstStyle/>
          <a:p>
            <a:pPr>
              <a:lnSpc>
                <a:spcPct val="120000"/>
              </a:lnSpc>
              <a:spcBef>
                <a:spcPts val="1200"/>
              </a:spcBef>
              <a:spcAft>
                <a:spcPts val="1200"/>
              </a:spcAft>
            </a:pPr>
            <a:r>
              <a:rPr lang="en-US" b="1" dirty="0">
                <a:solidFill>
                  <a:srgbClr val="0000FF"/>
                </a:solidFill>
              </a:rPr>
              <a:t>Now day’s biotechnology is mostly identified with applications in medicine and agriculture based on the knowledge of the genetic code of life</a:t>
            </a:r>
          </a:p>
          <a:p>
            <a:pPr>
              <a:lnSpc>
                <a:spcPct val="120000"/>
              </a:lnSpc>
              <a:spcBef>
                <a:spcPts val="1200"/>
              </a:spcBef>
              <a:spcAft>
                <a:spcPts val="1200"/>
              </a:spcAft>
            </a:pPr>
            <a:r>
              <a:rPr lang="en-US" b="1" dirty="0">
                <a:solidFill>
                  <a:srgbClr val="0000FF"/>
                </a:solidFill>
              </a:rPr>
              <a:t>One of the benefits of biotechnology in animal husbandry is being able to provide increased livestock productivity</a:t>
            </a:r>
            <a:endParaRPr lang="en-ID" b="1" dirty="0">
              <a:solidFill>
                <a:srgbClr val="0000FF"/>
              </a:solidFill>
            </a:endParaRPr>
          </a:p>
        </p:txBody>
      </p:sp>
    </p:spTree>
    <p:extLst>
      <p:ext uri="{BB962C8B-B14F-4D97-AF65-F5344CB8AC3E}">
        <p14:creationId xmlns:p14="http://schemas.microsoft.com/office/powerpoint/2010/main" val="2079901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781</Words>
  <Application>Microsoft Office PowerPoint</Application>
  <PresentationFormat>Widescreen</PresentationFormat>
  <Paragraphs>57</Paragraphs>
  <Slides>15</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26" baseType="lpstr">
      <vt:lpstr>Arial</vt:lpstr>
      <vt:lpstr>Calibri</vt:lpstr>
      <vt:lpstr>Calibri Light</vt:lpstr>
      <vt:lpstr>Cambria</vt:lpstr>
      <vt:lpstr>TimesNewRomanPS-ItalicMT</vt:lpstr>
      <vt:lpstr>TimesNewRomanPSMT</vt:lpstr>
      <vt:lpstr>Wingdings</vt:lpstr>
      <vt:lpstr>Office Theme</vt:lpstr>
      <vt:lpstr>1_Office Theme</vt:lpstr>
      <vt:lpstr>4_Office Theme</vt:lpstr>
      <vt:lpstr>Chart</vt:lpstr>
      <vt:lpstr>PowerPoint Presentation</vt:lpstr>
      <vt:lpstr>PERLUKAH BIOTEKNOLOGI ?</vt:lpstr>
      <vt:lpstr>PowerPoint Presentation</vt:lpstr>
      <vt:lpstr>Growth in World Population</vt:lpstr>
      <vt:lpstr>PowerPoint Presentation</vt:lpstr>
      <vt:lpstr>PowerPoint Presentation</vt:lpstr>
      <vt:lpstr>History of Agriculture</vt:lpstr>
      <vt:lpstr>BIOTECHNOLOGY</vt:lpstr>
      <vt:lpstr>BIOTECHNOLOGY</vt:lpstr>
      <vt:lpstr>Increasing Demand of Animal Products</vt:lpstr>
      <vt:lpstr>BIOTECHNOLOGY IN ANIMAL PRODUCTION</vt:lpstr>
      <vt:lpstr>BIOTECHNOLOGY IN ANIMAL PRODUCTION</vt:lpstr>
      <vt:lpstr>Reproductive biotechnology</vt:lpstr>
      <vt:lpstr>Artificial insemination (AI)</vt:lpstr>
      <vt:lpstr>Multiple ovulation and embryo transfer (MOET)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9</cp:revision>
  <dcterms:created xsi:type="dcterms:W3CDTF">2021-04-03T01:41:03Z</dcterms:created>
  <dcterms:modified xsi:type="dcterms:W3CDTF">2021-04-03T02:50:02Z</dcterms:modified>
</cp:coreProperties>
</file>