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72" r:id="rId5"/>
    <p:sldId id="275" r:id="rId6"/>
    <p:sldId id="273" r:id="rId7"/>
    <p:sldId id="274" r:id="rId8"/>
    <p:sldId id="276" r:id="rId9"/>
    <p:sldId id="277" r:id="rId10"/>
    <p:sldId id="266" r:id="rId11"/>
    <p:sldId id="260" r:id="rId12"/>
    <p:sldId id="267" r:id="rId13"/>
    <p:sldId id="262" r:id="rId14"/>
    <p:sldId id="268" r:id="rId15"/>
    <p:sldId id="261" r:id="rId16"/>
    <p:sldId id="269" r:id="rId17"/>
    <p:sldId id="270" r:id="rId18"/>
    <p:sldId id="271" r:id="rId19"/>
    <p:sldId id="265"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Dynamo Medium" panose="020B060402020A080404" pitchFamily="34" charset="77"/>
      <p:regular r:id="rId30"/>
    </p:embeddedFont>
    <p:embeddedFont>
      <p:font typeface="Source Sans Pro Bold" panose="020B070303040302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80" autoAdjust="0"/>
  </p:normalViewPr>
  <p:slideViewPr>
    <p:cSldViewPr>
      <p:cViewPr>
        <p:scale>
          <a:sx n="74" d="100"/>
          <a:sy n="74" d="100"/>
        </p:scale>
        <p:origin x="50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B4389-817A-3645-A7DC-7F6DF4CD95FC}" type="datetimeFigureOut">
              <a:rPr lang="id-ID" smtClean="0"/>
              <a:t>24/10/24</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0AD74-C8D5-CC4E-A5BD-1568A7CB7387}" type="slidenum">
              <a:rPr lang="id-ID" smtClean="0"/>
              <a:t>‹#›</a:t>
            </a:fld>
            <a:endParaRPr lang="id-ID"/>
          </a:p>
        </p:txBody>
      </p:sp>
    </p:spTree>
    <p:extLst>
      <p:ext uri="{BB962C8B-B14F-4D97-AF65-F5344CB8AC3E}">
        <p14:creationId xmlns:p14="http://schemas.microsoft.com/office/powerpoint/2010/main" val="215965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1430AD74-C8D5-CC4E-A5BD-1568A7CB7387}" type="slidenum">
              <a:rPr lang="id-ID" smtClean="0"/>
              <a:t>11</a:t>
            </a:fld>
            <a:endParaRPr lang="id-ID"/>
          </a:p>
        </p:txBody>
      </p:sp>
    </p:spTree>
    <p:extLst>
      <p:ext uri="{BB962C8B-B14F-4D97-AF65-F5344CB8AC3E}">
        <p14:creationId xmlns:p14="http://schemas.microsoft.com/office/powerpoint/2010/main" val="385574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pic>
        <p:nvPicPr>
          <p:cNvPr id="1026" name="Picture 2" descr="Pencucian Penyemprotan Air buah-buahan Industri yang memoles Alat berat  dengan Tekanan Tinggi Lebih bersih - Cina Mesin Pengolah pembersih, mesin  cuci nanas">
            <a:extLst>
              <a:ext uri="{FF2B5EF4-FFF2-40B4-BE49-F238E27FC236}">
                <a16:creationId xmlns:a16="http://schemas.microsoft.com/office/drawing/2014/main" id="{E653A298-F3E9-E8AA-CF96-0BED6CF5B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202" y="1541772"/>
            <a:ext cx="6475272" cy="7008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Freeform 2"/>
          <p:cNvSpPr/>
          <p:nvPr/>
        </p:nvSpPr>
        <p:spPr>
          <a:xfrm rot="5400000">
            <a:off x="-3448197" y="2398023"/>
            <a:ext cx="10522735" cy="5490954"/>
          </a:xfrm>
          <a:custGeom>
            <a:avLst/>
            <a:gdLst/>
            <a:ahLst/>
            <a:cxnLst/>
            <a:rect l="l" t="t" r="r" b="b"/>
            <a:pathLst>
              <a:path w="10522735" h="5490954">
                <a:moveTo>
                  <a:pt x="0" y="0"/>
                </a:moveTo>
                <a:lnTo>
                  <a:pt x="10522734" y="0"/>
                </a:lnTo>
                <a:lnTo>
                  <a:pt x="10522734" y="5490954"/>
                </a:lnTo>
                <a:lnTo>
                  <a:pt x="0" y="54909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065141" y="8217105"/>
            <a:ext cx="7009358" cy="1398154"/>
            <a:chOff x="0" y="0"/>
            <a:chExt cx="9345810" cy="1864205"/>
          </a:xfrm>
        </p:grpSpPr>
        <p:grpSp>
          <p:nvGrpSpPr>
            <p:cNvPr id="6" name="Group 6"/>
            <p:cNvGrpSpPr/>
            <p:nvPr/>
          </p:nvGrpSpPr>
          <p:grpSpPr>
            <a:xfrm>
              <a:off x="0" y="0"/>
              <a:ext cx="9345810" cy="1546271"/>
              <a:chOff x="0" y="0"/>
              <a:chExt cx="1250766" cy="206940"/>
            </a:xfrm>
          </p:grpSpPr>
          <p:sp>
            <p:nvSpPr>
              <p:cNvPr id="7" name="Freeform 7"/>
              <p:cNvSpPr/>
              <p:nvPr/>
            </p:nvSpPr>
            <p:spPr>
              <a:xfrm>
                <a:off x="18844" y="0"/>
                <a:ext cx="1213078" cy="206940"/>
              </a:xfrm>
              <a:custGeom>
                <a:avLst/>
                <a:gdLst/>
                <a:ahLst/>
                <a:cxnLst/>
                <a:rect l="l" t="t" r="r" b="b"/>
                <a:pathLst>
                  <a:path w="1213078" h="206940">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id="8" name="TextBox 8"/>
              <p:cNvSpPr txBox="1"/>
              <p:nvPr/>
            </p:nvSpPr>
            <p:spPr>
              <a:xfrm>
                <a:off x="101600" y="19050"/>
                <a:ext cx="1047566" cy="187890"/>
              </a:xfrm>
              <a:prstGeom prst="rect">
                <a:avLst/>
              </a:prstGeom>
            </p:spPr>
            <p:txBody>
              <a:bodyPr lIns="50800" tIns="50800" rIns="50800" bIns="50800" rtlCol="0" anchor="ctr"/>
              <a:lstStyle/>
              <a:p>
                <a:pPr algn="ctr">
                  <a:lnSpc>
                    <a:spcPts val="1993"/>
                  </a:lnSpc>
                </a:pPr>
                <a:endParaRPr/>
              </a:p>
            </p:txBody>
          </p:sp>
        </p:grpSp>
        <p:grpSp>
          <p:nvGrpSpPr>
            <p:cNvPr id="9" name="Group 9"/>
            <p:cNvGrpSpPr/>
            <p:nvPr/>
          </p:nvGrpSpPr>
          <p:grpSpPr>
            <a:xfrm>
              <a:off x="4451974" y="1170495"/>
              <a:ext cx="4192850" cy="693710"/>
              <a:chOff x="0" y="0"/>
              <a:chExt cx="1250766" cy="206940"/>
            </a:xfrm>
          </p:grpSpPr>
          <p:sp>
            <p:nvSpPr>
              <p:cNvPr id="10" name="Freeform 10"/>
              <p:cNvSpPr/>
              <p:nvPr/>
            </p:nvSpPr>
            <p:spPr>
              <a:xfrm>
                <a:off x="22107" y="0"/>
                <a:ext cx="1206553" cy="206940"/>
              </a:xfrm>
              <a:custGeom>
                <a:avLst/>
                <a:gdLst/>
                <a:ahLst/>
                <a:cxnLst/>
                <a:rect l="l" t="t" r="r" b="b"/>
                <a:pathLst>
                  <a:path w="1206553" h="206940">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id="11" name="TextBox 11"/>
              <p:cNvSpPr txBox="1"/>
              <p:nvPr/>
            </p:nvSpPr>
            <p:spPr>
              <a:xfrm>
                <a:off x="101600" y="19050"/>
                <a:ext cx="1047566" cy="187890"/>
              </a:xfrm>
              <a:prstGeom prst="rect">
                <a:avLst/>
              </a:prstGeom>
            </p:spPr>
            <p:txBody>
              <a:bodyPr lIns="50800" tIns="50800" rIns="50800" bIns="50800" rtlCol="0" anchor="ctr"/>
              <a:lstStyle/>
              <a:p>
                <a:pPr algn="ctr">
                  <a:lnSpc>
                    <a:spcPts val="1993"/>
                  </a:lnSpc>
                </a:pPr>
                <a:endParaRPr/>
              </a:p>
            </p:txBody>
          </p:sp>
        </p:grpSp>
      </p:grpSp>
      <p:sp>
        <p:nvSpPr>
          <p:cNvPr id="19" name="TextBox 19"/>
          <p:cNvSpPr txBox="1"/>
          <p:nvPr/>
        </p:nvSpPr>
        <p:spPr>
          <a:xfrm>
            <a:off x="1675636" y="4119262"/>
            <a:ext cx="10363964" cy="2031325"/>
          </a:xfrm>
          <a:prstGeom prst="rect">
            <a:avLst/>
          </a:prstGeom>
        </p:spPr>
        <p:txBody>
          <a:bodyPr wrap="square" lIns="0" tIns="0" rIns="0" bIns="0" rtlCol="0" anchor="t">
            <a:spAutoFit/>
          </a:bodyPr>
          <a:lstStyle/>
          <a:p>
            <a:pPr algn="l"/>
            <a:r>
              <a:rPr lang="en-US" sz="6600" b="1" spc="47" dirty="0" err="1">
                <a:solidFill>
                  <a:schemeClr val="accent1">
                    <a:lumMod val="50000"/>
                  </a:schemeClr>
                </a:solidFill>
                <a:latin typeface="Century Gothic" panose="020B0502020202020204" pitchFamily="34" charset="0"/>
                <a:ea typeface="Dynamo Medium"/>
                <a:cs typeface="Dynamo Medium"/>
                <a:sym typeface="Dynamo Medium"/>
              </a:rPr>
              <a:t>Sanitasi</a:t>
            </a:r>
            <a:r>
              <a:rPr lang="en-US" sz="66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600" b="1" spc="47" dirty="0" err="1">
                <a:solidFill>
                  <a:schemeClr val="accent1">
                    <a:lumMod val="50000"/>
                  </a:schemeClr>
                </a:solidFill>
                <a:latin typeface="Century Gothic" panose="020B0502020202020204" pitchFamily="34" charset="0"/>
                <a:ea typeface="Dynamo Medium"/>
                <a:cs typeface="Dynamo Medium"/>
                <a:sym typeface="Dynamo Medium"/>
              </a:rPr>
              <a:t>Bahan</a:t>
            </a:r>
            <a:r>
              <a:rPr lang="en-US" sz="6600" b="1" spc="47" dirty="0">
                <a:solidFill>
                  <a:schemeClr val="accent1">
                    <a:lumMod val="50000"/>
                  </a:schemeClr>
                </a:solidFill>
                <a:latin typeface="Century Gothic" panose="020B0502020202020204" pitchFamily="34" charset="0"/>
                <a:ea typeface="Dynamo Medium"/>
                <a:cs typeface="Dynamo Medium"/>
                <a:sym typeface="Dynamo Medium"/>
              </a:rPr>
              <a:t> dan </a:t>
            </a:r>
            <a:r>
              <a:rPr lang="en-US" sz="6600" b="1" spc="47" dirty="0" err="1">
                <a:solidFill>
                  <a:schemeClr val="accent1">
                    <a:lumMod val="50000"/>
                  </a:schemeClr>
                </a:solidFill>
                <a:latin typeface="Century Gothic" panose="020B0502020202020204" pitchFamily="34" charset="0"/>
                <a:ea typeface="Dynamo Medium"/>
                <a:cs typeface="Dynamo Medium"/>
                <a:sym typeface="Dynamo Medium"/>
              </a:rPr>
              <a:t>Produk</a:t>
            </a:r>
            <a:r>
              <a:rPr lang="en-US" sz="66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600" b="1" spc="47" dirty="0" err="1">
                <a:solidFill>
                  <a:schemeClr val="accent1">
                    <a:lumMod val="50000"/>
                  </a:schemeClr>
                </a:solidFill>
                <a:latin typeface="Century Gothic" panose="020B0502020202020204" pitchFamily="34" charset="0"/>
                <a:ea typeface="Dynamo Medium"/>
                <a:cs typeface="Dynamo Medium"/>
                <a:sym typeface="Dynamo Medium"/>
              </a:rPr>
              <a:t>Pangan</a:t>
            </a:r>
            <a:endParaRPr lang="en-US" sz="66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20" name="TextBox 20"/>
          <p:cNvSpPr txBox="1"/>
          <p:nvPr/>
        </p:nvSpPr>
        <p:spPr>
          <a:xfrm>
            <a:off x="1733562" y="3487390"/>
            <a:ext cx="5775613" cy="500137"/>
          </a:xfrm>
          <a:prstGeom prst="rect">
            <a:avLst/>
          </a:prstGeom>
        </p:spPr>
        <p:txBody>
          <a:bodyPr wrap="square" lIns="0" tIns="0" rIns="0" bIns="0" rtlCol="0" anchor="t">
            <a:spAutoFit/>
          </a:bodyPr>
          <a:lstStyle/>
          <a:p>
            <a:pPr algn="l">
              <a:lnSpc>
                <a:spcPts val="3895"/>
              </a:lnSpc>
            </a:pPr>
            <a:r>
              <a:rPr lang="en-US" sz="3447" b="1" dirty="0" err="1">
                <a:solidFill>
                  <a:schemeClr val="accent1">
                    <a:lumMod val="75000"/>
                  </a:schemeClr>
                </a:solidFill>
                <a:latin typeface="Century Gothic" panose="020B0502020202020204" pitchFamily="34" charset="0"/>
                <a:ea typeface="Source Sans Pro Bold"/>
                <a:cs typeface="Source Sans Pro Bold"/>
                <a:sym typeface="Source Sans Pro Bold"/>
              </a:rPr>
              <a:t>Sanitasi</a:t>
            </a:r>
            <a:r>
              <a:rPr lang="en-US" sz="3447" b="1" dirty="0">
                <a:solidFill>
                  <a:schemeClr val="accent1">
                    <a:lumMod val="75000"/>
                  </a:schemeClr>
                </a:solidFill>
                <a:latin typeface="Century Gothic" panose="020B0502020202020204" pitchFamily="34" charset="0"/>
                <a:ea typeface="Source Sans Pro Bold"/>
                <a:cs typeface="Source Sans Pro Bold"/>
                <a:sym typeface="Source Sans Pro Bold"/>
              </a:rPr>
              <a:t> </a:t>
            </a:r>
            <a:r>
              <a:rPr lang="en-US" sz="3447" b="1" dirty="0" err="1">
                <a:solidFill>
                  <a:schemeClr val="accent1">
                    <a:lumMod val="75000"/>
                  </a:schemeClr>
                </a:solidFill>
                <a:latin typeface="Century Gothic" panose="020B0502020202020204" pitchFamily="34" charset="0"/>
                <a:ea typeface="Source Sans Pro Bold"/>
                <a:cs typeface="Source Sans Pro Bold"/>
                <a:sym typeface="Source Sans Pro Bold"/>
              </a:rPr>
              <a:t>Industri</a:t>
            </a:r>
            <a:endParaRPr lang="en-US" sz="3447" b="1" dirty="0">
              <a:solidFill>
                <a:schemeClr val="accent1">
                  <a:lumMod val="75000"/>
                </a:schemeClr>
              </a:solidFill>
              <a:latin typeface="Century Gothic" panose="020B0502020202020204" pitchFamily="34" charset="0"/>
              <a:ea typeface="Source Sans Pro Bold"/>
              <a:cs typeface="Source Sans Pro Bold"/>
              <a:sym typeface="Source Sans Pro Bold"/>
            </a:endParaRPr>
          </a:p>
        </p:txBody>
      </p:sp>
      <p:sp>
        <p:nvSpPr>
          <p:cNvPr id="21" name="TextBox 21"/>
          <p:cNvSpPr txBox="1"/>
          <p:nvPr/>
        </p:nvSpPr>
        <p:spPr>
          <a:xfrm>
            <a:off x="8453675" y="7579632"/>
            <a:ext cx="2752431" cy="436245"/>
          </a:xfrm>
          <a:prstGeom prst="rect">
            <a:avLst/>
          </a:prstGeom>
        </p:spPr>
        <p:txBody>
          <a:bodyPr lIns="0" tIns="0" rIns="0" bIns="0" rtlCol="0" anchor="t">
            <a:spAutoFit/>
          </a:bodyPr>
          <a:lstStyle/>
          <a:p>
            <a:pPr algn="l">
              <a:lnSpc>
                <a:spcPts val="3390"/>
              </a:lnSpc>
            </a:pPr>
            <a:r>
              <a:rPr lang="en-US" sz="3000" b="1" dirty="0">
                <a:solidFill>
                  <a:schemeClr val="accent1">
                    <a:lumMod val="50000"/>
                  </a:schemeClr>
                </a:solidFill>
                <a:latin typeface="Century Gothic" panose="020B0502020202020204" pitchFamily="34" charset="0"/>
                <a:ea typeface="Dynamo Medium"/>
                <a:cs typeface="Dynamo Medium"/>
                <a:sym typeface="Dynamo Medium"/>
              </a:rPr>
              <a:t>Presented by:</a:t>
            </a:r>
          </a:p>
        </p:txBody>
      </p:sp>
      <p:sp>
        <p:nvSpPr>
          <p:cNvPr id="22" name="TextBox 22"/>
          <p:cNvSpPr txBox="1"/>
          <p:nvPr/>
        </p:nvSpPr>
        <p:spPr>
          <a:xfrm>
            <a:off x="8175994" y="8550770"/>
            <a:ext cx="5248341" cy="369332"/>
          </a:xfrm>
          <a:prstGeom prst="rect">
            <a:avLst/>
          </a:prstGeom>
        </p:spPr>
        <p:txBody>
          <a:bodyPr wrap="square" lIns="0" tIns="0" rIns="0" bIns="0" rtlCol="0" anchor="t">
            <a:spAutoFit/>
          </a:bodyPr>
          <a:lstStyle/>
          <a:p>
            <a:pPr algn="l"/>
            <a:r>
              <a:rPr lang="en-US" sz="2400" b="1" dirty="0" err="1">
                <a:solidFill>
                  <a:srgbClr val="FCFEFF"/>
                </a:solidFill>
                <a:latin typeface="Century Gothic" panose="020B0502020202020204" pitchFamily="34" charset="0"/>
                <a:ea typeface="Source Sans Pro Bold"/>
                <a:cs typeface="Source Sans Pro Bold"/>
                <a:sym typeface="Source Sans Pro Bold"/>
              </a:rPr>
              <a:t>Silaturahmi</a:t>
            </a:r>
            <a:r>
              <a:rPr lang="en-US" sz="2400" b="1" dirty="0">
                <a:solidFill>
                  <a:srgbClr val="FCFEFF"/>
                </a:solidFill>
                <a:latin typeface="Century Gothic" panose="020B0502020202020204" pitchFamily="34" charset="0"/>
                <a:ea typeface="Source Sans Pro Bold"/>
                <a:cs typeface="Source Sans Pro Bold"/>
                <a:sym typeface="Source Sans Pro Bold"/>
              </a:rPr>
              <a:t> </a:t>
            </a:r>
            <a:r>
              <a:rPr lang="en-US" sz="2400" b="1" dirty="0" err="1">
                <a:solidFill>
                  <a:srgbClr val="FCFEFF"/>
                </a:solidFill>
                <a:latin typeface="Century Gothic" panose="020B0502020202020204" pitchFamily="34" charset="0"/>
                <a:ea typeface="Source Sans Pro Bold"/>
                <a:cs typeface="Source Sans Pro Bold"/>
                <a:sym typeface="Source Sans Pro Bold"/>
              </a:rPr>
              <a:t>Widaputri</a:t>
            </a:r>
            <a:r>
              <a:rPr lang="en-US" sz="2400" b="1" dirty="0">
                <a:solidFill>
                  <a:srgbClr val="FCFEFF"/>
                </a:solidFill>
                <a:latin typeface="Century Gothic" panose="020B0502020202020204" pitchFamily="34" charset="0"/>
                <a:ea typeface="Source Sans Pro Bold"/>
                <a:cs typeface="Source Sans Pro Bold"/>
                <a:sym typeface="Source Sans Pro Bold"/>
              </a:rPr>
              <a:t>, S.T.P., M.T.P.</a:t>
            </a:r>
          </a:p>
        </p:txBody>
      </p:sp>
      <p:sp>
        <p:nvSpPr>
          <p:cNvPr id="23" name="TextBox 20">
            <a:extLst>
              <a:ext uri="{FF2B5EF4-FFF2-40B4-BE49-F238E27FC236}">
                <a16:creationId xmlns:a16="http://schemas.microsoft.com/office/drawing/2014/main" id="{1B2315CF-3289-BA0D-7044-5823E8F899DE}"/>
              </a:ext>
            </a:extLst>
          </p:cNvPr>
          <p:cNvSpPr txBox="1"/>
          <p:nvPr/>
        </p:nvSpPr>
        <p:spPr>
          <a:xfrm>
            <a:off x="1675636" y="6282322"/>
            <a:ext cx="8306564" cy="1000274"/>
          </a:xfrm>
          <a:prstGeom prst="rect">
            <a:avLst/>
          </a:prstGeom>
        </p:spPr>
        <p:txBody>
          <a:bodyPr wrap="square" lIns="0" tIns="0" rIns="0" bIns="0" rtlCol="0" anchor="t">
            <a:spAutoFit/>
          </a:bodyPr>
          <a:lstStyle/>
          <a:p>
            <a:pPr algn="l">
              <a:lnSpc>
                <a:spcPts val="3895"/>
              </a:lnSpc>
            </a:pPr>
            <a:r>
              <a:rPr lang="en-US" sz="3447" b="1" dirty="0" err="1">
                <a:solidFill>
                  <a:schemeClr val="tx2">
                    <a:lumMod val="60000"/>
                    <a:lumOff val="40000"/>
                  </a:schemeClr>
                </a:solidFill>
                <a:latin typeface="Source Sans Pro Bold"/>
                <a:ea typeface="Source Sans Pro Bold"/>
                <a:cs typeface="Source Sans Pro Bold"/>
                <a:sym typeface="Source Sans Pro Bold"/>
              </a:rPr>
              <a:t>Jurusan</a:t>
            </a:r>
            <a:r>
              <a:rPr lang="en-US" sz="3447" b="1" dirty="0">
                <a:solidFill>
                  <a:schemeClr val="tx2">
                    <a:lumMod val="60000"/>
                    <a:lumOff val="40000"/>
                  </a:schemeClr>
                </a:solidFill>
                <a:latin typeface="Source Sans Pro Bold"/>
                <a:ea typeface="Source Sans Pro Bold"/>
                <a:cs typeface="Source Sans Pro Bold"/>
                <a:sym typeface="Source Sans Pro Bold"/>
              </a:rPr>
              <a:t> </a:t>
            </a:r>
            <a:r>
              <a:rPr lang="en-US" sz="3447" b="1" dirty="0" err="1">
                <a:solidFill>
                  <a:schemeClr val="tx2">
                    <a:lumMod val="60000"/>
                    <a:lumOff val="40000"/>
                  </a:schemeClr>
                </a:solidFill>
                <a:latin typeface="Source Sans Pro Bold"/>
                <a:ea typeface="Source Sans Pro Bold"/>
                <a:cs typeface="Source Sans Pro Bold"/>
                <a:sym typeface="Source Sans Pro Bold"/>
              </a:rPr>
              <a:t>Teknologi</a:t>
            </a:r>
            <a:r>
              <a:rPr lang="en-US" sz="3447" b="1" dirty="0">
                <a:solidFill>
                  <a:schemeClr val="tx2">
                    <a:lumMod val="60000"/>
                    <a:lumOff val="40000"/>
                  </a:schemeClr>
                </a:solidFill>
                <a:latin typeface="Source Sans Pro Bold"/>
                <a:ea typeface="Source Sans Pro Bold"/>
                <a:cs typeface="Source Sans Pro Bold"/>
                <a:sym typeface="Source Sans Pro Bold"/>
              </a:rPr>
              <a:t> Hasil </a:t>
            </a:r>
            <a:r>
              <a:rPr lang="en-US" sz="3447" b="1" dirty="0" err="1">
                <a:solidFill>
                  <a:schemeClr val="tx2">
                    <a:lumMod val="60000"/>
                    <a:lumOff val="40000"/>
                  </a:schemeClr>
                </a:solidFill>
                <a:latin typeface="Source Sans Pro Bold"/>
                <a:ea typeface="Source Sans Pro Bold"/>
                <a:cs typeface="Source Sans Pro Bold"/>
                <a:sym typeface="Source Sans Pro Bold"/>
              </a:rPr>
              <a:t>Pertanian</a:t>
            </a:r>
            <a:r>
              <a:rPr lang="en-US" sz="3447" b="1" dirty="0">
                <a:solidFill>
                  <a:schemeClr val="tx2">
                    <a:lumMod val="60000"/>
                    <a:lumOff val="40000"/>
                  </a:schemeClr>
                </a:solidFill>
                <a:latin typeface="Source Sans Pro Bold"/>
                <a:ea typeface="Source Sans Pro Bold"/>
                <a:cs typeface="Source Sans Pro Bold"/>
                <a:sym typeface="Source Sans Pro Bold"/>
              </a:rPr>
              <a:t>, Universitas Lampung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12592738" y="-611740"/>
            <a:ext cx="5871820" cy="3280879"/>
          </a:xfrm>
          <a:custGeom>
            <a:avLst/>
            <a:gdLst/>
            <a:ahLst/>
            <a:cxnLst/>
            <a:rect l="l" t="t" r="r" b="b"/>
            <a:pathLst>
              <a:path w="5871820" h="3280879">
                <a:moveTo>
                  <a:pt x="0" y="0"/>
                </a:moveTo>
                <a:lnTo>
                  <a:pt x="5871820" y="0"/>
                </a:lnTo>
                <a:lnTo>
                  <a:pt x="5871820" y="3280880"/>
                </a:lnTo>
                <a:lnTo>
                  <a:pt x="0" y="3280880"/>
                </a:lnTo>
                <a:lnTo>
                  <a:pt x="0" y="0"/>
                </a:lnTo>
                <a:close/>
              </a:path>
            </a:pathLst>
          </a:custGeom>
          <a:blipFill>
            <a:blip r:embed="rId2">
              <a:alphaModFix amt="69000"/>
            </a:blip>
            <a:stretch>
              <a:fillRect/>
            </a:stretch>
          </a:blipFill>
        </p:spPr>
      </p:sp>
      <p:sp>
        <p:nvSpPr>
          <p:cNvPr id="10" name="TextBox 10"/>
          <p:cNvSpPr txBox="1"/>
          <p:nvPr/>
        </p:nvSpPr>
        <p:spPr>
          <a:xfrm>
            <a:off x="5044448" y="3977591"/>
            <a:ext cx="2707346" cy="873125"/>
          </a:xfrm>
          <a:prstGeom prst="rect">
            <a:avLst/>
          </a:prstGeom>
        </p:spPr>
        <p:txBody>
          <a:bodyPr lIns="0" tIns="0" rIns="0" bIns="0" rtlCol="0" anchor="t">
            <a:spAutoFit/>
          </a:bodyPr>
          <a:lstStyle/>
          <a:p>
            <a:pPr algn="ctr">
              <a:lnSpc>
                <a:spcPts val="7000"/>
              </a:lnSpc>
            </a:pPr>
            <a:r>
              <a:rPr lang="en-US" sz="5000" spc="250">
                <a:solidFill>
                  <a:srgbClr val="FCFEFF"/>
                </a:solidFill>
                <a:latin typeface="Dynamo Medium"/>
                <a:ea typeface="Dynamo Medium"/>
                <a:cs typeface="Dynamo Medium"/>
                <a:sym typeface="Dynamo Medium"/>
              </a:rPr>
              <a:t>VISION</a:t>
            </a:r>
          </a:p>
        </p:txBody>
      </p:sp>
      <p:sp>
        <p:nvSpPr>
          <p:cNvPr id="11" name="TextBox 11"/>
          <p:cNvSpPr txBox="1"/>
          <p:nvPr/>
        </p:nvSpPr>
        <p:spPr>
          <a:xfrm>
            <a:off x="13004878" y="3947814"/>
            <a:ext cx="2971665" cy="873125"/>
          </a:xfrm>
          <a:prstGeom prst="rect">
            <a:avLst/>
          </a:prstGeom>
        </p:spPr>
        <p:txBody>
          <a:bodyPr lIns="0" tIns="0" rIns="0" bIns="0" rtlCol="0" anchor="t">
            <a:spAutoFit/>
          </a:bodyPr>
          <a:lstStyle/>
          <a:p>
            <a:pPr algn="ctr">
              <a:lnSpc>
                <a:spcPts val="7000"/>
              </a:lnSpc>
            </a:pPr>
            <a:r>
              <a:rPr lang="en-US" sz="5000" spc="250">
                <a:solidFill>
                  <a:srgbClr val="FCFEFF"/>
                </a:solidFill>
                <a:latin typeface="Dynamo Medium"/>
                <a:ea typeface="Dynamo Medium"/>
                <a:cs typeface="Dynamo Medium"/>
                <a:sym typeface="Dynamo Medium"/>
              </a:rPr>
              <a:t>MISSION</a:t>
            </a:r>
          </a:p>
        </p:txBody>
      </p:sp>
      <p:sp>
        <p:nvSpPr>
          <p:cNvPr id="14" name="Freeform 14"/>
          <p:cNvSpPr/>
          <p:nvPr/>
        </p:nvSpPr>
        <p:spPr>
          <a:xfrm rot="-10800000" flipH="1" flipV="1">
            <a:off x="-203655" y="7617860"/>
            <a:ext cx="5871820" cy="3280879"/>
          </a:xfrm>
          <a:custGeom>
            <a:avLst/>
            <a:gdLst/>
            <a:ahLst/>
            <a:cxnLst/>
            <a:rect l="l" t="t" r="r" b="b"/>
            <a:pathLst>
              <a:path w="5871820" h="3280879">
                <a:moveTo>
                  <a:pt x="5871820" y="3280880"/>
                </a:moveTo>
                <a:lnTo>
                  <a:pt x="0" y="3280880"/>
                </a:lnTo>
                <a:lnTo>
                  <a:pt x="0" y="0"/>
                </a:lnTo>
                <a:lnTo>
                  <a:pt x="5871820" y="0"/>
                </a:lnTo>
                <a:lnTo>
                  <a:pt x="5871820" y="3280880"/>
                </a:lnTo>
                <a:close/>
              </a:path>
            </a:pathLst>
          </a:custGeom>
          <a:blipFill>
            <a:blip r:embed="rId2">
              <a:alphaModFix amt="69000"/>
            </a:blip>
            <a:stretch>
              <a:fillRect/>
            </a:stretch>
          </a:blipFill>
        </p:spPr>
      </p:sp>
      <p:sp>
        <p:nvSpPr>
          <p:cNvPr id="15" name="TextBox 19">
            <a:extLst>
              <a:ext uri="{FF2B5EF4-FFF2-40B4-BE49-F238E27FC236}">
                <a16:creationId xmlns:a16="http://schemas.microsoft.com/office/drawing/2014/main" id="{433B8BED-95C6-80DA-220D-9ECE304BC078}"/>
              </a:ext>
            </a:extLst>
          </p:cNvPr>
          <p:cNvSpPr txBox="1"/>
          <p:nvPr/>
        </p:nvSpPr>
        <p:spPr>
          <a:xfrm>
            <a:off x="627094" y="604625"/>
            <a:ext cx="14249400" cy="1292662"/>
          </a:xfrm>
          <a:prstGeom prst="rect">
            <a:avLst/>
          </a:prstGeom>
        </p:spPr>
        <p:txBody>
          <a:bodyPr wrap="square" lIns="0" tIns="0" rIns="0" bIns="0" rtlCol="0" anchor="t">
            <a:spAutoFit/>
          </a:bodyPr>
          <a:lstStyle/>
          <a:p>
            <a:pPr algn="l"/>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Penyimpanan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Bahan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p>
          <a:p>
            <a:pPr algn="l"/>
            <a:r>
              <a:rPr lang="en-US" sz="4800" b="1" spc="47" dirty="0">
                <a:solidFill>
                  <a:schemeClr val="accent1">
                    <a:lumMod val="50000"/>
                  </a:schemeClr>
                </a:solidFill>
                <a:latin typeface="Century Gothic" panose="020B0502020202020204" pitchFamily="34" charset="0"/>
                <a:ea typeface="Dynamo Medium"/>
                <a:cs typeface="Dynamo Medium"/>
                <a:sym typeface="Dynamo Medium"/>
              </a:rPr>
              <a:t>A.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Suhu</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Penyimpanan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sesuai</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Jenis</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Bahan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Baku</a:t>
            </a:r>
          </a:p>
        </p:txBody>
      </p:sp>
      <p:sp>
        <p:nvSpPr>
          <p:cNvPr id="3" name="Kotak Teks 2">
            <a:extLst>
              <a:ext uri="{FF2B5EF4-FFF2-40B4-BE49-F238E27FC236}">
                <a16:creationId xmlns:a16="http://schemas.microsoft.com/office/drawing/2014/main" id="{BFD462DE-A6A2-BCB0-F7E1-EC77EC266AD6}"/>
              </a:ext>
            </a:extLst>
          </p:cNvPr>
          <p:cNvSpPr txBox="1"/>
          <p:nvPr/>
        </p:nvSpPr>
        <p:spPr>
          <a:xfrm>
            <a:off x="627094" y="2450982"/>
            <a:ext cx="17373600" cy="649408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Makanan jenis daging, ikan, udang dan olahannya: menyimpan sampai 3 hari (-5</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 - 0</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 penyimpanan untuk satu minggu (-19</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 hingga -5</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 penyimpanan lebih dari 1 minggu (&lt;-10</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a:t>
            </a:r>
          </a:p>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Makanan jenis telur, susu dan olahannya: penyimpanan sampai 3 hari (-5</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-7</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 penyimpanan untuk satu minggu (&lt;-5</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a:t>
            </a:r>
          </a:p>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Makanan jenis sayuran dan minuman dengan waktu penyimpanan paling lama satu minggu yaitu 7</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 sampai 10</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a:t>
            </a:r>
          </a:p>
          <a:p>
            <a:pPr marL="457200" indent="-457200">
              <a:lnSpc>
                <a:spcPct val="150000"/>
              </a:lnSpc>
              <a:buFont typeface="Arial" panose="020B0604020202020204" pitchFamily="34" charset="0"/>
              <a:buChar char="•"/>
            </a:pPr>
            <a:r>
              <a:rPr lang="id-ID" sz="3200" b="1" dirty="0">
                <a:solidFill>
                  <a:schemeClr val="accent1">
                    <a:lumMod val="50000"/>
                  </a:schemeClr>
                </a:solidFill>
                <a:latin typeface="Century Gothic" panose="020B0502020202020204" pitchFamily="34" charset="0"/>
              </a:rPr>
              <a:t>T</a:t>
            </a:r>
            <a:r>
              <a:rPr lang="id-ID" sz="3200" b="1" dirty="0">
                <a:solidFill>
                  <a:schemeClr val="accent1">
                    <a:lumMod val="50000"/>
                  </a:schemeClr>
                </a:solidFill>
                <a:effectLst/>
                <a:latin typeface="Century Gothic" panose="020B0502020202020204" pitchFamily="34" charset="0"/>
              </a:rPr>
              <a:t>epung, biji-bijian dan umbi kering penyimpanan suhu kamar 25</a:t>
            </a:r>
            <a:r>
              <a:rPr lang="id-ID" sz="3200" b="1" baseline="30000" dirty="0">
                <a:solidFill>
                  <a:schemeClr val="accent1">
                    <a:lumMod val="50000"/>
                  </a:schemeClr>
                </a:solidFill>
                <a:effectLst/>
                <a:latin typeface="Century Gothic" panose="020B0502020202020204" pitchFamily="34" charset="0"/>
              </a:rPr>
              <a:t>0</a:t>
            </a:r>
            <a:r>
              <a:rPr lang="id-ID" sz="3200" b="1" dirty="0">
                <a:solidFill>
                  <a:schemeClr val="accent1">
                    <a:lumMod val="50000"/>
                  </a:schemeClr>
                </a:solidFill>
                <a:effectLst/>
                <a:latin typeface="Century Gothic" panose="020B0502020202020204" pitchFamily="34" charset="0"/>
              </a:rPr>
              <a:t>C.</a:t>
            </a:r>
          </a:p>
          <a:p>
            <a:endParaRPr lang="id-ID" sz="3200" dirty="0">
              <a:effectLst/>
              <a:latin typeface="Helvetica" pitchFamily="2" charset="0"/>
            </a:endParaRPr>
          </a:p>
        </p:txBody>
      </p:sp>
    </p:spTree>
    <p:extLst>
      <p:ext uri="{BB962C8B-B14F-4D97-AF65-F5344CB8AC3E}">
        <p14:creationId xmlns:p14="http://schemas.microsoft.com/office/powerpoint/2010/main" val="96314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5" name="Freeform 5"/>
          <p:cNvSpPr/>
          <p:nvPr/>
        </p:nvSpPr>
        <p:spPr>
          <a:xfrm>
            <a:off x="3002783" y="4420667"/>
            <a:ext cx="1281730" cy="1223470"/>
          </a:xfrm>
          <a:custGeom>
            <a:avLst/>
            <a:gdLst/>
            <a:ahLst/>
            <a:cxnLst/>
            <a:rect l="l" t="t" r="r" b="b"/>
            <a:pathLst>
              <a:path w="1281730" h="1223470">
                <a:moveTo>
                  <a:pt x="0" y="0"/>
                </a:moveTo>
                <a:lnTo>
                  <a:pt x="1281731" y="0"/>
                </a:lnTo>
                <a:lnTo>
                  <a:pt x="1281731" y="1223470"/>
                </a:lnTo>
                <a:lnTo>
                  <a:pt x="0" y="12234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8489971" y="3543112"/>
            <a:ext cx="1251359" cy="1251359"/>
          </a:xfrm>
          <a:custGeom>
            <a:avLst/>
            <a:gdLst/>
            <a:ahLst/>
            <a:cxnLst/>
            <a:rect l="l" t="t" r="r" b="b"/>
            <a:pathLst>
              <a:path w="1251359" h="1251359">
                <a:moveTo>
                  <a:pt x="0" y="0"/>
                </a:moveTo>
                <a:lnTo>
                  <a:pt x="1251360" y="0"/>
                </a:lnTo>
                <a:lnTo>
                  <a:pt x="1251360" y="1251359"/>
                </a:lnTo>
                <a:lnTo>
                  <a:pt x="0" y="12513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4001535" y="4551860"/>
            <a:ext cx="1312104" cy="1183279"/>
          </a:xfrm>
          <a:custGeom>
            <a:avLst/>
            <a:gdLst/>
            <a:ahLst/>
            <a:cxnLst/>
            <a:rect l="l" t="t" r="r" b="b"/>
            <a:pathLst>
              <a:path w="1312104" h="1183279">
                <a:moveTo>
                  <a:pt x="0" y="0"/>
                </a:moveTo>
                <a:lnTo>
                  <a:pt x="1312104" y="0"/>
                </a:lnTo>
                <a:lnTo>
                  <a:pt x="1312104" y="1183280"/>
                </a:lnTo>
                <a:lnTo>
                  <a:pt x="0" y="11832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4006574" y="-369454"/>
            <a:ext cx="7009358" cy="1159703"/>
            <a:chOff x="0" y="0"/>
            <a:chExt cx="1250766" cy="206940"/>
          </a:xfrm>
        </p:grpSpPr>
        <p:sp>
          <p:nvSpPr>
            <p:cNvPr id="13" name="Freeform 13"/>
            <p:cNvSpPr/>
            <p:nvPr/>
          </p:nvSpPr>
          <p:spPr>
            <a:xfrm>
              <a:off x="11494" y="0"/>
              <a:ext cx="1227777" cy="206940"/>
            </a:xfrm>
            <a:custGeom>
              <a:avLst/>
              <a:gdLst/>
              <a:ahLst/>
              <a:cxnLst/>
              <a:rect l="l" t="t" r="r" b="b"/>
              <a:pathLst>
                <a:path w="1227777" h="206940">
                  <a:moveTo>
                    <a:pt x="212692" y="0"/>
                  </a:moveTo>
                  <a:lnTo>
                    <a:pt x="1218286" y="0"/>
                  </a:lnTo>
                  <a:cubicBezTo>
                    <a:pt x="1221833" y="0"/>
                    <a:pt x="1225033" y="2128"/>
                    <a:pt x="1226405" y="5398"/>
                  </a:cubicBezTo>
                  <a:cubicBezTo>
                    <a:pt x="1227778" y="8669"/>
                    <a:pt x="1227054" y="12443"/>
                    <a:pt x="1224569" y="14974"/>
                  </a:cubicBezTo>
                  <a:lnTo>
                    <a:pt x="1050775" y="191966"/>
                  </a:lnTo>
                  <a:cubicBezTo>
                    <a:pt x="1041370" y="201544"/>
                    <a:pt x="1028510" y="206940"/>
                    <a:pt x="1015086" y="206940"/>
                  </a:cubicBezTo>
                  <a:lnTo>
                    <a:pt x="9492" y="206940"/>
                  </a:lnTo>
                  <a:cubicBezTo>
                    <a:pt x="5945" y="206940"/>
                    <a:pt x="2745" y="204812"/>
                    <a:pt x="1373" y="201542"/>
                  </a:cubicBezTo>
                  <a:cubicBezTo>
                    <a:pt x="0" y="198271"/>
                    <a:pt x="724" y="194497"/>
                    <a:pt x="3209" y="191966"/>
                  </a:cubicBezTo>
                  <a:lnTo>
                    <a:pt x="177003" y="14974"/>
                  </a:lnTo>
                  <a:cubicBezTo>
                    <a:pt x="186408" y="5396"/>
                    <a:pt x="199268" y="0"/>
                    <a:pt x="212692" y="0"/>
                  </a:cubicBezTo>
                  <a:close/>
                </a:path>
              </a:pathLst>
            </a:custGeom>
            <a:solidFill>
              <a:srgbClr val="3275C5"/>
            </a:solidFill>
          </p:spPr>
        </p:sp>
        <p:sp>
          <p:nvSpPr>
            <p:cNvPr id="14" name="TextBox 14"/>
            <p:cNvSpPr txBox="1"/>
            <p:nvPr/>
          </p:nvSpPr>
          <p:spPr>
            <a:xfrm>
              <a:off x="101600" y="19050"/>
              <a:ext cx="1047566" cy="187890"/>
            </a:xfrm>
            <a:prstGeom prst="rect">
              <a:avLst/>
            </a:prstGeom>
          </p:spPr>
          <p:txBody>
            <a:bodyPr lIns="83282" tIns="83282" rIns="83282" bIns="83282" rtlCol="0" anchor="ctr"/>
            <a:lstStyle/>
            <a:p>
              <a:pPr algn="ctr">
                <a:lnSpc>
                  <a:spcPts val="1993"/>
                </a:lnSpc>
              </a:pPr>
              <a:endParaRPr/>
            </a:p>
          </p:txBody>
        </p:sp>
      </p:grpSp>
      <p:grpSp>
        <p:nvGrpSpPr>
          <p:cNvPr id="15" name="Group 15"/>
          <p:cNvGrpSpPr/>
          <p:nvPr/>
        </p:nvGrpSpPr>
        <p:grpSpPr>
          <a:xfrm>
            <a:off x="-1748459" y="508418"/>
            <a:ext cx="3144637" cy="520282"/>
            <a:chOff x="0" y="0"/>
            <a:chExt cx="1250766" cy="206940"/>
          </a:xfrm>
        </p:grpSpPr>
        <p:sp>
          <p:nvSpPr>
            <p:cNvPr id="16" name="Freeform 16"/>
            <p:cNvSpPr/>
            <p:nvPr/>
          </p:nvSpPr>
          <p:spPr>
            <a:xfrm>
              <a:off x="13485" y="0"/>
              <a:ext cx="1223797" cy="206940"/>
            </a:xfrm>
            <a:custGeom>
              <a:avLst/>
              <a:gdLst/>
              <a:ahLst/>
              <a:cxnLst/>
              <a:rect l="l" t="t" r="r" b="b"/>
              <a:pathLst>
                <a:path w="1223797" h="206940">
                  <a:moveTo>
                    <a:pt x="214334" y="0"/>
                  </a:moveTo>
                  <a:lnTo>
                    <a:pt x="1212662" y="0"/>
                  </a:lnTo>
                  <a:cubicBezTo>
                    <a:pt x="1216822" y="0"/>
                    <a:pt x="1220577" y="2496"/>
                    <a:pt x="1222187" y="6333"/>
                  </a:cubicBezTo>
                  <a:cubicBezTo>
                    <a:pt x="1223796" y="10170"/>
                    <a:pt x="1222947" y="14598"/>
                    <a:pt x="1220032" y="17567"/>
                  </a:cubicBezTo>
                  <a:lnTo>
                    <a:pt x="1051330" y="189373"/>
                  </a:lnTo>
                  <a:cubicBezTo>
                    <a:pt x="1040297" y="200610"/>
                    <a:pt x="1025210" y="206940"/>
                    <a:pt x="1009462" y="206940"/>
                  </a:cubicBezTo>
                  <a:lnTo>
                    <a:pt x="11134" y="206940"/>
                  </a:lnTo>
                  <a:cubicBezTo>
                    <a:pt x="6974" y="206940"/>
                    <a:pt x="3219" y="204444"/>
                    <a:pt x="1609" y="200607"/>
                  </a:cubicBezTo>
                  <a:cubicBezTo>
                    <a:pt x="0" y="196770"/>
                    <a:pt x="849" y="192342"/>
                    <a:pt x="3764" y="189373"/>
                  </a:cubicBezTo>
                  <a:lnTo>
                    <a:pt x="172466" y="17567"/>
                  </a:lnTo>
                  <a:cubicBezTo>
                    <a:pt x="183499" y="6330"/>
                    <a:pt x="198586" y="0"/>
                    <a:pt x="214334" y="0"/>
                  </a:cubicBezTo>
                  <a:close/>
                </a:path>
              </a:pathLst>
            </a:custGeom>
            <a:solidFill>
              <a:srgbClr val="64CAF4"/>
            </a:solidFill>
          </p:spPr>
        </p:sp>
        <p:sp>
          <p:nvSpPr>
            <p:cNvPr id="17" name="TextBox 17"/>
            <p:cNvSpPr txBox="1"/>
            <p:nvPr/>
          </p:nvSpPr>
          <p:spPr>
            <a:xfrm>
              <a:off x="101600" y="19050"/>
              <a:ext cx="1047566" cy="187890"/>
            </a:xfrm>
            <a:prstGeom prst="rect">
              <a:avLst/>
            </a:prstGeom>
          </p:spPr>
          <p:txBody>
            <a:bodyPr lIns="83282" tIns="83282" rIns="83282" bIns="83282" rtlCol="0" anchor="ctr"/>
            <a:lstStyle/>
            <a:p>
              <a:pPr algn="ctr">
                <a:lnSpc>
                  <a:spcPts val="1993"/>
                </a:lnSpc>
              </a:pPr>
              <a:endParaRPr/>
            </a:p>
          </p:txBody>
        </p:sp>
      </p:grpSp>
      <p:grpSp>
        <p:nvGrpSpPr>
          <p:cNvPr id="18" name="Group 18"/>
          <p:cNvGrpSpPr/>
          <p:nvPr/>
        </p:nvGrpSpPr>
        <p:grpSpPr>
          <a:xfrm>
            <a:off x="14410002" y="-369454"/>
            <a:ext cx="7009358" cy="1138013"/>
            <a:chOff x="0" y="0"/>
            <a:chExt cx="812800" cy="131963"/>
          </a:xfrm>
        </p:grpSpPr>
        <p:sp>
          <p:nvSpPr>
            <p:cNvPr id="19" name="Freeform 19"/>
            <p:cNvSpPr/>
            <p:nvPr/>
          </p:nvSpPr>
          <p:spPr>
            <a:xfrm>
              <a:off x="14243" y="0"/>
              <a:ext cx="784313" cy="131963"/>
            </a:xfrm>
            <a:custGeom>
              <a:avLst/>
              <a:gdLst/>
              <a:ahLst/>
              <a:cxnLst/>
              <a:rect l="l" t="t" r="r" b="b"/>
              <a:pathLst>
                <a:path w="784313" h="131963">
                  <a:moveTo>
                    <a:pt x="574371" y="0"/>
                  </a:moveTo>
                  <a:lnTo>
                    <a:pt x="6743" y="0"/>
                  </a:lnTo>
                  <a:cubicBezTo>
                    <a:pt x="3990" y="0"/>
                    <a:pt x="1564" y="1811"/>
                    <a:pt x="782" y="4451"/>
                  </a:cubicBezTo>
                  <a:cubicBezTo>
                    <a:pt x="0" y="7091"/>
                    <a:pt x="1048" y="9930"/>
                    <a:pt x="3357" y="11430"/>
                  </a:cubicBezTo>
                  <a:lnTo>
                    <a:pt x="171357" y="120533"/>
                  </a:lnTo>
                  <a:cubicBezTo>
                    <a:pt x="182844" y="127993"/>
                    <a:pt x="196246" y="131963"/>
                    <a:pt x="209943" y="131963"/>
                  </a:cubicBezTo>
                  <a:lnTo>
                    <a:pt x="777571" y="131963"/>
                  </a:lnTo>
                  <a:cubicBezTo>
                    <a:pt x="780324" y="131963"/>
                    <a:pt x="782750" y="130152"/>
                    <a:pt x="783532" y="127512"/>
                  </a:cubicBezTo>
                  <a:cubicBezTo>
                    <a:pt x="784314" y="124873"/>
                    <a:pt x="783266" y="122033"/>
                    <a:pt x="780957" y="120533"/>
                  </a:cubicBezTo>
                  <a:lnTo>
                    <a:pt x="612957" y="11430"/>
                  </a:lnTo>
                  <a:cubicBezTo>
                    <a:pt x="601470" y="3970"/>
                    <a:pt x="588068" y="0"/>
                    <a:pt x="574371" y="0"/>
                  </a:cubicBezTo>
                  <a:close/>
                </a:path>
              </a:pathLst>
            </a:custGeom>
            <a:solidFill>
              <a:srgbClr val="3275C5"/>
            </a:solidFill>
          </p:spPr>
        </p:sp>
        <p:sp>
          <p:nvSpPr>
            <p:cNvPr id="20" name="TextBox 20"/>
            <p:cNvSpPr txBox="1"/>
            <p:nvPr/>
          </p:nvSpPr>
          <p:spPr>
            <a:xfrm>
              <a:off x="101600" y="19050"/>
              <a:ext cx="609600" cy="112913"/>
            </a:xfrm>
            <a:prstGeom prst="rect">
              <a:avLst/>
            </a:prstGeom>
          </p:spPr>
          <p:txBody>
            <a:bodyPr lIns="83282" tIns="83282" rIns="83282" bIns="83282" rtlCol="0" anchor="ctr"/>
            <a:lstStyle/>
            <a:p>
              <a:pPr algn="ctr">
                <a:lnSpc>
                  <a:spcPts val="1993"/>
                </a:lnSpc>
              </a:pPr>
              <a:endParaRPr/>
            </a:p>
          </p:txBody>
        </p:sp>
      </p:grpSp>
      <p:grpSp>
        <p:nvGrpSpPr>
          <p:cNvPr id="21" name="Group 21"/>
          <p:cNvGrpSpPr/>
          <p:nvPr/>
        </p:nvGrpSpPr>
        <p:grpSpPr>
          <a:xfrm>
            <a:off x="16629956" y="508418"/>
            <a:ext cx="3144637" cy="520282"/>
            <a:chOff x="0" y="0"/>
            <a:chExt cx="812800" cy="134478"/>
          </a:xfrm>
        </p:grpSpPr>
        <p:sp>
          <p:nvSpPr>
            <p:cNvPr id="22" name="Freeform 22"/>
            <p:cNvSpPr/>
            <p:nvPr/>
          </p:nvSpPr>
          <p:spPr>
            <a:xfrm>
              <a:off x="26532" y="0"/>
              <a:ext cx="759735" cy="134478"/>
            </a:xfrm>
            <a:custGeom>
              <a:avLst/>
              <a:gdLst/>
              <a:ahLst/>
              <a:cxnLst/>
              <a:rect l="l" t="t" r="r" b="b"/>
              <a:pathLst>
                <a:path w="759735" h="134478">
                  <a:moveTo>
                    <a:pt x="543677" y="0"/>
                  </a:moveTo>
                  <a:lnTo>
                    <a:pt x="12859" y="0"/>
                  </a:lnTo>
                  <a:cubicBezTo>
                    <a:pt x="7628" y="0"/>
                    <a:pt x="3015" y="3429"/>
                    <a:pt x="1508" y="8438"/>
                  </a:cubicBezTo>
                  <a:cubicBezTo>
                    <a:pt x="0" y="13447"/>
                    <a:pt x="1955" y="18853"/>
                    <a:pt x="6317" y="21740"/>
                  </a:cubicBezTo>
                  <a:lnTo>
                    <a:pt x="143819" y="112739"/>
                  </a:lnTo>
                  <a:cubicBezTo>
                    <a:pt x="165244" y="126918"/>
                    <a:pt x="190367" y="134478"/>
                    <a:pt x="216059" y="134478"/>
                  </a:cubicBezTo>
                  <a:lnTo>
                    <a:pt x="746877" y="134478"/>
                  </a:lnTo>
                  <a:cubicBezTo>
                    <a:pt x="752108" y="134478"/>
                    <a:pt x="756721" y="131049"/>
                    <a:pt x="758228" y="126040"/>
                  </a:cubicBezTo>
                  <a:cubicBezTo>
                    <a:pt x="759736" y="121031"/>
                    <a:pt x="757781" y="115626"/>
                    <a:pt x="753419" y="112739"/>
                  </a:cubicBezTo>
                  <a:lnTo>
                    <a:pt x="615917" y="21740"/>
                  </a:lnTo>
                  <a:cubicBezTo>
                    <a:pt x="594492" y="7561"/>
                    <a:pt x="569369" y="0"/>
                    <a:pt x="543677" y="0"/>
                  </a:cubicBezTo>
                  <a:close/>
                </a:path>
              </a:pathLst>
            </a:custGeom>
            <a:solidFill>
              <a:srgbClr val="64CAF4"/>
            </a:solidFill>
          </p:spPr>
        </p:sp>
        <p:sp>
          <p:nvSpPr>
            <p:cNvPr id="23" name="TextBox 23"/>
            <p:cNvSpPr txBox="1"/>
            <p:nvPr/>
          </p:nvSpPr>
          <p:spPr>
            <a:xfrm>
              <a:off x="101600" y="19050"/>
              <a:ext cx="609600" cy="115428"/>
            </a:xfrm>
            <a:prstGeom prst="rect">
              <a:avLst/>
            </a:prstGeom>
          </p:spPr>
          <p:txBody>
            <a:bodyPr lIns="83282" tIns="83282" rIns="83282" bIns="83282" rtlCol="0" anchor="ctr"/>
            <a:lstStyle/>
            <a:p>
              <a:pPr algn="ctr">
                <a:lnSpc>
                  <a:spcPts val="1993"/>
                </a:lnSpc>
              </a:pPr>
              <a:endParaRPr/>
            </a:p>
          </p:txBody>
        </p:sp>
      </p:grpSp>
      <p:sp>
        <p:nvSpPr>
          <p:cNvPr id="24" name="TextBox 19">
            <a:extLst>
              <a:ext uri="{FF2B5EF4-FFF2-40B4-BE49-F238E27FC236}">
                <a16:creationId xmlns:a16="http://schemas.microsoft.com/office/drawing/2014/main" id="{E4013095-626E-4BBD-CC1B-FF78E372B128}"/>
              </a:ext>
            </a:extLst>
          </p:cNvPr>
          <p:cNvSpPr txBox="1"/>
          <p:nvPr/>
        </p:nvSpPr>
        <p:spPr>
          <a:xfrm>
            <a:off x="1877752" y="281693"/>
            <a:ext cx="14249400" cy="1292662"/>
          </a:xfrm>
          <a:prstGeom prst="rect">
            <a:avLst/>
          </a:prstGeom>
        </p:spPr>
        <p:txBody>
          <a:bodyPr wrap="square" lIns="0" tIns="0" rIns="0" bIns="0" rtlCol="0" anchor="t">
            <a:spAutoFit/>
          </a:bodyPr>
          <a:lstStyle/>
          <a:p>
            <a:pPr algn="ct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Penyimpanan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Bahan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p>
          <a:p>
            <a:pPr algn="ct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B. Cara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Penyimpanan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Bahan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Pangan</a:t>
            </a:r>
            <a:endParaRPr lang="en-US" sz="48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26" name="Kotak Teks 25">
            <a:extLst>
              <a:ext uri="{FF2B5EF4-FFF2-40B4-BE49-F238E27FC236}">
                <a16:creationId xmlns:a16="http://schemas.microsoft.com/office/drawing/2014/main" id="{0D8EC3DD-A91D-46F2-63A6-2D72FF7D9509}"/>
              </a:ext>
            </a:extLst>
          </p:cNvPr>
          <p:cNvSpPr txBox="1"/>
          <p:nvPr/>
        </p:nvSpPr>
        <p:spPr>
          <a:xfrm>
            <a:off x="609600" y="2061220"/>
            <a:ext cx="12725400" cy="776494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id-ID" sz="2800" b="1" dirty="0">
                <a:solidFill>
                  <a:schemeClr val="accent1">
                    <a:lumMod val="50000"/>
                  </a:schemeClr>
                </a:solidFill>
                <a:latin typeface="Century Gothic" panose="020B0502020202020204" pitchFamily="34" charset="0"/>
              </a:rPr>
              <a:t>B</a:t>
            </a:r>
            <a:r>
              <a:rPr lang="id-ID" sz="2800" b="1" dirty="0">
                <a:solidFill>
                  <a:schemeClr val="accent1">
                    <a:lumMod val="50000"/>
                  </a:schemeClr>
                </a:solidFill>
                <a:effectLst/>
                <a:latin typeface="Century Gothic" panose="020B0502020202020204" pitchFamily="34" charset="0"/>
              </a:rPr>
              <a:t>ahan mentah harus terpisah dari makanan siap santap</a:t>
            </a:r>
            <a:endParaRPr lang="id-ID" sz="2800" b="1" dirty="0">
              <a:solidFill>
                <a:schemeClr val="accent1">
                  <a:lumMod val="50000"/>
                </a:schemeClr>
              </a:solidFill>
              <a:latin typeface="Century Gothic" panose="020B0502020202020204" pitchFamily="34" charset="0"/>
            </a:endParaRPr>
          </a:p>
          <a:p>
            <a:pPr marL="457200" indent="-457200">
              <a:lnSpc>
                <a:spcPct val="150000"/>
              </a:lnSpc>
              <a:buFont typeface="Arial" panose="020B0604020202020204" pitchFamily="34" charset="0"/>
              <a:buChar char="•"/>
            </a:pPr>
            <a:r>
              <a:rPr lang="id-ID" sz="2800" b="1" dirty="0">
                <a:solidFill>
                  <a:schemeClr val="accent1">
                    <a:lumMod val="50000"/>
                  </a:schemeClr>
                </a:solidFill>
                <a:effectLst/>
                <a:latin typeface="Century Gothic" panose="020B0502020202020204" pitchFamily="34" charset="0"/>
              </a:rPr>
              <a:t>Bahan pangan yang berbau tajam harus ditutup dalam kantong plastik yang rapat dan dipisahkan dari jenis pangan yang lain</a:t>
            </a:r>
          </a:p>
          <a:p>
            <a:pPr marL="457200" indent="-457200">
              <a:lnSpc>
                <a:spcPct val="150000"/>
              </a:lnSpc>
              <a:buFont typeface="Arial" panose="020B0604020202020204" pitchFamily="34" charset="0"/>
              <a:buChar char="•"/>
            </a:pPr>
            <a:r>
              <a:rPr lang="id-ID" sz="2800" b="1" dirty="0">
                <a:solidFill>
                  <a:schemeClr val="accent1">
                    <a:lumMod val="50000"/>
                  </a:schemeClr>
                </a:solidFill>
                <a:effectLst/>
                <a:latin typeface="Century Gothic" panose="020B0502020202020204" pitchFamily="34" charset="0"/>
              </a:rPr>
              <a:t>Bahan pangan yang disimpan tidak lebih dari dua atau tiga hari harus sudah digunakan</a:t>
            </a:r>
          </a:p>
          <a:p>
            <a:pPr marL="457200" indent="-457200">
              <a:lnSpc>
                <a:spcPct val="150000"/>
              </a:lnSpc>
              <a:buFont typeface="Arial" panose="020B0604020202020204" pitchFamily="34" charset="0"/>
              <a:buChar char="•"/>
            </a:pPr>
            <a:r>
              <a:rPr lang="id-ID" sz="2800" b="1" dirty="0">
                <a:solidFill>
                  <a:schemeClr val="accent1">
                    <a:lumMod val="50000"/>
                  </a:schemeClr>
                </a:solidFill>
                <a:effectLst/>
                <a:latin typeface="Century Gothic" panose="020B0502020202020204" pitchFamily="34" charset="0"/>
              </a:rPr>
              <a:t>Tempat penyimpanan tidak boleh terlalu sering dibuka, maka dianjurkan tempat penyimpanan untuk keperluan sehari-hari dipisahkan dengan lemari untuk keperluan penyimpanan makanan.</a:t>
            </a:r>
          </a:p>
          <a:p>
            <a:pPr marL="457200" indent="-457200">
              <a:lnSpc>
                <a:spcPct val="150000"/>
              </a:lnSpc>
              <a:buFont typeface="Arial" panose="020B0604020202020204" pitchFamily="34" charset="0"/>
              <a:buChar char="•"/>
            </a:pPr>
            <a:r>
              <a:rPr lang="id-ID" sz="2800" b="1" dirty="0">
                <a:solidFill>
                  <a:schemeClr val="accent1">
                    <a:lumMod val="50000"/>
                  </a:schemeClr>
                </a:solidFill>
                <a:latin typeface="Century Gothic" panose="020B0502020202020204" pitchFamily="34" charset="0"/>
              </a:rPr>
              <a:t>B</a:t>
            </a:r>
            <a:r>
              <a:rPr lang="id-ID" sz="2800" b="1" dirty="0">
                <a:solidFill>
                  <a:schemeClr val="accent1">
                    <a:lumMod val="50000"/>
                  </a:schemeClr>
                </a:solidFill>
                <a:effectLst/>
                <a:latin typeface="Century Gothic" panose="020B0502020202020204" pitchFamily="34" charset="0"/>
              </a:rPr>
              <a:t>ahan pangan kering yang disimpan dalam suhu kamar, diatur ketebalannya, ditempatkan secara terpisah menurut jenisnya, dan sirkulasi udara yang baik agar suhu merata </a:t>
            </a:r>
            <a:r>
              <a:rPr lang="id-ID" sz="2800" b="1" dirty="0" err="1">
                <a:solidFill>
                  <a:schemeClr val="accent1">
                    <a:lumMod val="50000"/>
                  </a:schemeClr>
                </a:solidFill>
                <a:effectLst/>
                <a:latin typeface="Century Gothic" panose="020B0502020202020204" pitchFamily="34" charset="0"/>
              </a:rPr>
              <a:t>keseluruh</a:t>
            </a:r>
            <a:r>
              <a:rPr lang="id-ID" sz="2800" b="1" dirty="0">
                <a:solidFill>
                  <a:schemeClr val="accent1">
                    <a:lumMod val="50000"/>
                  </a:schemeClr>
                </a:solidFill>
                <a:effectLst/>
                <a:latin typeface="Century Gothic" panose="020B0502020202020204" pitchFamily="34" charset="0"/>
              </a:rPr>
              <a:t> bagian.</a:t>
            </a:r>
          </a:p>
          <a:p>
            <a:pPr marL="457200" indent="-457200">
              <a:lnSpc>
                <a:spcPct val="150000"/>
              </a:lnSpc>
              <a:buFont typeface="Arial" panose="020B0604020202020204" pitchFamily="34" charset="0"/>
              <a:buChar char="•"/>
            </a:pPr>
            <a:endParaRPr lang="id-ID" sz="2800" b="1" dirty="0">
              <a:solidFill>
                <a:schemeClr val="accent1">
                  <a:lumMod val="50000"/>
                </a:schemeClr>
              </a:solidFill>
              <a:effectLst/>
              <a:latin typeface="Century Gothic" panose="020B0502020202020204" pitchFamily="34" charset="0"/>
            </a:endParaRPr>
          </a:p>
        </p:txBody>
      </p:sp>
      <p:pic>
        <p:nvPicPr>
          <p:cNvPr id="7170" name="Picture 2" descr="Gambar 24. Penyimpanan bahan basah (Sumber foto:... | Download Scientific  Diagram">
            <a:extLst>
              <a:ext uri="{FF2B5EF4-FFF2-40B4-BE49-F238E27FC236}">
                <a16:creationId xmlns:a16="http://schemas.microsoft.com/office/drawing/2014/main" id="{5EB61B88-E77D-0B4C-29FB-A57B16F881F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156" r="42936"/>
          <a:stretch/>
        </p:blipFill>
        <p:spPr bwMode="auto">
          <a:xfrm>
            <a:off x="13187205" y="2056964"/>
            <a:ext cx="4196023" cy="337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2" descr="Gambar 24. Penyimpanan bahan basah (Sumber foto:... | Download Scientific  Diagram">
            <a:extLst>
              <a:ext uri="{FF2B5EF4-FFF2-40B4-BE49-F238E27FC236}">
                <a16:creationId xmlns:a16="http://schemas.microsoft.com/office/drawing/2014/main" id="{10E6E35D-B21E-6040-1444-09587559A0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152" t="5524"/>
          <a:stretch/>
        </p:blipFill>
        <p:spPr bwMode="auto">
          <a:xfrm>
            <a:off x="13290884" y="6034869"/>
            <a:ext cx="4092344" cy="3191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002783" y="4420667"/>
            <a:ext cx="1281730" cy="1223470"/>
          </a:xfrm>
          <a:custGeom>
            <a:avLst/>
            <a:gdLst/>
            <a:ahLst/>
            <a:cxnLst/>
            <a:rect l="l" t="t" r="r" b="b"/>
            <a:pathLst>
              <a:path w="1281730" h="1223470">
                <a:moveTo>
                  <a:pt x="0" y="0"/>
                </a:moveTo>
                <a:lnTo>
                  <a:pt x="1281731" y="0"/>
                </a:lnTo>
                <a:lnTo>
                  <a:pt x="1281731" y="1223470"/>
                </a:lnTo>
                <a:lnTo>
                  <a:pt x="0" y="12234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489971" y="3543112"/>
            <a:ext cx="1251359" cy="1251359"/>
          </a:xfrm>
          <a:custGeom>
            <a:avLst/>
            <a:gdLst/>
            <a:ahLst/>
            <a:cxnLst/>
            <a:rect l="l" t="t" r="r" b="b"/>
            <a:pathLst>
              <a:path w="1251359" h="1251359">
                <a:moveTo>
                  <a:pt x="0" y="0"/>
                </a:moveTo>
                <a:lnTo>
                  <a:pt x="1251360" y="0"/>
                </a:lnTo>
                <a:lnTo>
                  <a:pt x="1251360" y="1251359"/>
                </a:lnTo>
                <a:lnTo>
                  <a:pt x="0" y="1251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4001535" y="4551860"/>
            <a:ext cx="1312104" cy="1183279"/>
          </a:xfrm>
          <a:custGeom>
            <a:avLst/>
            <a:gdLst/>
            <a:ahLst/>
            <a:cxnLst/>
            <a:rect l="l" t="t" r="r" b="b"/>
            <a:pathLst>
              <a:path w="1312104" h="1183279">
                <a:moveTo>
                  <a:pt x="0" y="0"/>
                </a:moveTo>
                <a:lnTo>
                  <a:pt x="1312104" y="0"/>
                </a:lnTo>
                <a:lnTo>
                  <a:pt x="1312104" y="1183280"/>
                </a:lnTo>
                <a:lnTo>
                  <a:pt x="0" y="1183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4006574" y="-369454"/>
            <a:ext cx="7009358" cy="1159703"/>
            <a:chOff x="0" y="0"/>
            <a:chExt cx="1250766" cy="206940"/>
          </a:xfrm>
        </p:grpSpPr>
        <p:sp>
          <p:nvSpPr>
            <p:cNvPr id="13" name="Freeform 13"/>
            <p:cNvSpPr/>
            <p:nvPr/>
          </p:nvSpPr>
          <p:spPr>
            <a:xfrm>
              <a:off x="11494" y="0"/>
              <a:ext cx="1227777" cy="206940"/>
            </a:xfrm>
            <a:custGeom>
              <a:avLst/>
              <a:gdLst/>
              <a:ahLst/>
              <a:cxnLst/>
              <a:rect l="l" t="t" r="r" b="b"/>
              <a:pathLst>
                <a:path w="1227777" h="206940">
                  <a:moveTo>
                    <a:pt x="212692" y="0"/>
                  </a:moveTo>
                  <a:lnTo>
                    <a:pt x="1218286" y="0"/>
                  </a:lnTo>
                  <a:cubicBezTo>
                    <a:pt x="1221833" y="0"/>
                    <a:pt x="1225033" y="2128"/>
                    <a:pt x="1226405" y="5398"/>
                  </a:cubicBezTo>
                  <a:cubicBezTo>
                    <a:pt x="1227778" y="8669"/>
                    <a:pt x="1227054" y="12443"/>
                    <a:pt x="1224569" y="14974"/>
                  </a:cubicBezTo>
                  <a:lnTo>
                    <a:pt x="1050775" y="191966"/>
                  </a:lnTo>
                  <a:cubicBezTo>
                    <a:pt x="1041370" y="201544"/>
                    <a:pt x="1028510" y="206940"/>
                    <a:pt x="1015086" y="206940"/>
                  </a:cubicBezTo>
                  <a:lnTo>
                    <a:pt x="9492" y="206940"/>
                  </a:lnTo>
                  <a:cubicBezTo>
                    <a:pt x="5945" y="206940"/>
                    <a:pt x="2745" y="204812"/>
                    <a:pt x="1373" y="201542"/>
                  </a:cubicBezTo>
                  <a:cubicBezTo>
                    <a:pt x="0" y="198271"/>
                    <a:pt x="724" y="194497"/>
                    <a:pt x="3209" y="191966"/>
                  </a:cubicBezTo>
                  <a:lnTo>
                    <a:pt x="177003" y="14974"/>
                  </a:lnTo>
                  <a:cubicBezTo>
                    <a:pt x="186408" y="5396"/>
                    <a:pt x="199268" y="0"/>
                    <a:pt x="212692" y="0"/>
                  </a:cubicBezTo>
                  <a:close/>
                </a:path>
              </a:pathLst>
            </a:custGeom>
            <a:solidFill>
              <a:srgbClr val="3275C5"/>
            </a:solidFill>
          </p:spPr>
        </p:sp>
        <p:sp>
          <p:nvSpPr>
            <p:cNvPr id="14" name="TextBox 14"/>
            <p:cNvSpPr txBox="1"/>
            <p:nvPr/>
          </p:nvSpPr>
          <p:spPr>
            <a:xfrm>
              <a:off x="101600" y="19050"/>
              <a:ext cx="1047566" cy="187890"/>
            </a:xfrm>
            <a:prstGeom prst="rect">
              <a:avLst/>
            </a:prstGeom>
          </p:spPr>
          <p:txBody>
            <a:bodyPr lIns="83282" tIns="83282" rIns="83282" bIns="83282" rtlCol="0" anchor="ctr"/>
            <a:lstStyle/>
            <a:p>
              <a:pPr algn="ctr">
                <a:lnSpc>
                  <a:spcPts val="1993"/>
                </a:lnSpc>
              </a:pPr>
              <a:endParaRPr/>
            </a:p>
          </p:txBody>
        </p:sp>
      </p:grpSp>
      <p:grpSp>
        <p:nvGrpSpPr>
          <p:cNvPr id="15" name="Group 15"/>
          <p:cNvGrpSpPr/>
          <p:nvPr/>
        </p:nvGrpSpPr>
        <p:grpSpPr>
          <a:xfrm>
            <a:off x="-1748459" y="508418"/>
            <a:ext cx="3144637" cy="520282"/>
            <a:chOff x="0" y="0"/>
            <a:chExt cx="1250766" cy="206940"/>
          </a:xfrm>
        </p:grpSpPr>
        <p:sp>
          <p:nvSpPr>
            <p:cNvPr id="16" name="Freeform 16"/>
            <p:cNvSpPr/>
            <p:nvPr/>
          </p:nvSpPr>
          <p:spPr>
            <a:xfrm>
              <a:off x="13485" y="0"/>
              <a:ext cx="1223797" cy="206940"/>
            </a:xfrm>
            <a:custGeom>
              <a:avLst/>
              <a:gdLst/>
              <a:ahLst/>
              <a:cxnLst/>
              <a:rect l="l" t="t" r="r" b="b"/>
              <a:pathLst>
                <a:path w="1223797" h="206940">
                  <a:moveTo>
                    <a:pt x="214334" y="0"/>
                  </a:moveTo>
                  <a:lnTo>
                    <a:pt x="1212662" y="0"/>
                  </a:lnTo>
                  <a:cubicBezTo>
                    <a:pt x="1216822" y="0"/>
                    <a:pt x="1220577" y="2496"/>
                    <a:pt x="1222187" y="6333"/>
                  </a:cubicBezTo>
                  <a:cubicBezTo>
                    <a:pt x="1223796" y="10170"/>
                    <a:pt x="1222947" y="14598"/>
                    <a:pt x="1220032" y="17567"/>
                  </a:cubicBezTo>
                  <a:lnTo>
                    <a:pt x="1051330" y="189373"/>
                  </a:lnTo>
                  <a:cubicBezTo>
                    <a:pt x="1040297" y="200610"/>
                    <a:pt x="1025210" y="206940"/>
                    <a:pt x="1009462" y="206940"/>
                  </a:cubicBezTo>
                  <a:lnTo>
                    <a:pt x="11134" y="206940"/>
                  </a:lnTo>
                  <a:cubicBezTo>
                    <a:pt x="6974" y="206940"/>
                    <a:pt x="3219" y="204444"/>
                    <a:pt x="1609" y="200607"/>
                  </a:cubicBezTo>
                  <a:cubicBezTo>
                    <a:pt x="0" y="196770"/>
                    <a:pt x="849" y="192342"/>
                    <a:pt x="3764" y="189373"/>
                  </a:cubicBezTo>
                  <a:lnTo>
                    <a:pt x="172466" y="17567"/>
                  </a:lnTo>
                  <a:cubicBezTo>
                    <a:pt x="183499" y="6330"/>
                    <a:pt x="198586" y="0"/>
                    <a:pt x="214334" y="0"/>
                  </a:cubicBezTo>
                  <a:close/>
                </a:path>
              </a:pathLst>
            </a:custGeom>
            <a:solidFill>
              <a:srgbClr val="64CAF4"/>
            </a:solidFill>
          </p:spPr>
        </p:sp>
        <p:sp>
          <p:nvSpPr>
            <p:cNvPr id="17" name="TextBox 17"/>
            <p:cNvSpPr txBox="1"/>
            <p:nvPr/>
          </p:nvSpPr>
          <p:spPr>
            <a:xfrm>
              <a:off x="101600" y="19050"/>
              <a:ext cx="1047566" cy="187890"/>
            </a:xfrm>
            <a:prstGeom prst="rect">
              <a:avLst/>
            </a:prstGeom>
          </p:spPr>
          <p:txBody>
            <a:bodyPr lIns="83282" tIns="83282" rIns="83282" bIns="83282" rtlCol="0" anchor="ctr"/>
            <a:lstStyle/>
            <a:p>
              <a:pPr algn="ctr">
                <a:lnSpc>
                  <a:spcPts val="1993"/>
                </a:lnSpc>
              </a:pPr>
              <a:endParaRPr/>
            </a:p>
          </p:txBody>
        </p:sp>
      </p:grpSp>
      <p:grpSp>
        <p:nvGrpSpPr>
          <p:cNvPr id="18" name="Group 18"/>
          <p:cNvGrpSpPr/>
          <p:nvPr/>
        </p:nvGrpSpPr>
        <p:grpSpPr>
          <a:xfrm>
            <a:off x="14410002" y="-369454"/>
            <a:ext cx="7009358" cy="1138013"/>
            <a:chOff x="0" y="0"/>
            <a:chExt cx="812800" cy="131963"/>
          </a:xfrm>
        </p:grpSpPr>
        <p:sp>
          <p:nvSpPr>
            <p:cNvPr id="19" name="Freeform 19"/>
            <p:cNvSpPr/>
            <p:nvPr/>
          </p:nvSpPr>
          <p:spPr>
            <a:xfrm>
              <a:off x="14243" y="0"/>
              <a:ext cx="784313" cy="131963"/>
            </a:xfrm>
            <a:custGeom>
              <a:avLst/>
              <a:gdLst/>
              <a:ahLst/>
              <a:cxnLst/>
              <a:rect l="l" t="t" r="r" b="b"/>
              <a:pathLst>
                <a:path w="784313" h="131963">
                  <a:moveTo>
                    <a:pt x="574371" y="0"/>
                  </a:moveTo>
                  <a:lnTo>
                    <a:pt x="6743" y="0"/>
                  </a:lnTo>
                  <a:cubicBezTo>
                    <a:pt x="3990" y="0"/>
                    <a:pt x="1564" y="1811"/>
                    <a:pt x="782" y="4451"/>
                  </a:cubicBezTo>
                  <a:cubicBezTo>
                    <a:pt x="0" y="7091"/>
                    <a:pt x="1048" y="9930"/>
                    <a:pt x="3357" y="11430"/>
                  </a:cubicBezTo>
                  <a:lnTo>
                    <a:pt x="171357" y="120533"/>
                  </a:lnTo>
                  <a:cubicBezTo>
                    <a:pt x="182844" y="127993"/>
                    <a:pt x="196246" y="131963"/>
                    <a:pt x="209943" y="131963"/>
                  </a:cubicBezTo>
                  <a:lnTo>
                    <a:pt x="777571" y="131963"/>
                  </a:lnTo>
                  <a:cubicBezTo>
                    <a:pt x="780324" y="131963"/>
                    <a:pt x="782750" y="130152"/>
                    <a:pt x="783532" y="127512"/>
                  </a:cubicBezTo>
                  <a:cubicBezTo>
                    <a:pt x="784314" y="124873"/>
                    <a:pt x="783266" y="122033"/>
                    <a:pt x="780957" y="120533"/>
                  </a:cubicBezTo>
                  <a:lnTo>
                    <a:pt x="612957" y="11430"/>
                  </a:lnTo>
                  <a:cubicBezTo>
                    <a:pt x="601470" y="3970"/>
                    <a:pt x="588068" y="0"/>
                    <a:pt x="574371" y="0"/>
                  </a:cubicBezTo>
                  <a:close/>
                </a:path>
              </a:pathLst>
            </a:custGeom>
            <a:solidFill>
              <a:srgbClr val="3275C5"/>
            </a:solidFill>
          </p:spPr>
        </p:sp>
        <p:sp>
          <p:nvSpPr>
            <p:cNvPr id="20" name="TextBox 20"/>
            <p:cNvSpPr txBox="1"/>
            <p:nvPr/>
          </p:nvSpPr>
          <p:spPr>
            <a:xfrm>
              <a:off x="101600" y="19050"/>
              <a:ext cx="609600" cy="112913"/>
            </a:xfrm>
            <a:prstGeom prst="rect">
              <a:avLst/>
            </a:prstGeom>
          </p:spPr>
          <p:txBody>
            <a:bodyPr lIns="83282" tIns="83282" rIns="83282" bIns="83282" rtlCol="0" anchor="ctr"/>
            <a:lstStyle/>
            <a:p>
              <a:pPr algn="ctr">
                <a:lnSpc>
                  <a:spcPts val="1993"/>
                </a:lnSpc>
              </a:pPr>
              <a:endParaRPr/>
            </a:p>
          </p:txBody>
        </p:sp>
      </p:grpSp>
      <p:grpSp>
        <p:nvGrpSpPr>
          <p:cNvPr id="21" name="Group 21"/>
          <p:cNvGrpSpPr/>
          <p:nvPr/>
        </p:nvGrpSpPr>
        <p:grpSpPr>
          <a:xfrm>
            <a:off x="16629956" y="508418"/>
            <a:ext cx="3144637" cy="520282"/>
            <a:chOff x="0" y="0"/>
            <a:chExt cx="812800" cy="134478"/>
          </a:xfrm>
        </p:grpSpPr>
        <p:sp>
          <p:nvSpPr>
            <p:cNvPr id="22" name="Freeform 22"/>
            <p:cNvSpPr/>
            <p:nvPr/>
          </p:nvSpPr>
          <p:spPr>
            <a:xfrm>
              <a:off x="26532" y="0"/>
              <a:ext cx="759735" cy="134478"/>
            </a:xfrm>
            <a:custGeom>
              <a:avLst/>
              <a:gdLst/>
              <a:ahLst/>
              <a:cxnLst/>
              <a:rect l="l" t="t" r="r" b="b"/>
              <a:pathLst>
                <a:path w="759735" h="134478">
                  <a:moveTo>
                    <a:pt x="543677" y="0"/>
                  </a:moveTo>
                  <a:lnTo>
                    <a:pt x="12859" y="0"/>
                  </a:lnTo>
                  <a:cubicBezTo>
                    <a:pt x="7628" y="0"/>
                    <a:pt x="3015" y="3429"/>
                    <a:pt x="1508" y="8438"/>
                  </a:cubicBezTo>
                  <a:cubicBezTo>
                    <a:pt x="0" y="13447"/>
                    <a:pt x="1955" y="18853"/>
                    <a:pt x="6317" y="21740"/>
                  </a:cubicBezTo>
                  <a:lnTo>
                    <a:pt x="143819" y="112739"/>
                  </a:lnTo>
                  <a:cubicBezTo>
                    <a:pt x="165244" y="126918"/>
                    <a:pt x="190367" y="134478"/>
                    <a:pt x="216059" y="134478"/>
                  </a:cubicBezTo>
                  <a:lnTo>
                    <a:pt x="746877" y="134478"/>
                  </a:lnTo>
                  <a:cubicBezTo>
                    <a:pt x="752108" y="134478"/>
                    <a:pt x="756721" y="131049"/>
                    <a:pt x="758228" y="126040"/>
                  </a:cubicBezTo>
                  <a:cubicBezTo>
                    <a:pt x="759736" y="121031"/>
                    <a:pt x="757781" y="115626"/>
                    <a:pt x="753419" y="112739"/>
                  </a:cubicBezTo>
                  <a:lnTo>
                    <a:pt x="615917" y="21740"/>
                  </a:lnTo>
                  <a:cubicBezTo>
                    <a:pt x="594492" y="7561"/>
                    <a:pt x="569369" y="0"/>
                    <a:pt x="543677" y="0"/>
                  </a:cubicBezTo>
                  <a:close/>
                </a:path>
              </a:pathLst>
            </a:custGeom>
            <a:solidFill>
              <a:srgbClr val="64CAF4"/>
            </a:solidFill>
          </p:spPr>
        </p:sp>
        <p:sp>
          <p:nvSpPr>
            <p:cNvPr id="23" name="TextBox 23"/>
            <p:cNvSpPr txBox="1"/>
            <p:nvPr/>
          </p:nvSpPr>
          <p:spPr>
            <a:xfrm>
              <a:off x="101600" y="19050"/>
              <a:ext cx="609600" cy="115428"/>
            </a:xfrm>
            <a:prstGeom prst="rect">
              <a:avLst/>
            </a:prstGeom>
          </p:spPr>
          <p:txBody>
            <a:bodyPr lIns="83282" tIns="83282" rIns="83282" bIns="83282" rtlCol="0" anchor="ctr"/>
            <a:lstStyle/>
            <a:p>
              <a:pPr algn="ctr">
                <a:lnSpc>
                  <a:spcPts val="1993"/>
                </a:lnSpc>
              </a:pPr>
              <a:endParaRPr/>
            </a:p>
          </p:txBody>
        </p:sp>
      </p:grpSp>
      <p:sp>
        <p:nvSpPr>
          <p:cNvPr id="24" name="TextBox 19">
            <a:extLst>
              <a:ext uri="{FF2B5EF4-FFF2-40B4-BE49-F238E27FC236}">
                <a16:creationId xmlns:a16="http://schemas.microsoft.com/office/drawing/2014/main" id="{E4013095-626E-4BBD-CC1B-FF78E372B128}"/>
              </a:ext>
            </a:extLst>
          </p:cNvPr>
          <p:cNvSpPr txBox="1"/>
          <p:nvPr/>
        </p:nvSpPr>
        <p:spPr>
          <a:xfrm>
            <a:off x="1877752" y="281693"/>
            <a:ext cx="14249400" cy="1292662"/>
          </a:xfrm>
          <a:prstGeom prst="rect">
            <a:avLst/>
          </a:prstGeom>
        </p:spPr>
        <p:txBody>
          <a:bodyPr wrap="square" lIns="0" tIns="0" rIns="0" bIns="0" rtlCol="0" anchor="t">
            <a:spAutoFit/>
          </a:bodyPr>
          <a:lstStyle/>
          <a:p>
            <a:pPr algn="ct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Penyimpanan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Bahan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p>
          <a:p>
            <a:pPr algn="ct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C.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Penyimpanan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Bahan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Pangan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di Gudang</a:t>
            </a:r>
          </a:p>
        </p:txBody>
      </p:sp>
      <p:sp>
        <p:nvSpPr>
          <p:cNvPr id="26" name="Kotak Teks 25">
            <a:extLst>
              <a:ext uri="{FF2B5EF4-FFF2-40B4-BE49-F238E27FC236}">
                <a16:creationId xmlns:a16="http://schemas.microsoft.com/office/drawing/2014/main" id="{0D8EC3DD-A91D-46F2-63A6-2D72FF7D9509}"/>
              </a:ext>
            </a:extLst>
          </p:cNvPr>
          <p:cNvSpPr txBox="1"/>
          <p:nvPr/>
        </p:nvSpPr>
        <p:spPr>
          <a:xfrm>
            <a:off x="769677" y="2257851"/>
            <a:ext cx="17145000" cy="7118487"/>
          </a:xfrm>
          <a:prstGeom prst="rect">
            <a:avLst/>
          </a:prstGeom>
          <a:noFill/>
        </p:spPr>
        <p:txBody>
          <a:bodyPr wrap="square">
            <a:spAutoFit/>
          </a:bodyPr>
          <a:lstStyle/>
          <a:p>
            <a:pPr marL="514350" indent="-514350">
              <a:lnSpc>
                <a:spcPct val="150000"/>
              </a:lnSpc>
              <a:buAutoNum type="arabicPeriod"/>
            </a:pPr>
            <a:r>
              <a:rPr lang="id-ID" sz="2800" b="1" dirty="0">
                <a:solidFill>
                  <a:schemeClr val="accent1">
                    <a:lumMod val="50000"/>
                  </a:schemeClr>
                </a:solidFill>
                <a:effectLst/>
                <a:latin typeface="Century Gothic" panose="020B0502020202020204" pitchFamily="34" charset="0"/>
              </a:rPr>
              <a:t>Tempat penyimpanan bahan baku pangan selalu terpelihara dan dalam keadaan bersih</a:t>
            </a:r>
          </a:p>
          <a:p>
            <a:pPr marL="514350" indent="-514350">
              <a:lnSpc>
                <a:spcPct val="150000"/>
              </a:lnSpc>
              <a:buAutoNum type="arabicPeriod"/>
            </a:pPr>
            <a:r>
              <a:rPr lang="id-ID" sz="2800" b="1" dirty="0">
                <a:solidFill>
                  <a:schemeClr val="accent1">
                    <a:lumMod val="50000"/>
                  </a:schemeClr>
                </a:solidFill>
                <a:latin typeface="Century Gothic" panose="020B0502020202020204" pitchFamily="34" charset="0"/>
              </a:rPr>
              <a:t>Penempatannya terpisah dengan produk pangan jadi</a:t>
            </a:r>
          </a:p>
          <a:p>
            <a:pPr marL="514350" indent="-514350">
              <a:lnSpc>
                <a:spcPct val="150000"/>
              </a:lnSpc>
              <a:buAutoNum type="arabicPeriod"/>
            </a:pPr>
            <a:r>
              <a:rPr lang="id-ID" sz="2800" b="1" dirty="0">
                <a:solidFill>
                  <a:schemeClr val="accent1">
                    <a:lumMod val="50000"/>
                  </a:schemeClr>
                </a:solidFill>
                <a:effectLst/>
                <a:latin typeface="Century Gothic" panose="020B0502020202020204" pitchFamily="34" charset="0"/>
              </a:rPr>
              <a:t>Penyimpanan bahan pangan diperlukan untuk setiap </a:t>
            </a:r>
            <a:r>
              <a:rPr lang="id-ID" sz="2800" b="1" dirty="0">
                <a:solidFill>
                  <a:schemeClr val="accent1">
                    <a:lumMod val="50000"/>
                  </a:schemeClr>
                </a:solidFill>
                <a:latin typeface="Century Gothic" panose="020B0502020202020204" pitchFamily="34" charset="0"/>
              </a:rPr>
              <a:t>jenis bahan pangan dengan suhu yang sesuai, ketebalan bahan pangan padat tidak lebih dari 10 cm, dan kelembaban penyimpanan dalam ruangan yaitu 80-90%</a:t>
            </a:r>
          </a:p>
          <a:p>
            <a:pPr marL="514350" indent="-514350">
              <a:lnSpc>
                <a:spcPct val="150000"/>
              </a:lnSpc>
              <a:buAutoNum type="arabicPeriod"/>
            </a:pPr>
            <a:r>
              <a:rPr lang="id-ID" sz="2800" b="1" dirty="0">
                <a:solidFill>
                  <a:schemeClr val="accent1">
                    <a:lumMod val="50000"/>
                  </a:schemeClr>
                </a:solidFill>
                <a:effectLst/>
                <a:latin typeface="Century Gothic" panose="020B0502020202020204" pitchFamily="34" charset="0"/>
              </a:rPr>
              <a:t>Cara penyimpanan tidak menempel dengan langit-langit dengan ketentuan:</a:t>
            </a:r>
          </a:p>
          <a:p>
            <a:pPr>
              <a:lnSpc>
                <a:spcPct val="150000"/>
              </a:lnSpc>
            </a:pPr>
            <a:r>
              <a:rPr lang="id-ID" sz="2800" b="1" dirty="0">
                <a:solidFill>
                  <a:schemeClr val="accent1">
                    <a:lumMod val="50000"/>
                  </a:schemeClr>
                </a:solidFill>
                <a:latin typeface="Century Gothic" panose="020B0502020202020204" pitchFamily="34" charset="0"/>
              </a:rPr>
              <a:t>- Jarak makanan dengan lantai 15 cm</a:t>
            </a:r>
          </a:p>
          <a:p>
            <a:pPr>
              <a:lnSpc>
                <a:spcPct val="150000"/>
              </a:lnSpc>
            </a:pPr>
            <a:r>
              <a:rPr lang="id-ID" sz="2800" b="1" dirty="0">
                <a:solidFill>
                  <a:schemeClr val="accent1">
                    <a:lumMod val="50000"/>
                  </a:schemeClr>
                </a:solidFill>
                <a:effectLst/>
                <a:latin typeface="Century Gothic" panose="020B0502020202020204" pitchFamily="34" charset="0"/>
              </a:rPr>
              <a:t>- Jarak makanan dengan dinding 5 cm</a:t>
            </a:r>
          </a:p>
          <a:p>
            <a:pPr>
              <a:lnSpc>
                <a:spcPct val="150000"/>
              </a:lnSpc>
            </a:pPr>
            <a:r>
              <a:rPr lang="id-ID" sz="2800" b="1" dirty="0">
                <a:solidFill>
                  <a:schemeClr val="accent1">
                    <a:lumMod val="50000"/>
                  </a:schemeClr>
                </a:solidFill>
                <a:latin typeface="Century Gothic" panose="020B0502020202020204" pitchFamily="34" charset="0"/>
              </a:rPr>
              <a:t>- Jarak makanan dengan langit-langit 60 cm</a:t>
            </a:r>
          </a:p>
          <a:p>
            <a:pPr>
              <a:lnSpc>
                <a:spcPct val="150000"/>
              </a:lnSpc>
            </a:pPr>
            <a:r>
              <a:rPr lang="id-ID" sz="2800" b="1" dirty="0">
                <a:solidFill>
                  <a:schemeClr val="accent1">
                    <a:lumMod val="50000"/>
                  </a:schemeClr>
                </a:solidFill>
                <a:effectLst/>
                <a:latin typeface="Century Gothic" panose="020B0502020202020204" pitchFamily="34" charset="0"/>
              </a:rPr>
              <a:t>5. Bahan pangan disimpan berdasarkan kesamaan jenisnya, dan disusun dalam rak</a:t>
            </a:r>
          </a:p>
          <a:p>
            <a:pPr>
              <a:lnSpc>
                <a:spcPct val="150000"/>
              </a:lnSpc>
            </a:pPr>
            <a:r>
              <a:rPr lang="id-ID" sz="2800" b="1" dirty="0">
                <a:solidFill>
                  <a:schemeClr val="accent1">
                    <a:lumMod val="50000"/>
                  </a:schemeClr>
                </a:solidFill>
                <a:latin typeface="Century Gothic" panose="020B0502020202020204" pitchFamily="34" charset="0"/>
              </a:rPr>
              <a:t>6. Menerapkan sistem FIFO </a:t>
            </a:r>
            <a:r>
              <a:rPr lang="id-ID" sz="2800" b="1" i="1" dirty="0">
                <a:solidFill>
                  <a:schemeClr val="accent1">
                    <a:lumMod val="50000"/>
                  </a:schemeClr>
                </a:solidFill>
                <a:latin typeface="Century Gothic" panose="020B0502020202020204" pitchFamily="34" charset="0"/>
              </a:rPr>
              <a:t>(First in First </a:t>
            </a:r>
            <a:r>
              <a:rPr lang="id-ID" sz="2800" b="1" i="1" dirty="0" err="1">
                <a:solidFill>
                  <a:schemeClr val="accent1">
                    <a:lumMod val="50000"/>
                  </a:schemeClr>
                </a:solidFill>
                <a:latin typeface="Century Gothic" panose="020B0502020202020204" pitchFamily="34" charset="0"/>
              </a:rPr>
              <a:t>Out</a:t>
            </a:r>
            <a:r>
              <a:rPr lang="id-ID" sz="2800" b="1" i="1" dirty="0">
                <a:solidFill>
                  <a:schemeClr val="accent1">
                    <a:lumMod val="50000"/>
                  </a:schemeClr>
                </a:solidFill>
                <a:latin typeface="Century Gothic" panose="020B0502020202020204" pitchFamily="34" charset="0"/>
              </a:rPr>
              <a:t>)</a:t>
            </a:r>
            <a:endParaRPr lang="id-ID" sz="2800" b="1" dirty="0">
              <a:solidFill>
                <a:schemeClr val="accent1">
                  <a:lumMod val="50000"/>
                </a:schemeClr>
              </a:solidFill>
              <a:effectLst/>
              <a:latin typeface="Century Gothic" panose="020B0502020202020204" pitchFamily="34" charset="0"/>
            </a:endParaRPr>
          </a:p>
        </p:txBody>
      </p:sp>
    </p:spTree>
    <p:extLst>
      <p:ext uri="{BB962C8B-B14F-4D97-AF65-F5344CB8AC3E}">
        <p14:creationId xmlns:p14="http://schemas.microsoft.com/office/powerpoint/2010/main" val="210288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pic>
        <p:nvPicPr>
          <p:cNvPr id="9222" name="Picture 6" descr="20 Daftar Perusahaan Pabrik Makanan dan Minuman Cikarang">
            <a:extLst>
              <a:ext uri="{FF2B5EF4-FFF2-40B4-BE49-F238E27FC236}">
                <a16:creationId xmlns:a16="http://schemas.microsoft.com/office/drawing/2014/main" id="{E5FA7E1F-B44A-901F-7DC8-500B87C3C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265" y="7446630"/>
            <a:ext cx="5013385" cy="2651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0" name="Picture 4" descr="5 Tips Mengoptimalkan Proses Produksi di Pabrik Makanan &amp; Minuman | FoodBiz">
            <a:extLst>
              <a:ext uri="{FF2B5EF4-FFF2-40B4-BE49-F238E27FC236}">
                <a16:creationId xmlns:a16="http://schemas.microsoft.com/office/drawing/2014/main" id="{6E2F462A-5A89-11B6-5962-122853A70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270" y="4450343"/>
            <a:ext cx="5013385" cy="2775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18" name="Picture 2" descr="Sistem dan Proses Kerja Perusahaan Manufaktur Makanan &amp; Minuman">
            <a:extLst>
              <a:ext uri="{FF2B5EF4-FFF2-40B4-BE49-F238E27FC236}">
                <a16:creationId xmlns:a16="http://schemas.microsoft.com/office/drawing/2014/main" id="{5BC02A68-9082-648A-19A1-3DD2B443D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4266" y="1433932"/>
            <a:ext cx="5013385" cy="2887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Freeform 2"/>
          <p:cNvSpPr/>
          <p:nvPr/>
        </p:nvSpPr>
        <p:spPr>
          <a:xfrm rot="5400000">
            <a:off x="-4751090" y="1897973"/>
            <a:ext cx="10511830" cy="6491055"/>
          </a:xfrm>
          <a:custGeom>
            <a:avLst/>
            <a:gdLst/>
            <a:ahLst/>
            <a:cxnLst/>
            <a:rect l="l" t="t" r="r" b="b"/>
            <a:pathLst>
              <a:path w="10511830" h="6491055">
                <a:moveTo>
                  <a:pt x="0" y="0"/>
                </a:moveTo>
                <a:lnTo>
                  <a:pt x="10511830" y="0"/>
                </a:lnTo>
                <a:lnTo>
                  <a:pt x="10511830" y="6491054"/>
                </a:lnTo>
                <a:lnTo>
                  <a:pt x="0" y="6491054"/>
                </a:lnTo>
                <a:lnTo>
                  <a:pt x="0" y="0"/>
                </a:lnTo>
                <a:close/>
              </a:path>
            </a:pathLst>
          </a:custGeom>
          <a:blipFill>
            <a:blip r:embed="rId5"/>
            <a:stretch>
              <a:fillRect/>
            </a:stretch>
          </a:blipFill>
        </p:spPr>
      </p:sp>
      <p:sp>
        <p:nvSpPr>
          <p:cNvPr id="12" name="Kotak Teks 11">
            <a:extLst>
              <a:ext uri="{FF2B5EF4-FFF2-40B4-BE49-F238E27FC236}">
                <a16:creationId xmlns:a16="http://schemas.microsoft.com/office/drawing/2014/main" id="{5D4B0AAB-397B-7F65-915B-90A8951E0C36}"/>
              </a:ext>
            </a:extLst>
          </p:cNvPr>
          <p:cNvSpPr txBox="1"/>
          <p:nvPr/>
        </p:nvSpPr>
        <p:spPr>
          <a:xfrm>
            <a:off x="4114800" y="188974"/>
            <a:ext cx="12344400" cy="923330"/>
          </a:xfrm>
          <a:prstGeom prst="rect">
            <a:avLst/>
          </a:prstGeom>
          <a:noFill/>
        </p:spPr>
        <p:txBody>
          <a:bodyPr wrap="square">
            <a:spAutoFit/>
          </a:bodyPr>
          <a:lstStyle/>
          <a:p>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Proses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Pengolahan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Bahan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endPar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endParaRPr>
          </a:p>
        </p:txBody>
      </p:sp>
      <p:sp>
        <p:nvSpPr>
          <p:cNvPr id="13" name="Persegi Lengkung 12">
            <a:extLst>
              <a:ext uri="{FF2B5EF4-FFF2-40B4-BE49-F238E27FC236}">
                <a16:creationId xmlns:a16="http://schemas.microsoft.com/office/drawing/2014/main" id="{F9BED576-F525-1CA1-FB2D-953A60A637B5}"/>
              </a:ext>
            </a:extLst>
          </p:cNvPr>
          <p:cNvSpPr/>
          <p:nvPr/>
        </p:nvSpPr>
        <p:spPr>
          <a:xfrm>
            <a:off x="4577443" y="2336913"/>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Tempat Pengolahan Pangan</a:t>
            </a:r>
          </a:p>
        </p:txBody>
      </p:sp>
      <p:sp>
        <p:nvSpPr>
          <p:cNvPr id="14" name="Persegi Lengkung 13">
            <a:extLst>
              <a:ext uri="{FF2B5EF4-FFF2-40B4-BE49-F238E27FC236}">
                <a16:creationId xmlns:a16="http://schemas.microsoft.com/office/drawing/2014/main" id="{65F6CDCA-109A-E446-42D3-05DAB0C05824}"/>
              </a:ext>
            </a:extLst>
          </p:cNvPr>
          <p:cNvSpPr/>
          <p:nvPr/>
        </p:nvSpPr>
        <p:spPr>
          <a:xfrm>
            <a:off x="4572000" y="5108001"/>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Tenaga Kerja Pengolah Pangan</a:t>
            </a:r>
          </a:p>
        </p:txBody>
      </p:sp>
      <p:sp>
        <p:nvSpPr>
          <p:cNvPr id="15" name="Persegi Lengkung 14">
            <a:extLst>
              <a:ext uri="{FF2B5EF4-FFF2-40B4-BE49-F238E27FC236}">
                <a16:creationId xmlns:a16="http://schemas.microsoft.com/office/drawing/2014/main" id="{8E55ECBF-707E-8473-BFAD-E5344AFD328E}"/>
              </a:ext>
            </a:extLst>
          </p:cNvPr>
          <p:cNvSpPr/>
          <p:nvPr/>
        </p:nvSpPr>
        <p:spPr>
          <a:xfrm>
            <a:off x="4493336" y="7911776"/>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600" b="1" dirty="0">
                <a:solidFill>
                  <a:schemeClr val="bg1"/>
                </a:solidFill>
                <a:latin typeface="Century Gothic" panose="020B0502020202020204" pitchFamily="34" charset="0"/>
              </a:rPr>
              <a:t>Cara Pengolahan Bahan Pangan</a:t>
            </a:r>
          </a:p>
        </p:txBody>
      </p:sp>
      <p:sp>
        <p:nvSpPr>
          <p:cNvPr id="16" name="Oval 15">
            <a:extLst>
              <a:ext uri="{FF2B5EF4-FFF2-40B4-BE49-F238E27FC236}">
                <a16:creationId xmlns:a16="http://schemas.microsoft.com/office/drawing/2014/main" id="{A31614B7-DE2D-B961-C8C5-99D25091FDD4}"/>
              </a:ext>
            </a:extLst>
          </p:cNvPr>
          <p:cNvSpPr/>
          <p:nvPr/>
        </p:nvSpPr>
        <p:spPr>
          <a:xfrm>
            <a:off x="4425043" y="1997611"/>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1</a:t>
            </a:r>
          </a:p>
        </p:txBody>
      </p:sp>
      <p:sp>
        <p:nvSpPr>
          <p:cNvPr id="17" name="Oval 16">
            <a:extLst>
              <a:ext uri="{FF2B5EF4-FFF2-40B4-BE49-F238E27FC236}">
                <a16:creationId xmlns:a16="http://schemas.microsoft.com/office/drawing/2014/main" id="{011CF580-B3F1-D4DE-8CA9-DDCCA403C331}"/>
              </a:ext>
            </a:extLst>
          </p:cNvPr>
          <p:cNvSpPr/>
          <p:nvPr/>
        </p:nvSpPr>
        <p:spPr>
          <a:xfrm>
            <a:off x="4402494" y="4780722"/>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2</a:t>
            </a:r>
          </a:p>
        </p:txBody>
      </p:sp>
      <p:sp>
        <p:nvSpPr>
          <p:cNvPr id="18" name="Oval 17">
            <a:extLst>
              <a:ext uri="{FF2B5EF4-FFF2-40B4-BE49-F238E27FC236}">
                <a16:creationId xmlns:a16="http://schemas.microsoft.com/office/drawing/2014/main" id="{2BED97A7-60CD-2798-9759-050DA3175D3B}"/>
              </a:ext>
            </a:extLst>
          </p:cNvPr>
          <p:cNvSpPr/>
          <p:nvPr/>
        </p:nvSpPr>
        <p:spPr>
          <a:xfrm>
            <a:off x="4402494" y="7583193"/>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751090" y="1897973"/>
            <a:ext cx="10511830" cy="6491055"/>
          </a:xfrm>
          <a:custGeom>
            <a:avLst/>
            <a:gdLst/>
            <a:ahLst/>
            <a:cxnLst/>
            <a:rect l="l" t="t" r="r" b="b"/>
            <a:pathLst>
              <a:path w="10511830" h="6491055">
                <a:moveTo>
                  <a:pt x="0" y="0"/>
                </a:moveTo>
                <a:lnTo>
                  <a:pt x="10511830" y="0"/>
                </a:lnTo>
                <a:lnTo>
                  <a:pt x="10511830" y="6491054"/>
                </a:lnTo>
                <a:lnTo>
                  <a:pt x="0" y="6491054"/>
                </a:lnTo>
                <a:lnTo>
                  <a:pt x="0" y="0"/>
                </a:lnTo>
                <a:close/>
              </a:path>
            </a:pathLst>
          </a:custGeom>
          <a:blipFill>
            <a:blip r:embed="rId2"/>
            <a:stretch>
              <a:fillRect/>
            </a:stretch>
          </a:blipFill>
        </p:spPr>
      </p:sp>
      <p:sp>
        <p:nvSpPr>
          <p:cNvPr id="12" name="Kotak Teks 11">
            <a:extLst>
              <a:ext uri="{FF2B5EF4-FFF2-40B4-BE49-F238E27FC236}">
                <a16:creationId xmlns:a16="http://schemas.microsoft.com/office/drawing/2014/main" id="{5D4B0AAB-397B-7F65-915B-90A8951E0C36}"/>
              </a:ext>
            </a:extLst>
          </p:cNvPr>
          <p:cNvSpPr txBox="1"/>
          <p:nvPr/>
        </p:nvSpPr>
        <p:spPr>
          <a:xfrm>
            <a:off x="4114800" y="419100"/>
            <a:ext cx="12344400" cy="923330"/>
          </a:xfrm>
          <a:prstGeom prst="rect">
            <a:avLst/>
          </a:prstGeom>
          <a:noFill/>
        </p:spPr>
        <p:txBody>
          <a:bodyPr wrap="square">
            <a:spAutoFit/>
          </a:bodyPr>
          <a:lstStyle/>
          <a:p>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Penyimpanan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Produk</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Jadi </a:t>
            </a:r>
          </a:p>
        </p:txBody>
      </p:sp>
      <p:sp>
        <p:nvSpPr>
          <p:cNvPr id="4" name="Kotak Teks 3">
            <a:extLst>
              <a:ext uri="{FF2B5EF4-FFF2-40B4-BE49-F238E27FC236}">
                <a16:creationId xmlns:a16="http://schemas.microsoft.com/office/drawing/2014/main" id="{8C99A45D-7CCD-145D-B1F9-841360DEE7FD}"/>
              </a:ext>
            </a:extLst>
          </p:cNvPr>
          <p:cNvSpPr txBox="1"/>
          <p:nvPr/>
        </p:nvSpPr>
        <p:spPr>
          <a:xfrm>
            <a:off x="4114800" y="1485900"/>
            <a:ext cx="13868400" cy="388696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id-ID" sz="2800" b="1" dirty="0">
                <a:solidFill>
                  <a:schemeClr val="tx2">
                    <a:lumMod val="75000"/>
                  </a:schemeClr>
                </a:solidFill>
                <a:effectLst/>
                <a:latin typeface="Century Gothic" panose="020B0502020202020204" pitchFamily="34" charset="0"/>
              </a:rPr>
              <a:t>Penyimpanan </a:t>
            </a:r>
            <a:r>
              <a:rPr lang="id-ID" sz="2800" b="1" dirty="0">
                <a:solidFill>
                  <a:schemeClr val="tx2">
                    <a:lumMod val="75000"/>
                  </a:schemeClr>
                </a:solidFill>
                <a:latin typeface="Century Gothic" panose="020B0502020202020204" pitchFamily="34" charset="0"/>
              </a:rPr>
              <a:t>produk pangan jadi, </a:t>
            </a:r>
            <a:r>
              <a:rPr lang="id-ID" sz="2800" b="1" dirty="0">
                <a:solidFill>
                  <a:schemeClr val="tx2">
                    <a:lumMod val="75000"/>
                  </a:schemeClr>
                </a:solidFill>
                <a:effectLst/>
                <a:latin typeface="Century Gothic" panose="020B0502020202020204" pitchFamily="34" charset="0"/>
              </a:rPr>
              <a:t>dapat digolongkan menjadi dua, yaitu tempat penyimpanan makanan pada suhu biasa dan tempat penyimpanan pada suhu dingin.</a:t>
            </a:r>
          </a:p>
          <a:p>
            <a:pPr marL="342900" indent="-342900">
              <a:lnSpc>
                <a:spcPct val="150000"/>
              </a:lnSpc>
              <a:buFont typeface="Arial" panose="020B0604020202020204" pitchFamily="34" charset="0"/>
              <a:buChar char="•"/>
            </a:pPr>
            <a:r>
              <a:rPr lang="id-ID" sz="2800" b="1" dirty="0">
                <a:solidFill>
                  <a:schemeClr val="tx2">
                    <a:lumMod val="75000"/>
                  </a:schemeClr>
                </a:solidFill>
                <a:effectLst/>
                <a:latin typeface="Century Gothic" panose="020B0502020202020204" pitchFamily="34" charset="0"/>
              </a:rPr>
              <a:t>Bahan pangan yang mudah membusuk sebaiknya disimpan pada suhu dingin yaitu &lt;4</a:t>
            </a:r>
            <a:r>
              <a:rPr lang="id-ID" sz="2800" b="1" baseline="30000" dirty="0">
                <a:solidFill>
                  <a:schemeClr val="tx2">
                    <a:lumMod val="75000"/>
                  </a:schemeClr>
                </a:solidFill>
                <a:effectLst/>
                <a:latin typeface="Century Gothic" panose="020B0502020202020204" pitchFamily="34" charset="0"/>
              </a:rPr>
              <a:t>0</a:t>
            </a:r>
            <a:r>
              <a:rPr lang="id-ID" sz="2800" b="1" dirty="0">
                <a:solidFill>
                  <a:schemeClr val="tx2">
                    <a:lumMod val="75000"/>
                  </a:schemeClr>
                </a:solidFill>
                <a:effectLst/>
                <a:latin typeface="Century Gothic" panose="020B0502020202020204" pitchFamily="34" charset="0"/>
              </a:rPr>
              <a:t>C. Untuk makanan yang disajikan lebih dari 6 jam, disimpan dalam suhu -5 </a:t>
            </a:r>
            <a:r>
              <a:rPr lang="id-ID" sz="2800" b="1" dirty="0" err="1">
                <a:solidFill>
                  <a:schemeClr val="tx2">
                    <a:lumMod val="75000"/>
                  </a:schemeClr>
                </a:solidFill>
                <a:effectLst/>
                <a:latin typeface="Century Gothic" panose="020B0502020202020204" pitchFamily="34" charset="0"/>
              </a:rPr>
              <a:t>s</a:t>
            </a:r>
            <a:r>
              <a:rPr lang="id-ID" sz="2800" b="1" dirty="0">
                <a:solidFill>
                  <a:schemeClr val="tx2">
                    <a:lumMod val="75000"/>
                  </a:schemeClr>
                </a:solidFill>
                <a:effectLst/>
                <a:latin typeface="Century Gothic" panose="020B0502020202020204" pitchFamily="34" charset="0"/>
              </a:rPr>
              <a:t>/d -1</a:t>
            </a:r>
            <a:r>
              <a:rPr lang="id-ID" sz="2800" b="1" baseline="30000" dirty="0">
                <a:solidFill>
                  <a:schemeClr val="tx2">
                    <a:lumMod val="75000"/>
                  </a:schemeClr>
                </a:solidFill>
                <a:effectLst/>
                <a:latin typeface="Century Gothic" panose="020B0502020202020204" pitchFamily="34" charset="0"/>
              </a:rPr>
              <a:t>0</a:t>
            </a:r>
            <a:r>
              <a:rPr lang="id-ID" sz="2800" b="1" dirty="0">
                <a:solidFill>
                  <a:schemeClr val="tx2">
                    <a:lumMod val="75000"/>
                  </a:schemeClr>
                </a:solidFill>
                <a:effectLst/>
                <a:latin typeface="Century Gothic" panose="020B0502020202020204" pitchFamily="34" charset="0"/>
              </a:rPr>
              <a:t>C</a:t>
            </a:r>
          </a:p>
        </p:txBody>
      </p:sp>
      <p:sp>
        <p:nvSpPr>
          <p:cNvPr id="5" name="Kotak Teks 4">
            <a:extLst>
              <a:ext uri="{FF2B5EF4-FFF2-40B4-BE49-F238E27FC236}">
                <a16:creationId xmlns:a16="http://schemas.microsoft.com/office/drawing/2014/main" id="{90ECE5AC-57AF-CECF-FDBA-BD3B94AE3EF0}"/>
              </a:ext>
            </a:extLst>
          </p:cNvPr>
          <p:cNvSpPr txBox="1"/>
          <p:nvPr/>
        </p:nvSpPr>
        <p:spPr>
          <a:xfrm>
            <a:off x="4343400" y="5644271"/>
            <a:ext cx="10809369" cy="523220"/>
          </a:xfrm>
          <a:prstGeom prst="rect">
            <a:avLst/>
          </a:prstGeom>
          <a:noFill/>
        </p:spPr>
        <p:txBody>
          <a:bodyPr wrap="none" rtlCol="0">
            <a:spAutoFit/>
          </a:bodyPr>
          <a:lstStyle/>
          <a:p>
            <a:r>
              <a:rPr lang="id-ID" sz="2800" b="1" u="sng" dirty="0">
                <a:solidFill>
                  <a:schemeClr val="tx2">
                    <a:lumMod val="40000"/>
                    <a:lumOff val="60000"/>
                  </a:schemeClr>
                </a:solidFill>
                <a:latin typeface="Century Gothic" panose="020B0502020202020204" pitchFamily="34" charset="0"/>
              </a:rPr>
              <a:t>HAL YANG PERLU DIPERHATIKAN SAAT PENYIMPANAN PRODUK</a:t>
            </a:r>
          </a:p>
        </p:txBody>
      </p:sp>
      <p:sp>
        <p:nvSpPr>
          <p:cNvPr id="7" name="Kotak Teks 6">
            <a:extLst>
              <a:ext uri="{FF2B5EF4-FFF2-40B4-BE49-F238E27FC236}">
                <a16:creationId xmlns:a16="http://schemas.microsoft.com/office/drawing/2014/main" id="{CB6F01DD-91B3-DE14-289E-0059B344E419}"/>
              </a:ext>
            </a:extLst>
          </p:cNvPr>
          <p:cNvSpPr txBox="1"/>
          <p:nvPr/>
        </p:nvSpPr>
        <p:spPr>
          <a:xfrm>
            <a:off x="4343400" y="6438900"/>
            <a:ext cx="13411200" cy="3015762"/>
          </a:xfrm>
          <a:prstGeom prst="rect">
            <a:avLst/>
          </a:prstGeom>
          <a:noFill/>
        </p:spPr>
        <p:txBody>
          <a:bodyPr wrap="square">
            <a:spAutoFit/>
          </a:bodyPr>
          <a:lstStyle/>
          <a:p>
            <a:pPr marL="514350" indent="-514350">
              <a:lnSpc>
                <a:spcPct val="150000"/>
              </a:lnSpc>
              <a:buFont typeface="+mj-lt"/>
              <a:buAutoNum type="alphaLcPeriod"/>
            </a:pPr>
            <a:r>
              <a:rPr lang="id-ID" sz="2600" b="1" dirty="0">
                <a:solidFill>
                  <a:schemeClr val="accent1">
                    <a:lumMod val="50000"/>
                  </a:schemeClr>
                </a:solidFill>
                <a:effectLst/>
                <a:latin typeface="Century Gothic" panose="020B0502020202020204" pitchFamily="34" charset="0"/>
              </a:rPr>
              <a:t>Pangan yang disimpan dipastikan kemasannya tertutup rapat</a:t>
            </a:r>
          </a:p>
          <a:p>
            <a:pPr marL="514350" indent="-514350">
              <a:lnSpc>
                <a:spcPct val="150000"/>
              </a:lnSpc>
              <a:buFont typeface="+mj-lt"/>
              <a:buAutoNum type="alphaLcPeriod"/>
            </a:pPr>
            <a:r>
              <a:rPr lang="id-ID" sz="2600" b="1" dirty="0">
                <a:solidFill>
                  <a:schemeClr val="accent1">
                    <a:lumMod val="50000"/>
                  </a:schemeClr>
                </a:solidFill>
                <a:effectLst/>
                <a:latin typeface="Century Gothic" panose="020B0502020202020204" pitchFamily="34" charset="0"/>
              </a:rPr>
              <a:t>Lantai/meja yang digunakan untuk menyimpan produk pangan harus bersih</a:t>
            </a:r>
          </a:p>
          <a:p>
            <a:pPr marL="514350" indent="-514350">
              <a:lnSpc>
                <a:spcPct val="150000"/>
              </a:lnSpc>
              <a:buFont typeface="+mj-lt"/>
              <a:buAutoNum type="alphaLcPeriod"/>
            </a:pPr>
            <a:r>
              <a:rPr lang="id-ID" sz="2600" b="1" dirty="0">
                <a:solidFill>
                  <a:schemeClr val="accent1">
                    <a:lumMod val="50000"/>
                  </a:schemeClr>
                </a:solidFill>
                <a:effectLst/>
                <a:latin typeface="Century Gothic" panose="020B0502020202020204" pitchFamily="34" charset="0"/>
              </a:rPr>
              <a:t>Makanan tidak boleh disimpan dekat sumber pencemar</a:t>
            </a:r>
          </a:p>
          <a:p>
            <a:pPr marL="514350" indent="-514350">
              <a:lnSpc>
                <a:spcPct val="150000"/>
              </a:lnSpc>
              <a:buFont typeface="+mj-lt"/>
              <a:buAutoNum type="alphaLcPeriod"/>
            </a:pPr>
            <a:r>
              <a:rPr lang="id-ID" sz="2600" b="1" dirty="0">
                <a:solidFill>
                  <a:schemeClr val="accent1">
                    <a:lumMod val="50000"/>
                  </a:schemeClr>
                </a:solidFill>
                <a:effectLst/>
                <a:latin typeface="Century Gothic" panose="020B0502020202020204" pitchFamily="34" charset="0"/>
              </a:rPr>
              <a:t>Makanan yang disajikan sebelum diolah harus dicuci dulu</a:t>
            </a:r>
          </a:p>
          <a:p>
            <a:pPr marL="514350" indent="-514350">
              <a:lnSpc>
                <a:spcPct val="150000"/>
              </a:lnSpc>
              <a:buFont typeface="+mj-lt"/>
              <a:buAutoNum type="alphaLcPeriod"/>
            </a:pPr>
            <a:r>
              <a:rPr lang="id-ID" sz="2600" b="1" dirty="0">
                <a:solidFill>
                  <a:schemeClr val="accent1">
                    <a:lumMod val="50000"/>
                  </a:schemeClr>
                </a:solidFill>
                <a:effectLst/>
                <a:latin typeface="Century Gothic" panose="020B0502020202020204" pitchFamily="34" charset="0"/>
              </a:rPr>
              <a:t>Makanan yang dipak dengan karton tidak disimpan pada tempat yang basah</a:t>
            </a:r>
          </a:p>
        </p:txBody>
      </p:sp>
    </p:spTree>
    <p:extLst>
      <p:ext uri="{BB962C8B-B14F-4D97-AF65-F5344CB8AC3E}">
        <p14:creationId xmlns:p14="http://schemas.microsoft.com/office/powerpoint/2010/main" val="398308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10" name="Freeform 10"/>
          <p:cNvSpPr/>
          <p:nvPr/>
        </p:nvSpPr>
        <p:spPr>
          <a:xfrm>
            <a:off x="-463075" y="7194550"/>
            <a:ext cx="5863057" cy="4114800"/>
          </a:xfrm>
          <a:custGeom>
            <a:avLst/>
            <a:gdLst/>
            <a:ahLst/>
            <a:cxnLst/>
            <a:rect l="l" t="t" r="r" b="b"/>
            <a:pathLst>
              <a:path w="5863057" h="4114800">
                <a:moveTo>
                  <a:pt x="0" y="0"/>
                </a:moveTo>
                <a:lnTo>
                  <a:pt x="5863057" y="0"/>
                </a:lnTo>
                <a:lnTo>
                  <a:pt x="58630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flipH="1" flipV="1">
            <a:off x="12866828" y="-976689"/>
            <a:ext cx="5863057" cy="4114800"/>
          </a:xfrm>
          <a:custGeom>
            <a:avLst/>
            <a:gdLst/>
            <a:ahLst/>
            <a:cxnLst/>
            <a:rect l="l" t="t" r="r" b="b"/>
            <a:pathLst>
              <a:path w="5863057" h="4114800">
                <a:moveTo>
                  <a:pt x="5863057" y="4114800"/>
                </a:moveTo>
                <a:lnTo>
                  <a:pt x="0" y="4114800"/>
                </a:lnTo>
                <a:lnTo>
                  <a:pt x="0" y="0"/>
                </a:lnTo>
                <a:lnTo>
                  <a:pt x="5863057" y="0"/>
                </a:lnTo>
                <a:lnTo>
                  <a:pt x="5863057"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Kotak Teks 20">
            <a:extLst>
              <a:ext uri="{FF2B5EF4-FFF2-40B4-BE49-F238E27FC236}">
                <a16:creationId xmlns:a16="http://schemas.microsoft.com/office/drawing/2014/main" id="{6F1E42DA-A81B-C691-69B6-C7F0F5C1356B}"/>
              </a:ext>
            </a:extLst>
          </p:cNvPr>
          <p:cNvSpPr txBox="1"/>
          <p:nvPr/>
        </p:nvSpPr>
        <p:spPr>
          <a:xfrm>
            <a:off x="990600" y="342900"/>
            <a:ext cx="12344400" cy="1323439"/>
          </a:xfrm>
          <a:prstGeom prst="rect">
            <a:avLst/>
          </a:prstGeom>
          <a:noFill/>
        </p:spPr>
        <p:txBody>
          <a:bodyPr wrap="square">
            <a:spAutoFit/>
          </a:bodyPr>
          <a:lstStyle/>
          <a:p>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Pengangkutan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Makanan</a:t>
            </a:r>
            <a:endPar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endParaRPr>
          </a:p>
          <a:p>
            <a:r>
              <a:rPr lang="en-US" sz="4400" b="1" spc="47" dirty="0">
                <a:solidFill>
                  <a:schemeClr val="accent1">
                    <a:lumMod val="75000"/>
                  </a:schemeClr>
                </a:solidFill>
                <a:latin typeface="Century Gothic" panose="020B0502020202020204" pitchFamily="34" charset="0"/>
                <a:ea typeface="Dynamo Medium"/>
                <a:cs typeface="Dynamo Medium"/>
                <a:sym typeface="Dynamo Medium"/>
              </a:rPr>
              <a:t>A.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Prinsip</a:t>
            </a:r>
            <a:r>
              <a:rPr lang="en-US" sz="4400" b="1" spc="47" dirty="0">
                <a:solidFill>
                  <a:schemeClr val="accent1">
                    <a:lumMod val="75000"/>
                  </a:schemeClr>
                </a:solidFill>
                <a:latin typeface="Century Gothic" panose="020B0502020202020204" pitchFamily="34" charset="0"/>
                <a:ea typeface="Dynamo Medium"/>
                <a:cs typeface="Dynamo Medium"/>
                <a:sym typeface="Dynamo Medium"/>
              </a:rPr>
              <a:t>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Pengangkutan</a:t>
            </a:r>
            <a:r>
              <a:rPr lang="en-US" sz="4400" b="1" spc="47" dirty="0">
                <a:solidFill>
                  <a:schemeClr val="accent1">
                    <a:lumMod val="75000"/>
                  </a:schemeClr>
                </a:solidFill>
                <a:latin typeface="Century Gothic" panose="020B0502020202020204" pitchFamily="34" charset="0"/>
                <a:ea typeface="Dynamo Medium"/>
                <a:cs typeface="Dynamo Medium"/>
                <a:sym typeface="Dynamo Medium"/>
              </a:rPr>
              <a:t>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Makanan</a:t>
            </a:r>
            <a:endParaRPr lang="en-US" sz="4400" b="1" spc="47" dirty="0">
              <a:solidFill>
                <a:schemeClr val="accent1">
                  <a:lumMod val="75000"/>
                </a:schemeClr>
              </a:solidFill>
              <a:latin typeface="Century Gothic" panose="020B0502020202020204" pitchFamily="34" charset="0"/>
              <a:ea typeface="Dynamo Medium"/>
              <a:cs typeface="Dynamo Medium"/>
              <a:sym typeface="Dynamo Medium"/>
            </a:endParaRPr>
          </a:p>
        </p:txBody>
      </p:sp>
      <p:sp>
        <p:nvSpPr>
          <p:cNvPr id="23" name="Kotak Teks 22">
            <a:extLst>
              <a:ext uri="{FF2B5EF4-FFF2-40B4-BE49-F238E27FC236}">
                <a16:creationId xmlns:a16="http://schemas.microsoft.com/office/drawing/2014/main" id="{6FBD965F-7183-FA1F-95FC-847A132ABC87}"/>
              </a:ext>
            </a:extLst>
          </p:cNvPr>
          <p:cNvSpPr txBox="1"/>
          <p:nvPr/>
        </p:nvSpPr>
        <p:spPr>
          <a:xfrm>
            <a:off x="990600" y="1866900"/>
            <a:ext cx="16666610" cy="7764946"/>
          </a:xfrm>
          <a:prstGeom prst="rect">
            <a:avLst/>
          </a:prstGeom>
          <a:noFill/>
        </p:spPr>
        <p:txBody>
          <a:bodyPr wrap="square">
            <a:spAutoFit/>
          </a:bodyPr>
          <a:lstStyle/>
          <a:p>
            <a:pPr marL="342900" indent="-342900">
              <a:lnSpc>
                <a:spcPct val="150000"/>
              </a:lnSpc>
              <a:buFont typeface="+mj-lt"/>
              <a:buAutoNum type="arabicPeriod"/>
            </a:pPr>
            <a:r>
              <a:rPr lang="id-ID" sz="2800" b="1" dirty="0">
                <a:solidFill>
                  <a:schemeClr val="accent1">
                    <a:lumMod val="50000"/>
                  </a:schemeClr>
                </a:solidFill>
                <a:effectLst/>
                <a:latin typeface="Century Gothic" panose="020B0502020202020204" pitchFamily="34" charset="0"/>
              </a:rPr>
              <a:t>Tempat untuk mengangkut, seperti palet, baki, rantang, dan troli</a:t>
            </a:r>
          </a:p>
          <a:p>
            <a:pPr marL="342900" indent="-342900">
              <a:lnSpc>
                <a:spcPct val="150000"/>
              </a:lnSpc>
              <a:buFont typeface="+mj-lt"/>
              <a:buAutoNum type="arabicPeriod"/>
            </a:pPr>
            <a:r>
              <a:rPr lang="id-ID" sz="2800" b="1" dirty="0">
                <a:solidFill>
                  <a:schemeClr val="accent1">
                    <a:lumMod val="50000"/>
                  </a:schemeClr>
                </a:solidFill>
                <a:effectLst/>
                <a:latin typeface="Century Gothic" panose="020B0502020202020204" pitchFamily="34" charset="0"/>
              </a:rPr>
              <a:t>Tenaga pengangkut, sebaiknya tenaga kerja yang telah telah tes kesehatan dan harus diperhatikan kebersihan perorangannya</a:t>
            </a:r>
          </a:p>
          <a:p>
            <a:pPr marL="342900" indent="-342900">
              <a:lnSpc>
                <a:spcPct val="150000"/>
              </a:lnSpc>
              <a:buFont typeface="+mj-lt"/>
              <a:buAutoNum type="arabicPeriod"/>
            </a:pPr>
            <a:r>
              <a:rPr lang="id-ID" sz="2800" b="1" dirty="0">
                <a:solidFill>
                  <a:schemeClr val="accent1">
                    <a:lumMod val="50000"/>
                  </a:schemeClr>
                </a:solidFill>
                <a:effectLst/>
                <a:latin typeface="Century Gothic" panose="020B0502020202020204" pitchFamily="34" charset="0"/>
              </a:rPr>
              <a:t>Teknik pengangkutan, tidak melewati tempat penimbunan sampah dan produk pangan tertutup agar tidak terkontaminasi udara</a:t>
            </a:r>
          </a:p>
          <a:p>
            <a:pPr marL="342900" indent="-342900">
              <a:lnSpc>
                <a:spcPct val="150000"/>
              </a:lnSpc>
              <a:buFont typeface="+mj-lt"/>
              <a:buAutoNum type="arabicPeriod"/>
            </a:pPr>
            <a:r>
              <a:rPr lang="id-ID" sz="2800" b="1" dirty="0">
                <a:solidFill>
                  <a:schemeClr val="accent1">
                    <a:lumMod val="50000"/>
                  </a:schemeClr>
                </a:solidFill>
                <a:effectLst/>
                <a:latin typeface="Century Gothic" panose="020B0502020202020204" pitchFamily="34" charset="0"/>
              </a:rPr>
              <a:t>Untuk mencegah terjadinya pencemaran makanan pada saat pengangkutan:</a:t>
            </a:r>
          </a:p>
          <a:p>
            <a:pPr>
              <a:lnSpc>
                <a:spcPct val="150000"/>
              </a:lnSpc>
            </a:pPr>
            <a:r>
              <a:rPr lang="id-ID" sz="2800" b="1" dirty="0">
                <a:solidFill>
                  <a:schemeClr val="accent1">
                    <a:lumMod val="50000"/>
                  </a:schemeClr>
                </a:solidFill>
                <a:effectLst/>
                <a:latin typeface="Century Gothic" panose="020B0502020202020204" pitchFamily="34" charset="0"/>
              </a:rPr>
              <a:t>- Setiap makanan mempunyai wadah masing-masing</a:t>
            </a:r>
          </a:p>
          <a:p>
            <a:pPr>
              <a:lnSpc>
                <a:spcPct val="150000"/>
              </a:lnSpc>
            </a:pPr>
            <a:r>
              <a:rPr lang="id-ID" sz="2800" b="1" dirty="0">
                <a:solidFill>
                  <a:schemeClr val="accent1">
                    <a:lumMod val="50000"/>
                  </a:schemeClr>
                </a:solidFill>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Isi makanan tidak terlampau penuh</a:t>
            </a:r>
          </a:p>
          <a:p>
            <a:pPr>
              <a:lnSpc>
                <a:spcPct val="150000"/>
              </a:lnSpc>
            </a:pPr>
            <a:r>
              <a:rPr lang="id-ID" sz="2800" b="1" dirty="0">
                <a:solidFill>
                  <a:schemeClr val="accent1">
                    <a:lumMod val="50000"/>
                  </a:schemeClr>
                </a:solidFill>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Wadah yang digunakan harus utuh dan tertutup</a:t>
            </a:r>
          </a:p>
          <a:p>
            <a:pPr>
              <a:lnSpc>
                <a:spcPct val="150000"/>
              </a:lnSpc>
            </a:pPr>
            <a:r>
              <a:rPr lang="id-ID" sz="2800" b="1" dirty="0">
                <a:solidFill>
                  <a:schemeClr val="accent1">
                    <a:lumMod val="50000"/>
                  </a:schemeClr>
                </a:solidFill>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Pengangkutan untuk waktu yang lama harus diatur suhunya agar tetap panas 60</a:t>
            </a:r>
            <a:r>
              <a:rPr lang="id-ID" sz="2800" b="1" baseline="30000" dirty="0">
                <a:solidFill>
                  <a:schemeClr val="accent1">
                    <a:lumMod val="50000"/>
                  </a:schemeClr>
                </a:solidFill>
                <a:effectLst/>
                <a:latin typeface="Century Gothic" panose="020B0502020202020204" pitchFamily="34" charset="0"/>
              </a:rPr>
              <a:t>0</a:t>
            </a:r>
            <a:r>
              <a:rPr lang="id-ID" sz="2800" b="1" dirty="0">
                <a:solidFill>
                  <a:schemeClr val="accent1">
                    <a:lumMod val="50000"/>
                  </a:schemeClr>
                </a:solidFill>
                <a:effectLst/>
                <a:latin typeface="Century Gothic" panose="020B0502020202020204" pitchFamily="34" charset="0"/>
              </a:rPr>
              <a:t>c atau dingin 4</a:t>
            </a:r>
            <a:r>
              <a:rPr lang="id-ID" sz="2800" b="1" baseline="30000" dirty="0">
                <a:solidFill>
                  <a:schemeClr val="accent1">
                    <a:lumMod val="50000"/>
                  </a:schemeClr>
                </a:solidFill>
                <a:effectLst/>
                <a:latin typeface="Century Gothic" panose="020B0502020202020204" pitchFamily="34" charset="0"/>
              </a:rPr>
              <a:t>0</a:t>
            </a:r>
            <a:r>
              <a:rPr lang="id-ID" sz="2800" b="1" dirty="0">
                <a:solidFill>
                  <a:schemeClr val="accent1">
                    <a:lumMod val="50000"/>
                  </a:schemeClr>
                </a:solidFill>
                <a:effectLst/>
                <a:latin typeface="Century Gothic" panose="020B0502020202020204" pitchFamily="34" charset="0"/>
              </a:rPr>
              <a:t>c</a:t>
            </a:r>
          </a:p>
          <a:p>
            <a:pPr>
              <a:lnSpc>
                <a:spcPct val="150000"/>
              </a:lnSpc>
            </a:pPr>
            <a:r>
              <a:rPr lang="id-ID" sz="2800" b="1" dirty="0">
                <a:solidFill>
                  <a:schemeClr val="accent1">
                    <a:lumMod val="50000"/>
                  </a:schemeClr>
                </a:solidFill>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Menggunakan kendaraan khusus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463075" y="7194550"/>
            <a:ext cx="5863057" cy="4114800"/>
          </a:xfrm>
          <a:custGeom>
            <a:avLst/>
            <a:gdLst/>
            <a:ahLst/>
            <a:cxnLst/>
            <a:rect l="l" t="t" r="r" b="b"/>
            <a:pathLst>
              <a:path w="5863057" h="4114800">
                <a:moveTo>
                  <a:pt x="0" y="0"/>
                </a:moveTo>
                <a:lnTo>
                  <a:pt x="5863057" y="0"/>
                </a:lnTo>
                <a:lnTo>
                  <a:pt x="58630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flipH="1" flipV="1">
            <a:off x="12866828" y="-976689"/>
            <a:ext cx="5863057" cy="4114800"/>
          </a:xfrm>
          <a:custGeom>
            <a:avLst/>
            <a:gdLst/>
            <a:ahLst/>
            <a:cxnLst/>
            <a:rect l="l" t="t" r="r" b="b"/>
            <a:pathLst>
              <a:path w="5863057" h="4114800">
                <a:moveTo>
                  <a:pt x="5863057" y="4114800"/>
                </a:moveTo>
                <a:lnTo>
                  <a:pt x="0" y="4114800"/>
                </a:lnTo>
                <a:lnTo>
                  <a:pt x="0" y="0"/>
                </a:lnTo>
                <a:lnTo>
                  <a:pt x="5863057" y="0"/>
                </a:lnTo>
                <a:lnTo>
                  <a:pt x="5863057"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Kotak Teks 20">
            <a:extLst>
              <a:ext uri="{FF2B5EF4-FFF2-40B4-BE49-F238E27FC236}">
                <a16:creationId xmlns:a16="http://schemas.microsoft.com/office/drawing/2014/main" id="{6F1E42DA-A81B-C691-69B6-C7F0F5C1356B}"/>
              </a:ext>
            </a:extLst>
          </p:cNvPr>
          <p:cNvSpPr txBox="1"/>
          <p:nvPr/>
        </p:nvSpPr>
        <p:spPr>
          <a:xfrm>
            <a:off x="1219200" y="571500"/>
            <a:ext cx="12344400" cy="1323439"/>
          </a:xfrm>
          <a:prstGeom prst="rect">
            <a:avLst/>
          </a:prstGeom>
          <a:noFill/>
        </p:spPr>
        <p:txBody>
          <a:bodyPr wrap="square">
            <a:spAutoFit/>
          </a:bodyPr>
          <a:lstStyle/>
          <a:p>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Pengangkutan</a:t>
            </a:r>
            <a:r>
              <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3600" b="1" spc="47" dirty="0" err="1">
                <a:solidFill>
                  <a:schemeClr val="tx2">
                    <a:lumMod val="60000"/>
                    <a:lumOff val="40000"/>
                  </a:schemeClr>
                </a:solidFill>
                <a:latin typeface="Century Gothic" panose="020B0502020202020204" pitchFamily="34" charset="0"/>
                <a:ea typeface="Dynamo Medium"/>
                <a:cs typeface="Dynamo Medium"/>
                <a:sym typeface="Dynamo Medium"/>
              </a:rPr>
              <a:t>Makanan</a:t>
            </a:r>
            <a:endParaRPr lang="en-US" sz="3600" b="1" spc="47" dirty="0">
              <a:solidFill>
                <a:schemeClr val="tx2">
                  <a:lumMod val="60000"/>
                  <a:lumOff val="40000"/>
                </a:schemeClr>
              </a:solidFill>
              <a:latin typeface="Century Gothic" panose="020B0502020202020204" pitchFamily="34" charset="0"/>
              <a:ea typeface="Dynamo Medium"/>
              <a:cs typeface="Dynamo Medium"/>
              <a:sym typeface="Dynamo Medium"/>
            </a:endParaRPr>
          </a:p>
          <a:p>
            <a:r>
              <a:rPr lang="en-US" sz="4400" b="1" spc="47" dirty="0">
                <a:solidFill>
                  <a:schemeClr val="accent1">
                    <a:lumMod val="75000"/>
                  </a:schemeClr>
                </a:solidFill>
                <a:latin typeface="Century Gothic" panose="020B0502020202020204" pitchFamily="34" charset="0"/>
                <a:ea typeface="Dynamo Medium"/>
                <a:cs typeface="Dynamo Medium"/>
                <a:sym typeface="Dynamo Medium"/>
              </a:rPr>
              <a:t>B.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Faktor</a:t>
            </a:r>
            <a:r>
              <a:rPr lang="en-US" sz="4400" b="1" spc="47" dirty="0">
                <a:solidFill>
                  <a:schemeClr val="accent1">
                    <a:lumMod val="75000"/>
                  </a:schemeClr>
                </a:solidFill>
                <a:latin typeface="Century Gothic" panose="020B0502020202020204" pitchFamily="34" charset="0"/>
                <a:ea typeface="Dynamo Medium"/>
                <a:cs typeface="Dynamo Medium"/>
                <a:sym typeface="Dynamo Medium"/>
              </a:rPr>
              <a:t>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dalam</a:t>
            </a:r>
            <a:r>
              <a:rPr lang="en-US" sz="4400" b="1" spc="47" dirty="0">
                <a:solidFill>
                  <a:schemeClr val="accent1">
                    <a:lumMod val="75000"/>
                  </a:schemeClr>
                </a:solidFill>
                <a:latin typeface="Century Gothic" panose="020B0502020202020204" pitchFamily="34" charset="0"/>
                <a:ea typeface="Dynamo Medium"/>
                <a:cs typeface="Dynamo Medium"/>
                <a:sym typeface="Dynamo Medium"/>
              </a:rPr>
              <a:t>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Pengangkutan</a:t>
            </a:r>
            <a:r>
              <a:rPr lang="en-US" sz="4400" b="1" spc="47" dirty="0">
                <a:solidFill>
                  <a:schemeClr val="accent1">
                    <a:lumMod val="75000"/>
                  </a:schemeClr>
                </a:solidFill>
                <a:latin typeface="Century Gothic" panose="020B0502020202020204" pitchFamily="34" charset="0"/>
                <a:ea typeface="Dynamo Medium"/>
                <a:cs typeface="Dynamo Medium"/>
                <a:sym typeface="Dynamo Medium"/>
              </a:rPr>
              <a:t> </a:t>
            </a:r>
            <a:r>
              <a:rPr lang="en-US" sz="4400" b="1" spc="47" dirty="0" err="1">
                <a:solidFill>
                  <a:schemeClr val="accent1">
                    <a:lumMod val="75000"/>
                  </a:schemeClr>
                </a:solidFill>
                <a:latin typeface="Century Gothic" panose="020B0502020202020204" pitchFamily="34" charset="0"/>
                <a:ea typeface="Dynamo Medium"/>
                <a:cs typeface="Dynamo Medium"/>
                <a:sym typeface="Dynamo Medium"/>
              </a:rPr>
              <a:t>Makanan</a:t>
            </a:r>
            <a:endParaRPr lang="en-US" sz="4400" b="1" spc="47" dirty="0">
              <a:solidFill>
                <a:schemeClr val="accent1">
                  <a:lumMod val="75000"/>
                </a:schemeClr>
              </a:solidFill>
              <a:latin typeface="Century Gothic" panose="020B0502020202020204" pitchFamily="34" charset="0"/>
              <a:ea typeface="Dynamo Medium"/>
              <a:cs typeface="Dynamo Medium"/>
              <a:sym typeface="Dynamo Medium"/>
            </a:endParaRPr>
          </a:p>
        </p:txBody>
      </p:sp>
      <p:sp>
        <p:nvSpPr>
          <p:cNvPr id="23" name="Kotak Teks 22">
            <a:extLst>
              <a:ext uri="{FF2B5EF4-FFF2-40B4-BE49-F238E27FC236}">
                <a16:creationId xmlns:a16="http://schemas.microsoft.com/office/drawing/2014/main" id="{6FBD965F-7183-FA1F-95FC-847A132ABC87}"/>
              </a:ext>
            </a:extLst>
          </p:cNvPr>
          <p:cNvSpPr txBox="1"/>
          <p:nvPr/>
        </p:nvSpPr>
        <p:spPr>
          <a:xfrm>
            <a:off x="990600" y="2552831"/>
            <a:ext cx="16666610" cy="7734169"/>
          </a:xfrm>
          <a:prstGeom prst="rect">
            <a:avLst/>
          </a:prstGeom>
          <a:noFill/>
        </p:spPr>
        <p:txBody>
          <a:bodyPr wrap="square">
            <a:spAutoFit/>
          </a:bodyPr>
          <a:lstStyle/>
          <a:p>
            <a:pPr marL="514350" indent="-514350">
              <a:lnSpc>
                <a:spcPct val="150000"/>
              </a:lnSpc>
              <a:buFont typeface="+mj-lt"/>
              <a:buAutoNum type="arabicParenR"/>
            </a:pPr>
            <a:r>
              <a:rPr lang="id-ID" sz="3200" b="1" u="sng" dirty="0">
                <a:solidFill>
                  <a:schemeClr val="accent1">
                    <a:lumMod val="50000"/>
                  </a:schemeClr>
                </a:solidFill>
                <a:effectLst/>
                <a:latin typeface="Century Gothic" panose="020B0502020202020204" pitchFamily="34" charset="0"/>
              </a:rPr>
              <a:t>Tempat atau alat pengangkut makanan dan minuman</a:t>
            </a:r>
            <a:r>
              <a:rPr lang="id-ID" sz="3200" b="1" dirty="0">
                <a:solidFill>
                  <a:schemeClr val="accent1">
                    <a:lumMod val="50000"/>
                  </a:schemeClr>
                </a:solidFill>
                <a:effectLst/>
                <a:latin typeface="Century Gothic" panose="020B0502020202020204" pitchFamily="34" charset="0"/>
              </a:rPr>
              <a:t>, harus bebas dari bahan-bahan kontaminan baik bahan kimia maupun dari mikroorganisme patogen</a:t>
            </a:r>
          </a:p>
          <a:p>
            <a:pPr marL="514350" indent="-514350">
              <a:lnSpc>
                <a:spcPct val="150000"/>
              </a:lnSpc>
              <a:buFont typeface="+mj-lt"/>
              <a:buAutoNum type="arabicParenR"/>
            </a:pPr>
            <a:r>
              <a:rPr lang="id-ID" sz="3200" b="1" u="sng" dirty="0">
                <a:solidFill>
                  <a:schemeClr val="accent1">
                    <a:lumMod val="50000"/>
                  </a:schemeClr>
                </a:solidFill>
                <a:effectLst/>
                <a:latin typeface="Century Gothic" panose="020B0502020202020204" pitchFamily="34" charset="0"/>
              </a:rPr>
              <a:t>Tenaga pengangkut makanan</a:t>
            </a:r>
            <a:r>
              <a:rPr lang="id-ID" sz="3200" b="1" dirty="0">
                <a:solidFill>
                  <a:schemeClr val="accent1">
                    <a:lumMod val="50000"/>
                  </a:schemeClr>
                </a:solidFill>
                <a:effectLst/>
                <a:latin typeface="Century Gothic" panose="020B0502020202020204" pitchFamily="34" charset="0"/>
              </a:rPr>
              <a:t>, tidak menderita penyakit menular yang dibuktikan dengan sertifikat kesehatan atau surat keterangan kesehatan, yang menerangkan tenaga pengangkut makanan dan minuman tidak menderita penyakit menular</a:t>
            </a:r>
          </a:p>
          <a:p>
            <a:pPr marL="514350" indent="-514350">
              <a:lnSpc>
                <a:spcPct val="150000"/>
              </a:lnSpc>
              <a:buFont typeface="+mj-lt"/>
              <a:buAutoNum type="arabicParenR"/>
            </a:pPr>
            <a:r>
              <a:rPr lang="id-ID" sz="3200" b="1" u="sng" dirty="0">
                <a:solidFill>
                  <a:schemeClr val="accent1">
                    <a:lumMod val="50000"/>
                  </a:schemeClr>
                </a:solidFill>
                <a:effectLst/>
                <a:latin typeface="Century Gothic" panose="020B0502020202020204" pitchFamily="34" charset="0"/>
              </a:rPr>
              <a:t>Teknik pengangkutan makanan dan minuman</a:t>
            </a:r>
            <a:r>
              <a:rPr lang="id-ID" sz="3200" b="1" dirty="0">
                <a:solidFill>
                  <a:schemeClr val="accent1">
                    <a:lumMod val="50000"/>
                  </a:schemeClr>
                </a:solidFill>
                <a:effectLst/>
                <a:latin typeface="Century Gothic" panose="020B0502020202020204" pitchFamily="34" charset="0"/>
              </a:rPr>
              <a:t>, pada prinsipnya tidak membahayakan terhadap tenaga pengangkut dan makanan dan minuman yang diangkut.</a:t>
            </a:r>
          </a:p>
          <a:p>
            <a:endParaRPr lang="id-ID" sz="2800" dirty="0">
              <a:effectLst/>
              <a:latin typeface="Helvetica" pitchFamily="2" charset="0"/>
            </a:endParaRPr>
          </a:p>
          <a:p>
            <a:pPr marL="342900" indent="-342900">
              <a:lnSpc>
                <a:spcPct val="150000"/>
              </a:lnSpc>
              <a:buFont typeface="+mj-lt"/>
              <a:buAutoNum type="arabicPeriod"/>
            </a:pPr>
            <a:endParaRPr lang="id-ID" sz="2800" b="1" dirty="0">
              <a:solidFill>
                <a:schemeClr val="accent1">
                  <a:lumMod val="50000"/>
                </a:schemeClr>
              </a:solidFill>
              <a:effectLst/>
              <a:latin typeface="Century Gothic" panose="020B0502020202020204" pitchFamily="34" charset="0"/>
            </a:endParaRPr>
          </a:p>
        </p:txBody>
      </p:sp>
    </p:spTree>
    <p:extLst>
      <p:ext uri="{BB962C8B-B14F-4D97-AF65-F5344CB8AC3E}">
        <p14:creationId xmlns:p14="http://schemas.microsoft.com/office/powerpoint/2010/main" val="239580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11725984" y="3630201"/>
            <a:ext cx="10511830" cy="3026598"/>
          </a:xfrm>
          <a:custGeom>
            <a:avLst/>
            <a:gdLst/>
            <a:ahLst/>
            <a:cxnLst/>
            <a:rect l="l" t="t" r="r" b="b"/>
            <a:pathLst>
              <a:path w="10511830" h="6491055">
                <a:moveTo>
                  <a:pt x="0" y="6491054"/>
                </a:moveTo>
                <a:lnTo>
                  <a:pt x="10511829" y="6491054"/>
                </a:lnTo>
                <a:lnTo>
                  <a:pt x="10511829" y="0"/>
                </a:lnTo>
                <a:lnTo>
                  <a:pt x="0" y="0"/>
                </a:lnTo>
                <a:lnTo>
                  <a:pt x="0" y="6491054"/>
                </a:lnTo>
                <a:close/>
              </a:path>
            </a:pathLst>
          </a:custGeom>
          <a:blipFill>
            <a:blip r:embed="rId2"/>
            <a:stretch>
              <a:fillRect/>
            </a:stretch>
          </a:blipFill>
        </p:spPr>
      </p:sp>
      <p:sp>
        <p:nvSpPr>
          <p:cNvPr id="9" name="Kotak Teks 8">
            <a:extLst>
              <a:ext uri="{FF2B5EF4-FFF2-40B4-BE49-F238E27FC236}">
                <a16:creationId xmlns:a16="http://schemas.microsoft.com/office/drawing/2014/main" id="{11C2BDA9-CF42-BDD9-B593-332A36D81E78}"/>
              </a:ext>
            </a:extLst>
          </p:cNvPr>
          <p:cNvSpPr txBox="1"/>
          <p:nvPr/>
        </p:nvSpPr>
        <p:spPr>
          <a:xfrm>
            <a:off x="6553200" y="342900"/>
            <a:ext cx="12344400" cy="923330"/>
          </a:xfrm>
          <a:prstGeom prst="rect">
            <a:avLst/>
          </a:prstGeom>
          <a:noFill/>
        </p:spPr>
        <p:txBody>
          <a:bodyPr wrap="square">
            <a:spAutoFit/>
          </a:bodyPr>
          <a:lstStyle/>
          <a:p>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Prinsip</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Penyajian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endPar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endParaRPr>
          </a:p>
        </p:txBody>
      </p:sp>
      <p:sp>
        <p:nvSpPr>
          <p:cNvPr id="11" name="Kotak Teks 10">
            <a:extLst>
              <a:ext uri="{FF2B5EF4-FFF2-40B4-BE49-F238E27FC236}">
                <a16:creationId xmlns:a16="http://schemas.microsoft.com/office/drawing/2014/main" id="{A2148AA2-8ECF-2A7B-431C-7BDB72B47C4E}"/>
              </a:ext>
            </a:extLst>
          </p:cNvPr>
          <p:cNvSpPr txBox="1"/>
          <p:nvPr/>
        </p:nvSpPr>
        <p:spPr>
          <a:xfrm>
            <a:off x="533400" y="1550593"/>
            <a:ext cx="14935200" cy="877163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d-ID" sz="2800" b="1" u="sng" dirty="0">
                <a:solidFill>
                  <a:schemeClr val="accent1">
                    <a:lumMod val="50000"/>
                  </a:schemeClr>
                </a:solidFill>
                <a:effectLst/>
                <a:latin typeface="Century Gothic" panose="020B0502020202020204" pitchFamily="34" charset="0"/>
              </a:rPr>
              <a:t>Prinsip </a:t>
            </a:r>
            <a:r>
              <a:rPr lang="id-ID" sz="2800" b="1" i="1" u="sng" dirty="0" err="1">
                <a:solidFill>
                  <a:schemeClr val="accent1">
                    <a:lumMod val="50000"/>
                  </a:schemeClr>
                </a:solidFill>
                <a:effectLst/>
                <a:latin typeface="Century Gothic" panose="020B0502020202020204" pitchFamily="34" charset="0"/>
              </a:rPr>
              <a:t>edible</a:t>
            </a:r>
            <a:r>
              <a:rPr lang="id-ID" sz="2800" b="1" i="1" u="sng" dirty="0">
                <a:solidFill>
                  <a:schemeClr val="accent1">
                    <a:lumMod val="50000"/>
                  </a:schemeClr>
                </a:solidFill>
                <a:effectLst/>
                <a:latin typeface="Century Gothic" panose="020B0502020202020204" pitchFamily="34" charset="0"/>
              </a:rPr>
              <a:t> </a:t>
            </a:r>
            <a:r>
              <a:rPr lang="id-ID" sz="2800" b="1" i="1" u="sng" dirty="0" err="1">
                <a:solidFill>
                  <a:schemeClr val="accent1">
                    <a:lumMod val="50000"/>
                  </a:schemeClr>
                </a:solidFill>
                <a:effectLst/>
                <a:latin typeface="Century Gothic" panose="020B0502020202020204" pitchFamily="34" charset="0"/>
              </a:rPr>
              <a:t>parts</a:t>
            </a:r>
            <a:r>
              <a:rPr lang="id-ID" sz="2800" b="1" u="sng" dirty="0">
                <a:solidFill>
                  <a:schemeClr val="accent1">
                    <a:lumMod val="50000"/>
                  </a:schemeClr>
                </a:solidFill>
                <a:effectLst/>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artinya setiap bahan yang disajikan dalam penyajian adalah bahan makanan yang dapat dimakan. Hindari pemakaian bahan yang membahayakan kesehatan seperti </a:t>
            </a:r>
            <a:r>
              <a:rPr lang="id-ID" sz="2800" b="1" dirty="0" err="1">
                <a:solidFill>
                  <a:schemeClr val="accent1">
                    <a:lumMod val="50000"/>
                  </a:schemeClr>
                </a:solidFill>
                <a:effectLst/>
                <a:latin typeface="Century Gothic" panose="020B0502020202020204" pitchFamily="34" charset="0"/>
              </a:rPr>
              <a:t>straples</a:t>
            </a:r>
            <a:r>
              <a:rPr lang="id-ID" sz="2800" b="1" dirty="0">
                <a:solidFill>
                  <a:schemeClr val="accent1">
                    <a:lumMod val="50000"/>
                  </a:schemeClr>
                </a:solidFill>
                <a:effectLst/>
                <a:latin typeface="Century Gothic" panose="020B0502020202020204" pitchFamily="34" charset="0"/>
              </a:rPr>
              <a:t> besi, tusuk gigi atau bunga plastik.</a:t>
            </a:r>
          </a:p>
          <a:p>
            <a:pPr>
              <a:lnSpc>
                <a:spcPct val="150000"/>
              </a:lnSpc>
            </a:pPr>
            <a:endParaRPr lang="id-ID" sz="2800" b="1" dirty="0">
              <a:solidFill>
                <a:schemeClr val="accent1">
                  <a:lumMod val="50000"/>
                </a:schemeClr>
              </a:solidFill>
              <a:effectLst/>
              <a:latin typeface="Century Gothic" panose="020B0502020202020204" pitchFamily="34" charset="0"/>
            </a:endParaRPr>
          </a:p>
          <a:p>
            <a:pPr marL="285750" indent="-285750">
              <a:lnSpc>
                <a:spcPct val="150000"/>
              </a:lnSpc>
              <a:buFont typeface="Arial" panose="020B0604020202020204" pitchFamily="34" charset="0"/>
              <a:buChar char="•"/>
            </a:pPr>
            <a:r>
              <a:rPr lang="id-ID" sz="2800" b="1" u="sng" dirty="0">
                <a:solidFill>
                  <a:schemeClr val="accent1">
                    <a:lumMod val="50000"/>
                  </a:schemeClr>
                </a:solidFill>
                <a:effectLst/>
                <a:latin typeface="Century Gothic" panose="020B0502020202020204" pitchFamily="34" charset="0"/>
              </a:rPr>
              <a:t>Prinsip Pemisahan </a:t>
            </a:r>
            <a:r>
              <a:rPr lang="id-ID" sz="2800" b="1" dirty="0">
                <a:solidFill>
                  <a:schemeClr val="accent1">
                    <a:lumMod val="50000"/>
                  </a:schemeClr>
                </a:solidFill>
                <a:effectLst/>
                <a:latin typeface="Century Gothic" panose="020B0502020202020204" pitchFamily="34" charset="0"/>
              </a:rPr>
              <a:t>artinya makanan yang tidak ditempatkan dalam wadah seperti makanan dalam kotak (dus) atau rantang harus dipisahkan setiap jenis makanan agar tidak saling bercampur. Tujuannya agar tidak terjadi kontaminasi.</a:t>
            </a:r>
          </a:p>
          <a:p>
            <a:pPr>
              <a:lnSpc>
                <a:spcPct val="150000"/>
              </a:lnSpc>
            </a:pPr>
            <a:endParaRPr lang="id-ID" sz="2800" b="1" dirty="0">
              <a:solidFill>
                <a:schemeClr val="accent1">
                  <a:lumMod val="50000"/>
                </a:schemeClr>
              </a:solidFill>
              <a:effectLst/>
              <a:latin typeface="Century Gothic" panose="020B0502020202020204" pitchFamily="34" charset="0"/>
            </a:endParaRPr>
          </a:p>
          <a:p>
            <a:pPr marL="285750" indent="-285750">
              <a:lnSpc>
                <a:spcPct val="150000"/>
              </a:lnSpc>
              <a:buFont typeface="Arial" panose="020B0604020202020204" pitchFamily="34" charset="0"/>
              <a:buChar char="•"/>
            </a:pPr>
            <a:r>
              <a:rPr lang="id-ID" sz="2800" b="1" u="sng" dirty="0">
                <a:solidFill>
                  <a:schemeClr val="accent1">
                    <a:lumMod val="50000"/>
                  </a:schemeClr>
                </a:solidFill>
                <a:effectLst/>
                <a:latin typeface="Century Gothic" panose="020B0502020202020204" pitchFamily="34" charset="0"/>
              </a:rPr>
              <a:t>Prinsip Panas </a:t>
            </a:r>
            <a:r>
              <a:rPr lang="id-ID" sz="2800" b="1" dirty="0">
                <a:solidFill>
                  <a:schemeClr val="accent1">
                    <a:lumMod val="50000"/>
                  </a:schemeClr>
                </a:solidFill>
                <a:effectLst/>
                <a:latin typeface="Century Gothic" panose="020B0502020202020204" pitchFamily="34" charset="0"/>
              </a:rPr>
              <a:t>yaitu setiap penyajian yang disajikan panas, diusahakan tetap dalam keadaan panas seperti </a:t>
            </a:r>
            <a:r>
              <a:rPr lang="id-ID" sz="2800" b="1" dirty="0" err="1">
                <a:solidFill>
                  <a:schemeClr val="accent1">
                    <a:lumMod val="50000"/>
                  </a:schemeClr>
                </a:solidFill>
                <a:effectLst/>
                <a:latin typeface="Century Gothic" panose="020B0502020202020204" pitchFamily="34" charset="0"/>
              </a:rPr>
              <a:t>soup</a:t>
            </a:r>
            <a:r>
              <a:rPr lang="id-ID" sz="2800" b="1" dirty="0">
                <a:solidFill>
                  <a:schemeClr val="accent1">
                    <a:lumMod val="50000"/>
                  </a:schemeClr>
                </a:solidFill>
                <a:effectLst/>
                <a:latin typeface="Century Gothic" panose="020B0502020202020204" pitchFamily="34" charset="0"/>
              </a:rPr>
              <a:t>, gulai, dsb. Untuk mengatur suhu perlu diperhatikan suhu makanan sebelum ditempatkan dalam </a:t>
            </a:r>
            <a:r>
              <a:rPr lang="id-ID" sz="2800" b="1" dirty="0" err="1">
                <a:solidFill>
                  <a:schemeClr val="accent1">
                    <a:lumMod val="50000"/>
                  </a:schemeClr>
                </a:solidFill>
                <a:effectLst/>
                <a:latin typeface="Century Gothic" panose="020B0502020202020204" pitchFamily="34" charset="0"/>
              </a:rPr>
              <a:t>food</a:t>
            </a:r>
            <a:r>
              <a:rPr lang="id-ID" sz="2800" b="1" dirty="0">
                <a:solidFill>
                  <a:schemeClr val="accent1">
                    <a:lumMod val="50000"/>
                  </a:schemeClr>
                </a:solidFill>
                <a:effectLst/>
                <a:latin typeface="Century Gothic" panose="020B0502020202020204" pitchFamily="34" charset="0"/>
              </a:rPr>
              <a:t> </a:t>
            </a:r>
            <a:r>
              <a:rPr lang="id-ID" sz="2800" b="1" dirty="0" err="1">
                <a:solidFill>
                  <a:schemeClr val="accent1">
                    <a:lumMod val="50000"/>
                  </a:schemeClr>
                </a:solidFill>
                <a:effectLst/>
                <a:latin typeface="Century Gothic" panose="020B0502020202020204" pitchFamily="34" charset="0"/>
              </a:rPr>
              <a:t>warmer</a:t>
            </a:r>
            <a:r>
              <a:rPr lang="id-ID" sz="2800" b="1" dirty="0">
                <a:solidFill>
                  <a:schemeClr val="accent1">
                    <a:lumMod val="50000"/>
                  </a:schemeClr>
                </a:solidFill>
                <a:effectLst/>
                <a:latin typeface="Century Gothic" panose="020B0502020202020204" pitchFamily="34" charset="0"/>
              </a:rPr>
              <a:t> harus masih berada </a:t>
            </a:r>
            <a:r>
              <a:rPr lang="id-ID" sz="2800" b="1" dirty="0" err="1">
                <a:solidFill>
                  <a:schemeClr val="accent1">
                    <a:lumMod val="50000"/>
                  </a:schemeClr>
                </a:solidFill>
                <a:effectLst/>
                <a:latin typeface="Century Gothic" panose="020B0502020202020204" pitchFamily="34" charset="0"/>
              </a:rPr>
              <a:t>diatas</a:t>
            </a:r>
            <a:r>
              <a:rPr lang="id-ID" sz="2800" b="1" dirty="0">
                <a:solidFill>
                  <a:schemeClr val="accent1">
                    <a:lumMod val="50000"/>
                  </a:schemeClr>
                </a:solidFill>
                <a:effectLst/>
                <a:latin typeface="Century Gothic" panose="020B0502020202020204" pitchFamily="34" charset="0"/>
              </a:rPr>
              <a:t> 60</a:t>
            </a:r>
            <a:r>
              <a:rPr lang="id-ID" sz="2800" b="1" baseline="30000" dirty="0">
                <a:solidFill>
                  <a:schemeClr val="accent1">
                    <a:lumMod val="50000"/>
                  </a:schemeClr>
                </a:solidFill>
                <a:effectLst/>
                <a:latin typeface="Century Gothic" panose="020B0502020202020204" pitchFamily="34" charset="0"/>
              </a:rPr>
              <a:t>0</a:t>
            </a:r>
            <a:r>
              <a:rPr lang="id-ID" sz="2800" b="1" dirty="0">
                <a:solidFill>
                  <a:schemeClr val="accent1">
                    <a:lumMod val="50000"/>
                  </a:schemeClr>
                </a:solidFill>
                <a:effectLst/>
                <a:latin typeface="Century Gothic" panose="020B0502020202020204" pitchFamily="34" charset="0"/>
              </a:rPr>
              <a:t>C. Alat terbaik untuk mempertahankan suhu penyajian adalah dengan bin </a:t>
            </a:r>
            <a:r>
              <a:rPr lang="id-ID" sz="2800" b="1" dirty="0" err="1">
                <a:solidFill>
                  <a:schemeClr val="accent1">
                    <a:lumMod val="50000"/>
                  </a:schemeClr>
                </a:solidFill>
                <a:effectLst/>
                <a:latin typeface="Century Gothic" panose="020B0502020202020204" pitchFamily="34" charset="0"/>
              </a:rPr>
              <a:t>merry</a:t>
            </a:r>
            <a:r>
              <a:rPr lang="id-ID" sz="2800" b="1" dirty="0">
                <a:solidFill>
                  <a:schemeClr val="accent1">
                    <a:lumMod val="50000"/>
                  </a:schemeClr>
                </a:solidFill>
                <a:effectLst/>
                <a:latin typeface="Century Gothic" panose="020B0502020202020204" pitchFamily="34" charset="0"/>
              </a:rPr>
              <a:t> (bak penyaji panas).</a:t>
            </a:r>
          </a:p>
          <a:p>
            <a:endParaRPr lang="id-ID" dirty="0">
              <a:effectLst/>
              <a:latin typeface="Helvetica" pitchFamily="2" charset="0"/>
            </a:endParaRPr>
          </a:p>
        </p:txBody>
      </p:sp>
    </p:spTree>
    <p:extLst>
      <p:ext uri="{BB962C8B-B14F-4D97-AF65-F5344CB8AC3E}">
        <p14:creationId xmlns:p14="http://schemas.microsoft.com/office/powerpoint/2010/main" val="298525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11725984" y="3630201"/>
            <a:ext cx="10511830" cy="3026598"/>
          </a:xfrm>
          <a:custGeom>
            <a:avLst/>
            <a:gdLst/>
            <a:ahLst/>
            <a:cxnLst/>
            <a:rect l="l" t="t" r="r" b="b"/>
            <a:pathLst>
              <a:path w="10511830" h="6491055">
                <a:moveTo>
                  <a:pt x="0" y="6491054"/>
                </a:moveTo>
                <a:lnTo>
                  <a:pt x="10511829" y="6491054"/>
                </a:lnTo>
                <a:lnTo>
                  <a:pt x="10511829" y="0"/>
                </a:lnTo>
                <a:lnTo>
                  <a:pt x="0" y="0"/>
                </a:lnTo>
                <a:lnTo>
                  <a:pt x="0" y="6491054"/>
                </a:lnTo>
                <a:close/>
              </a:path>
            </a:pathLst>
          </a:custGeom>
          <a:blipFill>
            <a:blip r:embed="rId2"/>
            <a:stretch>
              <a:fillRect/>
            </a:stretch>
          </a:blipFill>
        </p:spPr>
      </p:sp>
      <p:sp>
        <p:nvSpPr>
          <p:cNvPr id="9" name="Kotak Teks 8">
            <a:extLst>
              <a:ext uri="{FF2B5EF4-FFF2-40B4-BE49-F238E27FC236}">
                <a16:creationId xmlns:a16="http://schemas.microsoft.com/office/drawing/2014/main" id="{11C2BDA9-CF42-BDD9-B593-332A36D81E78}"/>
              </a:ext>
            </a:extLst>
          </p:cNvPr>
          <p:cNvSpPr txBox="1"/>
          <p:nvPr/>
        </p:nvSpPr>
        <p:spPr>
          <a:xfrm>
            <a:off x="6553200" y="495300"/>
            <a:ext cx="12344400" cy="923330"/>
          </a:xfrm>
          <a:prstGeom prst="rect">
            <a:avLst/>
          </a:prstGeom>
          <a:noFill/>
        </p:spPr>
        <p:txBody>
          <a:bodyPr wrap="square">
            <a:spAutoFit/>
          </a:bodyPr>
          <a:lstStyle/>
          <a:p>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Prinsip</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Penyajian</a:t>
            </a:r>
            <a:r>
              <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rPr>
              <a:t> </a:t>
            </a:r>
            <a:r>
              <a:rPr lang="en-US" sz="5400" b="1" spc="47" dirty="0" err="1">
                <a:solidFill>
                  <a:schemeClr val="tx2">
                    <a:lumMod val="60000"/>
                    <a:lumOff val="40000"/>
                  </a:schemeClr>
                </a:solidFill>
                <a:latin typeface="Century Gothic" panose="020B0502020202020204" pitchFamily="34" charset="0"/>
                <a:ea typeface="Dynamo Medium"/>
                <a:cs typeface="Dynamo Medium"/>
                <a:sym typeface="Dynamo Medium"/>
              </a:rPr>
              <a:t>Pangan</a:t>
            </a:r>
            <a:endParaRPr lang="en-US" sz="5400" b="1" spc="47" dirty="0">
              <a:solidFill>
                <a:schemeClr val="tx2">
                  <a:lumMod val="60000"/>
                  <a:lumOff val="40000"/>
                </a:schemeClr>
              </a:solidFill>
              <a:latin typeface="Century Gothic" panose="020B0502020202020204" pitchFamily="34" charset="0"/>
              <a:ea typeface="Dynamo Medium"/>
              <a:cs typeface="Dynamo Medium"/>
              <a:sym typeface="Dynamo Medium"/>
            </a:endParaRPr>
          </a:p>
        </p:txBody>
      </p:sp>
      <p:sp>
        <p:nvSpPr>
          <p:cNvPr id="4" name="Kotak Teks 3">
            <a:extLst>
              <a:ext uri="{FF2B5EF4-FFF2-40B4-BE49-F238E27FC236}">
                <a16:creationId xmlns:a16="http://schemas.microsoft.com/office/drawing/2014/main" id="{EB27B58C-939F-0FDB-D439-D0FF56CCDFDE}"/>
              </a:ext>
            </a:extLst>
          </p:cNvPr>
          <p:cNvSpPr txBox="1"/>
          <p:nvPr/>
        </p:nvSpPr>
        <p:spPr>
          <a:xfrm>
            <a:off x="938123" y="2430879"/>
            <a:ext cx="14097000" cy="51796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d-ID" sz="2800" b="1" u="sng" dirty="0">
                <a:solidFill>
                  <a:schemeClr val="accent1">
                    <a:lumMod val="50000"/>
                  </a:schemeClr>
                </a:solidFill>
                <a:effectLst/>
                <a:latin typeface="Century Gothic" panose="020B0502020202020204" pitchFamily="34" charset="0"/>
              </a:rPr>
              <a:t>Prinsip alat bersih </a:t>
            </a:r>
            <a:r>
              <a:rPr lang="id-ID" sz="2800" b="1" dirty="0">
                <a:solidFill>
                  <a:schemeClr val="accent1">
                    <a:lumMod val="50000"/>
                  </a:schemeClr>
                </a:solidFill>
                <a:effectLst/>
                <a:latin typeface="Century Gothic" panose="020B0502020202020204" pitchFamily="34" charset="0"/>
              </a:rPr>
              <a:t>artinya setiap peralatan yang digunakan sepeti wadah dan tutupnya, dus, piring, gelas, mangkuk harus bersih dan dalam kondisi baik. Bersih artinya sudah dicuci dengan cara yang higienis. Baik artinya utuh, tidak rusak atau cacat dan bekas pakai. Tujuannya untuk mencegah penularan penyakit dan memberikan penampilan yang estetis.</a:t>
            </a:r>
          </a:p>
          <a:p>
            <a:pPr>
              <a:lnSpc>
                <a:spcPct val="150000"/>
              </a:lnSpc>
            </a:pPr>
            <a:endParaRPr lang="id-ID" sz="2800" b="1" dirty="0">
              <a:solidFill>
                <a:schemeClr val="accent1">
                  <a:lumMod val="50000"/>
                </a:schemeClr>
              </a:solidFill>
              <a:effectLst/>
              <a:latin typeface="Century Gothic" panose="020B0502020202020204" pitchFamily="34" charset="0"/>
            </a:endParaRPr>
          </a:p>
          <a:p>
            <a:pPr marL="285750" indent="-285750">
              <a:lnSpc>
                <a:spcPct val="150000"/>
              </a:lnSpc>
              <a:buFont typeface="Arial" panose="020B0604020202020204" pitchFamily="34" charset="0"/>
              <a:buChar char="•"/>
            </a:pPr>
            <a:r>
              <a:rPr lang="id-ID" sz="2800" b="1" u="sng" dirty="0">
                <a:solidFill>
                  <a:schemeClr val="accent1">
                    <a:lumMod val="50000"/>
                  </a:schemeClr>
                </a:solidFill>
                <a:effectLst/>
                <a:latin typeface="Century Gothic" panose="020B0502020202020204" pitchFamily="34" charset="0"/>
              </a:rPr>
              <a:t>Prinsip </a:t>
            </a:r>
            <a:r>
              <a:rPr lang="id-ID" sz="2800" b="1" u="sng" dirty="0" err="1">
                <a:solidFill>
                  <a:schemeClr val="accent1">
                    <a:lumMod val="50000"/>
                  </a:schemeClr>
                </a:solidFill>
                <a:effectLst/>
                <a:latin typeface="Century Gothic" panose="020B0502020202020204" pitchFamily="34" charset="0"/>
              </a:rPr>
              <a:t>handling</a:t>
            </a:r>
            <a:r>
              <a:rPr lang="id-ID" sz="2800" b="1" u="sng" dirty="0">
                <a:solidFill>
                  <a:schemeClr val="accent1">
                    <a:lumMod val="50000"/>
                  </a:schemeClr>
                </a:solidFill>
                <a:effectLst/>
                <a:latin typeface="Century Gothic" panose="020B0502020202020204" pitchFamily="34" charset="0"/>
              </a:rPr>
              <a:t> </a:t>
            </a:r>
            <a:r>
              <a:rPr lang="id-ID" sz="2800" b="1" dirty="0">
                <a:solidFill>
                  <a:schemeClr val="accent1">
                    <a:lumMod val="50000"/>
                  </a:schemeClr>
                </a:solidFill>
                <a:effectLst/>
                <a:latin typeface="Century Gothic" panose="020B0502020202020204" pitchFamily="34" charset="0"/>
              </a:rPr>
              <a:t>artinya setiap penanganan makanan maupun alat makan tidak kontak langsung dengan anggota tubuh terutama tangan dan bibir.</a:t>
            </a:r>
          </a:p>
        </p:txBody>
      </p:sp>
    </p:spTree>
    <p:extLst>
      <p:ext uri="{BB962C8B-B14F-4D97-AF65-F5344CB8AC3E}">
        <p14:creationId xmlns:p14="http://schemas.microsoft.com/office/powerpoint/2010/main" val="311265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Freeform 2"/>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TextBox 19"/>
          <p:cNvSpPr txBox="1"/>
          <p:nvPr/>
        </p:nvSpPr>
        <p:spPr>
          <a:xfrm>
            <a:off x="3581400" y="3695700"/>
            <a:ext cx="10744200" cy="1951175"/>
          </a:xfrm>
          <a:prstGeom prst="rect">
            <a:avLst/>
          </a:prstGeom>
        </p:spPr>
        <p:txBody>
          <a:bodyPr wrap="square" lIns="0" tIns="0" rIns="0" bIns="0" rtlCol="0" anchor="t">
            <a:spAutoFit/>
          </a:bodyPr>
          <a:lstStyle/>
          <a:p>
            <a:pPr algn="l">
              <a:lnSpc>
                <a:spcPts val="16799"/>
              </a:lnSpc>
            </a:pPr>
            <a:r>
              <a:rPr lang="en-US" sz="11999" b="1" dirty="0" err="1">
                <a:solidFill>
                  <a:srgbClr val="3275C5"/>
                </a:solidFill>
                <a:latin typeface="Century Gothic" panose="020B0502020202020204" pitchFamily="34" charset="0"/>
                <a:ea typeface="Dynamo Medium"/>
                <a:cs typeface="Dynamo Medium"/>
                <a:sym typeface="Dynamo Medium"/>
              </a:rPr>
              <a:t>Terima</a:t>
            </a:r>
            <a:r>
              <a:rPr lang="en-US" sz="11999" b="1" dirty="0">
                <a:solidFill>
                  <a:srgbClr val="3275C5"/>
                </a:solidFill>
                <a:latin typeface="Century Gothic" panose="020B0502020202020204" pitchFamily="34" charset="0"/>
                <a:ea typeface="Dynamo Medium"/>
                <a:cs typeface="Dynamo Medium"/>
                <a:sym typeface="Dynamo Medium"/>
              </a:rPr>
              <a:t> </a:t>
            </a:r>
            <a:r>
              <a:rPr lang="en-US" sz="11999" b="1" dirty="0" err="1">
                <a:solidFill>
                  <a:srgbClr val="3275C5"/>
                </a:solidFill>
                <a:latin typeface="Century Gothic" panose="020B0502020202020204" pitchFamily="34" charset="0"/>
                <a:ea typeface="Dynamo Medium"/>
                <a:cs typeface="Dynamo Medium"/>
                <a:sym typeface="Dynamo Medium"/>
              </a:rPr>
              <a:t>kasih</a:t>
            </a:r>
            <a:endParaRPr lang="en-US" sz="11999" b="1" dirty="0">
              <a:solidFill>
                <a:srgbClr val="3275C5"/>
              </a:solidFill>
              <a:latin typeface="Century Gothic" panose="020B0502020202020204" pitchFamily="34" charset="0"/>
              <a:ea typeface="Dynamo Medium"/>
              <a:cs typeface="Dynamo Medium"/>
              <a:sym typeface="Dynamo Medium"/>
            </a:endParaRPr>
          </a:p>
        </p:txBody>
      </p:sp>
      <p:sp>
        <p:nvSpPr>
          <p:cNvPr id="22" name="TextBox 22"/>
          <p:cNvSpPr txBox="1"/>
          <p:nvPr/>
        </p:nvSpPr>
        <p:spPr>
          <a:xfrm>
            <a:off x="9271632" y="7665970"/>
            <a:ext cx="4622964" cy="588010"/>
          </a:xfrm>
          <a:prstGeom prst="rect">
            <a:avLst/>
          </a:prstGeom>
        </p:spPr>
        <p:txBody>
          <a:bodyPr lIns="0" tIns="0" rIns="0" bIns="0" rtlCol="0" anchor="t">
            <a:spAutoFit/>
          </a:bodyPr>
          <a:lstStyle/>
          <a:p>
            <a:pPr algn="l">
              <a:lnSpc>
                <a:spcPts val="4519"/>
              </a:lnSpc>
            </a:pPr>
            <a:r>
              <a:rPr lang="en-US" sz="3999" b="1">
                <a:solidFill>
                  <a:srgbClr val="FCFEFF"/>
                </a:solidFill>
                <a:latin typeface="Source Sans Pro Bold"/>
                <a:ea typeface="Source Sans Pro Bold"/>
                <a:cs typeface="Source Sans Pro Bold"/>
                <a:sym typeface="Source Sans Pro Bold"/>
              </a:rPr>
              <a:t>reallygreatsite.com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8" name="Freeform 8"/>
          <p:cNvSpPr/>
          <p:nvPr/>
        </p:nvSpPr>
        <p:spPr>
          <a:xfrm rot="-2561783">
            <a:off x="-2150393" y="-1597808"/>
            <a:ext cx="6000674" cy="4342306"/>
          </a:xfrm>
          <a:custGeom>
            <a:avLst/>
            <a:gdLst/>
            <a:ahLst/>
            <a:cxnLst/>
            <a:rect l="l" t="t" r="r" b="b"/>
            <a:pathLst>
              <a:path w="6000674" h="4342306">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616117">
            <a:off x="14754144" y="7087147"/>
            <a:ext cx="6000674" cy="4342306"/>
          </a:xfrm>
          <a:custGeom>
            <a:avLst/>
            <a:gdLst/>
            <a:ahLst/>
            <a:cxnLst/>
            <a:rect l="l" t="t" r="r" b="b"/>
            <a:pathLst>
              <a:path w="6000674" h="4342306">
                <a:moveTo>
                  <a:pt x="0" y="0"/>
                </a:moveTo>
                <a:lnTo>
                  <a:pt x="6000675" y="0"/>
                </a:lnTo>
                <a:lnTo>
                  <a:pt x="6000675"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9">
            <a:extLst>
              <a:ext uri="{FF2B5EF4-FFF2-40B4-BE49-F238E27FC236}">
                <a16:creationId xmlns:a16="http://schemas.microsoft.com/office/drawing/2014/main" id="{6CF3274C-7658-10D3-40CE-8535631D8085}"/>
              </a:ext>
            </a:extLst>
          </p:cNvPr>
          <p:cNvSpPr txBox="1"/>
          <p:nvPr/>
        </p:nvSpPr>
        <p:spPr>
          <a:xfrm>
            <a:off x="3810000" y="566347"/>
            <a:ext cx="14249400" cy="923330"/>
          </a:xfrm>
          <a:prstGeom prst="rect">
            <a:avLst/>
          </a:prstGeom>
        </p:spPr>
        <p:txBody>
          <a:bodyPr wrap="square" lIns="0" tIns="0" rIns="0" bIns="0" rtlCol="0" anchor="t">
            <a:spAutoFit/>
          </a:bodyPr>
          <a:lstStyle/>
          <a:p>
            <a:pPr algn="l"/>
            <a:r>
              <a:rPr lang="en-US" sz="6000" b="1" spc="47" dirty="0">
                <a:solidFill>
                  <a:schemeClr val="accent1">
                    <a:lumMod val="50000"/>
                  </a:schemeClr>
                </a:solidFill>
                <a:latin typeface="Century Gothic" panose="020B0502020202020204" pitchFamily="34" charset="0"/>
                <a:ea typeface="Dynamo Medium"/>
                <a:cs typeface="Dynamo Medium"/>
                <a:sym typeface="Dynamo Medium"/>
              </a:rPr>
              <a:t>6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Prinsip</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Sanitasi</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dan Hygiene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Pangan</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11" name="Persegi Lengkung 10">
            <a:extLst>
              <a:ext uri="{FF2B5EF4-FFF2-40B4-BE49-F238E27FC236}">
                <a16:creationId xmlns:a16="http://schemas.microsoft.com/office/drawing/2014/main" id="{E9505D8E-F229-5B36-8F9F-3795766365C4}"/>
              </a:ext>
            </a:extLst>
          </p:cNvPr>
          <p:cNvSpPr/>
          <p:nvPr/>
        </p:nvSpPr>
        <p:spPr>
          <a:xfrm>
            <a:off x="1524000" y="3362688"/>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Pemilihan Bahan Pangan (Bahan Baku)</a:t>
            </a:r>
          </a:p>
        </p:txBody>
      </p:sp>
      <p:sp>
        <p:nvSpPr>
          <p:cNvPr id="12" name="Persegi Lengkung 11">
            <a:extLst>
              <a:ext uri="{FF2B5EF4-FFF2-40B4-BE49-F238E27FC236}">
                <a16:creationId xmlns:a16="http://schemas.microsoft.com/office/drawing/2014/main" id="{341FCC31-E59D-DF01-CA2F-7CF8A7E14E53}"/>
              </a:ext>
            </a:extLst>
          </p:cNvPr>
          <p:cNvSpPr/>
          <p:nvPr/>
        </p:nvSpPr>
        <p:spPr>
          <a:xfrm>
            <a:off x="1524000" y="5322625"/>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Penyimpanan Bahan Pangan (Bahan Baku)</a:t>
            </a:r>
          </a:p>
        </p:txBody>
      </p:sp>
      <p:sp>
        <p:nvSpPr>
          <p:cNvPr id="13" name="Persegi Lengkung 12">
            <a:extLst>
              <a:ext uri="{FF2B5EF4-FFF2-40B4-BE49-F238E27FC236}">
                <a16:creationId xmlns:a16="http://schemas.microsoft.com/office/drawing/2014/main" id="{BD7A2F43-588F-665A-3C4B-5F04216896B8}"/>
              </a:ext>
            </a:extLst>
          </p:cNvPr>
          <p:cNvSpPr/>
          <p:nvPr/>
        </p:nvSpPr>
        <p:spPr>
          <a:xfrm>
            <a:off x="1524000" y="7299694"/>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600" b="1" dirty="0">
                <a:solidFill>
                  <a:schemeClr val="bg1"/>
                </a:solidFill>
                <a:latin typeface="Century Gothic" panose="020B0502020202020204" pitchFamily="34" charset="0"/>
              </a:rPr>
              <a:t>Proses Pengolahan Bahan Pangan (Bahan Baku)</a:t>
            </a:r>
          </a:p>
        </p:txBody>
      </p:sp>
      <p:sp>
        <p:nvSpPr>
          <p:cNvPr id="14" name="Persegi Lengkung 13">
            <a:extLst>
              <a:ext uri="{FF2B5EF4-FFF2-40B4-BE49-F238E27FC236}">
                <a16:creationId xmlns:a16="http://schemas.microsoft.com/office/drawing/2014/main" id="{5D6E2EE7-21B1-19A3-D790-75EC7FDD8806}"/>
              </a:ext>
            </a:extLst>
          </p:cNvPr>
          <p:cNvSpPr/>
          <p:nvPr/>
        </p:nvSpPr>
        <p:spPr>
          <a:xfrm>
            <a:off x="9144000" y="3390280"/>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latin typeface="Century Gothic" panose="020B0502020202020204" pitchFamily="34" charset="0"/>
              </a:rPr>
              <a:t>Penyimpanan Makanan Jadi</a:t>
            </a:r>
          </a:p>
        </p:txBody>
      </p:sp>
      <p:sp>
        <p:nvSpPr>
          <p:cNvPr id="15" name="Persegi Lengkung 14">
            <a:extLst>
              <a:ext uri="{FF2B5EF4-FFF2-40B4-BE49-F238E27FC236}">
                <a16:creationId xmlns:a16="http://schemas.microsoft.com/office/drawing/2014/main" id="{D60CA799-3BD3-4B3F-6A93-BB56BBAB67A2}"/>
              </a:ext>
            </a:extLst>
          </p:cNvPr>
          <p:cNvSpPr/>
          <p:nvPr/>
        </p:nvSpPr>
        <p:spPr>
          <a:xfrm>
            <a:off x="9114453" y="5331191"/>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latin typeface="Century Gothic" panose="020B0502020202020204" pitchFamily="34" charset="0"/>
              </a:rPr>
              <a:t>Pengangkutan Makanan</a:t>
            </a:r>
          </a:p>
        </p:txBody>
      </p:sp>
      <p:sp>
        <p:nvSpPr>
          <p:cNvPr id="16" name="Persegi Lengkung 15">
            <a:extLst>
              <a:ext uri="{FF2B5EF4-FFF2-40B4-BE49-F238E27FC236}">
                <a16:creationId xmlns:a16="http://schemas.microsoft.com/office/drawing/2014/main" id="{F5BD3B09-619C-B33A-F980-64E6A1066B65}"/>
              </a:ext>
            </a:extLst>
          </p:cNvPr>
          <p:cNvSpPr/>
          <p:nvPr/>
        </p:nvSpPr>
        <p:spPr>
          <a:xfrm>
            <a:off x="9123784" y="7299694"/>
            <a:ext cx="64008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latin typeface="Century Gothic" panose="020B0502020202020204" pitchFamily="34" charset="0"/>
              </a:rPr>
              <a:t>Penyajian Makanan</a:t>
            </a:r>
          </a:p>
        </p:txBody>
      </p:sp>
      <p:sp>
        <p:nvSpPr>
          <p:cNvPr id="17" name="Oval 16">
            <a:extLst>
              <a:ext uri="{FF2B5EF4-FFF2-40B4-BE49-F238E27FC236}">
                <a16:creationId xmlns:a16="http://schemas.microsoft.com/office/drawing/2014/main" id="{02E0C156-FBF6-972C-7762-D13AFCE87B52}"/>
              </a:ext>
            </a:extLst>
          </p:cNvPr>
          <p:cNvSpPr/>
          <p:nvPr/>
        </p:nvSpPr>
        <p:spPr>
          <a:xfrm>
            <a:off x="1371600"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1</a:t>
            </a:r>
          </a:p>
        </p:txBody>
      </p:sp>
      <p:sp>
        <p:nvSpPr>
          <p:cNvPr id="18" name="Oval 17">
            <a:extLst>
              <a:ext uri="{FF2B5EF4-FFF2-40B4-BE49-F238E27FC236}">
                <a16:creationId xmlns:a16="http://schemas.microsoft.com/office/drawing/2014/main" id="{6F593D00-52FF-45FC-B021-E78E523CE73E}"/>
              </a:ext>
            </a:extLst>
          </p:cNvPr>
          <p:cNvSpPr/>
          <p:nvPr/>
        </p:nvSpPr>
        <p:spPr>
          <a:xfrm>
            <a:off x="1371600" y="494435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2</a:t>
            </a:r>
          </a:p>
        </p:txBody>
      </p:sp>
      <p:sp>
        <p:nvSpPr>
          <p:cNvPr id="19" name="Oval 18">
            <a:extLst>
              <a:ext uri="{FF2B5EF4-FFF2-40B4-BE49-F238E27FC236}">
                <a16:creationId xmlns:a16="http://schemas.microsoft.com/office/drawing/2014/main" id="{63B6174C-C25D-5A5C-FAFF-A2151948FAC0}"/>
              </a:ext>
            </a:extLst>
          </p:cNvPr>
          <p:cNvSpPr/>
          <p:nvPr/>
        </p:nvSpPr>
        <p:spPr>
          <a:xfrm>
            <a:off x="1354494" y="6932955"/>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3</a:t>
            </a:r>
          </a:p>
        </p:txBody>
      </p:sp>
      <p:sp>
        <p:nvSpPr>
          <p:cNvPr id="20" name="Oval 19">
            <a:extLst>
              <a:ext uri="{FF2B5EF4-FFF2-40B4-BE49-F238E27FC236}">
                <a16:creationId xmlns:a16="http://schemas.microsoft.com/office/drawing/2014/main" id="{3074FED1-45A2-CB4F-8C7F-8DFB6B60604D}"/>
              </a:ext>
            </a:extLst>
          </p:cNvPr>
          <p:cNvSpPr/>
          <p:nvPr/>
        </p:nvSpPr>
        <p:spPr>
          <a:xfrm>
            <a:off x="8914583"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4</a:t>
            </a:r>
          </a:p>
        </p:txBody>
      </p:sp>
      <p:sp>
        <p:nvSpPr>
          <p:cNvPr id="21" name="Oval 20">
            <a:extLst>
              <a:ext uri="{FF2B5EF4-FFF2-40B4-BE49-F238E27FC236}">
                <a16:creationId xmlns:a16="http://schemas.microsoft.com/office/drawing/2014/main" id="{B10241F7-07F5-4F44-8AC9-17AE311D1298}"/>
              </a:ext>
            </a:extLst>
          </p:cNvPr>
          <p:cNvSpPr/>
          <p:nvPr/>
        </p:nvSpPr>
        <p:spPr>
          <a:xfrm>
            <a:off x="8914583" y="5112953"/>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5</a:t>
            </a:r>
          </a:p>
        </p:txBody>
      </p:sp>
      <p:sp>
        <p:nvSpPr>
          <p:cNvPr id="22" name="Oval 21">
            <a:extLst>
              <a:ext uri="{FF2B5EF4-FFF2-40B4-BE49-F238E27FC236}">
                <a16:creationId xmlns:a16="http://schemas.microsoft.com/office/drawing/2014/main" id="{02C5FE8A-88ED-64D8-5347-B64DA9FD8ABA}"/>
              </a:ext>
            </a:extLst>
          </p:cNvPr>
          <p:cNvSpPr/>
          <p:nvPr/>
        </p:nvSpPr>
        <p:spPr>
          <a:xfrm>
            <a:off x="8914583" y="7160110"/>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6</a:t>
            </a:r>
          </a:p>
        </p:txBody>
      </p:sp>
      <p:sp>
        <p:nvSpPr>
          <p:cNvPr id="23" name="Kotak Teks 22">
            <a:extLst>
              <a:ext uri="{FF2B5EF4-FFF2-40B4-BE49-F238E27FC236}">
                <a16:creationId xmlns:a16="http://schemas.microsoft.com/office/drawing/2014/main" id="{E5530564-9B6C-EC13-66F1-DF918BB132B2}"/>
              </a:ext>
            </a:extLst>
          </p:cNvPr>
          <p:cNvSpPr txBox="1"/>
          <p:nvPr/>
        </p:nvSpPr>
        <p:spPr>
          <a:xfrm>
            <a:off x="3810000" y="1569220"/>
            <a:ext cx="12090169" cy="523220"/>
          </a:xfrm>
          <a:prstGeom prst="rect">
            <a:avLst/>
          </a:prstGeom>
          <a:noFill/>
        </p:spPr>
        <p:txBody>
          <a:bodyPr wrap="none" rtlCol="0">
            <a:spAutoFit/>
          </a:bodyPr>
          <a:lstStyle/>
          <a:p>
            <a:r>
              <a:rPr lang="id-ID" sz="2800" b="1" dirty="0">
                <a:solidFill>
                  <a:schemeClr val="accent1">
                    <a:lumMod val="50000"/>
                  </a:schemeClr>
                </a:solidFill>
                <a:latin typeface="Century Gothic" panose="020B0502020202020204" pitchFamily="34" charset="0"/>
              </a:rPr>
              <a:t>Berdasarkan Kementerian Kesehatan Republik Indonesia Tahun 2018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8" name="Freeform 8"/>
          <p:cNvSpPr/>
          <p:nvPr/>
        </p:nvSpPr>
        <p:spPr>
          <a:xfrm rot="-10800000">
            <a:off x="12592738" y="-611740"/>
            <a:ext cx="5871820" cy="3280879"/>
          </a:xfrm>
          <a:custGeom>
            <a:avLst/>
            <a:gdLst/>
            <a:ahLst/>
            <a:cxnLst/>
            <a:rect l="l" t="t" r="r" b="b"/>
            <a:pathLst>
              <a:path w="5871820" h="3280879">
                <a:moveTo>
                  <a:pt x="0" y="0"/>
                </a:moveTo>
                <a:lnTo>
                  <a:pt x="5871820" y="0"/>
                </a:lnTo>
                <a:lnTo>
                  <a:pt x="5871820" y="3280880"/>
                </a:lnTo>
                <a:lnTo>
                  <a:pt x="0" y="3280880"/>
                </a:lnTo>
                <a:lnTo>
                  <a:pt x="0" y="0"/>
                </a:lnTo>
                <a:close/>
              </a:path>
            </a:pathLst>
          </a:custGeom>
          <a:blipFill>
            <a:blip r:embed="rId2">
              <a:alphaModFix amt="69000"/>
            </a:blip>
            <a:stretch>
              <a:fillRect/>
            </a:stretch>
          </a:blipFill>
        </p:spPr>
      </p:sp>
      <p:sp>
        <p:nvSpPr>
          <p:cNvPr id="10" name="TextBox 10"/>
          <p:cNvSpPr txBox="1"/>
          <p:nvPr/>
        </p:nvSpPr>
        <p:spPr>
          <a:xfrm>
            <a:off x="5044448" y="3977591"/>
            <a:ext cx="2707346" cy="873125"/>
          </a:xfrm>
          <a:prstGeom prst="rect">
            <a:avLst/>
          </a:prstGeom>
        </p:spPr>
        <p:txBody>
          <a:bodyPr lIns="0" tIns="0" rIns="0" bIns="0" rtlCol="0" anchor="t">
            <a:spAutoFit/>
          </a:bodyPr>
          <a:lstStyle/>
          <a:p>
            <a:pPr algn="ctr">
              <a:lnSpc>
                <a:spcPts val="7000"/>
              </a:lnSpc>
            </a:pPr>
            <a:r>
              <a:rPr lang="en-US" sz="5000" spc="250">
                <a:solidFill>
                  <a:srgbClr val="FCFEFF"/>
                </a:solidFill>
                <a:latin typeface="Dynamo Medium"/>
                <a:ea typeface="Dynamo Medium"/>
                <a:cs typeface="Dynamo Medium"/>
                <a:sym typeface="Dynamo Medium"/>
              </a:rPr>
              <a:t>VISION</a:t>
            </a:r>
          </a:p>
        </p:txBody>
      </p:sp>
      <p:sp>
        <p:nvSpPr>
          <p:cNvPr id="11" name="TextBox 11"/>
          <p:cNvSpPr txBox="1"/>
          <p:nvPr/>
        </p:nvSpPr>
        <p:spPr>
          <a:xfrm>
            <a:off x="13004878" y="3947814"/>
            <a:ext cx="2971665" cy="873125"/>
          </a:xfrm>
          <a:prstGeom prst="rect">
            <a:avLst/>
          </a:prstGeom>
        </p:spPr>
        <p:txBody>
          <a:bodyPr lIns="0" tIns="0" rIns="0" bIns="0" rtlCol="0" anchor="t">
            <a:spAutoFit/>
          </a:bodyPr>
          <a:lstStyle/>
          <a:p>
            <a:pPr algn="ctr">
              <a:lnSpc>
                <a:spcPts val="7000"/>
              </a:lnSpc>
            </a:pPr>
            <a:r>
              <a:rPr lang="en-US" sz="5000" spc="250">
                <a:solidFill>
                  <a:srgbClr val="FCFEFF"/>
                </a:solidFill>
                <a:latin typeface="Dynamo Medium"/>
                <a:ea typeface="Dynamo Medium"/>
                <a:cs typeface="Dynamo Medium"/>
                <a:sym typeface="Dynamo Medium"/>
              </a:rPr>
              <a:t>MISSION</a:t>
            </a:r>
          </a:p>
        </p:txBody>
      </p:sp>
      <p:sp>
        <p:nvSpPr>
          <p:cNvPr id="14" name="Freeform 14"/>
          <p:cNvSpPr/>
          <p:nvPr/>
        </p:nvSpPr>
        <p:spPr>
          <a:xfrm rot="-10800000" flipH="1" flipV="1">
            <a:off x="-203655" y="7617860"/>
            <a:ext cx="5871820" cy="3280879"/>
          </a:xfrm>
          <a:custGeom>
            <a:avLst/>
            <a:gdLst/>
            <a:ahLst/>
            <a:cxnLst/>
            <a:rect l="l" t="t" r="r" b="b"/>
            <a:pathLst>
              <a:path w="5871820" h="3280879">
                <a:moveTo>
                  <a:pt x="5871820" y="3280880"/>
                </a:moveTo>
                <a:lnTo>
                  <a:pt x="0" y="3280880"/>
                </a:lnTo>
                <a:lnTo>
                  <a:pt x="0" y="0"/>
                </a:lnTo>
                <a:lnTo>
                  <a:pt x="5871820" y="0"/>
                </a:lnTo>
                <a:lnTo>
                  <a:pt x="5871820" y="3280880"/>
                </a:lnTo>
                <a:close/>
              </a:path>
            </a:pathLst>
          </a:custGeom>
          <a:blipFill>
            <a:blip r:embed="rId2">
              <a:alphaModFix amt="69000"/>
            </a:blip>
            <a:stretch>
              <a:fillRect/>
            </a:stretch>
          </a:blipFill>
        </p:spPr>
      </p:sp>
      <p:sp>
        <p:nvSpPr>
          <p:cNvPr id="15" name="TextBox 19">
            <a:extLst>
              <a:ext uri="{FF2B5EF4-FFF2-40B4-BE49-F238E27FC236}">
                <a16:creationId xmlns:a16="http://schemas.microsoft.com/office/drawing/2014/main" id="{433B8BED-95C6-80DA-220D-9ECE304BC078}"/>
              </a:ext>
            </a:extLst>
          </p:cNvPr>
          <p:cNvSpPr txBox="1"/>
          <p:nvPr/>
        </p:nvSpPr>
        <p:spPr>
          <a:xfrm>
            <a:off x="762000" y="419100"/>
            <a:ext cx="14249400" cy="923330"/>
          </a:xfrm>
          <a:prstGeom prst="rect">
            <a:avLst/>
          </a:prstGeom>
        </p:spPr>
        <p:txBody>
          <a:bodyPr wrap="square" lIns="0" tIns="0" rIns="0" bIns="0" rtlCol="0" anchor="t">
            <a:spAutoFit/>
          </a:bodyPr>
          <a:lstStyle/>
          <a:p>
            <a:pPr algn="l"/>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Prinsip</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Pemilihan</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Bahan</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Pangan</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16" name="Kotak Teks 15">
            <a:extLst>
              <a:ext uri="{FF2B5EF4-FFF2-40B4-BE49-F238E27FC236}">
                <a16:creationId xmlns:a16="http://schemas.microsoft.com/office/drawing/2014/main" id="{CB59B6AF-87F3-29BD-01A5-8A0CFF8C79E9}"/>
              </a:ext>
            </a:extLst>
          </p:cNvPr>
          <p:cNvSpPr txBox="1"/>
          <p:nvPr/>
        </p:nvSpPr>
        <p:spPr>
          <a:xfrm>
            <a:off x="632285" y="1342430"/>
            <a:ext cx="12090169" cy="523220"/>
          </a:xfrm>
          <a:prstGeom prst="rect">
            <a:avLst/>
          </a:prstGeom>
          <a:noFill/>
        </p:spPr>
        <p:txBody>
          <a:bodyPr wrap="none" rtlCol="0">
            <a:spAutoFit/>
          </a:bodyPr>
          <a:lstStyle/>
          <a:p>
            <a:r>
              <a:rPr lang="id-ID" sz="2800" b="1" dirty="0">
                <a:solidFill>
                  <a:schemeClr val="accent1">
                    <a:lumMod val="50000"/>
                  </a:schemeClr>
                </a:solidFill>
                <a:latin typeface="Century Gothic" panose="020B0502020202020204" pitchFamily="34" charset="0"/>
              </a:rPr>
              <a:t>Berdasarkan Kementerian Kesehatan Republik Indonesia Tahun 2018</a:t>
            </a:r>
          </a:p>
        </p:txBody>
      </p:sp>
      <p:grpSp>
        <p:nvGrpSpPr>
          <p:cNvPr id="19" name="Grup 18">
            <a:extLst>
              <a:ext uri="{FF2B5EF4-FFF2-40B4-BE49-F238E27FC236}">
                <a16:creationId xmlns:a16="http://schemas.microsoft.com/office/drawing/2014/main" id="{59909EBF-F4D2-98D0-622A-E479FEDBFB95}"/>
              </a:ext>
            </a:extLst>
          </p:cNvPr>
          <p:cNvGrpSpPr/>
          <p:nvPr/>
        </p:nvGrpSpPr>
        <p:grpSpPr>
          <a:xfrm>
            <a:off x="495300" y="2229022"/>
            <a:ext cx="10325100" cy="1558502"/>
            <a:chOff x="1371600" y="3023386"/>
            <a:chExt cx="10325100" cy="1558502"/>
          </a:xfrm>
        </p:grpSpPr>
        <p:sp>
          <p:nvSpPr>
            <p:cNvPr id="17" name="Persegi Lengkung 16">
              <a:extLst>
                <a:ext uri="{FF2B5EF4-FFF2-40B4-BE49-F238E27FC236}">
                  <a16:creationId xmlns:a16="http://schemas.microsoft.com/office/drawing/2014/main" id="{ADC2C9C4-44EA-486B-E05C-AFE73AB31F57}"/>
                </a:ext>
              </a:extLst>
            </p:cNvPr>
            <p:cNvSpPr/>
            <p:nvPr/>
          </p:nvSpPr>
          <p:spPr>
            <a:xfrm>
              <a:off x="1524000" y="3362688"/>
              <a:ext cx="101727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Tingkat kematangan yang sesuai (untuk sayur dan buah)</a:t>
              </a:r>
            </a:p>
          </p:txBody>
        </p:sp>
        <p:sp>
          <p:nvSpPr>
            <p:cNvPr id="18" name="Oval 17">
              <a:extLst>
                <a:ext uri="{FF2B5EF4-FFF2-40B4-BE49-F238E27FC236}">
                  <a16:creationId xmlns:a16="http://schemas.microsoft.com/office/drawing/2014/main" id="{D03FD052-6EF7-A0A6-FC45-02D63B4692B9}"/>
                </a:ext>
              </a:extLst>
            </p:cNvPr>
            <p:cNvSpPr/>
            <p:nvPr/>
          </p:nvSpPr>
          <p:spPr>
            <a:xfrm>
              <a:off x="1371600"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1</a:t>
              </a:r>
            </a:p>
          </p:txBody>
        </p:sp>
      </p:grpSp>
      <p:grpSp>
        <p:nvGrpSpPr>
          <p:cNvPr id="20" name="Grup 19">
            <a:extLst>
              <a:ext uri="{FF2B5EF4-FFF2-40B4-BE49-F238E27FC236}">
                <a16:creationId xmlns:a16="http://schemas.microsoft.com/office/drawing/2014/main" id="{0C3499B1-3021-B3BA-1738-A47E6075860A}"/>
              </a:ext>
            </a:extLst>
          </p:cNvPr>
          <p:cNvGrpSpPr/>
          <p:nvPr/>
        </p:nvGrpSpPr>
        <p:grpSpPr>
          <a:xfrm>
            <a:off x="495300" y="4065292"/>
            <a:ext cx="10325100" cy="1558502"/>
            <a:chOff x="1371600" y="3023386"/>
            <a:chExt cx="10325100" cy="1558502"/>
          </a:xfrm>
        </p:grpSpPr>
        <p:sp>
          <p:nvSpPr>
            <p:cNvPr id="21" name="Persegi Lengkung 20">
              <a:extLst>
                <a:ext uri="{FF2B5EF4-FFF2-40B4-BE49-F238E27FC236}">
                  <a16:creationId xmlns:a16="http://schemas.microsoft.com/office/drawing/2014/main" id="{E65E7556-1591-9738-5C68-706DEED22B16}"/>
                </a:ext>
              </a:extLst>
            </p:cNvPr>
            <p:cNvSpPr/>
            <p:nvPr/>
          </p:nvSpPr>
          <p:spPr>
            <a:xfrm>
              <a:off x="1524000" y="3362688"/>
              <a:ext cx="101727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Bebas dari pencemaran pada proses selanjutnya</a:t>
              </a:r>
            </a:p>
          </p:txBody>
        </p:sp>
        <p:sp>
          <p:nvSpPr>
            <p:cNvPr id="22" name="Oval 21">
              <a:extLst>
                <a:ext uri="{FF2B5EF4-FFF2-40B4-BE49-F238E27FC236}">
                  <a16:creationId xmlns:a16="http://schemas.microsoft.com/office/drawing/2014/main" id="{CB442CED-BEC7-3035-C484-F2095707F12E}"/>
                </a:ext>
              </a:extLst>
            </p:cNvPr>
            <p:cNvSpPr/>
            <p:nvPr/>
          </p:nvSpPr>
          <p:spPr>
            <a:xfrm>
              <a:off x="1371600"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2</a:t>
              </a:r>
            </a:p>
          </p:txBody>
        </p:sp>
      </p:grpSp>
      <p:grpSp>
        <p:nvGrpSpPr>
          <p:cNvPr id="23" name="Grup 22">
            <a:extLst>
              <a:ext uri="{FF2B5EF4-FFF2-40B4-BE49-F238E27FC236}">
                <a16:creationId xmlns:a16="http://schemas.microsoft.com/office/drawing/2014/main" id="{259431C3-91BF-FD8C-16E5-F3F6E275EBDC}"/>
              </a:ext>
            </a:extLst>
          </p:cNvPr>
          <p:cNvGrpSpPr/>
          <p:nvPr/>
        </p:nvGrpSpPr>
        <p:grpSpPr>
          <a:xfrm>
            <a:off x="6677369" y="6160174"/>
            <a:ext cx="10325100" cy="1558502"/>
            <a:chOff x="1371600" y="3023386"/>
            <a:chExt cx="10325100" cy="1558502"/>
          </a:xfrm>
        </p:grpSpPr>
        <p:sp>
          <p:nvSpPr>
            <p:cNvPr id="24" name="Persegi Lengkung 23">
              <a:extLst>
                <a:ext uri="{FF2B5EF4-FFF2-40B4-BE49-F238E27FC236}">
                  <a16:creationId xmlns:a16="http://schemas.microsoft.com/office/drawing/2014/main" id="{18CD4479-03A4-5F02-1B9B-6C04ABF402C4}"/>
                </a:ext>
              </a:extLst>
            </p:cNvPr>
            <p:cNvSpPr/>
            <p:nvPr/>
          </p:nvSpPr>
          <p:spPr>
            <a:xfrm>
              <a:off x="1524000" y="3362688"/>
              <a:ext cx="101727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Bebas dari perubahan fisik/kimia akibat faktor luar</a:t>
              </a:r>
            </a:p>
          </p:txBody>
        </p:sp>
        <p:sp>
          <p:nvSpPr>
            <p:cNvPr id="25" name="Oval 24">
              <a:extLst>
                <a:ext uri="{FF2B5EF4-FFF2-40B4-BE49-F238E27FC236}">
                  <a16:creationId xmlns:a16="http://schemas.microsoft.com/office/drawing/2014/main" id="{3C151C99-CC03-CABF-D0B8-2DA1B34DEAC7}"/>
                </a:ext>
              </a:extLst>
            </p:cNvPr>
            <p:cNvSpPr/>
            <p:nvPr/>
          </p:nvSpPr>
          <p:spPr>
            <a:xfrm>
              <a:off x="1371600"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3</a:t>
              </a:r>
            </a:p>
          </p:txBody>
        </p:sp>
      </p:grpSp>
      <p:grpSp>
        <p:nvGrpSpPr>
          <p:cNvPr id="26" name="Grup 25">
            <a:extLst>
              <a:ext uri="{FF2B5EF4-FFF2-40B4-BE49-F238E27FC236}">
                <a16:creationId xmlns:a16="http://schemas.microsoft.com/office/drawing/2014/main" id="{4DE78603-6210-01C7-7D3F-41FAA28F95A1}"/>
              </a:ext>
            </a:extLst>
          </p:cNvPr>
          <p:cNvGrpSpPr/>
          <p:nvPr/>
        </p:nvGrpSpPr>
        <p:grpSpPr>
          <a:xfrm>
            <a:off x="6677369" y="8057978"/>
            <a:ext cx="10325100" cy="1558502"/>
            <a:chOff x="1371600" y="3023386"/>
            <a:chExt cx="10325100" cy="1558502"/>
          </a:xfrm>
        </p:grpSpPr>
        <p:sp>
          <p:nvSpPr>
            <p:cNvPr id="27" name="Persegi Lengkung 26">
              <a:extLst>
                <a:ext uri="{FF2B5EF4-FFF2-40B4-BE49-F238E27FC236}">
                  <a16:creationId xmlns:a16="http://schemas.microsoft.com/office/drawing/2014/main" id="{8D3B0E7B-DC33-484A-21EA-B806F2A2ECE7}"/>
                </a:ext>
              </a:extLst>
            </p:cNvPr>
            <p:cNvSpPr/>
            <p:nvPr/>
          </p:nvSpPr>
          <p:spPr>
            <a:xfrm>
              <a:off x="1524000" y="3362688"/>
              <a:ext cx="10172700" cy="12192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700" b="1" dirty="0">
                  <a:solidFill>
                    <a:schemeClr val="bg1"/>
                  </a:solidFill>
                  <a:latin typeface="Century Gothic" panose="020B0502020202020204" pitchFamily="34" charset="0"/>
                </a:rPr>
                <a:t>Bebas dari mikroba dan parasit penyebab penyakit</a:t>
              </a:r>
            </a:p>
          </p:txBody>
        </p:sp>
        <p:sp>
          <p:nvSpPr>
            <p:cNvPr id="28" name="Oval 27">
              <a:extLst>
                <a:ext uri="{FF2B5EF4-FFF2-40B4-BE49-F238E27FC236}">
                  <a16:creationId xmlns:a16="http://schemas.microsoft.com/office/drawing/2014/main" id="{48A277B4-6E84-9360-49D5-A189168B4CD1}"/>
                </a:ext>
              </a:extLst>
            </p:cNvPr>
            <p:cNvSpPr/>
            <p:nvPr/>
          </p:nvSpPr>
          <p:spPr>
            <a:xfrm>
              <a:off x="1371600" y="3023386"/>
              <a:ext cx="762000" cy="73378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2">
                      <a:lumMod val="50000"/>
                    </a:schemeClr>
                  </a:solidFill>
                  <a:latin typeface="Century Gothic" panose="020B0502020202020204" pitchFamily="34" charset="0"/>
                </a:rPr>
                <a:t>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12592738" y="-611740"/>
            <a:ext cx="5871820" cy="3280879"/>
          </a:xfrm>
          <a:custGeom>
            <a:avLst/>
            <a:gdLst/>
            <a:ahLst/>
            <a:cxnLst/>
            <a:rect l="l" t="t" r="r" b="b"/>
            <a:pathLst>
              <a:path w="5871820" h="3280879">
                <a:moveTo>
                  <a:pt x="0" y="0"/>
                </a:moveTo>
                <a:lnTo>
                  <a:pt x="5871820" y="0"/>
                </a:lnTo>
                <a:lnTo>
                  <a:pt x="5871820" y="3280880"/>
                </a:lnTo>
                <a:lnTo>
                  <a:pt x="0" y="3280880"/>
                </a:lnTo>
                <a:lnTo>
                  <a:pt x="0" y="0"/>
                </a:lnTo>
                <a:close/>
              </a:path>
            </a:pathLst>
          </a:custGeom>
          <a:blipFill>
            <a:blip r:embed="rId2">
              <a:alphaModFix amt="69000"/>
            </a:blip>
            <a:stretch>
              <a:fillRect/>
            </a:stretch>
          </a:blipFill>
        </p:spPr>
      </p:sp>
      <p:sp>
        <p:nvSpPr>
          <p:cNvPr id="14" name="Freeform 14"/>
          <p:cNvSpPr/>
          <p:nvPr/>
        </p:nvSpPr>
        <p:spPr>
          <a:xfrm rot="-10800000" flipH="1" flipV="1">
            <a:off x="-203655" y="7617860"/>
            <a:ext cx="5871820" cy="3280879"/>
          </a:xfrm>
          <a:custGeom>
            <a:avLst/>
            <a:gdLst/>
            <a:ahLst/>
            <a:cxnLst/>
            <a:rect l="l" t="t" r="r" b="b"/>
            <a:pathLst>
              <a:path w="5871820" h="3280879">
                <a:moveTo>
                  <a:pt x="5871820" y="3280880"/>
                </a:moveTo>
                <a:lnTo>
                  <a:pt x="0" y="3280880"/>
                </a:lnTo>
                <a:lnTo>
                  <a:pt x="0" y="0"/>
                </a:lnTo>
                <a:lnTo>
                  <a:pt x="5871820" y="0"/>
                </a:lnTo>
                <a:lnTo>
                  <a:pt x="5871820" y="3280880"/>
                </a:lnTo>
                <a:close/>
              </a:path>
            </a:pathLst>
          </a:custGeom>
          <a:blipFill>
            <a:blip r:embed="rId2">
              <a:alphaModFix amt="69000"/>
            </a:blip>
            <a:stretch>
              <a:fillRect/>
            </a:stretch>
          </a:blipFill>
        </p:spPr>
      </p:sp>
      <p:sp>
        <p:nvSpPr>
          <p:cNvPr id="15" name="TextBox 19">
            <a:extLst>
              <a:ext uri="{FF2B5EF4-FFF2-40B4-BE49-F238E27FC236}">
                <a16:creationId xmlns:a16="http://schemas.microsoft.com/office/drawing/2014/main" id="{433B8BED-95C6-80DA-220D-9ECE304BC078}"/>
              </a:ext>
            </a:extLst>
          </p:cNvPr>
          <p:cNvSpPr txBox="1"/>
          <p:nvPr/>
        </p:nvSpPr>
        <p:spPr>
          <a:xfrm>
            <a:off x="762000" y="419100"/>
            <a:ext cx="14249400" cy="923330"/>
          </a:xfrm>
          <a:prstGeom prst="rect">
            <a:avLst/>
          </a:prstGeom>
        </p:spPr>
        <p:txBody>
          <a:bodyPr wrap="square" lIns="0" tIns="0" rIns="0" bIns="0" rtlCol="0" anchor="t">
            <a:spAutoFit/>
          </a:bodyPr>
          <a:lstStyle/>
          <a:p>
            <a:pPr algn="l"/>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Sumber</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Kontaminasi</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Sayur</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dan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Buah</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grpSp>
        <p:nvGrpSpPr>
          <p:cNvPr id="32" name="Grup 31">
            <a:extLst>
              <a:ext uri="{FF2B5EF4-FFF2-40B4-BE49-F238E27FC236}">
                <a16:creationId xmlns:a16="http://schemas.microsoft.com/office/drawing/2014/main" id="{9983C217-849A-4849-97A1-9FD62BDD3DBF}"/>
              </a:ext>
            </a:extLst>
          </p:cNvPr>
          <p:cNvGrpSpPr/>
          <p:nvPr/>
        </p:nvGrpSpPr>
        <p:grpSpPr>
          <a:xfrm>
            <a:off x="1503474" y="3009900"/>
            <a:ext cx="16555926" cy="6324600"/>
            <a:chOff x="1465693" y="3009900"/>
            <a:chExt cx="15222107" cy="4586939"/>
          </a:xfrm>
        </p:grpSpPr>
        <p:pic>
          <p:nvPicPr>
            <p:cNvPr id="1026" name="Picture 2" descr="Makanan organik, Sayuran Buah Nutrisi, sayur, Makanan ...">
              <a:extLst>
                <a:ext uri="{FF2B5EF4-FFF2-40B4-BE49-F238E27FC236}">
                  <a16:creationId xmlns:a16="http://schemas.microsoft.com/office/drawing/2014/main" id="{87719E14-1E15-0C02-73BE-CB16CFE241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57800" y="3009900"/>
              <a:ext cx="5871820" cy="2699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Panah Kanan 1">
              <a:extLst>
                <a:ext uri="{FF2B5EF4-FFF2-40B4-BE49-F238E27FC236}">
                  <a16:creationId xmlns:a16="http://schemas.microsoft.com/office/drawing/2014/main" id="{6922D38C-5EF5-269B-3ECB-958AA2C67DDC}"/>
                </a:ext>
              </a:extLst>
            </p:cNvPr>
            <p:cNvSpPr/>
            <p:nvPr/>
          </p:nvSpPr>
          <p:spPr>
            <a:xfrm>
              <a:off x="10831042" y="3292689"/>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anah Kanan 2">
              <a:extLst>
                <a:ext uri="{FF2B5EF4-FFF2-40B4-BE49-F238E27FC236}">
                  <a16:creationId xmlns:a16="http://schemas.microsoft.com/office/drawing/2014/main" id="{51DC8518-1ACC-3F90-01DE-142CC4012360}"/>
                </a:ext>
              </a:extLst>
            </p:cNvPr>
            <p:cNvSpPr/>
            <p:nvPr/>
          </p:nvSpPr>
          <p:spPr>
            <a:xfrm rot="5400000">
              <a:off x="6319430" y="5684517"/>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anah Kanan 3">
              <a:extLst>
                <a:ext uri="{FF2B5EF4-FFF2-40B4-BE49-F238E27FC236}">
                  <a16:creationId xmlns:a16="http://schemas.microsoft.com/office/drawing/2014/main" id="{01BDD5E2-F11B-690B-327C-E51A6A4A9472}"/>
                </a:ext>
              </a:extLst>
            </p:cNvPr>
            <p:cNvSpPr/>
            <p:nvPr/>
          </p:nvSpPr>
          <p:spPr>
            <a:xfrm rot="10800000">
              <a:off x="4652620" y="3390899"/>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anah Kanan 4">
              <a:extLst>
                <a:ext uri="{FF2B5EF4-FFF2-40B4-BE49-F238E27FC236}">
                  <a16:creationId xmlns:a16="http://schemas.microsoft.com/office/drawing/2014/main" id="{21A51027-F1CC-8081-427C-22005E62DF18}"/>
                </a:ext>
              </a:extLst>
            </p:cNvPr>
            <p:cNvSpPr/>
            <p:nvPr/>
          </p:nvSpPr>
          <p:spPr>
            <a:xfrm rot="10800000">
              <a:off x="4674239" y="4701533"/>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anah Kanan 5">
              <a:extLst>
                <a:ext uri="{FF2B5EF4-FFF2-40B4-BE49-F238E27FC236}">
                  <a16:creationId xmlns:a16="http://schemas.microsoft.com/office/drawing/2014/main" id="{DCF47DD8-DE7E-F31E-3438-886E525EB4C4}"/>
                </a:ext>
              </a:extLst>
            </p:cNvPr>
            <p:cNvSpPr/>
            <p:nvPr/>
          </p:nvSpPr>
          <p:spPr>
            <a:xfrm>
              <a:off x="10928575" y="4462985"/>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anah Kanan 6">
              <a:extLst>
                <a:ext uri="{FF2B5EF4-FFF2-40B4-BE49-F238E27FC236}">
                  <a16:creationId xmlns:a16="http://schemas.microsoft.com/office/drawing/2014/main" id="{5A6B1A28-F02A-BBC0-0464-B3668688FB91}"/>
                </a:ext>
              </a:extLst>
            </p:cNvPr>
            <p:cNvSpPr/>
            <p:nvPr/>
          </p:nvSpPr>
          <p:spPr>
            <a:xfrm rot="5400000">
              <a:off x="9557000" y="5684517"/>
              <a:ext cx="762000" cy="6858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Kotak Teks 8">
              <a:extLst>
                <a:ext uri="{FF2B5EF4-FFF2-40B4-BE49-F238E27FC236}">
                  <a16:creationId xmlns:a16="http://schemas.microsoft.com/office/drawing/2014/main" id="{690D04AD-B742-7296-73BA-8058661FDAFE}"/>
                </a:ext>
              </a:extLst>
            </p:cNvPr>
            <p:cNvSpPr txBox="1"/>
            <p:nvPr/>
          </p:nvSpPr>
          <p:spPr>
            <a:xfrm>
              <a:off x="1481784" y="3514635"/>
              <a:ext cx="3395481"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Mikroorganisme</a:t>
              </a:r>
            </a:p>
          </p:txBody>
        </p:sp>
        <p:sp>
          <p:nvSpPr>
            <p:cNvPr id="12" name="Kotak Teks 11">
              <a:extLst>
                <a:ext uri="{FF2B5EF4-FFF2-40B4-BE49-F238E27FC236}">
                  <a16:creationId xmlns:a16="http://schemas.microsoft.com/office/drawing/2014/main" id="{8E429982-882E-F06C-F2E6-D1A89AD76096}"/>
                </a:ext>
              </a:extLst>
            </p:cNvPr>
            <p:cNvSpPr txBox="1"/>
            <p:nvPr/>
          </p:nvSpPr>
          <p:spPr>
            <a:xfrm>
              <a:off x="4807681" y="6519621"/>
              <a:ext cx="3785497" cy="1077218"/>
            </a:xfrm>
            <a:prstGeom prst="rect">
              <a:avLst/>
            </a:prstGeom>
            <a:noFill/>
          </p:spPr>
          <p:txBody>
            <a:bodyPr wrap="square" rtlCol="0">
              <a:spAutoFit/>
            </a:bodyPr>
            <a:lstStyle/>
            <a:p>
              <a:pPr algn="ctr"/>
              <a:r>
                <a:rPr lang="id-ID" sz="3200" b="1" dirty="0">
                  <a:solidFill>
                    <a:schemeClr val="accent1">
                      <a:lumMod val="50000"/>
                    </a:schemeClr>
                  </a:solidFill>
                  <a:latin typeface="Century Gothic" panose="020B0502020202020204" pitchFamily="34" charset="0"/>
                </a:rPr>
                <a:t>Kerusakan Mekanis</a:t>
              </a:r>
            </a:p>
          </p:txBody>
        </p:sp>
        <p:sp>
          <p:nvSpPr>
            <p:cNvPr id="13" name="Kotak Teks 12">
              <a:extLst>
                <a:ext uri="{FF2B5EF4-FFF2-40B4-BE49-F238E27FC236}">
                  <a16:creationId xmlns:a16="http://schemas.microsoft.com/office/drawing/2014/main" id="{B9E681EE-B1DD-1C4A-4D4E-9698BF91EE17}"/>
                </a:ext>
              </a:extLst>
            </p:cNvPr>
            <p:cNvSpPr txBox="1"/>
            <p:nvPr/>
          </p:nvSpPr>
          <p:spPr>
            <a:xfrm>
              <a:off x="1465693" y="4687016"/>
              <a:ext cx="3785497" cy="1077218"/>
            </a:xfrm>
            <a:prstGeom prst="rect">
              <a:avLst/>
            </a:prstGeom>
            <a:noFill/>
          </p:spPr>
          <p:txBody>
            <a:bodyPr wrap="square" rtlCol="0">
              <a:spAutoFit/>
            </a:bodyPr>
            <a:lstStyle/>
            <a:p>
              <a:pPr algn="ctr"/>
              <a:r>
                <a:rPr lang="id-ID" sz="3200" b="1" dirty="0">
                  <a:solidFill>
                    <a:schemeClr val="accent1">
                      <a:lumMod val="50000"/>
                    </a:schemeClr>
                  </a:solidFill>
                  <a:latin typeface="Century Gothic" panose="020B0502020202020204" pitchFamily="34" charset="0"/>
                </a:rPr>
                <a:t>Wadah atau Kemasan</a:t>
              </a:r>
            </a:p>
          </p:txBody>
        </p:sp>
        <p:sp>
          <p:nvSpPr>
            <p:cNvPr id="29" name="Kotak Teks 28">
              <a:extLst>
                <a:ext uri="{FF2B5EF4-FFF2-40B4-BE49-F238E27FC236}">
                  <a16:creationId xmlns:a16="http://schemas.microsoft.com/office/drawing/2014/main" id="{92CD06C3-BECB-AF48-EF1C-11DAAF9DE30F}"/>
                </a:ext>
              </a:extLst>
            </p:cNvPr>
            <p:cNvSpPr txBox="1"/>
            <p:nvPr/>
          </p:nvSpPr>
          <p:spPr>
            <a:xfrm>
              <a:off x="8220465" y="6532363"/>
              <a:ext cx="3785497" cy="584775"/>
            </a:xfrm>
            <a:prstGeom prst="rect">
              <a:avLst/>
            </a:prstGeom>
            <a:noFill/>
          </p:spPr>
          <p:txBody>
            <a:bodyPr wrap="square" rtlCol="0">
              <a:spAutoFit/>
            </a:bodyPr>
            <a:lstStyle/>
            <a:p>
              <a:pPr algn="ctr"/>
              <a:r>
                <a:rPr lang="id-ID" sz="3200" b="1" dirty="0">
                  <a:solidFill>
                    <a:schemeClr val="accent1">
                      <a:lumMod val="50000"/>
                    </a:schemeClr>
                  </a:solidFill>
                  <a:latin typeface="Century Gothic" panose="020B0502020202020204" pitchFamily="34" charset="0"/>
                </a:rPr>
                <a:t>Pengangkutan</a:t>
              </a:r>
            </a:p>
          </p:txBody>
        </p:sp>
        <p:sp>
          <p:nvSpPr>
            <p:cNvPr id="30" name="Kotak Teks 29">
              <a:extLst>
                <a:ext uri="{FF2B5EF4-FFF2-40B4-BE49-F238E27FC236}">
                  <a16:creationId xmlns:a16="http://schemas.microsoft.com/office/drawing/2014/main" id="{6EF0B836-8574-C216-AFD5-A14FD5EAB768}"/>
                </a:ext>
              </a:extLst>
            </p:cNvPr>
            <p:cNvSpPr txBox="1"/>
            <p:nvPr/>
          </p:nvSpPr>
          <p:spPr>
            <a:xfrm>
              <a:off x="11506200" y="3311072"/>
              <a:ext cx="4419600" cy="584775"/>
            </a:xfrm>
            <a:prstGeom prst="rect">
              <a:avLst/>
            </a:prstGeom>
            <a:noFill/>
          </p:spPr>
          <p:txBody>
            <a:bodyPr wrap="square" rtlCol="0">
              <a:spAutoFit/>
            </a:bodyPr>
            <a:lstStyle/>
            <a:p>
              <a:pPr algn="ctr"/>
              <a:r>
                <a:rPr lang="id-ID" sz="3200" b="1" dirty="0">
                  <a:solidFill>
                    <a:schemeClr val="accent1">
                      <a:lumMod val="50000"/>
                    </a:schemeClr>
                  </a:solidFill>
                  <a:latin typeface="Century Gothic" panose="020B0502020202020204" pitchFamily="34" charset="0"/>
                </a:rPr>
                <a:t>Sayur dan Buah Lain</a:t>
              </a:r>
            </a:p>
          </p:txBody>
        </p:sp>
        <p:sp>
          <p:nvSpPr>
            <p:cNvPr id="31" name="Kotak Teks 30">
              <a:extLst>
                <a:ext uri="{FF2B5EF4-FFF2-40B4-BE49-F238E27FC236}">
                  <a16:creationId xmlns:a16="http://schemas.microsoft.com/office/drawing/2014/main" id="{B68ADC68-81AA-1705-6BF8-903480898A80}"/>
                </a:ext>
              </a:extLst>
            </p:cNvPr>
            <p:cNvSpPr txBox="1"/>
            <p:nvPr/>
          </p:nvSpPr>
          <p:spPr>
            <a:xfrm>
              <a:off x="11506200" y="4582483"/>
              <a:ext cx="5181600" cy="584775"/>
            </a:xfrm>
            <a:prstGeom prst="rect">
              <a:avLst/>
            </a:prstGeom>
            <a:noFill/>
          </p:spPr>
          <p:txBody>
            <a:bodyPr wrap="square" rtlCol="0">
              <a:spAutoFit/>
            </a:bodyPr>
            <a:lstStyle/>
            <a:p>
              <a:pPr algn="ctr"/>
              <a:r>
                <a:rPr lang="id-ID" sz="3200" b="1" dirty="0">
                  <a:solidFill>
                    <a:schemeClr val="accent1">
                      <a:lumMod val="50000"/>
                    </a:schemeClr>
                  </a:solidFill>
                  <a:latin typeface="Century Gothic" panose="020B0502020202020204" pitchFamily="34" charset="0"/>
                </a:rPr>
                <a:t>Penanganan Berlebihan</a:t>
              </a:r>
            </a:p>
          </p:txBody>
        </p:sp>
      </p:grpSp>
    </p:spTree>
    <p:extLst>
      <p:ext uri="{BB962C8B-B14F-4D97-AF65-F5344CB8AC3E}">
        <p14:creationId xmlns:p14="http://schemas.microsoft.com/office/powerpoint/2010/main" val="37286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506" y="8191500"/>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19">
            <a:extLst>
              <a:ext uri="{FF2B5EF4-FFF2-40B4-BE49-F238E27FC236}">
                <a16:creationId xmlns:a16="http://schemas.microsoft.com/office/drawing/2014/main" id="{87154EA9-0727-9B25-8577-2F85D1E92C47}"/>
              </a:ext>
            </a:extLst>
          </p:cNvPr>
          <p:cNvSpPr txBox="1"/>
          <p:nvPr/>
        </p:nvSpPr>
        <p:spPr>
          <a:xfrm>
            <a:off x="-2245328" y="334328"/>
            <a:ext cx="13501115" cy="923330"/>
          </a:xfrm>
          <a:prstGeom prst="rect">
            <a:avLst/>
          </a:prstGeom>
        </p:spPr>
        <p:txBody>
          <a:bodyPr wrap="square" lIns="0" tIns="0" rIns="0" bIns="0" rtlCol="0" anchor="t">
            <a:spAutoFit/>
          </a:bodyPr>
          <a:lstStyle/>
          <a:p>
            <a:pPr algn="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Sumber</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Kontaminasi</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Daging</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pic>
        <p:nvPicPr>
          <p:cNvPr id="4" name="Picture 4" descr="Gambar Steak Daging Sapi Mentah Segar PNG Unduh Gratis - Lovepik">
            <a:extLst>
              <a:ext uri="{FF2B5EF4-FFF2-40B4-BE49-F238E27FC236}">
                <a16:creationId xmlns:a16="http://schemas.microsoft.com/office/drawing/2014/main" id="{C55C1FE9-CF53-B338-1EA9-33D3727EA11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77" r="94535">
                        <a14:foregroundMark x1="8721" y1="64186" x2="7209" y2="68953"/>
                        <a14:foregroundMark x1="7209" y1="68953" x2="7442" y2="69070"/>
                        <a14:foregroundMark x1="91744" y1="65698" x2="91744" y2="72907"/>
                        <a14:foregroundMark x1="95581" y1="67442" x2="94535" y2="72093"/>
                        <a14:foregroundMark x1="94535" y1="72093" x2="92558" y2="74767"/>
                      </a14:backgroundRemoval>
                    </a14:imgEffect>
                  </a14:imgLayer>
                </a14:imgProps>
              </a:ext>
              <a:ext uri="{28A0092B-C50C-407E-A947-70E740481C1C}">
                <a14:useLocalDpi xmlns:a14="http://schemas.microsoft.com/office/drawing/2010/main" val="0"/>
              </a:ext>
            </a:extLst>
          </a:blip>
          <a:srcRect/>
          <a:stretch>
            <a:fillRect/>
          </a:stretch>
        </p:blipFill>
        <p:spPr bwMode="auto">
          <a:xfrm>
            <a:off x="5334000" y="489302"/>
            <a:ext cx="6972300" cy="6972300"/>
          </a:xfrm>
          <a:prstGeom prst="rect">
            <a:avLst/>
          </a:prstGeom>
          <a:noFill/>
          <a:extLst>
            <a:ext uri="{909E8E84-426E-40DD-AFC4-6F175D3DCCD1}">
              <a14:hiddenFill xmlns:a14="http://schemas.microsoft.com/office/drawing/2010/main">
                <a:solidFill>
                  <a:srgbClr val="FFFFFF"/>
                </a:solidFill>
              </a14:hiddenFill>
            </a:ext>
          </a:extLst>
        </p:spPr>
      </p:pic>
      <p:sp>
        <p:nvSpPr>
          <p:cNvPr id="9" name="Panah Kanan 8">
            <a:extLst>
              <a:ext uri="{FF2B5EF4-FFF2-40B4-BE49-F238E27FC236}">
                <a16:creationId xmlns:a16="http://schemas.microsoft.com/office/drawing/2014/main" id="{649FB1CF-D01F-8BB8-9C75-DDED207CCCC4}"/>
              </a:ext>
            </a:extLst>
          </p:cNvPr>
          <p:cNvSpPr/>
          <p:nvPr/>
        </p:nvSpPr>
        <p:spPr>
          <a:xfrm rot="12676780">
            <a:off x="4919616" y="3601957"/>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anah Kanan 9">
            <a:extLst>
              <a:ext uri="{FF2B5EF4-FFF2-40B4-BE49-F238E27FC236}">
                <a16:creationId xmlns:a16="http://schemas.microsoft.com/office/drawing/2014/main" id="{F61A7947-56B6-0241-DE35-6CB49C833B36}"/>
              </a:ext>
            </a:extLst>
          </p:cNvPr>
          <p:cNvSpPr/>
          <p:nvPr/>
        </p:nvSpPr>
        <p:spPr>
          <a:xfrm rot="18179273">
            <a:off x="12007094" y="3840164"/>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anah Kanan 10">
            <a:extLst>
              <a:ext uri="{FF2B5EF4-FFF2-40B4-BE49-F238E27FC236}">
                <a16:creationId xmlns:a16="http://schemas.microsoft.com/office/drawing/2014/main" id="{6960F2A0-353D-4C99-A64B-E047601F818C}"/>
              </a:ext>
            </a:extLst>
          </p:cNvPr>
          <p:cNvSpPr/>
          <p:nvPr/>
        </p:nvSpPr>
        <p:spPr>
          <a:xfrm rot="9101105">
            <a:off x="5251064" y="6439940"/>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Panah Kanan 11">
            <a:extLst>
              <a:ext uri="{FF2B5EF4-FFF2-40B4-BE49-F238E27FC236}">
                <a16:creationId xmlns:a16="http://schemas.microsoft.com/office/drawing/2014/main" id="{D51ED4D1-60C0-42CE-A246-A464A8C16E2F}"/>
              </a:ext>
            </a:extLst>
          </p:cNvPr>
          <p:cNvSpPr/>
          <p:nvPr/>
        </p:nvSpPr>
        <p:spPr>
          <a:xfrm rot="2834905">
            <a:off x="11632131" y="6492376"/>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Panah Kanan 12">
            <a:extLst>
              <a:ext uri="{FF2B5EF4-FFF2-40B4-BE49-F238E27FC236}">
                <a16:creationId xmlns:a16="http://schemas.microsoft.com/office/drawing/2014/main" id="{F5DA2B22-0569-86FF-47FE-2C627F7BDAFE}"/>
              </a:ext>
            </a:extLst>
          </p:cNvPr>
          <p:cNvSpPr/>
          <p:nvPr/>
        </p:nvSpPr>
        <p:spPr>
          <a:xfrm rot="5400000">
            <a:off x="8421892" y="6752776"/>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anah Kanan 13">
            <a:extLst>
              <a:ext uri="{FF2B5EF4-FFF2-40B4-BE49-F238E27FC236}">
                <a16:creationId xmlns:a16="http://schemas.microsoft.com/office/drawing/2014/main" id="{513C778F-CD9C-256F-731B-3B5417D0EA69}"/>
              </a:ext>
            </a:extLst>
          </p:cNvPr>
          <p:cNvSpPr/>
          <p:nvPr/>
        </p:nvSpPr>
        <p:spPr>
          <a:xfrm rot="10800000">
            <a:off x="4505231" y="5024173"/>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Panah Kanan 14">
            <a:extLst>
              <a:ext uri="{FF2B5EF4-FFF2-40B4-BE49-F238E27FC236}">
                <a16:creationId xmlns:a16="http://schemas.microsoft.com/office/drawing/2014/main" id="{E00DEABE-45C1-5994-67A6-0680BEAC4724}"/>
              </a:ext>
            </a:extLst>
          </p:cNvPr>
          <p:cNvSpPr/>
          <p:nvPr/>
        </p:nvSpPr>
        <p:spPr>
          <a:xfrm>
            <a:off x="12388338" y="5156155"/>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Panah Kanan 15">
            <a:extLst>
              <a:ext uri="{FF2B5EF4-FFF2-40B4-BE49-F238E27FC236}">
                <a16:creationId xmlns:a16="http://schemas.microsoft.com/office/drawing/2014/main" id="{D0E52DB3-38B2-64AE-8C03-8D0E56E86E85}"/>
              </a:ext>
            </a:extLst>
          </p:cNvPr>
          <p:cNvSpPr/>
          <p:nvPr/>
        </p:nvSpPr>
        <p:spPr>
          <a:xfrm rot="16200000">
            <a:off x="7979276" y="2740407"/>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Kotak Teks 16">
            <a:extLst>
              <a:ext uri="{FF2B5EF4-FFF2-40B4-BE49-F238E27FC236}">
                <a16:creationId xmlns:a16="http://schemas.microsoft.com/office/drawing/2014/main" id="{F055D8CC-804F-B8FB-79DD-C09C7116957D}"/>
              </a:ext>
            </a:extLst>
          </p:cNvPr>
          <p:cNvSpPr txBox="1"/>
          <p:nvPr/>
        </p:nvSpPr>
        <p:spPr>
          <a:xfrm>
            <a:off x="3374097" y="3335204"/>
            <a:ext cx="1393330"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Tanah</a:t>
            </a:r>
          </a:p>
        </p:txBody>
      </p:sp>
      <p:sp>
        <p:nvSpPr>
          <p:cNvPr id="18" name="Kotak Teks 17">
            <a:extLst>
              <a:ext uri="{FF2B5EF4-FFF2-40B4-BE49-F238E27FC236}">
                <a16:creationId xmlns:a16="http://schemas.microsoft.com/office/drawing/2014/main" id="{2CB7C664-64DC-815A-D6A0-FA97EE6513E0}"/>
              </a:ext>
            </a:extLst>
          </p:cNvPr>
          <p:cNvSpPr txBox="1"/>
          <p:nvPr/>
        </p:nvSpPr>
        <p:spPr>
          <a:xfrm>
            <a:off x="7696995" y="2111940"/>
            <a:ext cx="1391728"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Udara</a:t>
            </a:r>
          </a:p>
        </p:txBody>
      </p:sp>
      <p:sp>
        <p:nvSpPr>
          <p:cNvPr id="19" name="Kotak Teks 18">
            <a:extLst>
              <a:ext uri="{FF2B5EF4-FFF2-40B4-BE49-F238E27FC236}">
                <a16:creationId xmlns:a16="http://schemas.microsoft.com/office/drawing/2014/main" id="{5D4C1C58-0A81-2313-5DA7-B0907F1317E9}"/>
              </a:ext>
            </a:extLst>
          </p:cNvPr>
          <p:cNvSpPr txBox="1"/>
          <p:nvPr/>
        </p:nvSpPr>
        <p:spPr>
          <a:xfrm>
            <a:off x="12426697" y="3296480"/>
            <a:ext cx="716863"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Air</a:t>
            </a:r>
          </a:p>
        </p:txBody>
      </p:sp>
      <p:sp>
        <p:nvSpPr>
          <p:cNvPr id="20" name="Kotak Teks 19">
            <a:extLst>
              <a:ext uri="{FF2B5EF4-FFF2-40B4-BE49-F238E27FC236}">
                <a16:creationId xmlns:a16="http://schemas.microsoft.com/office/drawing/2014/main" id="{B3097EA3-F009-EE8D-DD77-87DFDE12D675}"/>
              </a:ext>
            </a:extLst>
          </p:cNvPr>
          <p:cNvSpPr txBox="1"/>
          <p:nvPr/>
        </p:nvSpPr>
        <p:spPr>
          <a:xfrm>
            <a:off x="13304811" y="5336567"/>
            <a:ext cx="3110147"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Pengangkutan</a:t>
            </a:r>
          </a:p>
        </p:txBody>
      </p:sp>
      <p:sp>
        <p:nvSpPr>
          <p:cNvPr id="21" name="Kotak Teks 20">
            <a:extLst>
              <a:ext uri="{FF2B5EF4-FFF2-40B4-BE49-F238E27FC236}">
                <a16:creationId xmlns:a16="http://schemas.microsoft.com/office/drawing/2014/main" id="{18AB8A5F-F3D6-0977-013D-F868E3A5C1AA}"/>
              </a:ext>
            </a:extLst>
          </p:cNvPr>
          <p:cNvSpPr txBox="1"/>
          <p:nvPr/>
        </p:nvSpPr>
        <p:spPr>
          <a:xfrm>
            <a:off x="11418042" y="7324188"/>
            <a:ext cx="5022529"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Kulit, bulu, dan isi dalam</a:t>
            </a:r>
          </a:p>
        </p:txBody>
      </p:sp>
      <p:sp>
        <p:nvSpPr>
          <p:cNvPr id="22" name="Kotak Teks 21">
            <a:extLst>
              <a:ext uri="{FF2B5EF4-FFF2-40B4-BE49-F238E27FC236}">
                <a16:creationId xmlns:a16="http://schemas.microsoft.com/office/drawing/2014/main" id="{3367255C-5586-D8ED-C075-CC06EE82ECAF}"/>
              </a:ext>
            </a:extLst>
          </p:cNvPr>
          <p:cNvSpPr txBox="1"/>
          <p:nvPr/>
        </p:nvSpPr>
        <p:spPr>
          <a:xfrm>
            <a:off x="7591112" y="7720753"/>
            <a:ext cx="2550698"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Pekerja RPH</a:t>
            </a:r>
          </a:p>
        </p:txBody>
      </p:sp>
      <p:sp>
        <p:nvSpPr>
          <p:cNvPr id="23" name="Kotak Teks 22">
            <a:extLst>
              <a:ext uri="{FF2B5EF4-FFF2-40B4-BE49-F238E27FC236}">
                <a16:creationId xmlns:a16="http://schemas.microsoft.com/office/drawing/2014/main" id="{AB51990C-D0C4-A782-A880-69387EBEE9FA}"/>
              </a:ext>
            </a:extLst>
          </p:cNvPr>
          <p:cNvSpPr txBox="1"/>
          <p:nvPr/>
        </p:nvSpPr>
        <p:spPr>
          <a:xfrm>
            <a:off x="3093319" y="7063163"/>
            <a:ext cx="2491388"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Alat Potong</a:t>
            </a:r>
          </a:p>
        </p:txBody>
      </p:sp>
      <p:sp>
        <p:nvSpPr>
          <p:cNvPr id="24" name="Kotak Teks 23">
            <a:extLst>
              <a:ext uri="{FF2B5EF4-FFF2-40B4-BE49-F238E27FC236}">
                <a16:creationId xmlns:a16="http://schemas.microsoft.com/office/drawing/2014/main" id="{677FAA94-3874-C0EF-39D6-FDC5A6CE060F}"/>
              </a:ext>
            </a:extLst>
          </p:cNvPr>
          <p:cNvSpPr txBox="1"/>
          <p:nvPr/>
        </p:nvSpPr>
        <p:spPr>
          <a:xfrm>
            <a:off x="672282" y="4869735"/>
            <a:ext cx="4060644" cy="1077218"/>
          </a:xfrm>
          <a:prstGeom prst="rect">
            <a:avLst/>
          </a:prstGeom>
          <a:noFill/>
        </p:spPr>
        <p:txBody>
          <a:bodyPr wrap="square" rtlCol="0">
            <a:spAutoFit/>
          </a:bodyPr>
          <a:lstStyle/>
          <a:p>
            <a:r>
              <a:rPr lang="id-ID" sz="3200" b="1" dirty="0">
                <a:solidFill>
                  <a:schemeClr val="accent1">
                    <a:lumMod val="50000"/>
                  </a:schemeClr>
                </a:solidFill>
                <a:latin typeface="Century Gothic" panose="020B0502020202020204" pitchFamily="34" charset="0"/>
              </a:rPr>
              <a:t>Pakan Ternak, dan Mikroorganisme</a:t>
            </a:r>
          </a:p>
        </p:txBody>
      </p:sp>
    </p:spTree>
    <p:extLst>
      <p:ext uri="{BB962C8B-B14F-4D97-AF65-F5344CB8AC3E}">
        <p14:creationId xmlns:p14="http://schemas.microsoft.com/office/powerpoint/2010/main" val="402540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972300"/>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19">
            <a:extLst>
              <a:ext uri="{FF2B5EF4-FFF2-40B4-BE49-F238E27FC236}">
                <a16:creationId xmlns:a16="http://schemas.microsoft.com/office/drawing/2014/main" id="{87154EA9-0727-9B25-8577-2F85D1E92C47}"/>
              </a:ext>
            </a:extLst>
          </p:cNvPr>
          <p:cNvSpPr txBox="1"/>
          <p:nvPr/>
        </p:nvSpPr>
        <p:spPr>
          <a:xfrm>
            <a:off x="762000" y="419100"/>
            <a:ext cx="16306800" cy="923330"/>
          </a:xfrm>
          <a:prstGeom prst="rect">
            <a:avLst/>
          </a:prstGeom>
        </p:spPr>
        <p:txBody>
          <a:bodyPr wrap="square" lIns="0" tIns="0" rIns="0" bIns="0" rtlCol="0" anchor="t">
            <a:spAutoFit/>
          </a:bodyPr>
          <a:lstStyle/>
          <a:p>
            <a:pPr algn="l"/>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Pencegahan</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Kontaminasi</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Sayur</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dan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Buah</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27" name="Kotak Teks 26">
            <a:extLst>
              <a:ext uri="{FF2B5EF4-FFF2-40B4-BE49-F238E27FC236}">
                <a16:creationId xmlns:a16="http://schemas.microsoft.com/office/drawing/2014/main" id="{307501AF-4AAF-2C1D-E634-F7A04388943C}"/>
              </a:ext>
            </a:extLst>
          </p:cNvPr>
          <p:cNvSpPr txBox="1"/>
          <p:nvPr/>
        </p:nvSpPr>
        <p:spPr>
          <a:xfrm>
            <a:off x="786442" y="1866900"/>
            <a:ext cx="11405558" cy="575542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Pendinginan selama transportasi</a:t>
            </a:r>
          </a:p>
          <a:p>
            <a:pPr marL="457200" indent="-457200">
              <a:lnSpc>
                <a:spcPct val="150000"/>
              </a:lnSpc>
              <a:buFont typeface="Arial" panose="020B0604020202020204" pitchFamily="34" charset="0"/>
              <a:buChar char="•"/>
            </a:pPr>
            <a:r>
              <a:rPr lang="id-ID" sz="3200" b="1" dirty="0">
                <a:solidFill>
                  <a:schemeClr val="accent1">
                    <a:lumMod val="50000"/>
                  </a:schemeClr>
                </a:solidFill>
                <a:latin typeface="Century Gothic" panose="020B0502020202020204" pitchFamily="34" charset="0"/>
              </a:rPr>
              <a:t>Pencucian Sempurna</a:t>
            </a:r>
          </a:p>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Tidak menggunakan ai</a:t>
            </a:r>
            <a:r>
              <a:rPr lang="id-ID" sz="3200" b="1" dirty="0">
                <a:solidFill>
                  <a:schemeClr val="accent1">
                    <a:lumMod val="50000"/>
                  </a:schemeClr>
                </a:solidFill>
                <a:latin typeface="Century Gothic" panose="020B0502020202020204" pitchFamily="34" charset="0"/>
              </a:rPr>
              <a:t>r yang disirkulasi</a:t>
            </a:r>
          </a:p>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Membuang </a:t>
            </a:r>
            <a:r>
              <a:rPr lang="id-ID" sz="3200" b="1" dirty="0">
                <a:solidFill>
                  <a:schemeClr val="accent1">
                    <a:lumMod val="50000"/>
                  </a:schemeClr>
                </a:solidFill>
                <a:latin typeface="Century Gothic" panose="020B0502020202020204" pitchFamily="34" charset="0"/>
              </a:rPr>
              <a:t>sayur atau buah yang busuk</a:t>
            </a:r>
          </a:p>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Memakai peralatan yang higienis:</a:t>
            </a:r>
          </a:p>
          <a:p>
            <a:pPr>
              <a:lnSpc>
                <a:spcPct val="150000"/>
              </a:lnSpc>
            </a:pPr>
            <a:r>
              <a:rPr lang="id-ID" sz="3200" b="1" dirty="0">
                <a:solidFill>
                  <a:schemeClr val="accent1">
                    <a:lumMod val="50000"/>
                  </a:schemeClr>
                </a:solidFill>
                <a:latin typeface="Century Gothic" panose="020B0502020202020204" pitchFamily="34" charset="0"/>
              </a:rPr>
              <a:t>- Tidak berkarat</a:t>
            </a:r>
          </a:p>
          <a:p>
            <a:pPr>
              <a:lnSpc>
                <a:spcPct val="150000"/>
              </a:lnSpc>
            </a:pPr>
            <a:r>
              <a:rPr lang="id-ID" sz="3200" b="1" dirty="0">
                <a:solidFill>
                  <a:schemeClr val="accent1">
                    <a:lumMod val="50000"/>
                  </a:schemeClr>
                </a:solidFill>
                <a:effectLst/>
                <a:latin typeface="Century Gothic" panose="020B0502020202020204" pitchFamily="34" charset="0"/>
              </a:rPr>
              <a:t>- Tidak menggunakan peralatan yang terbuat dari kayu</a:t>
            </a:r>
          </a:p>
          <a:p>
            <a:endParaRPr lang="id-ID" sz="3200" dirty="0">
              <a:effectLst/>
              <a:latin typeface="Helvetica" pitchFamily="2" charset="0"/>
            </a:endParaRPr>
          </a:p>
        </p:txBody>
      </p:sp>
      <p:pic>
        <p:nvPicPr>
          <p:cNvPr id="2050" name="Picture 2" descr="Mencuci Buah dan Sayuran yang Benar - DINAS KESEHATAN PROVINSI NTB">
            <a:extLst>
              <a:ext uri="{FF2B5EF4-FFF2-40B4-BE49-F238E27FC236}">
                <a16:creationId xmlns:a16="http://schemas.microsoft.com/office/drawing/2014/main" id="{E77B69F7-EABE-583C-8B4B-7AE266516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9589" y="2019300"/>
            <a:ext cx="6286501"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7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972300"/>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19">
            <a:extLst>
              <a:ext uri="{FF2B5EF4-FFF2-40B4-BE49-F238E27FC236}">
                <a16:creationId xmlns:a16="http://schemas.microsoft.com/office/drawing/2014/main" id="{87154EA9-0727-9B25-8577-2F85D1E92C47}"/>
              </a:ext>
            </a:extLst>
          </p:cNvPr>
          <p:cNvSpPr txBox="1"/>
          <p:nvPr/>
        </p:nvSpPr>
        <p:spPr>
          <a:xfrm>
            <a:off x="762000" y="419100"/>
            <a:ext cx="16306800" cy="923330"/>
          </a:xfrm>
          <a:prstGeom prst="rect">
            <a:avLst/>
          </a:prstGeom>
        </p:spPr>
        <p:txBody>
          <a:bodyPr wrap="square" lIns="0" tIns="0" rIns="0" bIns="0" rtlCol="0" anchor="t">
            <a:spAutoFit/>
          </a:bodyPr>
          <a:lstStyle/>
          <a:p>
            <a:pPr algn="l"/>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Pengecekan</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Pestisida</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27" name="Kotak Teks 26">
            <a:extLst>
              <a:ext uri="{FF2B5EF4-FFF2-40B4-BE49-F238E27FC236}">
                <a16:creationId xmlns:a16="http://schemas.microsoft.com/office/drawing/2014/main" id="{307501AF-4AAF-2C1D-E634-F7A04388943C}"/>
              </a:ext>
            </a:extLst>
          </p:cNvPr>
          <p:cNvSpPr txBox="1"/>
          <p:nvPr/>
        </p:nvSpPr>
        <p:spPr>
          <a:xfrm>
            <a:off x="786442" y="1866900"/>
            <a:ext cx="8738558" cy="7971413"/>
          </a:xfrm>
          <a:prstGeom prst="rect">
            <a:avLst/>
          </a:prstGeom>
          <a:noFill/>
        </p:spPr>
        <p:txBody>
          <a:bodyPr wrap="square">
            <a:spAutoFit/>
          </a:bodyPr>
          <a:lstStyle/>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Hingga 2024, terdaftar golongan pestisida yang memiliki perizinan edar dan penggunaan sejumlah 445 formulasi dengan </a:t>
            </a:r>
            <a:r>
              <a:rPr lang="id-ID" sz="3200" b="1" dirty="0" err="1">
                <a:solidFill>
                  <a:schemeClr val="accent1">
                    <a:lumMod val="50000"/>
                  </a:schemeClr>
                </a:solidFill>
                <a:effectLst/>
                <a:latin typeface="Century Gothic" panose="020B0502020202020204" pitchFamily="34" charset="0"/>
              </a:rPr>
              <a:t>rincian</a:t>
            </a:r>
            <a:endParaRPr lang="id-ID" sz="3200" b="1" dirty="0">
              <a:solidFill>
                <a:schemeClr val="accent1">
                  <a:lumMod val="50000"/>
                </a:schemeClr>
              </a:solidFill>
              <a:effectLst/>
              <a:latin typeface="Century Gothic" panose="020B0502020202020204" pitchFamily="34" charset="0"/>
            </a:endParaRPr>
          </a:p>
          <a:p>
            <a:pPr marL="514350" indent="-514350">
              <a:lnSpc>
                <a:spcPct val="150000"/>
              </a:lnSpc>
              <a:buAutoNum type="alphaLcPeriod"/>
            </a:pPr>
            <a:r>
              <a:rPr lang="id-ID" sz="3200" b="1" dirty="0">
                <a:solidFill>
                  <a:schemeClr val="accent1">
                    <a:lumMod val="50000"/>
                  </a:schemeClr>
                </a:solidFill>
                <a:latin typeface="Century Gothic" panose="020B0502020202020204" pitchFamily="34" charset="0"/>
              </a:rPr>
              <a:t>203 insektisida</a:t>
            </a:r>
          </a:p>
          <a:p>
            <a:pPr marL="514350" indent="-514350">
              <a:lnSpc>
                <a:spcPct val="150000"/>
              </a:lnSpc>
              <a:buAutoNum type="alphaLcPeriod"/>
            </a:pPr>
            <a:r>
              <a:rPr lang="id-ID" sz="3200" b="1" dirty="0">
                <a:solidFill>
                  <a:schemeClr val="accent1">
                    <a:lumMod val="50000"/>
                  </a:schemeClr>
                </a:solidFill>
                <a:effectLst/>
                <a:latin typeface="Century Gothic" panose="020B0502020202020204" pitchFamily="34" charset="0"/>
              </a:rPr>
              <a:t>74 fungisida</a:t>
            </a:r>
          </a:p>
          <a:p>
            <a:pPr marL="514350" indent="-514350">
              <a:lnSpc>
                <a:spcPct val="150000"/>
              </a:lnSpc>
              <a:buAutoNum type="alphaLcPeriod"/>
            </a:pPr>
            <a:r>
              <a:rPr lang="id-ID" sz="3200" b="1" dirty="0">
                <a:solidFill>
                  <a:schemeClr val="accent1">
                    <a:lumMod val="50000"/>
                  </a:schemeClr>
                </a:solidFill>
                <a:latin typeface="Century Gothic" panose="020B0502020202020204" pitchFamily="34" charset="0"/>
              </a:rPr>
              <a:t>5 bakterisida</a:t>
            </a:r>
          </a:p>
          <a:p>
            <a:pPr marL="514350" indent="-514350">
              <a:lnSpc>
                <a:spcPct val="150000"/>
              </a:lnSpc>
              <a:buAutoNum type="alphaLcPeriod"/>
            </a:pPr>
            <a:r>
              <a:rPr lang="id-ID" sz="3200" b="1" dirty="0">
                <a:solidFill>
                  <a:schemeClr val="accent1">
                    <a:lumMod val="50000"/>
                  </a:schemeClr>
                </a:solidFill>
                <a:effectLst/>
                <a:latin typeface="Century Gothic" panose="020B0502020202020204" pitchFamily="34" charset="0"/>
              </a:rPr>
              <a:t>18 rodentisida</a:t>
            </a:r>
          </a:p>
          <a:p>
            <a:pPr marL="514350" indent="-514350">
              <a:lnSpc>
                <a:spcPct val="150000"/>
              </a:lnSpc>
              <a:buAutoNum type="alphaLcPeriod"/>
            </a:pPr>
            <a:r>
              <a:rPr lang="id-ID" sz="3200" b="1" dirty="0">
                <a:solidFill>
                  <a:schemeClr val="accent1">
                    <a:lumMod val="50000"/>
                  </a:schemeClr>
                </a:solidFill>
                <a:latin typeface="Century Gothic" panose="020B0502020202020204" pitchFamily="34" charset="0"/>
              </a:rPr>
              <a:t>75 herbisida</a:t>
            </a:r>
          </a:p>
          <a:p>
            <a:pPr marL="514350" indent="-514350">
              <a:lnSpc>
                <a:spcPct val="150000"/>
              </a:lnSpc>
              <a:buAutoNum type="alphaLcPeriod"/>
            </a:pPr>
            <a:r>
              <a:rPr lang="id-ID" sz="3200" b="1" dirty="0">
                <a:solidFill>
                  <a:schemeClr val="accent1">
                    <a:lumMod val="50000"/>
                  </a:schemeClr>
                </a:solidFill>
                <a:effectLst/>
                <a:latin typeface="Century Gothic" panose="020B0502020202020204" pitchFamily="34" charset="0"/>
              </a:rPr>
              <a:t>70 macam golongan lainnya</a:t>
            </a:r>
          </a:p>
          <a:p>
            <a:endParaRPr lang="id-ID" sz="3200" dirty="0">
              <a:effectLst/>
              <a:latin typeface="Helvetica" pitchFamily="2" charset="0"/>
            </a:endParaRPr>
          </a:p>
        </p:txBody>
      </p:sp>
      <p:sp>
        <p:nvSpPr>
          <p:cNvPr id="3" name="Kotak Teks 2">
            <a:extLst>
              <a:ext uri="{FF2B5EF4-FFF2-40B4-BE49-F238E27FC236}">
                <a16:creationId xmlns:a16="http://schemas.microsoft.com/office/drawing/2014/main" id="{048D7135-DFDB-731A-DE84-C1149540C73E}"/>
              </a:ext>
            </a:extLst>
          </p:cNvPr>
          <p:cNvSpPr txBox="1"/>
          <p:nvPr/>
        </p:nvSpPr>
        <p:spPr>
          <a:xfrm>
            <a:off x="11007307" y="184040"/>
            <a:ext cx="6833558" cy="575542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id-ID" sz="3200" b="1" dirty="0">
                <a:solidFill>
                  <a:schemeClr val="accent1">
                    <a:lumMod val="50000"/>
                  </a:schemeClr>
                </a:solidFill>
                <a:effectLst/>
                <a:latin typeface="Century Gothic" panose="020B0502020202020204" pitchFamily="34" charset="0"/>
              </a:rPr>
              <a:t>Pengukuran residu pestisida berdasarkan</a:t>
            </a:r>
          </a:p>
          <a:p>
            <a:pPr marL="457200" indent="-457200">
              <a:lnSpc>
                <a:spcPct val="150000"/>
              </a:lnSpc>
              <a:buFont typeface="Wingdings" pitchFamily="2" charset="2"/>
              <a:buChar char="q"/>
            </a:pPr>
            <a:r>
              <a:rPr lang="id-ID" sz="3200" b="1" dirty="0" err="1">
                <a:solidFill>
                  <a:schemeClr val="accent1">
                    <a:lumMod val="50000"/>
                  </a:schemeClr>
                </a:solidFill>
                <a:latin typeface="Century Gothic" panose="020B0502020202020204" pitchFamily="34" charset="0"/>
              </a:rPr>
              <a:t>Acceptable</a:t>
            </a:r>
            <a:r>
              <a:rPr lang="id-ID" sz="3200" b="1" dirty="0">
                <a:solidFill>
                  <a:schemeClr val="accent1">
                    <a:lumMod val="50000"/>
                  </a:schemeClr>
                </a:solidFill>
                <a:latin typeface="Century Gothic" panose="020B0502020202020204" pitchFamily="34" charset="0"/>
              </a:rPr>
              <a:t> </a:t>
            </a:r>
            <a:r>
              <a:rPr lang="id-ID" sz="3200" b="1" dirty="0" err="1">
                <a:solidFill>
                  <a:schemeClr val="accent1">
                    <a:lumMod val="50000"/>
                  </a:schemeClr>
                </a:solidFill>
                <a:latin typeface="Century Gothic" panose="020B0502020202020204" pitchFamily="34" charset="0"/>
              </a:rPr>
              <a:t>Daily</a:t>
            </a:r>
            <a:r>
              <a:rPr lang="id-ID" sz="3200" b="1" dirty="0">
                <a:solidFill>
                  <a:schemeClr val="accent1">
                    <a:lumMod val="50000"/>
                  </a:schemeClr>
                </a:solidFill>
                <a:latin typeface="Century Gothic" panose="020B0502020202020204" pitchFamily="34" charset="0"/>
              </a:rPr>
              <a:t> </a:t>
            </a:r>
            <a:r>
              <a:rPr lang="id-ID" sz="3200" b="1" dirty="0" err="1">
                <a:solidFill>
                  <a:schemeClr val="accent1">
                    <a:lumMod val="50000"/>
                  </a:schemeClr>
                </a:solidFill>
                <a:latin typeface="Century Gothic" panose="020B0502020202020204" pitchFamily="34" charset="0"/>
              </a:rPr>
              <a:t>Intake</a:t>
            </a:r>
            <a:r>
              <a:rPr lang="id-ID" sz="3200" b="1" dirty="0">
                <a:solidFill>
                  <a:schemeClr val="accent1">
                    <a:lumMod val="50000"/>
                  </a:schemeClr>
                </a:solidFill>
                <a:latin typeface="Century Gothic" panose="020B0502020202020204" pitchFamily="34" charset="0"/>
              </a:rPr>
              <a:t> (ADI)</a:t>
            </a:r>
          </a:p>
          <a:p>
            <a:pPr marL="457200" indent="-457200">
              <a:lnSpc>
                <a:spcPct val="150000"/>
              </a:lnSpc>
              <a:buFont typeface="Wingdings" pitchFamily="2" charset="2"/>
              <a:buChar char="q"/>
            </a:pPr>
            <a:r>
              <a:rPr lang="id-ID" sz="3200" b="1" dirty="0" err="1">
                <a:solidFill>
                  <a:schemeClr val="accent1">
                    <a:lumMod val="50000"/>
                  </a:schemeClr>
                </a:solidFill>
                <a:effectLst/>
                <a:latin typeface="Century Gothic" panose="020B0502020202020204" pitchFamily="34" charset="0"/>
              </a:rPr>
              <a:t>Maximum</a:t>
            </a:r>
            <a:r>
              <a:rPr lang="id-ID" sz="3200" b="1" dirty="0">
                <a:solidFill>
                  <a:schemeClr val="accent1">
                    <a:lumMod val="50000"/>
                  </a:schemeClr>
                </a:solidFill>
                <a:effectLst/>
                <a:latin typeface="Century Gothic" panose="020B0502020202020204" pitchFamily="34" charset="0"/>
              </a:rPr>
              <a:t> </a:t>
            </a:r>
            <a:r>
              <a:rPr lang="id-ID" sz="3200" b="1" dirty="0" err="1">
                <a:solidFill>
                  <a:schemeClr val="accent1">
                    <a:lumMod val="50000"/>
                  </a:schemeClr>
                </a:solidFill>
                <a:effectLst/>
                <a:latin typeface="Century Gothic" panose="020B0502020202020204" pitchFamily="34" charset="0"/>
              </a:rPr>
              <a:t>Allowable</a:t>
            </a:r>
            <a:r>
              <a:rPr lang="id-ID" sz="3200" b="1" dirty="0">
                <a:solidFill>
                  <a:schemeClr val="accent1">
                    <a:lumMod val="50000"/>
                  </a:schemeClr>
                </a:solidFill>
                <a:effectLst/>
                <a:latin typeface="Century Gothic" panose="020B0502020202020204" pitchFamily="34" charset="0"/>
              </a:rPr>
              <a:t> </a:t>
            </a:r>
            <a:r>
              <a:rPr lang="id-ID" sz="3200" b="1" dirty="0" err="1">
                <a:solidFill>
                  <a:schemeClr val="accent1">
                    <a:lumMod val="50000"/>
                  </a:schemeClr>
                </a:solidFill>
                <a:effectLst/>
                <a:latin typeface="Century Gothic" panose="020B0502020202020204" pitchFamily="34" charset="0"/>
              </a:rPr>
              <a:t>Concentration</a:t>
            </a:r>
            <a:r>
              <a:rPr lang="id-ID" sz="3200" b="1" dirty="0">
                <a:solidFill>
                  <a:schemeClr val="accent1">
                    <a:lumMod val="50000"/>
                  </a:schemeClr>
                </a:solidFill>
                <a:effectLst/>
                <a:latin typeface="Century Gothic" panose="020B0502020202020204" pitchFamily="34" charset="0"/>
              </a:rPr>
              <a:t> (MAC)</a:t>
            </a:r>
          </a:p>
          <a:p>
            <a:pPr marL="457200" indent="-457200">
              <a:lnSpc>
                <a:spcPct val="150000"/>
              </a:lnSpc>
              <a:buFont typeface="Wingdings" pitchFamily="2" charset="2"/>
              <a:buChar char="q"/>
            </a:pPr>
            <a:r>
              <a:rPr lang="id-ID" sz="3200" b="1" dirty="0" err="1">
                <a:solidFill>
                  <a:schemeClr val="accent1">
                    <a:lumMod val="50000"/>
                  </a:schemeClr>
                </a:solidFill>
                <a:latin typeface="Century Gothic" panose="020B0502020202020204" pitchFamily="34" charset="0"/>
              </a:rPr>
              <a:t>Maximum</a:t>
            </a:r>
            <a:r>
              <a:rPr lang="id-ID" sz="3200" b="1" dirty="0">
                <a:solidFill>
                  <a:schemeClr val="accent1">
                    <a:lumMod val="50000"/>
                  </a:schemeClr>
                </a:solidFill>
                <a:latin typeface="Century Gothic" panose="020B0502020202020204" pitchFamily="34" charset="0"/>
              </a:rPr>
              <a:t> </a:t>
            </a:r>
            <a:r>
              <a:rPr lang="id-ID" sz="3200" b="1" dirty="0" err="1">
                <a:solidFill>
                  <a:schemeClr val="accent1">
                    <a:lumMod val="50000"/>
                  </a:schemeClr>
                </a:solidFill>
                <a:latin typeface="Century Gothic" panose="020B0502020202020204" pitchFamily="34" charset="0"/>
              </a:rPr>
              <a:t>Residue</a:t>
            </a:r>
            <a:r>
              <a:rPr lang="id-ID" sz="3200" b="1" dirty="0">
                <a:solidFill>
                  <a:schemeClr val="accent1">
                    <a:lumMod val="50000"/>
                  </a:schemeClr>
                </a:solidFill>
                <a:latin typeface="Century Gothic" panose="020B0502020202020204" pitchFamily="34" charset="0"/>
              </a:rPr>
              <a:t> Limit (MRL) atau </a:t>
            </a:r>
            <a:r>
              <a:rPr lang="id-ID" sz="3200" b="1" dirty="0" err="1">
                <a:solidFill>
                  <a:schemeClr val="accent1">
                    <a:lumMod val="50000"/>
                  </a:schemeClr>
                </a:solidFill>
                <a:latin typeface="Century Gothic" panose="020B0502020202020204" pitchFamily="34" charset="0"/>
              </a:rPr>
              <a:t>Tolerance</a:t>
            </a:r>
            <a:r>
              <a:rPr lang="id-ID" sz="3200" b="1" dirty="0">
                <a:solidFill>
                  <a:schemeClr val="accent1">
                    <a:lumMod val="50000"/>
                  </a:schemeClr>
                </a:solidFill>
                <a:latin typeface="Century Gothic" panose="020B0502020202020204" pitchFamily="34" charset="0"/>
              </a:rPr>
              <a:t> Limit (TL)</a:t>
            </a:r>
            <a:endParaRPr lang="id-ID" sz="3200" b="1" dirty="0">
              <a:solidFill>
                <a:schemeClr val="accent1">
                  <a:lumMod val="50000"/>
                </a:schemeClr>
              </a:solidFill>
              <a:effectLst/>
              <a:latin typeface="Century Gothic" panose="020B0502020202020204" pitchFamily="34" charset="0"/>
            </a:endParaRPr>
          </a:p>
          <a:p>
            <a:endParaRPr lang="id-ID" sz="3200" dirty="0">
              <a:effectLst/>
              <a:latin typeface="Helvetica" pitchFamily="2" charset="0"/>
            </a:endParaRPr>
          </a:p>
        </p:txBody>
      </p:sp>
      <p:pic>
        <p:nvPicPr>
          <p:cNvPr id="3074" name="Picture 2" descr="Mengenal Jenis-jenis dan Karakteristik Pestisida">
            <a:extLst>
              <a:ext uri="{FF2B5EF4-FFF2-40B4-BE49-F238E27FC236}">
                <a16:creationId xmlns:a16="http://schemas.microsoft.com/office/drawing/2014/main" id="{E14B4870-3A0D-5AEF-B0F1-4C5E00D4A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2122" y="5671580"/>
            <a:ext cx="6993867" cy="4196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506" y="8191500"/>
            <a:ext cx="18288000" cy="4655127"/>
          </a:xfrm>
          <a:custGeom>
            <a:avLst/>
            <a:gdLst/>
            <a:ahLst/>
            <a:cxnLst/>
            <a:rect l="l" t="t" r="r" b="b"/>
            <a:pathLst>
              <a:path w="18288000" h="4655127">
                <a:moveTo>
                  <a:pt x="0" y="0"/>
                </a:moveTo>
                <a:lnTo>
                  <a:pt x="18288000" y="0"/>
                </a:lnTo>
                <a:lnTo>
                  <a:pt x="18288000" y="4655128"/>
                </a:lnTo>
                <a:lnTo>
                  <a:pt x="0" y="4655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19">
            <a:extLst>
              <a:ext uri="{FF2B5EF4-FFF2-40B4-BE49-F238E27FC236}">
                <a16:creationId xmlns:a16="http://schemas.microsoft.com/office/drawing/2014/main" id="{87154EA9-0727-9B25-8577-2F85D1E92C47}"/>
              </a:ext>
            </a:extLst>
          </p:cNvPr>
          <p:cNvSpPr txBox="1"/>
          <p:nvPr/>
        </p:nvSpPr>
        <p:spPr>
          <a:xfrm>
            <a:off x="-1828800" y="298679"/>
            <a:ext cx="18018728" cy="923330"/>
          </a:xfrm>
          <a:prstGeom prst="rect">
            <a:avLst/>
          </a:prstGeom>
        </p:spPr>
        <p:txBody>
          <a:bodyPr wrap="square" lIns="0" tIns="0" rIns="0" bIns="0" rtlCol="0" anchor="t">
            <a:spAutoFit/>
          </a:bodyPr>
          <a:lstStyle/>
          <a:p>
            <a:pPr algn="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Sumber</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Kontaminasi</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Produk</a:t>
            </a:r>
            <a:r>
              <a:rPr lang="en-US" sz="60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6000" b="1" spc="47" dirty="0" err="1">
                <a:solidFill>
                  <a:schemeClr val="accent1">
                    <a:lumMod val="50000"/>
                  </a:schemeClr>
                </a:solidFill>
                <a:latin typeface="Century Gothic" panose="020B0502020202020204" pitchFamily="34" charset="0"/>
                <a:ea typeface="Dynamo Medium"/>
                <a:cs typeface="Dynamo Medium"/>
                <a:sym typeface="Dynamo Medium"/>
              </a:rPr>
              <a:t>Perikanan</a:t>
            </a:r>
            <a:endParaRPr lang="en-US" sz="60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9" name="Panah Kanan 8">
            <a:extLst>
              <a:ext uri="{FF2B5EF4-FFF2-40B4-BE49-F238E27FC236}">
                <a16:creationId xmlns:a16="http://schemas.microsoft.com/office/drawing/2014/main" id="{649FB1CF-D01F-8BB8-9C75-DDED207CCCC4}"/>
              </a:ext>
            </a:extLst>
          </p:cNvPr>
          <p:cNvSpPr/>
          <p:nvPr/>
        </p:nvSpPr>
        <p:spPr>
          <a:xfrm rot="12676780">
            <a:off x="3655744" y="2378851"/>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anah Kanan 9">
            <a:extLst>
              <a:ext uri="{FF2B5EF4-FFF2-40B4-BE49-F238E27FC236}">
                <a16:creationId xmlns:a16="http://schemas.microsoft.com/office/drawing/2014/main" id="{F61A7947-56B6-0241-DE35-6CB49C833B36}"/>
              </a:ext>
            </a:extLst>
          </p:cNvPr>
          <p:cNvSpPr/>
          <p:nvPr/>
        </p:nvSpPr>
        <p:spPr>
          <a:xfrm rot="18881880">
            <a:off x="12061080" y="2370973"/>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anah Kanan 10">
            <a:extLst>
              <a:ext uri="{FF2B5EF4-FFF2-40B4-BE49-F238E27FC236}">
                <a16:creationId xmlns:a16="http://schemas.microsoft.com/office/drawing/2014/main" id="{6960F2A0-353D-4C99-A64B-E047601F818C}"/>
              </a:ext>
            </a:extLst>
          </p:cNvPr>
          <p:cNvSpPr/>
          <p:nvPr/>
        </p:nvSpPr>
        <p:spPr>
          <a:xfrm rot="8370654">
            <a:off x="3655743" y="6969000"/>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Panah Kanan 11">
            <a:extLst>
              <a:ext uri="{FF2B5EF4-FFF2-40B4-BE49-F238E27FC236}">
                <a16:creationId xmlns:a16="http://schemas.microsoft.com/office/drawing/2014/main" id="{D51ED4D1-60C0-42CE-A246-A464A8C16E2F}"/>
              </a:ext>
            </a:extLst>
          </p:cNvPr>
          <p:cNvSpPr/>
          <p:nvPr/>
        </p:nvSpPr>
        <p:spPr>
          <a:xfrm rot="2834905">
            <a:off x="11968116" y="7044570"/>
            <a:ext cx="828769" cy="945600"/>
          </a:xfrm>
          <a:prstGeom prst="rightArrow">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Kotak Teks 20">
            <a:extLst>
              <a:ext uri="{FF2B5EF4-FFF2-40B4-BE49-F238E27FC236}">
                <a16:creationId xmlns:a16="http://schemas.microsoft.com/office/drawing/2014/main" id="{18AB8A5F-F3D6-0977-013D-F868E3A5C1AA}"/>
              </a:ext>
            </a:extLst>
          </p:cNvPr>
          <p:cNvSpPr txBox="1"/>
          <p:nvPr/>
        </p:nvSpPr>
        <p:spPr>
          <a:xfrm>
            <a:off x="11758707" y="7948800"/>
            <a:ext cx="3676006"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Proses Pencucian</a:t>
            </a:r>
          </a:p>
        </p:txBody>
      </p:sp>
      <p:sp>
        <p:nvSpPr>
          <p:cNvPr id="23" name="Kotak Teks 22">
            <a:extLst>
              <a:ext uri="{FF2B5EF4-FFF2-40B4-BE49-F238E27FC236}">
                <a16:creationId xmlns:a16="http://schemas.microsoft.com/office/drawing/2014/main" id="{AB51990C-D0C4-A782-A880-69387EBEE9FA}"/>
              </a:ext>
            </a:extLst>
          </p:cNvPr>
          <p:cNvSpPr txBox="1"/>
          <p:nvPr/>
        </p:nvSpPr>
        <p:spPr>
          <a:xfrm>
            <a:off x="989560" y="1901704"/>
            <a:ext cx="7297190" cy="584775"/>
          </a:xfrm>
          <a:prstGeom prst="rect">
            <a:avLst/>
          </a:prstGeom>
          <a:noFill/>
        </p:spPr>
        <p:txBody>
          <a:bodyPr wrap="none" rtlCol="0">
            <a:spAutoFit/>
          </a:bodyPr>
          <a:lstStyle/>
          <a:p>
            <a:r>
              <a:rPr lang="id-ID" sz="3200" b="1" dirty="0">
                <a:solidFill>
                  <a:schemeClr val="accent1">
                    <a:lumMod val="75000"/>
                  </a:schemeClr>
                </a:solidFill>
                <a:latin typeface="Century Gothic" panose="020B0502020202020204" pitchFamily="34" charset="0"/>
              </a:rPr>
              <a:t>Kontaminasi Kimia: Pencemaran Air</a:t>
            </a:r>
          </a:p>
        </p:txBody>
      </p:sp>
      <p:pic>
        <p:nvPicPr>
          <p:cNvPr id="5122" name="Picture 2" descr="Kementerian Kelautan dan Perikanan akan Galakkan Riset">
            <a:extLst>
              <a:ext uri="{FF2B5EF4-FFF2-40B4-BE49-F238E27FC236}">
                <a16:creationId xmlns:a16="http://schemas.microsoft.com/office/drawing/2014/main" id="{4A73063C-BA0F-0D09-9479-2D2CA447E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781300"/>
            <a:ext cx="81915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Kotak Teks 2">
            <a:extLst>
              <a:ext uri="{FF2B5EF4-FFF2-40B4-BE49-F238E27FC236}">
                <a16:creationId xmlns:a16="http://schemas.microsoft.com/office/drawing/2014/main" id="{53044CF9-1D1B-147E-AF01-852043C64FF1}"/>
              </a:ext>
            </a:extLst>
          </p:cNvPr>
          <p:cNvSpPr txBox="1"/>
          <p:nvPr/>
        </p:nvSpPr>
        <p:spPr>
          <a:xfrm>
            <a:off x="12905902" y="1915208"/>
            <a:ext cx="5118007" cy="2951770"/>
          </a:xfrm>
          <a:prstGeom prst="rect">
            <a:avLst/>
          </a:prstGeom>
          <a:noFill/>
        </p:spPr>
        <p:txBody>
          <a:bodyPr wrap="square" rtlCol="0">
            <a:spAutoFit/>
          </a:bodyPr>
          <a:lstStyle/>
          <a:p>
            <a:pPr>
              <a:lnSpc>
                <a:spcPct val="150000"/>
              </a:lnSpc>
            </a:pPr>
            <a:r>
              <a:rPr lang="id-ID" sz="3200" b="1" dirty="0">
                <a:solidFill>
                  <a:schemeClr val="accent1">
                    <a:lumMod val="75000"/>
                  </a:schemeClr>
                </a:solidFill>
                <a:latin typeface="Century Gothic" panose="020B0502020202020204" pitchFamily="34" charset="0"/>
              </a:rPr>
              <a:t>Kontaminasi Fisik: Hewan atau Serangga yang terdapat pada ikan</a:t>
            </a:r>
          </a:p>
        </p:txBody>
      </p:sp>
      <p:sp>
        <p:nvSpPr>
          <p:cNvPr id="5" name="Kotak Teks 4">
            <a:extLst>
              <a:ext uri="{FF2B5EF4-FFF2-40B4-BE49-F238E27FC236}">
                <a16:creationId xmlns:a16="http://schemas.microsoft.com/office/drawing/2014/main" id="{457907DA-DA98-5384-59AD-170A92E700B9}"/>
              </a:ext>
            </a:extLst>
          </p:cNvPr>
          <p:cNvSpPr txBox="1"/>
          <p:nvPr/>
        </p:nvSpPr>
        <p:spPr>
          <a:xfrm>
            <a:off x="1531340" y="7852755"/>
            <a:ext cx="4249881" cy="584775"/>
          </a:xfrm>
          <a:prstGeom prst="rect">
            <a:avLst/>
          </a:prstGeom>
          <a:noFill/>
        </p:spPr>
        <p:txBody>
          <a:bodyPr wrap="none" rtlCol="0">
            <a:spAutoFit/>
          </a:bodyPr>
          <a:lstStyle/>
          <a:p>
            <a:r>
              <a:rPr lang="id-ID" sz="3200" b="1" dirty="0">
                <a:solidFill>
                  <a:schemeClr val="accent1">
                    <a:lumMod val="50000"/>
                  </a:schemeClr>
                </a:solidFill>
                <a:latin typeface="Century Gothic" panose="020B0502020202020204" pitchFamily="34" charset="0"/>
              </a:rPr>
              <a:t>Kontaminasi Biologis</a:t>
            </a:r>
          </a:p>
        </p:txBody>
      </p:sp>
    </p:spTree>
    <p:extLst>
      <p:ext uri="{BB962C8B-B14F-4D97-AF65-F5344CB8AC3E}">
        <p14:creationId xmlns:p14="http://schemas.microsoft.com/office/powerpoint/2010/main" val="376191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12592738" y="-611740"/>
            <a:ext cx="5871820" cy="3280879"/>
          </a:xfrm>
          <a:custGeom>
            <a:avLst/>
            <a:gdLst/>
            <a:ahLst/>
            <a:cxnLst/>
            <a:rect l="l" t="t" r="r" b="b"/>
            <a:pathLst>
              <a:path w="5871820" h="3280879">
                <a:moveTo>
                  <a:pt x="0" y="0"/>
                </a:moveTo>
                <a:lnTo>
                  <a:pt x="5871820" y="0"/>
                </a:lnTo>
                <a:lnTo>
                  <a:pt x="5871820" y="3280880"/>
                </a:lnTo>
                <a:lnTo>
                  <a:pt x="0" y="3280880"/>
                </a:lnTo>
                <a:lnTo>
                  <a:pt x="0" y="0"/>
                </a:lnTo>
                <a:close/>
              </a:path>
            </a:pathLst>
          </a:custGeom>
          <a:blipFill>
            <a:blip r:embed="rId2">
              <a:alphaModFix amt="69000"/>
            </a:blip>
            <a:stretch>
              <a:fillRect/>
            </a:stretch>
          </a:blipFill>
        </p:spPr>
      </p:sp>
      <p:sp>
        <p:nvSpPr>
          <p:cNvPr id="14" name="Freeform 14"/>
          <p:cNvSpPr/>
          <p:nvPr/>
        </p:nvSpPr>
        <p:spPr>
          <a:xfrm rot="-10800000" flipH="1" flipV="1">
            <a:off x="-203655" y="7617860"/>
            <a:ext cx="5871820" cy="3280879"/>
          </a:xfrm>
          <a:custGeom>
            <a:avLst/>
            <a:gdLst/>
            <a:ahLst/>
            <a:cxnLst/>
            <a:rect l="l" t="t" r="r" b="b"/>
            <a:pathLst>
              <a:path w="5871820" h="3280879">
                <a:moveTo>
                  <a:pt x="5871820" y="3280880"/>
                </a:moveTo>
                <a:lnTo>
                  <a:pt x="0" y="3280880"/>
                </a:lnTo>
                <a:lnTo>
                  <a:pt x="0" y="0"/>
                </a:lnTo>
                <a:lnTo>
                  <a:pt x="5871820" y="0"/>
                </a:lnTo>
                <a:lnTo>
                  <a:pt x="5871820" y="3280880"/>
                </a:lnTo>
                <a:close/>
              </a:path>
            </a:pathLst>
          </a:custGeom>
          <a:blipFill>
            <a:blip r:embed="rId2">
              <a:alphaModFix amt="69000"/>
            </a:blip>
            <a:stretch>
              <a:fillRect/>
            </a:stretch>
          </a:blipFill>
        </p:spPr>
      </p:sp>
      <p:sp>
        <p:nvSpPr>
          <p:cNvPr id="15" name="TextBox 19">
            <a:extLst>
              <a:ext uri="{FF2B5EF4-FFF2-40B4-BE49-F238E27FC236}">
                <a16:creationId xmlns:a16="http://schemas.microsoft.com/office/drawing/2014/main" id="{433B8BED-95C6-80DA-220D-9ECE304BC078}"/>
              </a:ext>
            </a:extLst>
          </p:cNvPr>
          <p:cNvSpPr txBox="1"/>
          <p:nvPr/>
        </p:nvSpPr>
        <p:spPr>
          <a:xfrm>
            <a:off x="762000" y="419100"/>
            <a:ext cx="14249400" cy="738664"/>
          </a:xfrm>
          <a:prstGeom prst="rect">
            <a:avLst/>
          </a:prstGeom>
        </p:spPr>
        <p:txBody>
          <a:bodyPr wrap="square" lIns="0" tIns="0" rIns="0" bIns="0" rtlCol="0" anchor="t">
            <a:spAutoFit/>
          </a:bodyPr>
          <a:lstStyle/>
          <a:p>
            <a:pPr algn="l"/>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Pencegahan</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Kontaminasi</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Produk</a:t>
            </a:r>
            <a:r>
              <a:rPr lang="en-US" sz="4800" b="1" spc="47" dirty="0">
                <a:solidFill>
                  <a:schemeClr val="accent1">
                    <a:lumMod val="50000"/>
                  </a:schemeClr>
                </a:solidFill>
                <a:latin typeface="Century Gothic" panose="020B0502020202020204" pitchFamily="34" charset="0"/>
                <a:ea typeface="Dynamo Medium"/>
                <a:cs typeface="Dynamo Medium"/>
                <a:sym typeface="Dynamo Medium"/>
              </a:rPr>
              <a:t> </a:t>
            </a:r>
            <a:r>
              <a:rPr lang="en-US" sz="4800" b="1" spc="47" dirty="0" err="1">
                <a:solidFill>
                  <a:schemeClr val="accent1">
                    <a:lumMod val="50000"/>
                  </a:schemeClr>
                </a:solidFill>
                <a:latin typeface="Century Gothic" panose="020B0502020202020204" pitchFamily="34" charset="0"/>
                <a:ea typeface="Dynamo Medium"/>
                <a:cs typeface="Dynamo Medium"/>
                <a:sym typeface="Dynamo Medium"/>
              </a:rPr>
              <a:t>Perikanan</a:t>
            </a:r>
            <a:endParaRPr lang="en-US" sz="4800" b="1" spc="47" dirty="0">
              <a:solidFill>
                <a:schemeClr val="accent1">
                  <a:lumMod val="50000"/>
                </a:schemeClr>
              </a:solidFill>
              <a:latin typeface="Century Gothic" panose="020B0502020202020204" pitchFamily="34" charset="0"/>
              <a:ea typeface="Dynamo Medium"/>
              <a:cs typeface="Dynamo Medium"/>
              <a:sym typeface="Dynamo Medium"/>
            </a:endParaRPr>
          </a:p>
        </p:txBody>
      </p:sp>
      <p:sp>
        <p:nvSpPr>
          <p:cNvPr id="10" name="Kotak Teks 9">
            <a:extLst>
              <a:ext uri="{FF2B5EF4-FFF2-40B4-BE49-F238E27FC236}">
                <a16:creationId xmlns:a16="http://schemas.microsoft.com/office/drawing/2014/main" id="{F251CD33-0EDD-05A7-B57C-CF48DEA9342A}"/>
              </a:ext>
            </a:extLst>
          </p:cNvPr>
          <p:cNvSpPr txBox="1"/>
          <p:nvPr/>
        </p:nvSpPr>
        <p:spPr>
          <a:xfrm>
            <a:off x="698130" y="1547584"/>
            <a:ext cx="12010237" cy="8295156"/>
          </a:xfrm>
          <a:prstGeom prst="rect">
            <a:avLst/>
          </a:prstGeom>
          <a:noFill/>
        </p:spPr>
        <p:txBody>
          <a:bodyPr wrap="square" rtlCol="0">
            <a:spAutoFit/>
          </a:bodyPr>
          <a:lstStyle/>
          <a:p>
            <a:pPr>
              <a:lnSpc>
                <a:spcPct val="150000"/>
              </a:lnSpc>
            </a:pPr>
            <a:r>
              <a:rPr lang="id-ID" sz="3600" b="1" dirty="0">
                <a:solidFill>
                  <a:schemeClr val="tx2">
                    <a:lumMod val="50000"/>
                  </a:schemeClr>
                </a:solidFill>
                <a:latin typeface="Century Gothic" panose="020B0502020202020204" pitchFamily="34" charset="0"/>
              </a:rPr>
              <a:t>Melalui Pasokan Air dan Es</a:t>
            </a:r>
          </a:p>
          <a:p>
            <a:pPr marL="342900" indent="-342900">
              <a:lnSpc>
                <a:spcPct val="150000"/>
              </a:lnSpc>
              <a:buAutoNum type="arabicPeriod"/>
            </a:pPr>
            <a:r>
              <a:rPr lang="id-ID" sz="3600" b="1" dirty="0">
                <a:solidFill>
                  <a:schemeClr val="tx2">
                    <a:lumMod val="50000"/>
                  </a:schemeClr>
                </a:solidFill>
                <a:latin typeface="Century Gothic" panose="020B0502020202020204" pitchFamily="34" charset="0"/>
              </a:rPr>
              <a:t> Air yang digunakan untuk pencucian harus tersedia dalam jumlah cukup dan memenuhi standar internasional untuk air minum, tidak, tercemar, dan aman</a:t>
            </a:r>
          </a:p>
          <a:p>
            <a:pPr marL="342900" indent="-342900">
              <a:lnSpc>
                <a:spcPct val="150000"/>
              </a:lnSpc>
              <a:buAutoNum type="arabicPeriod"/>
            </a:pPr>
            <a:r>
              <a:rPr lang="id-ID" sz="3600" b="1" dirty="0">
                <a:solidFill>
                  <a:schemeClr val="tx2">
                    <a:lumMod val="50000"/>
                  </a:schemeClr>
                </a:solidFill>
                <a:latin typeface="Century Gothic" panose="020B0502020202020204" pitchFamily="34" charset="0"/>
              </a:rPr>
              <a:t> Menggunakan air bersih yang mengalir</a:t>
            </a:r>
          </a:p>
          <a:p>
            <a:pPr marL="342900" indent="-342900">
              <a:lnSpc>
                <a:spcPct val="150000"/>
              </a:lnSpc>
              <a:buAutoNum type="arabicPeriod"/>
            </a:pPr>
            <a:r>
              <a:rPr lang="id-ID" sz="3600" b="1" dirty="0">
                <a:solidFill>
                  <a:schemeClr val="tx2">
                    <a:lumMod val="50000"/>
                  </a:schemeClr>
                </a:solidFill>
                <a:latin typeface="Century Gothic" panose="020B0502020202020204" pitchFamily="34" charset="0"/>
              </a:rPr>
              <a:t> Es yang digunakan untuk pendinginan dibuat secara higienis dari air bersih. Dalam penggunaannya es harus ditangani dan disimpan dengan baik</a:t>
            </a:r>
          </a:p>
        </p:txBody>
      </p:sp>
      <p:pic>
        <p:nvPicPr>
          <p:cNvPr id="6146" name="Picture 2" descr="Strategi Penggunaan Cold Storage untuk Meningkatkan Keuntungan Bisnis  Perikanan">
            <a:extLst>
              <a:ext uri="{FF2B5EF4-FFF2-40B4-BE49-F238E27FC236}">
                <a16:creationId xmlns:a16="http://schemas.microsoft.com/office/drawing/2014/main" id="{5AB24BCC-D890-5FE9-4535-FB524D067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00" y="3071181"/>
            <a:ext cx="6121400" cy="4407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90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1191</Words>
  <Application>Microsoft Macintosh PowerPoint</Application>
  <PresentationFormat>Kustom</PresentationFormat>
  <Paragraphs>148</Paragraphs>
  <Slides>19</Slides>
  <Notes>1</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19</vt:i4>
      </vt:variant>
    </vt:vector>
  </HeadingPairs>
  <TitlesOfParts>
    <vt:vector size="27" baseType="lpstr">
      <vt:lpstr>Dynamo Medium</vt:lpstr>
      <vt:lpstr>Arial</vt:lpstr>
      <vt:lpstr>Source Sans Pro Bold</vt:lpstr>
      <vt:lpstr>Helvetica</vt:lpstr>
      <vt:lpstr>Calibri</vt:lpstr>
      <vt:lpstr>Century Gothic</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Sanitasi Industri - Sanitasi Bahan Baku dan Penunjang</dc:title>
  <cp:lastModifiedBy>Silaturahmi Widaputri</cp:lastModifiedBy>
  <cp:revision>32</cp:revision>
  <dcterms:created xsi:type="dcterms:W3CDTF">2006-08-16T00:00:00Z</dcterms:created>
  <dcterms:modified xsi:type="dcterms:W3CDTF">2024-10-24T12:32:05Z</dcterms:modified>
  <dc:identifier>DAGUd5mSwug</dc:identifier>
</cp:coreProperties>
</file>