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5" r:id="rId16"/>
    <p:sldId id="278" r:id="rId17"/>
    <p:sldId id="279" r:id="rId18"/>
    <p:sldId id="277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08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717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30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13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31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453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46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51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250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8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0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2C65-6814-49B5-AA7D-4216B2338599}" type="datetimeFigureOut">
              <a:rPr lang="id-ID" smtClean="0"/>
              <a:t>30/11/2020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B3A8-9953-45B1-8AD6-62158BCE5A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77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Interaksi Gen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88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10515600" cy="562154"/>
          </a:xfrm>
        </p:spPr>
        <p:txBody>
          <a:bodyPr>
            <a:normAutofit/>
          </a:bodyPr>
          <a:lstStyle/>
          <a:p>
            <a:r>
              <a:rPr lang="id-ID" sz="2800" dirty="0" smtClean="0"/>
              <a:t>Interaksi Dominan dan resesif  (13 : 3)</a:t>
            </a:r>
            <a:endParaRPr lang="id-ID" sz="28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1977"/>
            <a:ext cx="10096500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0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484"/>
            <a:ext cx="10515600" cy="613669"/>
          </a:xfrm>
        </p:spPr>
        <p:txBody>
          <a:bodyPr>
            <a:normAutofit/>
          </a:bodyPr>
          <a:lstStyle/>
          <a:p>
            <a:r>
              <a:rPr lang="id-ID" sz="2800" dirty="0" smtClean="0"/>
              <a:t>Interaksi </a:t>
            </a:r>
            <a:r>
              <a:rPr lang="id-ID" sz="2800" dirty="0" err="1" smtClean="0"/>
              <a:t>non</a:t>
            </a:r>
            <a:r>
              <a:rPr lang="id-ID" sz="2800" dirty="0" smtClean="0"/>
              <a:t> </a:t>
            </a:r>
            <a:r>
              <a:rPr lang="id-ID" sz="2800" dirty="0" err="1" smtClean="0"/>
              <a:t>epistatik</a:t>
            </a:r>
            <a:endParaRPr lang="id-ID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36154"/>
            <a:ext cx="10515600" cy="5440810"/>
          </a:xfrm>
        </p:spPr>
        <p:txBody>
          <a:bodyPr/>
          <a:lstStyle/>
          <a:p>
            <a:r>
              <a:rPr lang="id-ID" sz="2000" dirty="0" smtClean="0"/>
              <a:t>Interaksi genetik bisa terjadi tanpa </a:t>
            </a:r>
            <a:r>
              <a:rPr lang="id-ID" sz="2000" dirty="0" err="1" smtClean="0"/>
              <a:t>epistasis</a:t>
            </a:r>
            <a:r>
              <a:rPr lang="id-ID" sz="2000" dirty="0" smtClean="0"/>
              <a:t> tetapi saling melengkapi, kerja gen komplementer. </a:t>
            </a:r>
            <a:r>
              <a:rPr lang="id-ID" sz="2000" dirty="0" err="1" smtClean="0"/>
              <a:t>Cntohnya</a:t>
            </a:r>
            <a:r>
              <a:rPr lang="id-ID" sz="2000" dirty="0" smtClean="0"/>
              <a:t> pada kerja enzim.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352282"/>
            <a:ext cx="11539469" cy="55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8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6068"/>
            <a:ext cx="10515600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8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/>
          </a:bodyPr>
          <a:lstStyle/>
          <a:p>
            <a:r>
              <a:rPr lang="id-ID" sz="2400" dirty="0" smtClean="0"/>
              <a:t>Interaksi dengan tiga faktor atau lebih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02" y="901522"/>
            <a:ext cx="10831132" cy="58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1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244699"/>
            <a:ext cx="11075831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1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2820473"/>
            <a:ext cx="8989453" cy="232369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556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562" y="2588654"/>
            <a:ext cx="9710872" cy="27432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62" y="216113"/>
            <a:ext cx="10106025" cy="2372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431" y="5653825"/>
            <a:ext cx="956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Jelaslah hasil yang diharapkan sangat menyimpang dari hasil pengamatan. Oleh karena itu </a:t>
            </a:r>
            <a:r>
              <a:rPr lang="id-ID" sz="2000" dirty="0" err="1" smtClean="0"/>
              <a:t>gentip</a:t>
            </a:r>
            <a:r>
              <a:rPr lang="id-ID" sz="2000" dirty="0" smtClean="0"/>
              <a:t> induk betinanya mungkin  bukan </a:t>
            </a:r>
            <a:r>
              <a:rPr lang="id-ID" sz="2000" dirty="0" err="1" smtClean="0"/>
              <a:t>AaBbcc</a:t>
            </a:r>
            <a:r>
              <a:rPr lang="id-ID" sz="2000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428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685" y="721217"/>
            <a:ext cx="10340662" cy="3387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5617" y="4597758"/>
            <a:ext cx="8757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Hasil yang diharapkan hampir sesuai dengan hasil pengamatan, jadi genotip albino betinanya adalah </a:t>
            </a:r>
            <a:r>
              <a:rPr lang="id-ID" sz="2400" dirty="0" err="1" smtClean="0"/>
              <a:t>aaBbcc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6952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7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Interaksi  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Fenotipe </a:t>
            </a:r>
            <a:r>
              <a:rPr lang="id-ID" dirty="0" err="1" smtClean="0"/>
              <a:t>adallah</a:t>
            </a:r>
            <a:r>
              <a:rPr lang="id-ID" dirty="0" smtClean="0"/>
              <a:t> hasil dari banyak produk gen yang diekspresikan dalam suatu lingkungan tertentu.  Lingkungan mencakup suhu, jumlah atau kualitas cahaya hormon dan enzim. 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Bentuk-bentuk Interaksi gen:</a:t>
            </a:r>
          </a:p>
          <a:p>
            <a:pPr marL="514350" indent="-514350">
              <a:buAutoNum type="arabicPeriod"/>
            </a:pPr>
            <a:r>
              <a:rPr lang="id-ID" dirty="0" err="1" smtClean="0"/>
              <a:t>Epistasi</a:t>
            </a:r>
            <a:r>
              <a:rPr lang="id-ID" dirty="0" smtClean="0"/>
              <a:t> dominan  (12 : 3 : 1)</a:t>
            </a:r>
          </a:p>
          <a:p>
            <a:pPr marL="514350" indent="-514350">
              <a:buAutoNum type="arabicPeriod"/>
            </a:pPr>
            <a:r>
              <a:rPr lang="id-ID" dirty="0" err="1" smtClean="0"/>
              <a:t>Epistasi</a:t>
            </a:r>
            <a:r>
              <a:rPr lang="id-ID" dirty="0" smtClean="0"/>
              <a:t> resesif ( 9 : 3 : 4)</a:t>
            </a:r>
          </a:p>
          <a:p>
            <a:pPr marL="514350" indent="-514350">
              <a:buAutoNum type="arabicPeriod"/>
            </a:pPr>
            <a:r>
              <a:rPr lang="id-ID" dirty="0"/>
              <a:t> </a:t>
            </a:r>
            <a:r>
              <a:rPr lang="id-ID" dirty="0" smtClean="0"/>
              <a:t>Gen duplikat dengan efek kumulatif ( 15 : 1)</a:t>
            </a:r>
          </a:p>
          <a:p>
            <a:pPr marL="514350" indent="-514350">
              <a:buAutoNum type="arabicPeriod"/>
            </a:pPr>
            <a:r>
              <a:rPr lang="id-ID" dirty="0"/>
              <a:t> </a:t>
            </a:r>
            <a:r>
              <a:rPr lang="id-ID" dirty="0" smtClean="0"/>
              <a:t>Gen dominan duplikat  ( 9 : 7)</a:t>
            </a:r>
          </a:p>
          <a:p>
            <a:pPr marL="514350" indent="-514350">
              <a:buAutoNum type="arabicPeriod"/>
            </a:pPr>
            <a:r>
              <a:rPr lang="id-ID" dirty="0" smtClean="0"/>
              <a:t>Interaksi </a:t>
            </a:r>
            <a:r>
              <a:rPr lang="id-ID" dirty="0" err="1" smtClean="0"/>
              <a:t>Dominan-resesif</a:t>
            </a:r>
            <a:r>
              <a:rPr lang="id-ID" dirty="0" smtClean="0"/>
              <a:t> (13 : 3)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972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id-ID" dirty="0" err="1" smtClean="0"/>
              <a:t>Epistasis</a:t>
            </a:r>
            <a:r>
              <a:rPr lang="id-ID" dirty="0" smtClean="0"/>
              <a:t> Dominan (12 : 3 : 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4824681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 Misalkan  ada dua lokus  yang berdekatan,   lokus  dengan alel A dan lokus dengan alel B. Alel A menghasilkan fenotip </a:t>
            </a:r>
            <a:r>
              <a:rPr lang="id-ID" dirty="0" err="1" smtClean="0"/>
              <a:t>tetentu</a:t>
            </a:r>
            <a:r>
              <a:rPr lang="id-ID" dirty="0" smtClean="0"/>
              <a:t> tanpa dipengaruhi oleh  alel B pada lokus lainnya. Maka alel A disebut </a:t>
            </a:r>
            <a:r>
              <a:rPr lang="id-ID" dirty="0" err="1" smtClean="0"/>
              <a:t>epistasi</a:t>
            </a:r>
            <a:r>
              <a:rPr lang="id-ID" dirty="0" smtClean="0"/>
              <a:t> secara dominan terhadap alel B dan b .</a:t>
            </a:r>
            <a:r>
              <a:rPr lang="id-ID" dirty="0" err="1" smtClean="0"/>
              <a:t>hipostatik</a:t>
            </a:r>
            <a:r>
              <a:rPr lang="id-ID" dirty="0" smtClean="0"/>
              <a:t>). Alel </a:t>
            </a:r>
            <a:r>
              <a:rPr lang="id-ID" dirty="0" err="1" smtClean="0"/>
              <a:t>hipostatik</a:t>
            </a:r>
            <a:r>
              <a:rPr lang="id-ID" dirty="0" smtClean="0"/>
              <a:t> B dan b hanya dapat diekspresikan hanya jika </a:t>
            </a:r>
            <a:r>
              <a:rPr lang="id-ID" dirty="0" err="1" smtClean="0"/>
              <a:t>genotif</a:t>
            </a:r>
            <a:r>
              <a:rPr lang="id-ID" dirty="0" smtClean="0"/>
              <a:t> individu itu resesif homozigot lokus </a:t>
            </a:r>
            <a:r>
              <a:rPr lang="id-ID" dirty="0" err="1" smtClean="0"/>
              <a:t>epistatik</a:t>
            </a:r>
            <a:r>
              <a:rPr lang="id-ID" dirty="0" smtClean="0"/>
              <a:t> (</a:t>
            </a:r>
            <a:r>
              <a:rPr lang="id-ID" dirty="0" err="1" smtClean="0"/>
              <a:t>aa</a:t>
            </a:r>
            <a:r>
              <a:rPr lang="id-ID" dirty="0" smtClean="0"/>
              <a:t>). </a:t>
            </a:r>
            <a:r>
              <a:rPr lang="id-ID" dirty="0" err="1" smtClean="0"/>
              <a:t>Denga</a:t>
            </a:r>
            <a:r>
              <a:rPr lang="id-ID" dirty="0" smtClean="0"/>
              <a:t> demikian genotip </a:t>
            </a:r>
            <a:r>
              <a:rPr lang="id-ID" dirty="0" err="1" smtClean="0"/>
              <a:t>A-B</a:t>
            </a:r>
            <a:r>
              <a:rPr lang="id-ID" dirty="0" smtClean="0"/>
              <a:t>- dan </a:t>
            </a:r>
            <a:r>
              <a:rPr lang="id-ID" dirty="0" err="1" smtClean="0"/>
              <a:t>A-bb</a:t>
            </a:r>
            <a:r>
              <a:rPr lang="id-ID" dirty="0" smtClean="0"/>
              <a:t> menghasilkan fenotip yang sama, sedangkan </a:t>
            </a:r>
            <a:r>
              <a:rPr lang="id-ID" dirty="0" err="1" smtClean="0"/>
              <a:t>aaB</a:t>
            </a:r>
            <a:r>
              <a:rPr lang="id-ID" dirty="0" smtClean="0"/>
              <a:t>- dan </a:t>
            </a:r>
            <a:r>
              <a:rPr lang="id-ID" dirty="0" err="1" smtClean="0"/>
              <a:t>aabb</a:t>
            </a:r>
            <a:r>
              <a:rPr lang="id-ID" dirty="0" smtClean="0"/>
              <a:t> menghasilkan dua fenotip yang lain. Rasio perbandingannya menjadi </a:t>
            </a:r>
          </a:p>
          <a:p>
            <a:pPr marL="0" indent="0">
              <a:buNone/>
            </a:pPr>
            <a:r>
              <a:rPr lang="id-ID" dirty="0" smtClean="0"/>
              <a:t>12 : 3 : 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397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r>
              <a:rPr lang="id-ID" sz="2400" dirty="0" smtClean="0"/>
              <a:t>Soal latihan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r>
              <a:rPr lang="id-ID" dirty="0" smtClean="0"/>
              <a:t>Warna bulu anjing ditentukan oleh dua gen. Pada salah satu lokus, </a:t>
            </a:r>
            <a:r>
              <a:rPr lang="id-ID" dirty="0" err="1" smtClean="0"/>
              <a:t>sebuha</a:t>
            </a:r>
            <a:r>
              <a:rPr lang="id-ID" dirty="0" smtClean="0"/>
              <a:t> penghambat </a:t>
            </a:r>
            <a:r>
              <a:rPr lang="id-ID" dirty="0" err="1" smtClean="0"/>
              <a:t>epistatis</a:t>
            </a:r>
            <a:r>
              <a:rPr lang="id-ID" dirty="0" smtClean="0"/>
              <a:t> dominan </a:t>
            </a:r>
            <a:r>
              <a:rPr lang="id-ID" dirty="0" err="1" smtClean="0"/>
              <a:t>terhdap</a:t>
            </a:r>
            <a:r>
              <a:rPr lang="id-ID" dirty="0" smtClean="0"/>
              <a:t> pigmen warna bulu (I-) mencegah ekspresi alel warna    pada </a:t>
            </a:r>
            <a:r>
              <a:rPr lang="id-ID" dirty="0" err="1" smtClean="0"/>
              <a:t>ebuah</a:t>
            </a:r>
            <a:r>
              <a:rPr lang="id-ID" dirty="0" smtClean="0"/>
              <a:t> lokus lain yang berpasangan secara bebas </a:t>
            </a:r>
            <a:r>
              <a:rPr lang="id-ID" dirty="0" err="1" smtClean="0"/>
              <a:t>dngannya</a:t>
            </a:r>
            <a:r>
              <a:rPr lang="id-ID" dirty="0" smtClean="0"/>
              <a:t> sehingga terjadilah warna putih. Ketika terjadi kondisi resesif pada lokus </a:t>
            </a:r>
            <a:r>
              <a:rPr lang="id-ID" dirty="0" err="1" smtClean="0"/>
              <a:t>inhibitor</a:t>
            </a:r>
            <a:r>
              <a:rPr lang="id-ID" dirty="0" smtClean="0"/>
              <a:t> tersebut (</a:t>
            </a:r>
            <a:r>
              <a:rPr lang="id-ID" dirty="0" err="1" smtClean="0"/>
              <a:t>ii</a:t>
            </a:r>
            <a:r>
              <a:rPr lang="id-ID" dirty="0" smtClean="0"/>
              <a:t>) </a:t>
            </a:r>
            <a:r>
              <a:rPr lang="id-ID" dirty="0" err="1" smtClean="0"/>
              <a:t>allel-alel</a:t>
            </a:r>
            <a:r>
              <a:rPr lang="id-ID" dirty="0" smtClean="0"/>
              <a:t> pada lokus </a:t>
            </a:r>
            <a:r>
              <a:rPr lang="id-ID" dirty="0" err="1" smtClean="0"/>
              <a:t>hipostatik</a:t>
            </a:r>
            <a:r>
              <a:rPr lang="id-ID" dirty="0" smtClean="0"/>
              <a:t> dapat </a:t>
            </a:r>
            <a:r>
              <a:rPr lang="id-ID" dirty="0" err="1" smtClean="0"/>
              <a:t>terekspresikan</a:t>
            </a:r>
            <a:r>
              <a:rPr lang="id-ID" dirty="0" smtClean="0"/>
              <a:t>, dengan </a:t>
            </a:r>
            <a:r>
              <a:rPr lang="id-ID" dirty="0" err="1" smtClean="0"/>
              <a:t>iiB</a:t>
            </a:r>
            <a:r>
              <a:rPr lang="id-ID" dirty="0" smtClean="0"/>
              <a:t>- menghasilkan warna hitam dan </a:t>
            </a:r>
            <a:r>
              <a:rPr lang="id-ID" dirty="0" err="1" smtClean="0"/>
              <a:t>iibb</a:t>
            </a:r>
            <a:r>
              <a:rPr lang="id-ID" dirty="0" smtClean="0"/>
              <a:t> menghasilkan warna </a:t>
            </a:r>
            <a:r>
              <a:rPr lang="id-ID" dirty="0" err="1" smtClean="0"/>
              <a:t>coklat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Ketika anjing anjing   </a:t>
            </a:r>
            <a:r>
              <a:rPr lang="id-ID" dirty="0" err="1" smtClean="0"/>
              <a:t>dihibrid</a:t>
            </a:r>
            <a:r>
              <a:rPr lang="id-ID" dirty="0" smtClean="0"/>
              <a:t> berbulu putih dikawinkan, tentukan: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a. Proporsi </a:t>
            </a:r>
            <a:r>
              <a:rPr lang="id-ID" dirty="0" err="1" smtClean="0"/>
              <a:t>fenotipik</a:t>
            </a:r>
            <a:r>
              <a:rPr lang="id-ID" dirty="0" smtClean="0"/>
              <a:t>  yang diharapkan pada progeninya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b. Kemungkinan memilih sebuah genotip yang homozigot pada kedua lokus </a:t>
            </a:r>
            <a:r>
              <a:rPr lang="id-ID" dirty="0" err="1" smtClean="0"/>
              <a:t>diantara</a:t>
            </a:r>
            <a:r>
              <a:rPr lang="id-ID" dirty="0" smtClean="0"/>
              <a:t> progeni yang putih.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71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62"/>
            <a:ext cx="10515600" cy="5970901"/>
          </a:xfrm>
        </p:spPr>
        <p:txBody>
          <a:bodyPr/>
          <a:lstStyle/>
          <a:p>
            <a:r>
              <a:rPr lang="id-ID" dirty="0" smtClean="0"/>
              <a:t>Jawab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/>
              <a:t> </a:t>
            </a:r>
            <a:r>
              <a:rPr lang="id-ID" dirty="0" smtClean="0"/>
              <a:t>                  </a:t>
            </a:r>
            <a:r>
              <a:rPr lang="id-ID" sz="2000" dirty="0" smtClean="0"/>
              <a:t> P:     </a:t>
            </a:r>
            <a:r>
              <a:rPr lang="id-ID" sz="2000" dirty="0" err="1" smtClean="0"/>
              <a:t>IiBb</a:t>
            </a:r>
            <a:r>
              <a:rPr lang="id-ID" sz="2000" dirty="0" smtClean="0"/>
              <a:t>        X       </a:t>
            </a:r>
            <a:r>
              <a:rPr lang="id-ID" sz="2000" dirty="0" err="1" smtClean="0"/>
              <a:t>IiBb</a:t>
            </a:r>
            <a:endParaRPr lang="id-ID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 smtClean="0"/>
              <a:t>                                    putih               putih</a:t>
            </a:r>
            <a:r>
              <a:rPr lang="id-ID" dirty="0" smtClean="0"/>
              <a:t>          </a:t>
            </a:r>
          </a:p>
          <a:p>
            <a:pPr marL="0" indent="0">
              <a:buNone/>
            </a:pPr>
            <a:r>
              <a:rPr lang="id-ID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90163"/>
            <a:ext cx="10134600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2" y="489397"/>
            <a:ext cx="11075831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18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Gen duplikat efek kumulatif (9  :  6 : 1)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180" y="1133341"/>
            <a:ext cx="9669640" cy="50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Gen Dominan Duplikat ( 15 : 1)</a:t>
            </a:r>
            <a:endParaRPr lang="id-ID" sz="2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44" y="1081827"/>
            <a:ext cx="10856890" cy="5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4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r>
              <a:rPr lang="id-ID" sz="2400" dirty="0" smtClean="0"/>
              <a:t>Gen resesif Duplikat ( 9 : 7)</a:t>
            </a:r>
            <a:endParaRPr lang="id-ID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1017432"/>
            <a:ext cx="11217498" cy="57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403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Interaksi Gen</vt:lpstr>
      <vt:lpstr>Interaksi  gen</vt:lpstr>
      <vt:lpstr>Epistasis Dominan (12 : 3 : 1)</vt:lpstr>
      <vt:lpstr>Soal latihan</vt:lpstr>
      <vt:lpstr>PowerPoint Presentation</vt:lpstr>
      <vt:lpstr>PowerPoint Presentation</vt:lpstr>
      <vt:lpstr>Gen duplikat efek kumulatif (9  :  6 : 1)</vt:lpstr>
      <vt:lpstr>Gen Dominan Duplikat ( 15 : 1)</vt:lpstr>
      <vt:lpstr>Gen resesif Duplikat ( 9 : 7)</vt:lpstr>
      <vt:lpstr>Interaksi Dominan dan resesif  (13 : 3)</vt:lpstr>
      <vt:lpstr>Interaksi non epistatik</vt:lpstr>
      <vt:lpstr>PowerPoint Presentation</vt:lpstr>
      <vt:lpstr>Interaksi dengan tiga faktor atau lebih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Interaksi Gen</dc:title>
  <dc:creator>user</dc:creator>
  <cp:lastModifiedBy>user</cp:lastModifiedBy>
  <cp:revision>17</cp:revision>
  <dcterms:created xsi:type="dcterms:W3CDTF">2020-11-30T08:44:08Z</dcterms:created>
  <dcterms:modified xsi:type="dcterms:W3CDTF">2020-11-30T12:20:48Z</dcterms:modified>
</cp:coreProperties>
</file>