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8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612061-2F1D-46A2-B4F0-E59526F2D1E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5AD18336-B06A-4584-94EE-3394C63C00B1}">
      <dgm:prSet phldrT="[Text]"/>
      <dgm:spPr/>
      <dgm:t>
        <a:bodyPr/>
        <a:lstStyle/>
        <a:p>
          <a:r>
            <a:rPr lang="id-ID" dirty="0" smtClean="0"/>
            <a:t>Lembaga Hukum</a:t>
          </a:r>
          <a:endParaRPr lang="id-ID" dirty="0"/>
        </a:p>
      </dgm:t>
    </dgm:pt>
    <dgm:pt modelId="{8DC9051A-9CBE-4DE0-B5AE-27EE1997251C}" type="parTrans" cxnId="{F133DCB6-5A69-4EDE-969B-FE67ADD4B406}">
      <dgm:prSet/>
      <dgm:spPr/>
      <dgm:t>
        <a:bodyPr/>
        <a:lstStyle/>
        <a:p>
          <a:endParaRPr lang="id-ID"/>
        </a:p>
      </dgm:t>
    </dgm:pt>
    <dgm:pt modelId="{FEAB0752-DB11-422D-9058-BF62B18AA91D}" type="sibTrans" cxnId="{F133DCB6-5A69-4EDE-969B-FE67ADD4B406}">
      <dgm:prSet/>
      <dgm:spPr/>
      <dgm:t>
        <a:bodyPr/>
        <a:lstStyle/>
        <a:p>
          <a:endParaRPr lang="id-ID"/>
        </a:p>
      </dgm:t>
    </dgm:pt>
    <dgm:pt modelId="{42BBD6F8-B2C9-424E-81CB-55B89BEBB9BE}">
      <dgm:prSet phldrT="[Text]"/>
      <dgm:spPr/>
      <dgm:t>
        <a:bodyPr/>
        <a:lstStyle/>
        <a:p>
          <a:r>
            <a:rPr lang="en-US" dirty="0" err="1" smtClean="0"/>
            <a:t>Nama</a:t>
          </a:r>
          <a:r>
            <a:rPr lang="en-US" dirty="0" smtClean="0"/>
            <a:t>, </a:t>
          </a:r>
          <a:r>
            <a:rPr lang="en-US" dirty="0" err="1" smtClean="0"/>
            <a:t>Isinya</a:t>
          </a:r>
          <a:r>
            <a:rPr lang="en-US" dirty="0" smtClean="0"/>
            <a:t>, </a:t>
          </a:r>
          <a:r>
            <a:rPr lang="en-US" dirty="0" err="1" smtClean="0"/>
            <a:t>Subyeknya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tanahnya</a:t>
          </a:r>
          <a:endParaRPr lang="id-ID" dirty="0"/>
        </a:p>
      </dgm:t>
    </dgm:pt>
    <dgm:pt modelId="{476BEC4C-F626-4CD9-B16C-C70E2A859AC5}" type="parTrans" cxnId="{18AA2EC9-0095-413A-AA54-F6A2CA613FAD}">
      <dgm:prSet/>
      <dgm:spPr/>
      <dgm:t>
        <a:bodyPr/>
        <a:lstStyle/>
        <a:p>
          <a:endParaRPr lang="id-ID"/>
        </a:p>
      </dgm:t>
    </dgm:pt>
    <dgm:pt modelId="{496F98E0-8A40-41CA-B307-6E00B53C7A15}" type="sibTrans" cxnId="{18AA2EC9-0095-413A-AA54-F6A2CA613FAD}">
      <dgm:prSet/>
      <dgm:spPr/>
      <dgm:t>
        <a:bodyPr/>
        <a:lstStyle/>
        <a:p>
          <a:endParaRPr lang="id-ID"/>
        </a:p>
      </dgm:t>
    </dgm:pt>
    <dgm:pt modelId="{7D68044E-12A0-4C3C-B5BB-266F6BA228ED}">
      <dgm:prSet phldrT="[Text]"/>
      <dgm:spPr/>
      <dgm:t>
        <a:bodyPr/>
        <a:lstStyle/>
        <a:p>
          <a:r>
            <a:rPr lang="id-ID" dirty="0" smtClean="0"/>
            <a:t>Hub. Hukum Konkrit</a:t>
          </a:r>
          <a:endParaRPr lang="id-ID" dirty="0"/>
        </a:p>
      </dgm:t>
    </dgm:pt>
    <dgm:pt modelId="{8252D2EA-3401-495B-8104-B975ABFAA047}" type="parTrans" cxnId="{AE245205-3A73-46BA-A7EF-9D2D33C402EE}">
      <dgm:prSet/>
      <dgm:spPr/>
      <dgm:t>
        <a:bodyPr/>
        <a:lstStyle/>
        <a:p>
          <a:endParaRPr lang="id-ID"/>
        </a:p>
      </dgm:t>
    </dgm:pt>
    <dgm:pt modelId="{46C3DF7D-D6A5-489C-8911-A4241525B61E}" type="sibTrans" cxnId="{AE245205-3A73-46BA-A7EF-9D2D33C402EE}">
      <dgm:prSet/>
      <dgm:spPr/>
      <dgm:t>
        <a:bodyPr/>
        <a:lstStyle/>
        <a:p>
          <a:endParaRPr lang="id-ID"/>
        </a:p>
      </dgm:t>
    </dgm:pt>
    <dgm:pt modelId="{2AE9A7D4-AE9D-4064-BD93-9D50DD2C7E39}">
      <dgm:prSet phldrT="[Text]"/>
      <dgm:spPr/>
      <dgm:t>
        <a:bodyPr/>
        <a:lstStyle/>
        <a:p>
          <a:r>
            <a:rPr lang="en-US" dirty="0" err="1" smtClean="0"/>
            <a:t>penciptaan</a:t>
          </a:r>
          <a:r>
            <a:rPr lang="en-US" dirty="0" smtClean="0"/>
            <a:t>, </a:t>
          </a:r>
          <a:r>
            <a:rPr lang="en-US" dirty="0" err="1" smtClean="0"/>
            <a:t>pembebanan</a:t>
          </a:r>
          <a:r>
            <a:rPr lang="en-US" dirty="0" smtClean="0"/>
            <a:t>, </a:t>
          </a:r>
          <a:r>
            <a:rPr lang="id-ID" dirty="0" smtClean="0"/>
            <a:t>pemin</a:t>
          </a:r>
          <a:r>
            <a:rPr lang="en-US" dirty="0" err="1" smtClean="0"/>
            <a:t>pindah</a:t>
          </a:r>
          <a:r>
            <a:rPr lang="id-ID" dirty="0" smtClean="0"/>
            <a:t>an</a:t>
          </a:r>
          <a:r>
            <a:rPr lang="en-US" dirty="0" smtClean="0"/>
            <a:t>, </a:t>
          </a:r>
          <a:r>
            <a:rPr lang="en-US" dirty="0" err="1" smtClean="0"/>
            <a:t>hapus</a:t>
          </a:r>
          <a:r>
            <a:rPr lang="en-US" dirty="0" smtClean="0"/>
            <a:t>, </a:t>
          </a:r>
          <a:r>
            <a:rPr lang="en-US" dirty="0" err="1" smtClean="0"/>
            <a:t>pembuktian</a:t>
          </a:r>
          <a:endParaRPr lang="id-ID" dirty="0"/>
        </a:p>
      </dgm:t>
    </dgm:pt>
    <dgm:pt modelId="{E7DE4372-3962-49C3-9CFB-3AF6F786FB95}" type="parTrans" cxnId="{C55AD0A2-2F20-488A-AACE-0B221925E7BD}">
      <dgm:prSet/>
      <dgm:spPr/>
      <dgm:t>
        <a:bodyPr/>
        <a:lstStyle/>
        <a:p>
          <a:endParaRPr lang="id-ID"/>
        </a:p>
      </dgm:t>
    </dgm:pt>
    <dgm:pt modelId="{AEDC671E-12E9-422E-A68C-D5A19868D45A}" type="sibTrans" cxnId="{C55AD0A2-2F20-488A-AACE-0B221925E7BD}">
      <dgm:prSet/>
      <dgm:spPr/>
      <dgm:t>
        <a:bodyPr/>
        <a:lstStyle/>
        <a:p>
          <a:endParaRPr lang="id-ID"/>
        </a:p>
      </dgm:t>
    </dgm:pt>
    <dgm:pt modelId="{DE00DD00-A459-451B-961F-661B80E48210}" type="pres">
      <dgm:prSet presAssocID="{C6612061-2F1D-46A2-B4F0-E59526F2D1EF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3B3CFBAC-F11F-4836-90C5-171AFB4E7046}" type="pres">
      <dgm:prSet presAssocID="{5AD18336-B06A-4584-94EE-3394C63C00B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5558ABC-AC62-4719-94CA-755FC2D69207}" type="pres">
      <dgm:prSet presAssocID="{5AD18336-B06A-4584-94EE-3394C63C00B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F83DA50-2D38-4E45-A500-EE5811F26FF6}" type="pres">
      <dgm:prSet presAssocID="{7D68044E-12A0-4C3C-B5BB-266F6BA228ED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487B362-77A9-4851-BD74-AC9A428B132A}" type="pres">
      <dgm:prSet presAssocID="{7D68044E-12A0-4C3C-B5BB-266F6BA228ED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AE245205-3A73-46BA-A7EF-9D2D33C402EE}" srcId="{C6612061-2F1D-46A2-B4F0-E59526F2D1EF}" destId="{7D68044E-12A0-4C3C-B5BB-266F6BA228ED}" srcOrd="1" destOrd="0" parTransId="{8252D2EA-3401-495B-8104-B975ABFAA047}" sibTransId="{46C3DF7D-D6A5-489C-8911-A4241525B61E}"/>
    <dgm:cxn modelId="{18AA2EC9-0095-413A-AA54-F6A2CA613FAD}" srcId="{5AD18336-B06A-4584-94EE-3394C63C00B1}" destId="{42BBD6F8-B2C9-424E-81CB-55B89BEBB9BE}" srcOrd="0" destOrd="0" parTransId="{476BEC4C-F626-4CD9-B16C-C70E2A859AC5}" sibTransId="{496F98E0-8A40-41CA-B307-6E00B53C7A15}"/>
    <dgm:cxn modelId="{82018566-F223-4A07-89E5-90695C851FCF}" type="presOf" srcId="{C6612061-2F1D-46A2-B4F0-E59526F2D1EF}" destId="{DE00DD00-A459-451B-961F-661B80E48210}" srcOrd="0" destOrd="0" presId="urn:microsoft.com/office/officeart/2005/8/layout/vList2"/>
    <dgm:cxn modelId="{B3D85609-B5BD-4C13-BD65-7D91CFFD8312}" type="presOf" srcId="{5AD18336-B06A-4584-94EE-3394C63C00B1}" destId="{3B3CFBAC-F11F-4836-90C5-171AFB4E7046}" srcOrd="0" destOrd="0" presId="urn:microsoft.com/office/officeart/2005/8/layout/vList2"/>
    <dgm:cxn modelId="{02135F17-0C2C-4220-B62D-A391CC5F1AC2}" type="presOf" srcId="{42BBD6F8-B2C9-424E-81CB-55B89BEBB9BE}" destId="{95558ABC-AC62-4719-94CA-755FC2D69207}" srcOrd="0" destOrd="0" presId="urn:microsoft.com/office/officeart/2005/8/layout/vList2"/>
    <dgm:cxn modelId="{C55AD0A2-2F20-488A-AACE-0B221925E7BD}" srcId="{7D68044E-12A0-4C3C-B5BB-266F6BA228ED}" destId="{2AE9A7D4-AE9D-4064-BD93-9D50DD2C7E39}" srcOrd="0" destOrd="0" parTransId="{E7DE4372-3962-49C3-9CFB-3AF6F786FB95}" sibTransId="{AEDC671E-12E9-422E-A68C-D5A19868D45A}"/>
    <dgm:cxn modelId="{F133DCB6-5A69-4EDE-969B-FE67ADD4B406}" srcId="{C6612061-2F1D-46A2-B4F0-E59526F2D1EF}" destId="{5AD18336-B06A-4584-94EE-3394C63C00B1}" srcOrd="0" destOrd="0" parTransId="{8DC9051A-9CBE-4DE0-B5AE-27EE1997251C}" sibTransId="{FEAB0752-DB11-422D-9058-BF62B18AA91D}"/>
    <dgm:cxn modelId="{8D96FD87-50BF-450C-9E25-FF771FE15D34}" type="presOf" srcId="{2AE9A7D4-AE9D-4064-BD93-9D50DD2C7E39}" destId="{0487B362-77A9-4851-BD74-AC9A428B132A}" srcOrd="0" destOrd="0" presId="urn:microsoft.com/office/officeart/2005/8/layout/vList2"/>
    <dgm:cxn modelId="{30BD64CF-2222-48A0-A9CE-AF5A6ABE7B38}" type="presOf" srcId="{7D68044E-12A0-4C3C-B5BB-266F6BA228ED}" destId="{BF83DA50-2D38-4E45-A500-EE5811F26FF6}" srcOrd="0" destOrd="0" presId="urn:microsoft.com/office/officeart/2005/8/layout/vList2"/>
    <dgm:cxn modelId="{27924247-0D4B-4CBC-904B-31DE656619C4}" type="presParOf" srcId="{DE00DD00-A459-451B-961F-661B80E48210}" destId="{3B3CFBAC-F11F-4836-90C5-171AFB4E7046}" srcOrd="0" destOrd="0" presId="urn:microsoft.com/office/officeart/2005/8/layout/vList2"/>
    <dgm:cxn modelId="{D603F94E-FE00-4C71-A79B-FF908A5FB3EB}" type="presParOf" srcId="{DE00DD00-A459-451B-961F-661B80E48210}" destId="{95558ABC-AC62-4719-94CA-755FC2D69207}" srcOrd="1" destOrd="0" presId="urn:microsoft.com/office/officeart/2005/8/layout/vList2"/>
    <dgm:cxn modelId="{526BA5CF-8845-40E6-AD6C-B9C01F977839}" type="presParOf" srcId="{DE00DD00-A459-451B-961F-661B80E48210}" destId="{BF83DA50-2D38-4E45-A500-EE5811F26FF6}" srcOrd="2" destOrd="0" presId="urn:microsoft.com/office/officeart/2005/8/layout/vList2"/>
    <dgm:cxn modelId="{10A1BD32-D0FE-4721-80B0-18E44BF73886}" type="presParOf" srcId="{DE00DD00-A459-451B-961F-661B80E48210}" destId="{0487B362-77A9-4851-BD74-AC9A428B132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3CFBAC-F11F-4836-90C5-171AFB4E7046}">
      <dsp:nvSpPr>
        <dsp:cNvPr id="0" name=""/>
        <dsp:cNvSpPr/>
      </dsp:nvSpPr>
      <dsp:spPr>
        <a:xfrm>
          <a:off x="0" y="14852"/>
          <a:ext cx="6096000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700" kern="1200" dirty="0" smtClean="0"/>
            <a:t>Lembaga Hukum</a:t>
          </a:r>
          <a:endParaRPr lang="id-ID" sz="3700" kern="1200" dirty="0"/>
        </a:p>
      </dsp:txBody>
      <dsp:txXfrm>
        <a:off x="43321" y="58173"/>
        <a:ext cx="6009358" cy="800803"/>
      </dsp:txXfrm>
    </dsp:sp>
    <dsp:sp modelId="{95558ABC-AC62-4719-94CA-755FC2D69207}">
      <dsp:nvSpPr>
        <dsp:cNvPr id="0" name=""/>
        <dsp:cNvSpPr/>
      </dsp:nvSpPr>
      <dsp:spPr>
        <a:xfrm>
          <a:off x="0" y="902297"/>
          <a:ext cx="6096000" cy="919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46990" rIns="263144" bIns="46990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900" kern="1200" dirty="0" err="1" smtClean="0"/>
            <a:t>Nama</a:t>
          </a:r>
          <a:r>
            <a:rPr lang="en-US" sz="2900" kern="1200" dirty="0" smtClean="0"/>
            <a:t>, </a:t>
          </a:r>
          <a:r>
            <a:rPr lang="en-US" sz="2900" kern="1200" dirty="0" err="1" smtClean="0"/>
            <a:t>Isinya</a:t>
          </a:r>
          <a:r>
            <a:rPr lang="en-US" sz="2900" kern="1200" dirty="0" smtClean="0"/>
            <a:t>, </a:t>
          </a:r>
          <a:r>
            <a:rPr lang="en-US" sz="2900" kern="1200" dirty="0" err="1" smtClean="0"/>
            <a:t>Subyeknya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dan</a:t>
          </a:r>
          <a:r>
            <a:rPr lang="en-US" sz="2900" kern="1200" dirty="0" smtClean="0"/>
            <a:t> </a:t>
          </a:r>
          <a:r>
            <a:rPr lang="en-US" sz="2900" kern="1200" dirty="0" err="1" smtClean="0"/>
            <a:t>tanahnya</a:t>
          </a:r>
          <a:endParaRPr lang="id-ID" sz="2900" kern="1200" dirty="0"/>
        </a:p>
      </dsp:txBody>
      <dsp:txXfrm>
        <a:off x="0" y="902297"/>
        <a:ext cx="6096000" cy="919080"/>
      </dsp:txXfrm>
    </dsp:sp>
    <dsp:sp modelId="{BF83DA50-2D38-4E45-A500-EE5811F26FF6}">
      <dsp:nvSpPr>
        <dsp:cNvPr id="0" name=""/>
        <dsp:cNvSpPr/>
      </dsp:nvSpPr>
      <dsp:spPr>
        <a:xfrm>
          <a:off x="0" y="1821377"/>
          <a:ext cx="6096000" cy="8874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l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700" kern="1200" dirty="0" smtClean="0"/>
            <a:t>Hub. Hukum Konkrit</a:t>
          </a:r>
          <a:endParaRPr lang="id-ID" sz="3700" kern="1200" dirty="0"/>
        </a:p>
      </dsp:txBody>
      <dsp:txXfrm>
        <a:off x="43321" y="1864698"/>
        <a:ext cx="6009358" cy="800803"/>
      </dsp:txXfrm>
    </dsp:sp>
    <dsp:sp modelId="{0487B362-77A9-4851-BD74-AC9A428B132A}">
      <dsp:nvSpPr>
        <dsp:cNvPr id="0" name=""/>
        <dsp:cNvSpPr/>
      </dsp:nvSpPr>
      <dsp:spPr>
        <a:xfrm>
          <a:off x="0" y="2708822"/>
          <a:ext cx="6096000" cy="134032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46990" rIns="263144" bIns="46990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900" kern="1200" dirty="0" err="1" smtClean="0"/>
            <a:t>penciptaan</a:t>
          </a:r>
          <a:r>
            <a:rPr lang="en-US" sz="2900" kern="1200" dirty="0" smtClean="0"/>
            <a:t>, </a:t>
          </a:r>
          <a:r>
            <a:rPr lang="en-US" sz="2900" kern="1200" dirty="0" err="1" smtClean="0"/>
            <a:t>pembebanan</a:t>
          </a:r>
          <a:r>
            <a:rPr lang="en-US" sz="2900" kern="1200" dirty="0" smtClean="0"/>
            <a:t>, </a:t>
          </a:r>
          <a:r>
            <a:rPr lang="id-ID" sz="2900" kern="1200" dirty="0" smtClean="0"/>
            <a:t>pemin</a:t>
          </a:r>
          <a:r>
            <a:rPr lang="en-US" sz="2900" kern="1200" dirty="0" err="1" smtClean="0"/>
            <a:t>pindah</a:t>
          </a:r>
          <a:r>
            <a:rPr lang="id-ID" sz="2900" kern="1200" dirty="0" smtClean="0"/>
            <a:t>an</a:t>
          </a:r>
          <a:r>
            <a:rPr lang="en-US" sz="2900" kern="1200" dirty="0" smtClean="0"/>
            <a:t>, </a:t>
          </a:r>
          <a:r>
            <a:rPr lang="en-US" sz="2900" kern="1200" dirty="0" err="1" smtClean="0"/>
            <a:t>hapus</a:t>
          </a:r>
          <a:r>
            <a:rPr lang="en-US" sz="2900" kern="1200" dirty="0" smtClean="0"/>
            <a:t>, </a:t>
          </a:r>
          <a:r>
            <a:rPr lang="en-US" sz="2900" kern="1200" dirty="0" err="1" smtClean="0"/>
            <a:t>pembuktian</a:t>
          </a:r>
          <a:endParaRPr lang="id-ID" sz="2900" kern="1200" dirty="0"/>
        </a:p>
      </dsp:txBody>
      <dsp:txXfrm>
        <a:off x="0" y="2708822"/>
        <a:ext cx="6096000" cy="13403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1F6A61-89D5-495A-9F05-2CA939358FD4}" type="datetimeFigureOut">
              <a:rPr lang="en-US" smtClean="0"/>
              <a:t>8/19/2020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E066F-8222-4A99-8A56-C7006148AA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25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BD4FD-E200-4419-AFDB-AD53BB26DECE}" type="datetime1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639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E7CAE-11A2-488F-96BE-6916B90AF5AF}" type="datetime1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505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B82DC-081C-4FB9-8284-3FD0AD418BB8}" type="datetime1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453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A6EF9-4404-4468-915E-509CA8922923}" type="datetime1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115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6BBBD-C00B-45D4-A8D3-60C94EE41339}" type="datetime1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255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9A410-2FA8-4541-8662-1DA45C5CE4F9}" type="datetime1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087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BAE50-F414-49BA-8C4A-D6841EE3AB64}" type="datetime1">
              <a:rPr lang="en-US" smtClean="0"/>
              <a:t>8/19/2020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077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9D24C-FB06-41A0-9BAF-2098B32539AC}" type="datetime1">
              <a:rPr lang="en-US" smtClean="0"/>
              <a:t>8/19/2020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442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ADB380-A1CF-4EF7-A8AC-C13337AFE08F}" type="datetime1">
              <a:rPr lang="en-US" smtClean="0"/>
              <a:t>8/19/2020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452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C087DF-6B03-4373-B081-E5545792630F}" type="datetime1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9006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C4ABA-BABB-4F78-8A01-2140ACFCE194}" type="datetime1">
              <a:rPr lang="en-US" smtClean="0"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951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B34D4-CFBD-4702-98C4-BF5918D047D6}" type="datetime1">
              <a:rPr lang="en-US" smtClean="0"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B2263-405E-44E7-98E4-04CEDE0FA0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63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HUKUM AGRARIA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356992"/>
            <a:ext cx="6400800" cy="1368152"/>
          </a:xfrm>
        </p:spPr>
        <p:txBody>
          <a:bodyPr/>
          <a:lstStyle/>
          <a:p>
            <a:r>
              <a:rPr lang="en-US" dirty="0" err="1"/>
              <a:t>Oleh</a:t>
            </a:r>
            <a:r>
              <a:rPr lang="en-US" dirty="0"/>
              <a:t> :</a:t>
            </a:r>
          </a:p>
          <a:p>
            <a:r>
              <a:rPr lang="en-US" dirty="0"/>
              <a:t>FX. </a:t>
            </a:r>
            <a:r>
              <a:rPr lang="en-US" dirty="0" err="1"/>
              <a:t>Sumarja</a:t>
            </a:r>
            <a:r>
              <a:rPr lang="en-US" dirty="0"/>
              <a:t>, S.H., </a:t>
            </a:r>
            <a:r>
              <a:rPr lang="en-US" dirty="0" err="1"/>
              <a:t>M.Hum</a:t>
            </a:r>
            <a:r>
              <a:rPr lang="en-US" dirty="0"/>
              <a:t>.</a:t>
            </a:r>
          </a:p>
        </p:txBody>
      </p:sp>
      <p:sp>
        <p:nvSpPr>
          <p:cNvPr id="5" name="Rectangle 2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Dr. FX </a:t>
            </a:r>
            <a:r>
              <a:rPr lang="en-US" dirty="0" err="1" smtClean="0"/>
              <a:t>Sumarja</a:t>
            </a:r>
            <a:r>
              <a:rPr lang="en-US" dirty="0" smtClean="0"/>
              <a:t>, S.H., </a:t>
            </a:r>
            <a:r>
              <a:rPr lang="en-US" dirty="0" err="1" smtClean="0"/>
              <a:t>M.Hum</a:t>
            </a:r>
            <a:r>
              <a:rPr lang="en-US" dirty="0" smtClean="0"/>
              <a:t>  FH </a:t>
            </a:r>
            <a:r>
              <a:rPr lang="en-US" dirty="0" err="1" smtClean="0"/>
              <a:t>Unila</a:t>
            </a:r>
            <a:endParaRPr lang="en-US" dirty="0"/>
          </a:p>
        </p:txBody>
      </p:sp>
      <p:sp>
        <p:nvSpPr>
          <p:cNvPr id="6" name="Rectangle 2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C9B0F389-2B7C-4D10-98EA-1FEFC5483CE4}" type="slidenum">
              <a:rPr lang="en-US"/>
              <a:pPr/>
              <a:t>1</a:t>
            </a:fld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1043608" y="836712"/>
            <a:ext cx="5184576" cy="10081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err="1" smtClean="0"/>
              <a:t>Pertemuan</a:t>
            </a:r>
            <a:r>
              <a:rPr lang="en-GB" dirty="0" smtClean="0"/>
              <a:t>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77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/>
              <a:t>	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/>
              <a:t>	</a:t>
            </a:r>
            <a:r>
              <a:rPr lang="en-US" sz="4000"/>
              <a:t>Agrarische wet 1870 (dulunya Ps. 62 Regerings Reglement (RR) dengan (3 ayat tahun 1854):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400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/>
              <a:t>    </a:t>
            </a:r>
            <a:r>
              <a:rPr lang="en-US"/>
              <a:t>1. G.J. tidak boleh menjual tanah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3200"/>
              <a:t>2. tidak termasuk tanah sempit demi  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3200"/>
              <a:t>    perluasan/pemb. kota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3200"/>
              <a:t>3. G.J. dapat menyewakan tanah, kecuali 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en-US" sz="3200"/>
              <a:t>    tanah bumi putra </a:t>
            </a:r>
            <a:r>
              <a:rPr lang="en-US" sz="3200">
                <a:sym typeface="Wingdings" pitchFamily="2" charset="2"/>
              </a:rPr>
              <a:t></a:t>
            </a:r>
            <a:r>
              <a:rPr lang="en-US" sz="3200"/>
              <a:t> 20-40 th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39725"/>
            <a:ext cx="8229600" cy="484188"/>
          </a:xfrm>
        </p:spPr>
        <p:txBody>
          <a:bodyPr>
            <a:normAutofit fontScale="90000"/>
          </a:bodyPr>
          <a:lstStyle/>
          <a:p>
            <a:r>
              <a:rPr lang="en-US" sz="4000"/>
              <a:t>HUKUM AGRARIA KOLONIAL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2302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98" decel="1000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98" decel="100000" fill="hold"/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  <p:bldP spid="174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762000"/>
            <a:ext cx="8229600" cy="5368925"/>
          </a:xfrm>
        </p:spPr>
        <p:txBody>
          <a:bodyPr/>
          <a:lstStyle/>
          <a:p>
            <a:pPr lvl="1">
              <a:buFont typeface="Wingdings" pitchFamily="2" charset="2"/>
              <a:buNone/>
            </a:pPr>
            <a:r>
              <a:rPr lang="en-US" sz="3200"/>
              <a:t>Tahun 1870 Ps. 62 RR+ 5 ayat </a:t>
            </a:r>
            <a:r>
              <a:rPr lang="en-US" sz="3200">
                <a:sym typeface="Wingdings" pitchFamily="2" charset="2"/>
              </a:rPr>
              <a:t> </a:t>
            </a:r>
            <a:r>
              <a:rPr lang="en-US" sz="3200"/>
              <a:t>(IS. Ps 51)-&gt; A.W 1870</a:t>
            </a:r>
          </a:p>
          <a:p>
            <a:pPr lvl="1">
              <a:buFont typeface="Wingdings" pitchFamily="2" charset="2"/>
              <a:buNone/>
            </a:pPr>
            <a:r>
              <a:rPr lang="en-US"/>
              <a:t>4. diberikan hak erfpacht mak. 75 tahun</a:t>
            </a:r>
          </a:p>
          <a:p>
            <a:pPr lvl="1">
              <a:buFont typeface="Wingdings" pitchFamily="2" charset="2"/>
              <a:buNone/>
            </a:pPr>
            <a:r>
              <a:rPr lang="en-US"/>
              <a:t>5. G.J. menjaga pemberian tanah tidak mengganggu bumi putra</a:t>
            </a:r>
          </a:p>
          <a:p>
            <a:pPr lvl="1">
              <a:buFont typeface="Wingdings" pitchFamily="2" charset="2"/>
              <a:buNone/>
            </a:pPr>
            <a:r>
              <a:rPr lang="en-US"/>
              <a:t>6. tidak boleh ambil tanah B.P. kecuali bagi tanaman ttt dengan ganti rugi</a:t>
            </a:r>
          </a:p>
          <a:p>
            <a:pPr lvl="1">
              <a:buFont typeface="Wingdings" pitchFamily="2" charset="2"/>
              <a:buNone/>
            </a:pPr>
            <a:r>
              <a:rPr lang="en-US"/>
              <a:t>7. B.P. dapat diberikan hak eigendom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hak agrarisch eigendom</a:t>
            </a:r>
          </a:p>
          <a:p>
            <a:pPr lvl="1">
              <a:buFont typeface="Wingdings" pitchFamily="2" charset="2"/>
              <a:buNone/>
            </a:pPr>
            <a:r>
              <a:rPr lang="en-US"/>
              <a:t>8. persewaan tanah B.P. kepada Non B.P. diatur oleh pemerintah</a:t>
            </a:r>
          </a:p>
          <a:p>
            <a:endParaRPr lang="en-US" sz="2800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407987"/>
          </a:xfrm>
        </p:spPr>
        <p:txBody>
          <a:bodyPr>
            <a:normAutofit fontScale="90000"/>
          </a:bodyPr>
          <a:lstStyle/>
          <a:p>
            <a:r>
              <a:rPr lang="en-US" sz="4000"/>
              <a:t>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2144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98" decel="100000" fill="hold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98" decel="100000" fill="hold"/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98" decel="100000" fill="hold"/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/>
      <p:bldP spid="860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0" y="990600"/>
            <a:ext cx="9144000" cy="58674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en-US"/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r>
              <a:rPr lang="en-US" sz="2800"/>
              <a:t>Tujuan A.W.</a:t>
            </a:r>
            <a:r>
              <a:rPr lang="en-US" sz="2800">
                <a:sym typeface="Wingdings" pitchFamily="2" charset="2"/>
              </a:rPr>
              <a:t> 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/>
              <a:t>membuka kemungkinan pengusaha swasta berkembang di hindia belanda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/>
              <a:t>memberikan jaminan hukum pada pengusaha swasta di hindia belanda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en-US" sz="2800"/>
          </a:p>
          <a:p>
            <a:pPr marL="609600" indent="-609600">
              <a:lnSpc>
                <a:spcPct val="80000"/>
              </a:lnSpc>
            </a:pPr>
            <a:r>
              <a:rPr lang="en-US" sz="2800"/>
              <a:t>Tercatat pada kantor statistik tahun 1940</a:t>
            </a:r>
            <a:r>
              <a:rPr lang="en-US" sz="2800">
                <a:sym typeface="Wingdings" pitchFamily="2" charset="2"/>
              </a:rPr>
              <a:t></a:t>
            </a:r>
            <a:r>
              <a:rPr lang="en-US" sz="2800"/>
              <a:t>tanah disewakan 1.000.000 ha bagi 2.200 pengusaha, tanah partekelir 500.000 ha bagi 200 pengusaha</a:t>
            </a:r>
          </a:p>
          <a:p>
            <a:pPr marL="609600" indent="-609600">
              <a:lnSpc>
                <a:spcPct val="80000"/>
              </a:lnSpc>
            </a:pPr>
            <a:r>
              <a:rPr lang="en-US" sz="2800"/>
              <a:t>Agrarisch besluit (A.B) </a:t>
            </a:r>
            <a:r>
              <a:rPr lang="en-US" sz="2800">
                <a:sym typeface="Wingdings" pitchFamily="2" charset="2"/>
              </a:rPr>
              <a:t></a:t>
            </a:r>
            <a:r>
              <a:rPr lang="en-US" sz="2800"/>
              <a:t>S. 1870-118</a:t>
            </a:r>
            <a:r>
              <a:rPr lang="en-US" sz="2800">
                <a:sym typeface="Wingdings" pitchFamily="2" charset="2"/>
              </a:rPr>
              <a:t></a:t>
            </a:r>
            <a:r>
              <a:rPr lang="en-US" sz="2800"/>
              <a:t>Jawa Madura  </a:t>
            </a:r>
            <a:r>
              <a:rPr lang="en-US" sz="2800">
                <a:sym typeface="Wingdings" pitchFamily="2" charset="2"/>
              </a:rPr>
              <a:t>  </a:t>
            </a:r>
            <a:r>
              <a:rPr lang="en-US" sz="2800"/>
              <a:t>Umum</a:t>
            </a:r>
          </a:p>
          <a:p>
            <a:pPr marL="609600" indent="-609600">
              <a:lnSpc>
                <a:spcPct val="80000"/>
              </a:lnSpc>
            </a:pPr>
            <a:endParaRPr lang="en-US" sz="2400"/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en-US" sz="2400"/>
          </a:p>
          <a:p>
            <a:pPr marL="609600" indent="-609600">
              <a:lnSpc>
                <a:spcPct val="80000"/>
              </a:lnSpc>
            </a:pPr>
            <a:endParaRPr lang="en-US" sz="2400"/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14400"/>
          </a:xfrm>
        </p:spPr>
        <p:txBody>
          <a:bodyPr/>
          <a:lstStyle/>
          <a:p>
            <a:pPr marL="723900" indent="-723900" algn="l"/>
            <a:r>
              <a:rPr lang="en-US" sz="3200"/>
              <a:t>A.W. Lahir atas desakan pemodal asing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0995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98" decel="100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  <p:bldP spid="1843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57200"/>
            <a:ext cx="8229600" cy="5673725"/>
          </a:xfrm>
        </p:spPr>
        <p:txBody>
          <a:bodyPr/>
          <a:lstStyle/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   A.W. dilaksanakan dg. Koninklijkbesluit (KB) sering disebut (A.B) 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Ps. 1 AB memuat prnyataan domein (Domein Verklaring), yaitu bahwa semua tanah yang tidak dapat dibuktikan sebagai hak eigendomnya, maka domein (milik) negara.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endParaRPr lang="en-US" sz="2800"/>
          </a:p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Domein khusus berlaku diluar Jawa dan Madura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800"/>
              <a:t>Sumatra (Stb 1874-94f)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800"/>
              <a:t>Karisidenan Menado (Stb 1874-55)</a:t>
            </a:r>
          </a:p>
          <a:p>
            <a:pPr marL="533400" indent="-5334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800"/>
              <a:t>Karisidenan Kalimantan Selatan dan Timur (Stb 1888-58)</a:t>
            </a:r>
          </a:p>
          <a:p>
            <a:pPr marL="533400" indent="-533400">
              <a:lnSpc>
                <a:spcPct val="90000"/>
              </a:lnSpc>
            </a:pPr>
            <a:endParaRPr lang="en-US" sz="2800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407987"/>
          </a:xfrm>
        </p:spPr>
        <p:txBody>
          <a:bodyPr>
            <a:normAutofit fontScale="90000"/>
          </a:bodyPr>
          <a:lstStyle/>
          <a:p>
            <a:r>
              <a:rPr lang="en-US" sz="4000"/>
              <a:t>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5996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98" decel="100000" fill="hold"/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98" decel="100000" fill="hold"/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build="p"/>
      <p:bldP spid="8704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33400"/>
            <a:ext cx="8229600" cy="5597525"/>
          </a:xfrm>
        </p:spPr>
        <p:txBody>
          <a:bodyPr/>
          <a:lstStyle/>
          <a:p>
            <a:pPr marL="457200" indent="-457200">
              <a:buFont typeface="Wingdings" pitchFamily="2" charset="2"/>
              <a:buNone/>
            </a:pPr>
            <a:r>
              <a:rPr lang="en-US" sz="2800" u="sng"/>
              <a:t>FUNGSI DOMEIN VERKLARING :</a:t>
            </a:r>
            <a:endParaRPr lang="en-US" sz="2800"/>
          </a:p>
          <a:p>
            <a:pPr marL="457200" indent="-457200">
              <a:buFont typeface="Wingdings" pitchFamily="2" charset="2"/>
              <a:buAutoNum type="arabicPeriod"/>
            </a:pPr>
            <a:r>
              <a:rPr lang="en-US"/>
              <a:t>Landasan hukum bagi negara memberi hak-hak barat (opstal,eigendom)</a:t>
            </a:r>
          </a:p>
          <a:p>
            <a:pPr marL="457200" indent="-457200">
              <a:buFont typeface="Wingdings" pitchFamily="2" charset="2"/>
              <a:buAutoNum type="arabicPeriod"/>
            </a:pPr>
            <a:r>
              <a:rPr lang="en-US"/>
              <a:t>Keperluan pembuktian</a:t>
            </a:r>
            <a:r>
              <a:rPr lang="en-US">
                <a:sym typeface="Wingdings" pitchFamily="2" charset="2"/>
              </a:rPr>
              <a:t> </a:t>
            </a:r>
            <a:r>
              <a:rPr lang="en-US"/>
              <a:t>Dengan redaksi Ps.1 AB. Pemerintah tak pelu membuktikan. Hal itu sudah ada sebelumnya dalam Ps. 519 &amp; 520 BW., maka AB sifatnya hanya mempertahankan asas.</a:t>
            </a:r>
          </a:p>
          <a:p>
            <a:pPr marL="457200" indent="-457200"/>
            <a:endParaRPr lang="en-US"/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255587"/>
          </a:xfrm>
        </p:spPr>
        <p:txBody>
          <a:bodyPr>
            <a:normAutofit fontScale="90000"/>
          </a:bodyPr>
          <a:lstStyle/>
          <a:p>
            <a:endParaRPr lang="id-ID" sz="1900" u="sng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4561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  <p:bldP spid="194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09600"/>
            <a:ext cx="8229600" cy="5521325"/>
          </a:xfrm>
        </p:spPr>
        <p:txBody>
          <a:bodyPr>
            <a:normAutofit/>
          </a:bodyPr>
          <a:lstStyle/>
          <a:p>
            <a:r>
              <a:rPr lang="en-US" sz="2800"/>
              <a:t>Lembaga Tanah Partikel (ada di Jawa dan Sulawesi Selatan)</a:t>
            </a:r>
          </a:p>
          <a:p>
            <a:r>
              <a:rPr lang="en-US" sz="2800" u="sng"/>
              <a:t>Tanah partikelir</a:t>
            </a:r>
            <a:r>
              <a:rPr lang="en-US" sz="2800"/>
              <a:t> adalah tanah eigendom yang punya corak/sifat istimewa (pemiliknya mempunyai hak-hak kenegaraan atau hak-hak pertuanan), meliputi: Memilih dan menghentikan Kepala desa/kampung,menurut rodi, mengadakan pungutan, membuat pasar dsb.).</a:t>
            </a:r>
          </a:p>
          <a:p>
            <a:pPr>
              <a:buFont typeface="Wingdings" pitchFamily="2" charset="2"/>
              <a:buNone/>
            </a:pPr>
            <a:endParaRPr lang="en-US" sz="2800"/>
          </a:p>
          <a:p>
            <a:r>
              <a:rPr lang="en-US" sz="2800"/>
              <a:t>Pernyataan domein dijumpai juga di </a:t>
            </a:r>
            <a:r>
              <a:rPr lang="en-US" sz="2800" u="sng"/>
              <a:t>Kasultanan Yogyakarta (Rijksblad Yogyakarta 1918-16)</a:t>
            </a:r>
          </a:p>
          <a:p>
            <a:endParaRPr lang="en-US" sz="2800"/>
          </a:p>
        </p:txBody>
      </p:sp>
      <p:sp>
        <p:nvSpPr>
          <p:cNvPr id="174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76200"/>
          </a:xfrm>
        </p:spPr>
        <p:txBody>
          <a:bodyPr>
            <a:normAutofit fontScale="90000"/>
          </a:bodyPr>
          <a:lstStyle/>
          <a:p>
            <a:endParaRPr lang="id-ID" sz="40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6403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/>
          <a:lstStyle/>
          <a:p>
            <a:r>
              <a:rPr lang="en-US" sz="2800"/>
              <a:t>Usaha pembaharuan Hukum Agraria Kolonial ada sejak proklamasi, sambil menunggu peraturan baru (Hukum Agraria Nasional), maka: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	1. Pakai Hukum lama dengan tafsir &amp; kebijakan baru 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	2. Menetapkan peraturan baru:</a:t>
            </a:r>
          </a:p>
          <a:p>
            <a:pPr lvl="1">
              <a:buFont typeface="Wingdings" pitchFamily="2" charset="2"/>
              <a:buChar char="ü"/>
            </a:pPr>
            <a:r>
              <a:rPr lang="en-US"/>
              <a:t>meniadakan lembaga feodal (desa pedekan, Hak-hak konversi)</a:t>
            </a:r>
          </a:p>
          <a:p>
            <a:pPr lvl="1">
              <a:buFont typeface="Wingdings" pitchFamily="2" charset="2"/>
              <a:buChar char="ü"/>
            </a:pPr>
            <a:r>
              <a:rPr lang="en-US"/>
              <a:t>meniadakan lembaga kolonial (tanah partikelir –UU 78/1958)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	3. 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865188"/>
          </a:xfrm>
        </p:spPr>
        <p:txBody>
          <a:bodyPr/>
          <a:lstStyle/>
          <a:p>
            <a:r>
              <a:rPr lang="en-US" sz="2000"/>
              <a:t>PERATURAN AGRARIA PADA MASA TRANSISI</a:t>
            </a:r>
            <a:br>
              <a:rPr lang="en-US" sz="2000"/>
            </a:br>
            <a:r>
              <a:rPr lang="en-US" sz="2000"/>
              <a:t>(17-8-1945 s/d 24-9-1960)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335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/>
      <p:bldP spid="2048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3.    Mengubah/melengkapi aturan lama: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/>
              <a:t>perubahan peraturan persewaan tanah rakyat UUNo. 6/1952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/>
              <a:t>tambahan pengawasan pemindahan hak atas tanah (jangan sampai tanah berada pada pihak tidak berhak / tidak bisa mengusahakan)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/>
              <a:t>aturan pembatalan tanah perkebunan &gt; tidak diusahakan UU. No 29/56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ü"/>
            </a:pPr>
            <a:r>
              <a:rPr lang="en-US"/>
              <a:t>Kenaikan canon &amp; cyins (UU. 78/1957)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800"/>
              <a:t>        canon: uang wajib tahunan hak erfpacht.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  <p:sp>
        <p:nvSpPr>
          <p:cNvPr id="1751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 sz="2000"/>
              <a:t>PERATURAN AGRARIA PADA MASA TRANSISI</a:t>
            </a:r>
            <a:br>
              <a:rPr lang="en-US" sz="2000"/>
            </a:br>
            <a:r>
              <a:rPr lang="en-US" sz="2000"/>
              <a:t>(17-8-1945 s/d 24-9-1960)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686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 -Semula urusan agraria – masuk kementrian Dalam Negeri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 -Keppres 55/1955 &gt; Kementrian agraria, Di pusat oleh Mentri Negara, Di Daerah oleh pejabat pamong praja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 -UU 7/1958 – peralihan tugas dan wewenang Agraria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 -UUPA lahir – Menteri Agraria, TkI- Ka. Inspeksi Agraria Daerah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 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05800" cy="685800"/>
          </a:xfrm>
        </p:spPr>
        <p:txBody>
          <a:bodyPr>
            <a:normAutofit fontScale="90000"/>
          </a:bodyPr>
          <a:lstStyle/>
          <a:p>
            <a:r>
              <a:rPr lang="en-US" sz="4000"/>
              <a:t>Tugas wewenang agraria: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2591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98" decel="1000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  <p:bldP spid="2150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229600" cy="5292725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/>
              <a:t>  - Keppres 94/1962 Menteri Agraria &amp; Pertanian digabung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/>
              <a:t>  -Tahun 1964 dipisah kembali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/>
              <a:t>  -Tahun 1966 Kementerian Agraria hapus-masuk Kemendagri (Deputi)</a:t>
            </a:r>
            <a:r>
              <a:rPr lang="en-US" sz="2800">
                <a:sym typeface="Wingdings" pitchFamily="2" charset="2"/>
              </a:rPr>
              <a:t></a:t>
            </a:r>
            <a:r>
              <a:rPr lang="en-US" sz="2800"/>
              <a:t>Dirjen Agraria dan transmigrasi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/>
              <a:t>  -PMDN 6/1972</a:t>
            </a:r>
            <a:r>
              <a:rPr lang="en-US" sz="2800">
                <a:sym typeface="Wingdings" pitchFamily="2" charset="2"/>
              </a:rPr>
              <a:t></a:t>
            </a:r>
            <a:r>
              <a:rPr lang="en-US" sz="2800"/>
              <a:t>Pusat oleh Direktur Jendral Agraria, Tk I oleh Direktorat Agraria, Tk II oleh Sub Direktorat Agraria.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/>
              <a:t>  -Keppres 26/1988 dibentuk Badan Pertanahan Nasional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/>
              <a:t>  -Keppres 44 tahun 1993 Menteri negara Agraria/ Kepala BPN</a:t>
            </a:r>
          </a:p>
          <a:p>
            <a:pPr>
              <a:lnSpc>
                <a:spcPct val="80000"/>
              </a:lnSpc>
            </a:pPr>
            <a:endParaRPr lang="en-US" sz="2800"/>
          </a:p>
        </p:txBody>
      </p:sp>
      <p:sp>
        <p:nvSpPr>
          <p:cNvPr id="1761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560387"/>
          </a:xfrm>
        </p:spPr>
        <p:txBody>
          <a:bodyPr>
            <a:normAutofit fontScale="90000"/>
          </a:bodyPr>
          <a:lstStyle/>
          <a:p>
            <a:r>
              <a:rPr lang="en-US" sz="4000"/>
              <a:t>Tugas wewenang agraria:</a:t>
            </a:r>
            <a:br>
              <a:rPr lang="en-US" sz="4000"/>
            </a:br>
            <a:endParaRPr lang="en-US" sz="400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030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Dalam Hkm tanah dipakai dalam arti yuridis (pasal 4 UUPA)…tanah adalah permukaan bumi.</a:t>
            </a:r>
          </a:p>
          <a:p>
            <a:r>
              <a:rPr lang="en-US"/>
              <a:t>Hak atas tanah : Hak atas sebagian tertentu permukaan bumi yg berdimensi dua, panjang dan lebar.</a:t>
            </a:r>
          </a:p>
        </p:txBody>
      </p:sp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PENGERTIAN TANAH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3943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3" grpId="0" build="p"/>
      <p:bldP spid="9216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95400"/>
            <a:ext cx="8839200" cy="55626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/>
              <a:t>Panitia Agraria Yogyakarta (Penpres 16/1948, tgl 21 mei 1948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/>
              <a:t>Panitia Agraria Jakarta (Kepres 36/1951, tgl 19 maret 1951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/>
              <a:t>Panitia Negara Urusan Agraria (Kepres 1/1956, tgl 1 juni 1957 panitia selesai buat RUUPA, maka dg Kepres 97/1958 tgl 6 mei 1958 panitia dibubarkan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/>
              <a:t>Tgl 24 April 1958 RUUPA diajukan ke DPR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/>
              <a:t>Dengan Dekrit Presiden maka RUUPA disesuaikan dg UUD 45 yg semula mendasarkan UUD sementara 1950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sz="2400"/>
              <a:t>Tgl 1 Agustus RUUPA diajukan kembali keDPRGR, disetujui tgl 14/9/1960 dan 24/9 disahkan sbg UU dg nama Peraturan Dasar Pokok-pokok Agraria/ dg sebutan UUPA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4375"/>
          </a:xfrm>
        </p:spPr>
        <p:txBody>
          <a:bodyPr>
            <a:normAutofit fontScale="90000"/>
          </a:bodyPr>
          <a:lstStyle/>
          <a:p>
            <a:r>
              <a:rPr lang="en-US" sz="3600"/>
              <a:t>SEJARAH PENYUSUNAN HUKUM AGRARIA NASIONAL (UUPA)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212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98" decel="100000" fill="hold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98" decel="100000" fill="hold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p"/>
      <p:bldP spid="2253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Terima</a:t>
            </a:r>
            <a:r>
              <a:rPr lang="en-GB" dirty="0" smtClean="0"/>
              <a:t> </a:t>
            </a:r>
            <a:r>
              <a:rPr lang="en-GB" dirty="0" err="1" smtClean="0"/>
              <a:t>kasih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938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Dalam UUPA hak atas tanah tidak meliputi kekayaan alam </a:t>
            </a:r>
          </a:p>
          <a:p>
            <a:r>
              <a:rPr lang="en-US"/>
              <a:t>Psl 8 UUPA : Pengambilan kekayaan alam yg terkandung di dalam BARA perlu diatur maka muncul UU11/1967, UU 11/1974, UU 5/1967</a:t>
            </a:r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KEKAYAAN ALAM DLM BUMI, AIR, RUANG ANGKASA (BARA) :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89213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3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7" grpId="0" build="p"/>
      <p:bldP spid="9318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perlekatan</a:t>
            </a:r>
            <a:r>
              <a:rPr lang="en-US" dirty="0"/>
              <a:t> : </a:t>
            </a:r>
            <a:r>
              <a:rPr lang="en-US" dirty="0" err="1"/>
              <a:t>Pasal</a:t>
            </a:r>
            <a:r>
              <a:rPr lang="en-US" dirty="0"/>
              <a:t> 500 &amp; 571 </a:t>
            </a:r>
            <a:r>
              <a:rPr lang="en-US" dirty="0" err="1"/>
              <a:t>KUHPerdata</a:t>
            </a:r>
            <a:endParaRPr lang="en-US" dirty="0"/>
          </a:p>
          <a:p>
            <a:r>
              <a:rPr lang="en-US" dirty="0" err="1"/>
              <a:t>Asas</a:t>
            </a:r>
            <a:r>
              <a:rPr lang="en-US" dirty="0"/>
              <a:t> </a:t>
            </a:r>
            <a:r>
              <a:rPr lang="en-US" dirty="0" err="1"/>
              <a:t>Pemisahan</a:t>
            </a:r>
            <a:r>
              <a:rPr lang="en-US" dirty="0"/>
              <a:t> Horizontal (</a:t>
            </a:r>
            <a:r>
              <a:rPr lang="en-US" i="1" dirty="0"/>
              <a:t>Horizontal </a:t>
            </a:r>
            <a:r>
              <a:rPr lang="en-US" i="1" dirty="0" err="1"/>
              <a:t>scheiding</a:t>
            </a:r>
            <a:r>
              <a:rPr lang="en-US" i="1" dirty="0"/>
              <a:t>)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>
                <a:sym typeface="Wingdings" pitchFamily="2" charset="2"/>
              </a:rPr>
              <a:t>Hak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atas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tanah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tidak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sendirinya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meliputi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bangunan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tanaman</a:t>
            </a:r>
            <a:r>
              <a:rPr lang="en-US" dirty="0">
                <a:sym typeface="Wingdings" pitchFamily="2" charset="2"/>
              </a:rPr>
              <a:t> di </a:t>
            </a:r>
            <a:r>
              <a:rPr lang="en-US" dirty="0" err="1">
                <a:sym typeface="Wingdings" pitchFamily="2" charset="2"/>
              </a:rPr>
              <a:t>atasnya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kecuali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diperjanjikan</a:t>
            </a:r>
            <a:r>
              <a:rPr lang="en-US" dirty="0">
                <a:sym typeface="Wingdings" pitchFamily="2" charset="2"/>
              </a:rPr>
              <a:t>  </a:t>
            </a:r>
            <a:r>
              <a:rPr lang="en-US" dirty="0" err="1">
                <a:sym typeface="Wingdings" pitchFamily="2" charset="2"/>
              </a:rPr>
              <a:t>dianut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dlm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hukum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adat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dan</a:t>
            </a:r>
            <a:r>
              <a:rPr lang="en-US" dirty="0">
                <a:sym typeface="Wingdings" pitchFamily="2" charset="2"/>
              </a:rPr>
              <a:t> UUPA  </a:t>
            </a:r>
            <a:endParaRPr lang="en-US" dirty="0"/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/>
              <a:t>BANGUNAN DAN TANAMAN </a:t>
            </a:r>
            <a:br>
              <a:rPr lang="en-US" sz="4000"/>
            </a:br>
            <a:r>
              <a:rPr lang="en-US" sz="4000"/>
              <a:t>DI ATAS TANAH :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61337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/>
      <p:bldP spid="942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UUPA mengatur secara Hierarkhi</a:t>
            </a:r>
          </a:p>
          <a:p>
            <a:pPr marL="914400" lvl="1" indent="-4572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/>
              <a:t>Hak Bangsa Indonesia </a:t>
            </a:r>
            <a:r>
              <a:rPr lang="en-US">
                <a:sym typeface="Wingdings" pitchFamily="2" charset="2"/>
              </a:rPr>
              <a:t> </a:t>
            </a:r>
            <a:r>
              <a:rPr lang="en-US"/>
              <a:t>Hak Tertinggi Ps. 1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 Privat &amp; Publik</a:t>
            </a:r>
          </a:p>
          <a:p>
            <a:pPr marL="914400" lvl="1" indent="-4572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/>
              <a:t>Hak menguasai negara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Ps. 2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Publik</a:t>
            </a:r>
          </a:p>
          <a:p>
            <a:pPr marL="914400" lvl="1" indent="-4572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/>
              <a:t>Hak Ulayat Masyarakat HK Adat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Privat &amp; Publik</a:t>
            </a:r>
          </a:p>
          <a:p>
            <a:pPr marL="914400" lvl="1" indent="-4572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/>
              <a:t>Hak Perorangan/Individu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Privat :</a:t>
            </a:r>
          </a:p>
          <a:p>
            <a:pPr marL="914400" lvl="1" indent="-457200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   Hak Atas Tanah (ps. 16 &amp; 53 UUPA) </a:t>
            </a:r>
            <a:r>
              <a:rPr lang="en-US">
                <a:sym typeface="Wingdings" pitchFamily="2" charset="2"/>
              </a:rPr>
              <a:t></a:t>
            </a:r>
            <a:r>
              <a:rPr lang="en-US"/>
              <a:t>sumber dari hak bangsa </a:t>
            </a:r>
          </a:p>
          <a:p>
            <a:pPr marL="914400" lvl="1" indent="-457200"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    Hak jaminan atas tanah/Hak tanggungan</a:t>
            </a:r>
          </a:p>
        </p:txBody>
      </p:sp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500"/>
              <a:t>TIAP HUKUM TANAH ADA PENGATURAN</a:t>
            </a:r>
            <a:br>
              <a:rPr lang="en-US" sz="3500"/>
            </a:br>
            <a:r>
              <a:rPr lang="en-US" sz="3500"/>
              <a:t>T</a:t>
            </a:r>
            <a:r>
              <a:rPr lang="en-US" sz="3200"/>
              <a:t>entang Hak Penguasaan Atas Tanah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03036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98" decel="100000" fill="hold"/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98" decel="100000" fill="hold"/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98" decel="100000" fill="hold"/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898" decel="100000" fill="hold"/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/>
      <p:bldP spid="9625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en-US" sz="2800"/>
              <a:t>Penguasaan/ menguasai : bisa dalam arti fisik dan yuridis</a:t>
            </a:r>
          </a:p>
          <a:p>
            <a:pPr marL="609600" indent="-609600">
              <a:lnSpc>
                <a:spcPct val="80000"/>
              </a:lnSpc>
              <a:buFont typeface="Wingdings" pitchFamily="2" charset="2"/>
              <a:buNone/>
            </a:pPr>
            <a:endParaRPr lang="en-US" sz="2800"/>
          </a:p>
          <a:p>
            <a:pPr marL="609600" indent="-609600">
              <a:lnSpc>
                <a:spcPct val="80000"/>
              </a:lnSpc>
            </a:pPr>
            <a:r>
              <a:rPr lang="en-US" sz="2800"/>
              <a:t>Penguasaa Yuridis :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400"/>
              <a:t>Dilandasi hak, dilindungi hukum dan memberi wewenang menguasai secara fisik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400"/>
              <a:t>Dalam kenyataan penguasaan fisik ada pada pihak lain (disewakan, okupasi ilegal)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sz="2400"/>
              <a:t>Tidak memberi wewenang menguasai secara fisik (kreditor pemegang hak jaminan)</a:t>
            </a:r>
          </a:p>
          <a:p>
            <a:pPr marL="990600" lvl="1" indent="-533400">
              <a:lnSpc>
                <a:spcPct val="80000"/>
              </a:lnSpc>
              <a:buFont typeface="Wingdings" pitchFamily="2" charset="2"/>
              <a:buNone/>
            </a:pPr>
            <a:endParaRPr lang="en-US" sz="2400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u="sng"/>
              <a:t>HAK-HAK PENGUASAAN </a:t>
            </a:r>
            <a:br>
              <a:rPr lang="en-US" sz="4000" u="sng"/>
            </a:br>
            <a:r>
              <a:rPr lang="en-US" sz="4000" u="sng"/>
              <a:t>ATAS  TANAH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4484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98" decel="100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98" decel="1000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  <p:bldP spid="1126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/>
              <a:t>belum</a:t>
            </a:r>
            <a:r>
              <a:rPr lang="en-US" dirty="0"/>
              <a:t> </a:t>
            </a:r>
            <a:r>
              <a:rPr lang="en-US" dirty="0" err="1"/>
              <a:t>dihubungkan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, </a:t>
            </a:r>
            <a:r>
              <a:rPr lang="en-US" dirty="0" err="1"/>
              <a:t>orang</a:t>
            </a:r>
            <a:r>
              <a:rPr lang="en-US" dirty="0"/>
              <a:t>/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Hub. </a:t>
            </a:r>
            <a:r>
              <a:rPr lang="en-US" dirty="0" err="1"/>
              <a:t>Hk</a:t>
            </a:r>
            <a:r>
              <a:rPr lang="en-US" dirty="0"/>
              <a:t>. </a:t>
            </a:r>
            <a:r>
              <a:rPr lang="en-US" dirty="0" err="1"/>
              <a:t>Konkrit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dihubungkan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obyek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Orang</a:t>
            </a:r>
            <a:r>
              <a:rPr lang="en-US" dirty="0"/>
              <a:t>/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subyek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: </a:t>
            </a:r>
            <a:r>
              <a:rPr lang="en-US" dirty="0" err="1"/>
              <a:t>Nama</a:t>
            </a:r>
            <a:r>
              <a:rPr lang="en-US" dirty="0"/>
              <a:t>, </a:t>
            </a:r>
            <a:r>
              <a:rPr lang="en-US" dirty="0" err="1"/>
              <a:t>Isinya</a:t>
            </a:r>
            <a:r>
              <a:rPr lang="en-US" dirty="0"/>
              <a:t>, </a:t>
            </a:r>
            <a:r>
              <a:rPr lang="en-US" dirty="0" err="1"/>
              <a:t>Subyeknya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tanahnya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Hub. </a:t>
            </a:r>
            <a:r>
              <a:rPr lang="en-US" dirty="0" err="1"/>
              <a:t>Hk</a:t>
            </a:r>
            <a:r>
              <a:rPr lang="en-US" dirty="0"/>
              <a:t>. </a:t>
            </a:r>
            <a:r>
              <a:rPr lang="en-US" dirty="0" err="1"/>
              <a:t>Konkrit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 </a:t>
            </a:r>
            <a:r>
              <a:rPr lang="en-US" dirty="0" err="1"/>
              <a:t>penciptaan</a:t>
            </a:r>
            <a:r>
              <a:rPr lang="en-US" dirty="0"/>
              <a:t>, </a:t>
            </a:r>
            <a:r>
              <a:rPr lang="en-US" dirty="0" err="1"/>
              <a:t>pembebanan</a:t>
            </a:r>
            <a:r>
              <a:rPr lang="en-US" dirty="0"/>
              <a:t>, </a:t>
            </a:r>
            <a:r>
              <a:rPr lang="en-US" dirty="0" err="1"/>
              <a:t>pindah</a:t>
            </a:r>
            <a:r>
              <a:rPr lang="en-US" dirty="0"/>
              <a:t>, </a:t>
            </a:r>
            <a:r>
              <a:rPr lang="en-US" dirty="0" err="1"/>
              <a:t>hapus</a:t>
            </a:r>
            <a:r>
              <a:rPr lang="en-US" dirty="0"/>
              <a:t>, </a:t>
            </a:r>
            <a:r>
              <a:rPr lang="en-US" dirty="0" err="1"/>
              <a:t>pembuktian</a:t>
            </a:r>
            <a:r>
              <a:rPr lang="en-US" dirty="0"/>
              <a:t> 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000"/>
              <a:t>HAK PENGUASAAN ATAS TANAH SEBAGAI LEMBAGA HUKUM DAN HUBUNGAN HUKUM KONKRIT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8646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  <p:bldP spid="133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Hak Penguasaan Atas Tanah</a:t>
            </a:r>
            <a:endParaRPr lang="id-ID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25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en-US"/>
              <a:t>Karena (penjelasan UUPA):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/>
              <a:t>Hk yang ada berdasar tujuan dan sendi penjajahan 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/>
              <a:t>Hukum agraria yang ada bersifat dualistis/dualisme</a:t>
            </a:r>
          </a:p>
          <a:p>
            <a:pPr marL="609600" indent="-609600">
              <a:buFont typeface="Wingdings" pitchFamily="2" charset="2"/>
              <a:buAutoNum type="arabicPeriod"/>
            </a:pPr>
            <a:r>
              <a:rPr lang="en-US"/>
              <a:t>Hukum agraria yang ada tidak menjamin kepastian hukum</a:t>
            </a:r>
          </a:p>
          <a:p>
            <a:pPr marL="609600" indent="-609600"/>
            <a:endParaRPr lang="en-US"/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/>
              <a:t>PEMBAHARUAN HUKUM TANAH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Dr. FX Sumarja, S.H., M.Hum              FH Unila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BB2263-405E-44E7-98E4-04CEDE0FA0B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0974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898" decel="100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98" decel="100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98" decel="1000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  <p:bldP spid="1638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1270</Words>
  <Application>Microsoft Office PowerPoint</Application>
  <PresentationFormat>On-screen Show (4:3)</PresentationFormat>
  <Paragraphs>160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HUKUM AGRARIA</vt:lpstr>
      <vt:lpstr>PENGERTIAN TANAH</vt:lpstr>
      <vt:lpstr>KEKAYAAN ALAM DLM BUMI, AIR, RUANG ANGKASA (BARA) :</vt:lpstr>
      <vt:lpstr>BANGUNAN DAN TANAMAN  DI ATAS TANAH :</vt:lpstr>
      <vt:lpstr>TIAP HUKUM TANAH ADA PENGATURAN Tentang Hak Penguasaan Atas Tanah</vt:lpstr>
      <vt:lpstr>HAK-HAK PENGUASAAN  ATAS  TANAH</vt:lpstr>
      <vt:lpstr>HAK PENGUASAAN ATAS TANAH SEBAGAI LEMBAGA HUKUM DAN HUBUNGAN HUKUM KONKRIT</vt:lpstr>
      <vt:lpstr>Hak Penguasaan Atas Tanah</vt:lpstr>
      <vt:lpstr>PEMBAHARUAN HUKUM TANAH</vt:lpstr>
      <vt:lpstr>HUKUM AGRARIA KOLONIAL</vt:lpstr>
      <vt:lpstr>.</vt:lpstr>
      <vt:lpstr>A.W. Lahir atas desakan pemodal asing</vt:lpstr>
      <vt:lpstr>.</vt:lpstr>
      <vt:lpstr>PowerPoint Presentation</vt:lpstr>
      <vt:lpstr>PowerPoint Presentation</vt:lpstr>
      <vt:lpstr>PERATURAN AGRARIA PADA MASA TRANSISI (17-8-1945 s/d 24-9-1960)</vt:lpstr>
      <vt:lpstr>PERATURAN AGRARIA PADA MASA TRANSISI (17-8-1945 s/d 24-9-1960)</vt:lpstr>
      <vt:lpstr>Tugas wewenang agraria:</vt:lpstr>
      <vt:lpstr>Tugas wewenang agraria: </vt:lpstr>
      <vt:lpstr>SEJARAH PENYUSUNAN HUKUM AGRARIA NASIONAL (UUPA)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Pertemuan 4</dc:title>
  <dc:creator>LENOVO</dc:creator>
  <cp:lastModifiedBy>LENOVO</cp:lastModifiedBy>
  <cp:revision>3</cp:revision>
  <dcterms:created xsi:type="dcterms:W3CDTF">2020-08-19T02:08:31Z</dcterms:created>
  <dcterms:modified xsi:type="dcterms:W3CDTF">2020-08-19T02:15:42Z</dcterms:modified>
</cp:coreProperties>
</file>