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7" r:id="rId4"/>
    <p:sldId id="278" r:id="rId5"/>
    <p:sldId id="279" r:id="rId6"/>
    <p:sldId id="280" r:id="rId7"/>
    <p:sldId id="281" r:id="rId8"/>
    <p:sldId id="282" r:id="rId9"/>
    <p:sldId id="283" r:id="rId10"/>
    <p:sldId id="284" r:id="rId11"/>
    <p:sldId id="286" r:id="rId12"/>
    <p:sldId id="258" r:id="rId13"/>
    <p:sldId id="259" r:id="rId14"/>
    <p:sldId id="274" r:id="rId15"/>
    <p:sldId id="261" r:id="rId16"/>
    <p:sldId id="262" r:id="rId17"/>
    <p:sldId id="263" r:id="rId18"/>
    <p:sldId id="264" r:id="rId19"/>
    <p:sldId id="265" r:id="rId20"/>
    <p:sldId id="266" r:id="rId21"/>
    <p:sldId id="26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p:scale>
          <a:sx n="77" d="100"/>
          <a:sy n="77" d="100"/>
        </p:scale>
        <p:origin x="-1200"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fld id="{4568EEEE-AC18-4593-8889-61BEBA66DBF3}" type="datetimeFigureOut">
              <a:rPr lang="en-US" smtClean="0"/>
              <a:pPr/>
              <a:t>10/21/2019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C7C08A8-7739-417F-834A-387882B2E897}" type="slidenum">
              <a:rPr lang="en-US" smtClean="0"/>
              <a:pPr/>
              <a:t>‹#›</a:t>
            </a:fld>
            <a:endParaRPr lang="en-US"/>
          </a:p>
        </p:txBody>
      </p:sp>
    </p:spTree>
    <p:extLst>
      <p:ext uri="{BB962C8B-B14F-4D97-AF65-F5344CB8AC3E}">
        <p14:creationId xmlns:p14="http://schemas.microsoft.com/office/powerpoint/2010/main" val="2926491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fld id="{4568EEEE-AC18-4593-8889-61BEBA66DBF3}" type="datetimeFigureOut">
              <a:rPr lang="en-US" smtClean="0"/>
              <a:pPr/>
              <a:t>10/21/2019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C7C08A8-7739-417F-834A-387882B2E897}" type="slidenum">
              <a:rPr lang="en-US" smtClean="0"/>
              <a:pPr/>
              <a:t>‹#›</a:t>
            </a:fld>
            <a:endParaRPr lang="en-US"/>
          </a:p>
        </p:txBody>
      </p:sp>
    </p:spTree>
    <p:extLst>
      <p:ext uri="{BB962C8B-B14F-4D97-AF65-F5344CB8AC3E}">
        <p14:creationId xmlns:p14="http://schemas.microsoft.com/office/powerpoint/2010/main" val="29582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fld id="{4568EEEE-AC18-4593-8889-61BEBA66DBF3}" type="datetimeFigureOut">
              <a:rPr lang="en-US" smtClean="0"/>
              <a:pPr/>
              <a:t>10/21/2019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C7C08A8-7739-417F-834A-387882B2E897}" type="slidenum">
              <a:rPr lang="en-US" smtClean="0"/>
              <a:pPr/>
              <a:t>‹#›</a:t>
            </a:fld>
            <a:endParaRPr lang="en-US"/>
          </a:p>
        </p:txBody>
      </p:sp>
    </p:spTree>
    <p:extLst>
      <p:ext uri="{BB962C8B-B14F-4D97-AF65-F5344CB8AC3E}">
        <p14:creationId xmlns:p14="http://schemas.microsoft.com/office/powerpoint/2010/main" val="788922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Main Content">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727831" y="6491288"/>
            <a:ext cx="416169" cy="366712"/>
          </a:xfrm>
          <a:prstGeom prst="rect">
            <a:avLst/>
          </a:prstGeom>
        </p:spPr>
        <p:txBody>
          <a:bodyPr/>
          <a:lstStyle>
            <a:lvl1pPr algn="ctr">
              <a:defRPr sz="1000" b="1">
                <a:solidFill>
                  <a:prstClr val="black"/>
                </a:solidFill>
                <a:latin typeface="Arial" pitchFamily="34" charset="0"/>
                <a:cs typeface="Arial" pitchFamily="34" charset="0"/>
              </a:defRPr>
            </a:lvl1pPr>
          </a:lstStyle>
          <a:p>
            <a:fld id="{3C7C08A8-7739-417F-834A-387882B2E897}" type="slidenum">
              <a:rPr lang="en-US" smtClean="0"/>
              <a:pPr/>
              <a:t>‹#›</a:t>
            </a:fld>
            <a:endParaRPr lang="en-US"/>
          </a:p>
        </p:txBody>
      </p:sp>
    </p:spTree>
    <p:extLst>
      <p:ext uri="{BB962C8B-B14F-4D97-AF65-F5344CB8AC3E}">
        <p14:creationId xmlns:p14="http://schemas.microsoft.com/office/powerpoint/2010/main" val="2377625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fld id="{4568EEEE-AC18-4593-8889-61BEBA66DBF3}" type="datetimeFigureOut">
              <a:rPr lang="en-US" smtClean="0"/>
              <a:pPr/>
              <a:t>10/21/2019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C7C08A8-7739-417F-834A-387882B2E897}" type="slidenum">
              <a:rPr lang="en-US" smtClean="0"/>
              <a:pPr/>
              <a:t>‹#›</a:t>
            </a:fld>
            <a:endParaRPr lang="en-US"/>
          </a:p>
        </p:txBody>
      </p:sp>
    </p:spTree>
    <p:extLst>
      <p:ext uri="{BB962C8B-B14F-4D97-AF65-F5344CB8AC3E}">
        <p14:creationId xmlns:p14="http://schemas.microsoft.com/office/powerpoint/2010/main" val="2104082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4568EEEE-AC18-4593-8889-61BEBA66DBF3}" type="datetimeFigureOut">
              <a:rPr lang="en-US" smtClean="0"/>
              <a:pPr/>
              <a:t>10/21/2019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C7C08A8-7739-417F-834A-387882B2E897}" type="slidenum">
              <a:rPr lang="en-US" smtClean="0"/>
              <a:pPr/>
              <a:t>‹#›</a:t>
            </a:fld>
            <a:endParaRPr lang="en-US"/>
          </a:p>
        </p:txBody>
      </p:sp>
    </p:spTree>
    <p:extLst>
      <p:ext uri="{BB962C8B-B14F-4D97-AF65-F5344CB8AC3E}">
        <p14:creationId xmlns:p14="http://schemas.microsoft.com/office/powerpoint/2010/main" val="1549893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fld id="{4568EEEE-AC18-4593-8889-61BEBA66DBF3}" type="datetimeFigureOut">
              <a:rPr lang="en-US" smtClean="0"/>
              <a:pPr/>
              <a:t>10/21/2019</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C7C08A8-7739-417F-834A-387882B2E897}" type="slidenum">
              <a:rPr lang="en-US" smtClean="0"/>
              <a:pPr/>
              <a:t>‹#›</a:t>
            </a:fld>
            <a:endParaRPr lang="en-US"/>
          </a:p>
        </p:txBody>
      </p:sp>
    </p:spTree>
    <p:extLst>
      <p:ext uri="{BB962C8B-B14F-4D97-AF65-F5344CB8AC3E}">
        <p14:creationId xmlns:p14="http://schemas.microsoft.com/office/powerpoint/2010/main" val="907397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fld id="{4568EEEE-AC18-4593-8889-61BEBA66DBF3}" type="datetimeFigureOut">
              <a:rPr lang="en-US" smtClean="0"/>
              <a:pPr/>
              <a:t>10/21/2019</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C7C08A8-7739-417F-834A-387882B2E897}" type="slidenum">
              <a:rPr lang="en-US" smtClean="0"/>
              <a:pPr/>
              <a:t>‹#›</a:t>
            </a:fld>
            <a:endParaRPr lang="en-US"/>
          </a:p>
        </p:txBody>
      </p:sp>
    </p:spTree>
    <p:extLst>
      <p:ext uri="{BB962C8B-B14F-4D97-AF65-F5344CB8AC3E}">
        <p14:creationId xmlns:p14="http://schemas.microsoft.com/office/powerpoint/2010/main" val="2777207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fld id="{4568EEEE-AC18-4593-8889-61BEBA66DBF3}" type="datetimeFigureOut">
              <a:rPr lang="en-US" smtClean="0"/>
              <a:pPr/>
              <a:t>10/21/2019</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C7C08A8-7739-417F-834A-387882B2E897}" type="slidenum">
              <a:rPr lang="en-US" smtClean="0"/>
              <a:pPr/>
              <a:t>‹#›</a:t>
            </a:fld>
            <a:endParaRPr lang="en-US"/>
          </a:p>
        </p:txBody>
      </p:sp>
    </p:spTree>
    <p:extLst>
      <p:ext uri="{BB962C8B-B14F-4D97-AF65-F5344CB8AC3E}">
        <p14:creationId xmlns:p14="http://schemas.microsoft.com/office/powerpoint/2010/main" val="1292697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4568EEEE-AC18-4593-8889-61BEBA66DBF3}" type="datetimeFigureOut">
              <a:rPr lang="en-US" smtClean="0"/>
              <a:pPr/>
              <a:t>10/21/2019</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C7C08A8-7739-417F-834A-387882B2E897}" type="slidenum">
              <a:rPr lang="en-US" smtClean="0"/>
              <a:pPr/>
              <a:t>‹#›</a:t>
            </a:fld>
            <a:endParaRPr lang="en-US"/>
          </a:p>
        </p:txBody>
      </p:sp>
    </p:spTree>
    <p:extLst>
      <p:ext uri="{BB962C8B-B14F-4D97-AF65-F5344CB8AC3E}">
        <p14:creationId xmlns:p14="http://schemas.microsoft.com/office/powerpoint/2010/main" val="86933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4568EEEE-AC18-4593-8889-61BEBA66DBF3}" type="datetimeFigureOut">
              <a:rPr lang="en-US" smtClean="0"/>
              <a:pPr/>
              <a:t>10/21/2019</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C7C08A8-7739-417F-834A-387882B2E897}" type="slidenum">
              <a:rPr lang="en-US" smtClean="0"/>
              <a:pPr/>
              <a:t>‹#›</a:t>
            </a:fld>
            <a:endParaRPr lang="en-US"/>
          </a:p>
        </p:txBody>
      </p:sp>
    </p:spTree>
    <p:extLst>
      <p:ext uri="{BB962C8B-B14F-4D97-AF65-F5344CB8AC3E}">
        <p14:creationId xmlns:p14="http://schemas.microsoft.com/office/powerpoint/2010/main" val="3811021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4568EEEE-AC18-4593-8889-61BEBA66DBF3}" type="datetimeFigureOut">
              <a:rPr lang="en-US" smtClean="0"/>
              <a:pPr/>
              <a:t>10/21/2019</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C7C08A8-7739-417F-834A-387882B2E897}" type="slidenum">
              <a:rPr lang="en-US" smtClean="0"/>
              <a:pPr/>
              <a:t>‹#›</a:t>
            </a:fld>
            <a:endParaRPr lang="en-US"/>
          </a:p>
        </p:txBody>
      </p:sp>
    </p:spTree>
    <p:extLst>
      <p:ext uri="{BB962C8B-B14F-4D97-AF65-F5344CB8AC3E}">
        <p14:creationId xmlns:p14="http://schemas.microsoft.com/office/powerpoint/2010/main" val="1188230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4568EEEE-AC18-4593-8889-61BEBA66DBF3}" type="datetimeFigureOut">
              <a:rPr lang="en-US" smtClean="0"/>
              <a:pPr/>
              <a:t>10/21/2019</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C7C08A8-7739-417F-834A-387882B2E897}" type="slidenum">
              <a:rPr lang="en-US" smtClean="0"/>
              <a:pPr/>
              <a:t>‹#›</a:t>
            </a:fld>
            <a:endParaRPr lang="en-US"/>
          </a:p>
        </p:txBody>
      </p:sp>
    </p:spTree>
    <p:extLst>
      <p:ext uri="{BB962C8B-B14F-4D97-AF65-F5344CB8AC3E}">
        <p14:creationId xmlns:p14="http://schemas.microsoft.com/office/powerpoint/2010/main" val="3513092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39095"/>
            <a:ext cx="8206680" cy="1470025"/>
          </a:xfrm>
        </p:spPr>
        <p:txBody>
          <a:bodyPr>
            <a:normAutofit fontScale="90000"/>
          </a:bodyPr>
          <a:lstStyle/>
          <a:p>
            <a:pPr algn="l"/>
            <a:r>
              <a:rPr lang="en-US" sz="4000" dirty="0" smtClean="0">
                <a:latin typeface="Times New Roman" pitchFamily="18" charset="0"/>
                <a:cs typeface="Times New Roman" pitchFamily="18" charset="0"/>
              </a:rPr>
              <a:t>KONSEP HUKUM</a:t>
            </a:r>
            <a:r>
              <a:rPr lang="id-ID" sz="4000"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ADMINISTRASI</a:t>
            </a:r>
            <a:br>
              <a:rPr lang="en-US" sz="4000" dirty="0" smtClean="0">
                <a:latin typeface="Times New Roman" pitchFamily="18" charset="0"/>
                <a:cs typeface="Times New Roman" pitchFamily="18" charset="0"/>
              </a:rPr>
            </a:br>
            <a:r>
              <a:rPr lang="en-US" sz="4000" dirty="0">
                <a:latin typeface="Times New Roman" pitchFamily="18" charset="0"/>
                <a:cs typeface="Times New Roman" pitchFamily="18" charset="0"/>
              </a:rPr>
              <a:t/>
            </a:r>
            <a:br>
              <a:rPr lang="en-US" sz="4000" dirty="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id-ID" sz="2800" dirty="0" smtClean="0">
                <a:latin typeface="Times New Roman" pitchFamily="18" charset="0"/>
                <a:cs typeface="Times New Roman" pitchFamily="18" charset="0"/>
              </a:rPr>
              <a:t/>
            </a:r>
            <a:br>
              <a:rPr lang="id-ID" sz="2800" dirty="0" smtClean="0">
                <a:latin typeface="Times New Roman" pitchFamily="18" charset="0"/>
                <a:cs typeface="Times New Roman" pitchFamily="18" charset="0"/>
              </a:rPr>
            </a:br>
            <a:r>
              <a:rPr lang="id-ID" sz="2400" b="1" dirty="0" smtClean="0">
                <a:latin typeface="Times New Roman" pitchFamily="18" charset="0"/>
                <a:cs typeface="Times New Roman" pitchFamily="18" charset="0"/>
              </a:rPr>
              <a:t>FAKULTAS HUKUM UNIVERSITAS </a:t>
            </a:r>
            <a:r>
              <a:rPr lang="en-US" sz="2400" b="1" dirty="0" smtClean="0">
                <a:latin typeface="Times New Roman" pitchFamily="18" charset="0"/>
                <a:cs typeface="Times New Roman" pitchFamily="18" charset="0"/>
              </a:rPr>
              <a:t>LAMPUNG </a:t>
            </a:r>
            <a:br>
              <a:rPr lang="en-US" sz="2400" b="1"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201</a:t>
            </a:r>
            <a:r>
              <a:rPr lang="en-US" sz="2400" b="1" dirty="0">
                <a:latin typeface="Times New Roman" pitchFamily="18" charset="0"/>
                <a:cs typeface="Times New Roman" pitchFamily="18" charset="0"/>
              </a:rPr>
              <a:t>9</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chemeClr val="bg1"/>
                </a:solidFill>
              </a:rPr>
              <a:t>Pengertian</a:t>
            </a:r>
            <a:r>
              <a:rPr lang="en-US" dirty="0" smtClean="0">
                <a:solidFill>
                  <a:schemeClr val="bg1"/>
                </a:solidFill>
              </a:rPr>
              <a:t> HAN (</a:t>
            </a:r>
            <a:r>
              <a:rPr lang="en-US" dirty="0" err="1" smtClean="0">
                <a:solidFill>
                  <a:schemeClr val="bg1"/>
                </a:solidFill>
              </a:rPr>
              <a:t>Lanjutan</a:t>
            </a:r>
            <a:r>
              <a:rPr lang="en-US" dirty="0" smtClean="0">
                <a:solidFill>
                  <a:schemeClr val="bg1"/>
                </a:solidFill>
              </a:rPr>
              <a:t>)</a:t>
            </a:r>
            <a:endParaRPr lang="id-ID" dirty="0">
              <a:solidFill>
                <a:schemeClr val="bg1"/>
              </a:solidFill>
            </a:endParaRPr>
          </a:p>
        </p:txBody>
      </p:sp>
      <p:sp>
        <p:nvSpPr>
          <p:cNvPr id="3" name="Content Placeholder 2"/>
          <p:cNvSpPr>
            <a:spLocks noGrp="1"/>
          </p:cNvSpPr>
          <p:nvPr>
            <p:ph idx="1"/>
          </p:nvPr>
        </p:nvSpPr>
        <p:spPr>
          <a:xfrm>
            <a:off x="533400" y="2336872"/>
            <a:ext cx="8359080" cy="4521128"/>
          </a:xfrm>
        </p:spPr>
        <p:txBody>
          <a:bodyPr>
            <a:normAutofit fontScale="85000" lnSpcReduction="20000"/>
          </a:bodyPr>
          <a:lstStyle/>
          <a:p>
            <a:pPr marL="457200" indent="-457200">
              <a:buFont typeface="+mj-lt"/>
              <a:buAutoNum type="arabicPeriod"/>
            </a:pPr>
            <a:r>
              <a:rPr lang="id-ID" b="1" dirty="0"/>
              <a:t>E.Utrecht </a:t>
            </a:r>
            <a:r>
              <a:rPr lang="id-ID" dirty="0" smtClean="0"/>
              <a:t>: Hukum </a:t>
            </a:r>
            <a:r>
              <a:rPr lang="id-ID" dirty="0"/>
              <a:t>Administrasi Negara/Hukum Pemerintahan adalah </a:t>
            </a:r>
            <a:r>
              <a:rPr lang="id-ID" dirty="0" smtClean="0"/>
              <a:t>hukum </a:t>
            </a:r>
            <a:r>
              <a:rPr lang="id-ID" dirty="0"/>
              <a:t>yang menguji hubungan hokum istimewa yang bila diadakan akan memungkinkan para pejabat administrasi negara melakukan tugas mereka yang </a:t>
            </a:r>
            <a:r>
              <a:rPr lang="id-ID" dirty="0" smtClean="0"/>
              <a:t>khusus.</a:t>
            </a:r>
          </a:p>
          <a:p>
            <a:pPr marL="457200" indent="-457200">
              <a:buFont typeface="+mj-lt"/>
              <a:buAutoNum type="arabicPeriod"/>
            </a:pPr>
            <a:r>
              <a:rPr lang="id-ID" b="1" dirty="0" smtClean="0"/>
              <a:t>Prajudi </a:t>
            </a:r>
            <a:r>
              <a:rPr lang="id-ID" b="1" dirty="0"/>
              <a:t>Atmosudirdjo </a:t>
            </a:r>
            <a:r>
              <a:rPr lang="id-ID" dirty="0"/>
              <a:t>merumuskan HAN sebagai “…… Hukum yang mengenai Pemerintah beserta aparatnya yang terpenting yakni Administrasi Negara” selanjutnya dikatakan bahwa “…… hukum administrasi negara mengatur wewenang, tugas, fungsi dan tingkah laku para pejabat </a:t>
            </a:r>
            <a:r>
              <a:rPr lang="id-ID" dirty="0" smtClean="0"/>
              <a:t>Administrasi </a:t>
            </a:r>
            <a:r>
              <a:rPr lang="id-ID" dirty="0"/>
              <a:t>Negara</a:t>
            </a:r>
            <a:r>
              <a:rPr lang="id-ID" dirty="0" smtClean="0"/>
              <a:t>……”</a:t>
            </a:r>
            <a:endParaRPr lang="id-ID" dirty="0"/>
          </a:p>
        </p:txBody>
      </p:sp>
    </p:spTree>
    <p:extLst>
      <p:ext uri="{BB962C8B-B14F-4D97-AF65-F5344CB8AC3E}">
        <p14:creationId xmlns:p14="http://schemas.microsoft.com/office/powerpoint/2010/main" val="49745931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chemeClr val="bg1"/>
                </a:solidFill>
              </a:rPr>
              <a:t>RUANG LINGKU</a:t>
            </a:r>
            <a:r>
              <a:rPr lang="en-US" dirty="0" smtClean="0">
                <a:solidFill>
                  <a:schemeClr val="bg1"/>
                </a:solidFill>
              </a:rPr>
              <a:t>P HAN</a:t>
            </a:r>
            <a:endParaRPr lang="id-ID" dirty="0">
              <a:solidFill>
                <a:schemeClr val="bg1"/>
              </a:solidFill>
            </a:endParaRPr>
          </a:p>
        </p:txBody>
      </p:sp>
      <p:sp>
        <p:nvSpPr>
          <p:cNvPr id="3" name="Content Placeholder 2"/>
          <p:cNvSpPr>
            <a:spLocks noGrp="1"/>
          </p:cNvSpPr>
          <p:nvPr>
            <p:ph idx="1"/>
          </p:nvPr>
        </p:nvSpPr>
        <p:spPr>
          <a:xfrm>
            <a:off x="533400" y="2336872"/>
            <a:ext cx="8287072" cy="4332487"/>
          </a:xfrm>
        </p:spPr>
        <p:txBody>
          <a:bodyPr>
            <a:normAutofit/>
          </a:bodyPr>
          <a:lstStyle/>
          <a:p>
            <a:r>
              <a:rPr lang="en-US" dirty="0" err="1" smtClean="0"/>
              <a:t>Sarana-sarana</a:t>
            </a:r>
            <a:r>
              <a:rPr lang="en-US" dirty="0" smtClean="0"/>
              <a:t> (</a:t>
            </a:r>
            <a:r>
              <a:rPr lang="en-US" dirty="0" err="1" smtClean="0"/>
              <a:t>instrumen</a:t>
            </a:r>
            <a:r>
              <a:rPr lang="en-US" dirty="0" smtClean="0"/>
              <a:t>) </a:t>
            </a:r>
            <a:r>
              <a:rPr lang="en-US" dirty="0" err="1" smtClean="0"/>
              <a:t>bagi</a:t>
            </a:r>
            <a:r>
              <a:rPr lang="en-US" dirty="0" smtClean="0"/>
              <a:t> </a:t>
            </a:r>
            <a:r>
              <a:rPr lang="en-US" dirty="0" err="1" smtClean="0"/>
              <a:t>penguasa</a:t>
            </a:r>
            <a:r>
              <a:rPr lang="en-US" dirty="0" smtClean="0"/>
              <a:t> </a:t>
            </a:r>
            <a:r>
              <a:rPr lang="en-US" dirty="0" err="1" smtClean="0"/>
              <a:t>untuk</a:t>
            </a:r>
            <a:r>
              <a:rPr lang="en-US" dirty="0" smtClean="0"/>
              <a:t> </a:t>
            </a:r>
            <a:r>
              <a:rPr lang="en-US" dirty="0" err="1" smtClean="0"/>
              <a:t>mengatur</a:t>
            </a:r>
            <a:r>
              <a:rPr lang="en-US" dirty="0" smtClean="0"/>
              <a:t>, </a:t>
            </a:r>
            <a:r>
              <a:rPr lang="en-US" dirty="0" err="1" smtClean="0"/>
              <a:t>menyeimbangkan</a:t>
            </a:r>
            <a:r>
              <a:rPr lang="en-US" dirty="0" smtClean="0"/>
              <a:t>, </a:t>
            </a:r>
            <a:r>
              <a:rPr lang="en-US" dirty="0" err="1" smtClean="0"/>
              <a:t>mengendalikan</a:t>
            </a:r>
            <a:r>
              <a:rPr lang="en-US" dirty="0" smtClean="0"/>
              <a:t> </a:t>
            </a:r>
            <a:r>
              <a:rPr lang="en-US" dirty="0" err="1" smtClean="0"/>
              <a:t>kepentingan</a:t>
            </a:r>
            <a:r>
              <a:rPr lang="en-US" dirty="0" smtClean="0"/>
              <a:t> </a:t>
            </a:r>
            <a:r>
              <a:rPr lang="en-US" dirty="0" err="1" smtClean="0"/>
              <a:t>masyarakat</a:t>
            </a:r>
            <a:r>
              <a:rPr lang="en-US" dirty="0" smtClean="0"/>
              <a:t>.</a:t>
            </a:r>
          </a:p>
          <a:p>
            <a:r>
              <a:rPr lang="en-US" dirty="0" err="1" smtClean="0"/>
              <a:t>Mengatur</a:t>
            </a:r>
            <a:r>
              <a:rPr lang="en-US" dirty="0" smtClean="0"/>
              <a:t> </a:t>
            </a:r>
            <a:r>
              <a:rPr lang="en-US" dirty="0" err="1" smtClean="0"/>
              <a:t>cara</a:t>
            </a:r>
            <a:r>
              <a:rPr lang="en-US" dirty="0" smtClean="0"/>
              <a:t> </a:t>
            </a:r>
            <a:r>
              <a:rPr lang="en-US" dirty="0" err="1" smtClean="0"/>
              <a:t>pertisipasi</a:t>
            </a:r>
            <a:r>
              <a:rPr lang="en-US" dirty="0" smtClean="0"/>
              <a:t> </a:t>
            </a:r>
            <a:r>
              <a:rPr lang="en-US" dirty="0" err="1" smtClean="0"/>
              <a:t>masyarakat</a:t>
            </a:r>
            <a:endParaRPr lang="en-US" dirty="0" smtClean="0"/>
          </a:p>
          <a:p>
            <a:r>
              <a:rPr lang="en-US" dirty="0" err="1" smtClean="0"/>
              <a:t>Perlindungan</a:t>
            </a:r>
            <a:r>
              <a:rPr lang="en-US" dirty="0" smtClean="0"/>
              <a:t> </a:t>
            </a:r>
            <a:r>
              <a:rPr lang="en-US" dirty="0" err="1" smtClean="0"/>
              <a:t>hukum</a:t>
            </a:r>
            <a:r>
              <a:rPr lang="en-US" dirty="0" smtClean="0"/>
              <a:t> </a:t>
            </a:r>
            <a:r>
              <a:rPr lang="en-US" dirty="0" err="1" smtClean="0"/>
              <a:t>bagi</a:t>
            </a:r>
            <a:r>
              <a:rPr lang="en-US" dirty="0" smtClean="0"/>
              <a:t> </a:t>
            </a:r>
            <a:r>
              <a:rPr lang="en-US" dirty="0" err="1" smtClean="0"/>
              <a:t>warga</a:t>
            </a:r>
            <a:endParaRPr lang="en-US" dirty="0" smtClean="0"/>
          </a:p>
          <a:p>
            <a:r>
              <a:rPr lang="en-US" dirty="0" err="1" smtClean="0"/>
              <a:t>Menyusun</a:t>
            </a:r>
            <a:r>
              <a:rPr lang="en-US" dirty="0" smtClean="0"/>
              <a:t> </a:t>
            </a:r>
            <a:r>
              <a:rPr lang="en-US" dirty="0" err="1" smtClean="0"/>
              <a:t>dasar-dasar</a:t>
            </a:r>
            <a:r>
              <a:rPr lang="en-US" dirty="0" smtClean="0"/>
              <a:t> </a:t>
            </a:r>
            <a:r>
              <a:rPr lang="en-US" dirty="0" err="1" smtClean="0"/>
              <a:t>pelaksanaan</a:t>
            </a:r>
            <a:r>
              <a:rPr lang="en-US" dirty="0" smtClean="0"/>
              <a:t> </a:t>
            </a:r>
            <a:r>
              <a:rPr lang="en-US" dirty="0" err="1" smtClean="0"/>
              <a:t>pemerintahan</a:t>
            </a:r>
            <a:endParaRPr lang="en-US" dirty="0" smtClean="0"/>
          </a:p>
          <a:p>
            <a:endParaRPr lang="id-ID" dirty="0"/>
          </a:p>
        </p:txBody>
      </p:sp>
    </p:spTree>
    <p:extLst>
      <p:ext uri="{BB962C8B-B14F-4D97-AF65-F5344CB8AC3E}">
        <p14:creationId xmlns:p14="http://schemas.microsoft.com/office/powerpoint/2010/main" val="1656671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Autofit/>
          </a:bodyPr>
          <a:lstStyle/>
          <a:p>
            <a:r>
              <a:rPr lang="en-US" sz="4800" b="1" dirty="0" err="1" smtClean="0">
                <a:solidFill>
                  <a:schemeClr val="bg1"/>
                </a:solidFill>
                <a:latin typeface="Times New Roman" pitchFamily="18" charset="0"/>
                <a:cs typeface="Times New Roman" pitchFamily="18" charset="0"/>
              </a:rPr>
              <a:t>Fungsi</a:t>
            </a:r>
            <a:r>
              <a:rPr lang="en-US" sz="4800" b="1" dirty="0" smtClean="0">
                <a:solidFill>
                  <a:schemeClr val="bg1"/>
                </a:solidFill>
                <a:latin typeface="Times New Roman" pitchFamily="18" charset="0"/>
                <a:cs typeface="Times New Roman" pitchFamily="18" charset="0"/>
              </a:rPr>
              <a:t> </a:t>
            </a:r>
            <a:r>
              <a:rPr lang="en-US" sz="4800" b="1" dirty="0" err="1" smtClean="0">
                <a:solidFill>
                  <a:schemeClr val="bg1"/>
                </a:solidFill>
                <a:latin typeface="Times New Roman" pitchFamily="18" charset="0"/>
                <a:cs typeface="Times New Roman" pitchFamily="18" charset="0"/>
              </a:rPr>
              <a:t>Hukum</a:t>
            </a:r>
            <a:r>
              <a:rPr lang="en-US" sz="4800" b="1" dirty="0" smtClean="0">
                <a:solidFill>
                  <a:schemeClr val="bg1"/>
                </a:solidFill>
                <a:latin typeface="Times New Roman" pitchFamily="18" charset="0"/>
                <a:cs typeface="Times New Roman" pitchFamily="18" charset="0"/>
              </a:rPr>
              <a:t> </a:t>
            </a:r>
            <a:r>
              <a:rPr lang="en-US" sz="4800" b="1" dirty="0" err="1" smtClean="0">
                <a:solidFill>
                  <a:schemeClr val="bg1"/>
                </a:solidFill>
                <a:latin typeface="Times New Roman" pitchFamily="18" charset="0"/>
                <a:cs typeface="Times New Roman" pitchFamily="18" charset="0"/>
              </a:rPr>
              <a:t>Administrasi</a:t>
            </a:r>
            <a:endParaRPr lang="en-US" sz="4800" b="1"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13033"/>
            <a:ext cx="8229600" cy="4840303"/>
          </a:xfrm>
        </p:spPr>
        <p:txBody>
          <a:bodyPr>
            <a:normAutofit fontScale="92500" lnSpcReduction="20000"/>
          </a:bodyPr>
          <a:lstStyle/>
          <a:p>
            <a:pPr marL="514350" indent="-514350">
              <a:buFont typeface="+mj-lt"/>
              <a:buAutoNum type="alphaLcPeriod"/>
            </a:pPr>
            <a:r>
              <a:rPr lang="en-US" dirty="0" err="1" smtClean="0"/>
              <a:t>Fungsi</a:t>
            </a:r>
            <a:r>
              <a:rPr lang="en-US" dirty="0" smtClean="0"/>
              <a:t> </a:t>
            </a:r>
            <a:r>
              <a:rPr lang="en-US" dirty="0" err="1" smtClean="0"/>
              <a:t>normatif</a:t>
            </a:r>
            <a:r>
              <a:rPr lang="en-US" dirty="0" smtClean="0"/>
              <a:t>  (</a:t>
            </a:r>
            <a:r>
              <a:rPr lang="en-US" dirty="0" err="1" smtClean="0"/>
              <a:t>normatieve</a:t>
            </a:r>
            <a:r>
              <a:rPr lang="en-US" dirty="0" smtClean="0"/>
              <a:t> </a:t>
            </a:r>
            <a:r>
              <a:rPr lang="en-US" dirty="0" err="1" smtClean="0"/>
              <a:t>functie</a:t>
            </a:r>
            <a:r>
              <a:rPr lang="en-US" dirty="0" smtClean="0"/>
              <a:t>) ;  </a:t>
            </a:r>
            <a:r>
              <a:rPr lang="en-US" dirty="0" err="1" smtClean="0"/>
              <a:t>meliputi</a:t>
            </a:r>
            <a:r>
              <a:rPr lang="en-US" dirty="0" smtClean="0"/>
              <a:t> </a:t>
            </a:r>
            <a:r>
              <a:rPr lang="en-US" dirty="0" err="1" smtClean="0"/>
              <a:t>organisasi</a:t>
            </a:r>
            <a:r>
              <a:rPr lang="en-US" dirty="0" smtClean="0"/>
              <a:t> </a:t>
            </a:r>
            <a:r>
              <a:rPr lang="en-US" dirty="0" err="1" smtClean="0"/>
              <a:t>dan</a:t>
            </a:r>
            <a:r>
              <a:rPr lang="en-US" dirty="0" smtClean="0"/>
              <a:t> </a:t>
            </a:r>
            <a:r>
              <a:rPr lang="en-US" dirty="0" err="1" smtClean="0"/>
              <a:t>instrumen</a:t>
            </a:r>
            <a:r>
              <a:rPr lang="en-US" dirty="0" smtClean="0"/>
              <a:t> </a:t>
            </a:r>
            <a:r>
              <a:rPr lang="en-US" dirty="0" err="1" smtClean="0"/>
              <a:t>pemerintahan</a:t>
            </a:r>
            <a:r>
              <a:rPr lang="en-US" dirty="0" smtClean="0"/>
              <a:t>.</a:t>
            </a:r>
          </a:p>
          <a:p>
            <a:pPr marL="514350" indent="-514350">
              <a:buFont typeface="+mj-lt"/>
              <a:buAutoNum type="alphaLcPeriod"/>
            </a:pPr>
            <a:r>
              <a:rPr lang="en-US" dirty="0" err="1" smtClean="0"/>
              <a:t>Fungsi</a:t>
            </a:r>
            <a:r>
              <a:rPr lang="en-US" dirty="0" smtClean="0"/>
              <a:t> instrumental  (</a:t>
            </a:r>
            <a:r>
              <a:rPr lang="en-US" dirty="0" err="1" smtClean="0"/>
              <a:t>instrumentele</a:t>
            </a:r>
            <a:r>
              <a:rPr lang="en-US" dirty="0" smtClean="0"/>
              <a:t> </a:t>
            </a:r>
            <a:r>
              <a:rPr lang="en-US" dirty="0" err="1" smtClean="0"/>
              <a:t>functie</a:t>
            </a:r>
            <a:r>
              <a:rPr lang="en-US" dirty="0" smtClean="0"/>
              <a:t>); </a:t>
            </a:r>
            <a:r>
              <a:rPr lang="en-US" dirty="0" err="1" smtClean="0"/>
              <a:t>fungsi</a:t>
            </a:r>
            <a:r>
              <a:rPr lang="en-US" dirty="0" smtClean="0"/>
              <a:t> instrumental </a:t>
            </a:r>
            <a:r>
              <a:rPr lang="en-US" dirty="0" err="1" smtClean="0"/>
              <a:t>aktif</a:t>
            </a:r>
            <a:r>
              <a:rPr lang="en-US" dirty="0" smtClean="0"/>
              <a:t> </a:t>
            </a:r>
            <a:r>
              <a:rPr lang="en-US" dirty="0" err="1" smtClean="0"/>
              <a:t>dalam</a:t>
            </a:r>
            <a:r>
              <a:rPr lang="en-US" dirty="0" smtClean="0"/>
              <a:t> </a:t>
            </a:r>
            <a:r>
              <a:rPr lang="en-US" dirty="0" err="1" smtClean="0"/>
              <a:t>bentuk</a:t>
            </a:r>
            <a:r>
              <a:rPr lang="en-US" dirty="0" smtClean="0"/>
              <a:t> </a:t>
            </a:r>
            <a:r>
              <a:rPr lang="en-US" dirty="0" err="1" smtClean="0"/>
              <a:t>kewenangan</a:t>
            </a:r>
            <a:r>
              <a:rPr lang="en-US" dirty="0" smtClean="0"/>
              <a:t>. </a:t>
            </a:r>
            <a:r>
              <a:rPr lang="en-US" dirty="0" err="1" smtClean="0"/>
              <a:t>Fungsi</a:t>
            </a:r>
            <a:r>
              <a:rPr lang="en-US" dirty="0" smtClean="0"/>
              <a:t> instrumental </a:t>
            </a:r>
            <a:r>
              <a:rPr lang="en-US" dirty="0" err="1" smtClean="0"/>
              <a:t>pasif</a:t>
            </a:r>
            <a:r>
              <a:rPr lang="en-US" dirty="0" smtClean="0"/>
              <a:t> </a:t>
            </a:r>
            <a:r>
              <a:rPr lang="en-US" dirty="0" err="1" smtClean="0"/>
              <a:t>berupa</a:t>
            </a:r>
            <a:r>
              <a:rPr lang="en-US" dirty="0" smtClean="0"/>
              <a:t> belied. </a:t>
            </a:r>
          </a:p>
          <a:p>
            <a:pPr marL="514350" indent="-514350">
              <a:buFont typeface="+mj-lt"/>
              <a:buAutoNum type="alphaLcPeriod"/>
            </a:pPr>
            <a:r>
              <a:rPr lang="en-US" dirty="0" err="1" smtClean="0"/>
              <a:t>Fungsi</a:t>
            </a:r>
            <a:r>
              <a:rPr lang="en-US" dirty="0" smtClean="0"/>
              <a:t> </a:t>
            </a:r>
            <a:r>
              <a:rPr lang="en-US" dirty="0" err="1" smtClean="0"/>
              <a:t>jaminan</a:t>
            </a:r>
            <a:r>
              <a:rPr lang="en-US" dirty="0" smtClean="0"/>
              <a:t> (</a:t>
            </a:r>
            <a:r>
              <a:rPr lang="en-US" dirty="0" err="1" smtClean="0"/>
              <a:t>warborgfunctie</a:t>
            </a:r>
            <a:r>
              <a:rPr lang="en-US" dirty="0" smtClean="0"/>
              <a:t>); </a:t>
            </a:r>
            <a:r>
              <a:rPr lang="en-US" dirty="0" err="1" smtClean="0"/>
              <a:t>meliputi</a:t>
            </a:r>
            <a:r>
              <a:rPr lang="en-US" dirty="0" smtClean="0"/>
              <a:t> 3 </a:t>
            </a:r>
            <a:r>
              <a:rPr lang="en-US" dirty="0" err="1" smtClean="0"/>
              <a:t>jenis</a:t>
            </a:r>
            <a:r>
              <a:rPr lang="en-US" dirty="0" smtClean="0"/>
              <a:t> </a:t>
            </a:r>
            <a:r>
              <a:rPr lang="en-US" dirty="0" err="1" smtClean="0"/>
              <a:t>yaitu</a:t>
            </a:r>
            <a:r>
              <a:rPr lang="en-US" dirty="0" smtClean="0"/>
              <a:t> </a:t>
            </a:r>
            <a:r>
              <a:rPr lang="en-US" dirty="0" err="1" smtClean="0"/>
              <a:t>jaminan</a:t>
            </a:r>
            <a:r>
              <a:rPr lang="en-US" dirty="0" smtClean="0"/>
              <a:t> </a:t>
            </a:r>
            <a:r>
              <a:rPr lang="en-US" dirty="0" err="1" smtClean="0"/>
              <a:t>pemerintahan</a:t>
            </a:r>
            <a:r>
              <a:rPr lang="en-US" dirty="0" smtClean="0"/>
              <a:t> (</a:t>
            </a:r>
            <a:r>
              <a:rPr lang="en-US" dirty="0" err="1" smtClean="0"/>
              <a:t>doelmatig</a:t>
            </a:r>
            <a:r>
              <a:rPr lang="en-US" dirty="0" smtClean="0"/>
              <a:t> </a:t>
            </a:r>
            <a:r>
              <a:rPr lang="en-US" dirty="0" err="1" smtClean="0"/>
              <a:t>dan</a:t>
            </a:r>
            <a:r>
              <a:rPr lang="en-US" dirty="0" smtClean="0"/>
              <a:t> </a:t>
            </a:r>
            <a:r>
              <a:rPr lang="en-US" dirty="0" err="1" smtClean="0"/>
              <a:t>democratie</a:t>
            </a:r>
            <a:r>
              <a:rPr lang="en-US" dirty="0" smtClean="0"/>
              <a:t>), </a:t>
            </a:r>
            <a:r>
              <a:rPr lang="en-US" dirty="0" err="1" smtClean="0"/>
              <a:t>inspraak</a:t>
            </a:r>
            <a:r>
              <a:rPr lang="en-US" dirty="0" smtClean="0"/>
              <a:t> </a:t>
            </a:r>
            <a:r>
              <a:rPr lang="en-US" dirty="0" err="1" smtClean="0"/>
              <a:t>dan</a:t>
            </a:r>
            <a:r>
              <a:rPr lang="en-US" dirty="0" smtClean="0"/>
              <a:t> </a:t>
            </a:r>
            <a:r>
              <a:rPr lang="en-US" dirty="0" err="1" smtClean="0"/>
              <a:t>berbagai</a:t>
            </a:r>
            <a:r>
              <a:rPr lang="en-US" dirty="0" smtClean="0"/>
              <a:t> </a:t>
            </a:r>
            <a:r>
              <a:rPr lang="en-US" dirty="0" err="1" smtClean="0"/>
              <a:t>mekanisme</a:t>
            </a:r>
            <a:r>
              <a:rPr lang="en-US" dirty="0" smtClean="0"/>
              <a:t> </a:t>
            </a:r>
            <a:r>
              <a:rPr lang="en-US" dirty="0" err="1" smtClean="0"/>
              <a:t>kontrol</a:t>
            </a:r>
            <a:r>
              <a:rPr lang="en-US" dirty="0" smtClean="0"/>
              <a:t>  </a:t>
            </a:r>
            <a:r>
              <a:rPr lang="en-US" dirty="0" err="1" smtClean="0"/>
              <a:t>serta</a:t>
            </a:r>
            <a:r>
              <a:rPr lang="en-US" dirty="0" smtClean="0"/>
              <a:t> </a:t>
            </a:r>
            <a:r>
              <a:rPr lang="en-US" dirty="0" err="1" smtClean="0"/>
              <a:t>ganti</a:t>
            </a:r>
            <a:r>
              <a:rPr lang="en-US" dirty="0" smtClean="0"/>
              <a:t> </a:t>
            </a:r>
            <a:r>
              <a:rPr lang="en-US" dirty="0" err="1" smtClean="0"/>
              <a:t>rugi</a:t>
            </a:r>
            <a:r>
              <a:rPr lang="en-US" dirty="0" smtClean="0"/>
              <a:t>. </a:t>
            </a:r>
          </a:p>
          <a:p>
            <a:pPr algn="ctr">
              <a:buNone/>
            </a:pPr>
            <a:r>
              <a:rPr lang="en-US" sz="2200" b="1" dirty="0" smtClean="0"/>
              <a:t>(p. de </a:t>
            </a:r>
            <a:r>
              <a:rPr lang="en-US" sz="2200" b="1" dirty="0" err="1" smtClean="0"/>
              <a:t>Haan</a:t>
            </a:r>
            <a:r>
              <a:rPr lang="en-US" sz="2200" b="1" dirty="0" smtClean="0"/>
              <a:t>, </a:t>
            </a:r>
            <a:r>
              <a:rPr lang="en-US" sz="2200" b="1" dirty="0" err="1" smtClean="0"/>
              <a:t>bestuursrecht</a:t>
            </a:r>
            <a:r>
              <a:rPr lang="en-US" sz="2200" b="1" dirty="0" smtClean="0"/>
              <a:t> in de </a:t>
            </a:r>
            <a:r>
              <a:rPr lang="en-US" sz="2200" b="1" dirty="0" err="1" smtClean="0"/>
              <a:t>sociale</a:t>
            </a:r>
            <a:r>
              <a:rPr lang="en-US" sz="2200" b="1" dirty="0" smtClean="0"/>
              <a:t> </a:t>
            </a:r>
            <a:r>
              <a:rPr lang="en-US" sz="2200" b="1" dirty="0" err="1" smtClean="0"/>
              <a:t>rechtstaat</a:t>
            </a:r>
            <a:r>
              <a:rPr lang="en-US" sz="2200" b="1" dirty="0" smtClean="0"/>
              <a:t>. </a:t>
            </a:r>
            <a:r>
              <a:rPr lang="en-US" sz="2200" b="1" dirty="0" err="1" smtClean="0"/>
              <a:t>Hlm</a:t>
            </a:r>
            <a:r>
              <a:rPr lang="en-US" sz="2200" b="1" dirty="0" smtClean="0"/>
              <a:t> 1-8)</a:t>
            </a:r>
            <a:endParaRPr lang="en-US" sz="2200" b="1" dirty="0"/>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a:bodyPr>
          <a:lstStyle/>
          <a:p>
            <a:r>
              <a:rPr lang="en-US" b="1" dirty="0" err="1" smtClean="0">
                <a:solidFill>
                  <a:schemeClr val="bg1"/>
                </a:solidFill>
                <a:latin typeface="Times New Roman" pitchFamily="18" charset="0"/>
                <a:cs typeface="Times New Roman" pitchFamily="18" charset="0"/>
              </a:rPr>
              <a:t>Pendekatan</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Hukum</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Administrasi</a:t>
            </a:r>
            <a:endParaRPr lang="en-US" b="1"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469587"/>
            <a:ext cx="8229600" cy="4911741"/>
          </a:xfrm>
        </p:spPr>
        <p:txBody>
          <a:bodyPr>
            <a:normAutofit fontScale="92500"/>
          </a:bodyPr>
          <a:lstStyle/>
          <a:p>
            <a:pPr marL="514350" indent="-514350">
              <a:buFont typeface="+mj-lt"/>
              <a:buAutoNum type="arabicPeriod"/>
            </a:pPr>
            <a:r>
              <a:rPr lang="en-US" dirty="0" err="1" smtClean="0"/>
              <a:t>Pendekatan</a:t>
            </a:r>
            <a:r>
              <a:rPr lang="en-US" dirty="0" smtClean="0"/>
              <a:t>  </a:t>
            </a:r>
            <a:r>
              <a:rPr lang="en-US" dirty="0" err="1" smtClean="0"/>
              <a:t>kekuasaan</a:t>
            </a:r>
            <a:r>
              <a:rPr lang="en-US" dirty="0" smtClean="0"/>
              <a:t> ; </a:t>
            </a:r>
            <a:r>
              <a:rPr lang="en-US" dirty="0" err="1" smtClean="0"/>
              <a:t>Hk</a:t>
            </a:r>
            <a:r>
              <a:rPr lang="en-US" dirty="0" smtClean="0"/>
              <a:t> </a:t>
            </a:r>
            <a:r>
              <a:rPr lang="en-US" dirty="0" err="1" smtClean="0"/>
              <a:t>adm</a:t>
            </a:r>
            <a:r>
              <a:rPr lang="en-US" dirty="0" smtClean="0"/>
              <a:t> </a:t>
            </a:r>
            <a:r>
              <a:rPr lang="en-US" dirty="0" err="1" smtClean="0"/>
              <a:t>Inggris</a:t>
            </a:r>
            <a:r>
              <a:rPr lang="en-US" dirty="0" smtClean="0"/>
              <a:t> </a:t>
            </a:r>
            <a:r>
              <a:rPr lang="en-US" dirty="0" err="1" smtClean="0"/>
              <a:t>dengan</a:t>
            </a:r>
            <a:r>
              <a:rPr lang="en-US" dirty="0" smtClean="0"/>
              <a:t> </a:t>
            </a:r>
            <a:r>
              <a:rPr lang="en-US" dirty="0" err="1" smtClean="0"/>
              <a:t>pendekatan</a:t>
            </a:r>
            <a:r>
              <a:rPr lang="en-US" dirty="0" smtClean="0"/>
              <a:t> </a:t>
            </a:r>
            <a:r>
              <a:rPr lang="en-US" dirty="0" err="1" smtClean="0"/>
              <a:t>ultravires</a:t>
            </a:r>
            <a:r>
              <a:rPr lang="en-US" dirty="0" smtClean="0"/>
              <a:t>, </a:t>
            </a:r>
            <a:r>
              <a:rPr lang="en-US" dirty="0" err="1" smtClean="0"/>
              <a:t>sedang</a:t>
            </a:r>
            <a:r>
              <a:rPr lang="en-US" dirty="0" smtClean="0"/>
              <a:t> </a:t>
            </a:r>
            <a:r>
              <a:rPr lang="en-US" dirty="0" err="1" smtClean="0"/>
              <a:t>belanda</a:t>
            </a:r>
            <a:r>
              <a:rPr lang="en-US" dirty="0" smtClean="0"/>
              <a:t>  </a:t>
            </a:r>
            <a:r>
              <a:rPr lang="en-US" dirty="0" err="1" smtClean="0"/>
              <a:t>menekankan</a:t>
            </a:r>
            <a:r>
              <a:rPr lang="en-US" dirty="0" smtClean="0"/>
              <a:t> </a:t>
            </a:r>
            <a:r>
              <a:rPr lang="en-US" dirty="0" err="1" smtClean="0"/>
              <a:t>segi</a:t>
            </a:r>
            <a:r>
              <a:rPr lang="en-US" dirty="0" smtClean="0"/>
              <a:t> </a:t>
            </a:r>
            <a:r>
              <a:rPr lang="en-US" dirty="0" err="1" smtClean="0"/>
              <a:t>rechmatigeheids</a:t>
            </a:r>
            <a:r>
              <a:rPr lang="en-US" dirty="0" smtClean="0"/>
              <a:t> &amp; </a:t>
            </a:r>
            <a:r>
              <a:rPr lang="en-US" dirty="0" err="1" smtClean="0"/>
              <a:t>rechtmatigeheidscontrole</a:t>
            </a:r>
            <a:r>
              <a:rPr lang="en-US" dirty="0" smtClean="0"/>
              <a:t>.</a:t>
            </a:r>
          </a:p>
          <a:p>
            <a:pPr marL="514350" indent="-514350">
              <a:buFont typeface="+mj-lt"/>
              <a:buAutoNum type="arabicPeriod"/>
            </a:pPr>
            <a:r>
              <a:rPr lang="en-US" dirty="0" err="1" smtClean="0"/>
              <a:t>Pendekatan</a:t>
            </a:r>
            <a:r>
              <a:rPr lang="en-US" dirty="0" smtClean="0"/>
              <a:t> </a:t>
            </a:r>
            <a:r>
              <a:rPr lang="en-US" dirty="0" err="1" smtClean="0"/>
              <a:t>hak</a:t>
            </a:r>
            <a:r>
              <a:rPr lang="en-US" dirty="0" smtClean="0"/>
              <a:t> </a:t>
            </a:r>
            <a:r>
              <a:rPr lang="en-US" dirty="0" err="1" smtClean="0"/>
              <a:t>asasi</a:t>
            </a:r>
            <a:r>
              <a:rPr lang="en-US" dirty="0" smtClean="0"/>
              <a:t> ; </a:t>
            </a:r>
            <a:r>
              <a:rPr lang="en-US" dirty="0" err="1" smtClean="0"/>
              <a:t>perlindungan</a:t>
            </a:r>
            <a:r>
              <a:rPr lang="en-US" dirty="0" smtClean="0"/>
              <a:t> </a:t>
            </a:r>
            <a:r>
              <a:rPr lang="en-US" dirty="0" err="1" smtClean="0"/>
              <a:t>hak</a:t>
            </a:r>
            <a:r>
              <a:rPr lang="en-US" dirty="0" smtClean="0"/>
              <a:t> </a:t>
            </a:r>
            <a:r>
              <a:rPr lang="en-US" dirty="0" err="1" smtClean="0"/>
              <a:t>asasi</a:t>
            </a:r>
            <a:r>
              <a:rPr lang="en-US" dirty="0" smtClean="0"/>
              <a:t> </a:t>
            </a:r>
            <a:r>
              <a:rPr lang="en-US" dirty="0" err="1" smtClean="0"/>
              <a:t>dan</a:t>
            </a:r>
            <a:r>
              <a:rPr lang="en-US" dirty="0" smtClean="0"/>
              <a:t> AUPB </a:t>
            </a:r>
            <a:r>
              <a:rPr lang="en-US" i="1" dirty="0" smtClean="0"/>
              <a:t>(principle of good administration).</a:t>
            </a:r>
          </a:p>
          <a:p>
            <a:pPr marL="514350" indent="-514350">
              <a:buFont typeface="+mj-lt"/>
              <a:buAutoNum type="arabicPeriod"/>
            </a:pPr>
            <a:r>
              <a:rPr lang="en-US" i="1" dirty="0" err="1"/>
              <a:t>P</a:t>
            </a:r>
            <a:r>
              <a:rPr lang="en-US" i="1" dirty="0" err="1" smtClean="0"/>
              <a:t>endekatan</a:t>
            </a:r>
            <a:r>
              <a:rPr lang="en-US" i="1" dirty="0" smtClean="0"/>
              <a:t> </a:t>
            </a:r>
            <a:r>
              <a:rPr lang="en-US" i="1" dirty="0" err="1" smtClean="0"/>
              <a:t>fungsionaris</a:t>
            </a:r>
            <a:r>
              <a:rPr lang="en-US" i="1" dirty="0" smtClean="0"/>
              <a:t> ; </a:t>
            </a:r>
            <a:r>
              <a:rPr lang="en-US" i="1" dirty="0" err="1" smtClean="0"/>
              <a:t>melengkapi</a:t>
            </a:r>
            <a:r>
              <a:rPr lang="en-US" i="1" dirty="0" smtClean="0"/>
              <a:t> </a:t>
            </a:r>
            <a:r>
              <a:rPr lang="en-US" i="1" dirty="0" err="1" smtClean="0"/>
              <a:t>pendekatan</a:t>
            </a:r>
            <a:r>
              <a:rPr lang="en-US" i="1" dirty="0" smtClean="0"/>
              <a:t> lain, </a:t>
            </a:r>
            <a:r>
              <a:rPr lang="en-US" i="1" dirty="0" err="1" smtClean="0"/>
              <a:t>beri</a:t>
            </a:r>
            <a:r>
              <a:rPr lang="en-US" i="1" dirty="0" smtClean="0"/>
              <a:t> </a:t>
            </a:r>
            <a:r>
              <a:rPr lang="en-US" i="1" dirty="0" err="1" smtClean="0"/>
              <a:t>perhatian</a:t>
            </a:r>
            <a:r>
              <a:rPr lang="en-US" i="1" dirty="0" smtClean="0"/>
              <a:t> </a:t>
            </a:r>
            <a:r>
              <a:rPr lang="en-US" i="1" dirty="0" err="1" smtClean="0"/>
              <a:t>pada</a:t>
            </a:r>
            <a:r>
              <a:rPr lang="en-US" i="1" dirty="0" smtClean="0"/>
              <a:t> </a:t>
            </a:r>
            <a:r>
              <a:rPr lang="en-US" i="1" dirty="0" err="1" smtClean="0"/>
              <a:t>perilaku</a:t>
            </a:r>
            <a:r>
              <a:rPr lang="en-US" i="1" dirty="0" smtClean="0"/>
              <a:t> </a:t>
            </a:r>
            <a:r>
              <a:rPr lang="en-US" i="1" dirty="0" err="1" smtClean="0"/>
              <a:t>aparat</a:t>
            </a:r>
            <a:r>
              <a:rPr lang="en-US" i="1" dirty="0" smtClean="0"/>
              <a:t>; </a:t>
            </a:r>
            <a:r>
              <a:rPr lang="en-US" i="1" dirty="0" err="1" smtClean="0"/>
              <a:t>sikap</a:t>
            </a:r>
            <a:r>
              <a:rPr lang="en-US" i="1" dirty="0" smtClean="0"/>
              <a:t> </a:t>
            </a:r>
            <a:r>
              <a:rPr lang="en-US" i="1" dirty="0" err="1" smtClean="0"/>
              <a:t>melayani</a:t>
            </a:r>
            <a:r>
              <a:rPr lang="en-US" i="1" dirty="0" smtClean="0"/>
              <a:t> </a:t>
            </a:r>
            <a:r>
              <a:rPr lang="en-US" i="1" dirty="0" err="1" smtClean="0"/>
              <a:t>dan</a:t>
            </a:r>
            <a:r>
              <a:rPr lang="en-US" i="1" dirty="0" smtClean="0"/>
              <a:t> trust.</a:t>
            </a:r>
          </a:p>
          <a:p>
            <a:pPr>
              <a:buNone/>
            </a:pPr>
            <a:endParaRPr lang="en-US" i="1" dirty="0"/>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8579296" cy="5626121"/>
          </a:xfrm>
        </p:spPr>
        <p:txBody>
          <a:bodyPr/>
          <a:lstStyle/>
          <a:p>
            <a:endParaRPr lang="en-US" dirty="0" smtClean="0"/>
          </a:p>
          <a:p>
            <a:r>
              <a:rPr lang="en-US" dirty="0" err="1" smtClean="0"/>
              <a:t>Perubahan</a:t>
            </a:r>
            <a:r>
              <a:rPr lang="en-US" dirty="0" smtClean="0"/>
              <a:t> </a:t>
            </a:r>
            <a:r>
              <a:rPr lang="en-US" dirty="0" err="1" smtClean="0"/>
              <a:t>kelembagaan</a:t>
            </a:r>
            <a:r>
              <a:rPr lang="en-US" dirty="0" smtClean="0"/>
              <a:t> </a:t>
            </a:r>
            <a:r>
              <a:rPr lang="en-US" dirty="0" err="1" smtClean="0"/>
              <a:t>negara</a:t>
            </a:r>
            <a:r>
              <a:rPr lang="en-US" dirty="0" smtClean="0"/>
              <a:t> (</a:t>
            </a:r>
            <a:r>
              <a:rPr lang="en-US" dirty="0" err="1" smtClean="0"/>
              <a:t>otonomi</a:t>
            </a:r>
            <a:r>
              <a:rPr lang="en-US" dirty="0" smtClean="0"/>
              <a:t>)</a:t>
            </a:r>
          </a:p>
          <a:p>
            <a:r>
              <a:rPr lang="en-US" dirty="0" err="1" smtClean="0"/>
              <a:t>Reformasi</a:t>
            </a:r>
            <a:r>
              <a:rPr lang="en-US" dirty="0" smtClean="0"/>
              <a:t> </a:t>
            </a:r>
            <a:r>
              <a:rPr lang="en-US" dirty="0" err="1" smtClean="0"/>
              <a:t>birokrasi</a:t>
            </a:r>
            <a:endParaRPr lang="en-US" dirty="0" smtClean="0"/>
          </a:p>
          <a:p>
            <a:r>
              <a:rPr lang="en-US" dirty="0" err="1" smtClean="0"/>
              <a:t>Sistem</a:t>
            </a:r>
            <a:r>
              <a:rPr lang="en-US" dirty="0" smtClean="0"/>
              <a:t> </a:t>
            </a:r>
            <a:r>
              <a:rPr lang="en-US" dirty="0" err="1" smtClean="0"/>
              <a:t>hukum</a:t>
            </a:r>
            <a:r>
              <a:rPr lang="en-US" dirty="0" smtClean="0"/>
              <a:t> </a:t>
            </a:r>
            <a:r>
              <a:rPr lang="en-US" dirty="0" err="1" smtClean="0"/>
              <a:t>positif</a:t>
            </a:r>
            <a:endParaRPr lang="en-US" dirty="0" smtClean="0"/>
          </a:p>
          <a:p>
            <a:r>
              <a:rPr lang="en-US" dirty="0" smtClean="0"/>
              <a:t>Norma </a:t>
            </a:r>
            <a:r>
              <a:rPr lang="en-US" dirty="0" err="1" smtClean="0"/>
              <a:t>tidak</a:t>
            </a:r>
            <a:r>
              <a:rPr lang="en-US" dirty="0" smtClean="0"/>
              <a:t> </a:t>
            </a:r>
            <a:r>
              <a:rPr lang="en-US" dirty="0" err="1" smtClean="0"/>
              <a:t>tertulis</a:t>
            </a:r>
            <a:r>
              <a:rPr lang="en-US" dirty="0" smtClean="0"/>
              <a:t> yang </a:t>
            </a:r>
            <a:r>
              <a:rPr lang="en-US" dirty="0" err="1" smtClean="0"/>
              <a:t>tumbuh</a:t>
            </a:r>
            <a:r>
              <a:rPr lang="en-US" dirty="0" smtClean="0"/>
              <a:t> </a:t>
            </a:r>
            <a:r>
              <a:rPr lang="en-US" dirty="0" err="1" smtClean="0"/>
              <a:t>dalam</a:t>
            </a:r>
            <a:r>
              <a:rPr lang="en-US" dirty="0" smtClean="0"/>
              <a:t> </a:t>
            </a:r>
            <a:r>
              <a:rPr lang="en-US" dirty="0" err="1" smtClean="0"/>
              <a:t>praktek</a:t>
            </a:r>
            <a:r>
              <a:rPr lang="en-US" dirty="0" smtClean="0"/>
              <a:t> </a:t>
            </a:r>
            <a:r>
              <a:rPr lang="en-US" dirty="0" err="1" smtClean="0"/>
              <a:t>penyelenggaraan</a:t>
            </a:r>
            <a:r>
              <a:rPr lang="en-US" dirty="0" smtClean="0"/>
              <a:t> </a:t>
            </a:r>
            <a:r>
              <a:rPr lang="en-US" dirty="0" err="1" smtClean="0"/>
              <a:t>pemerintahan</a:t>
            </a:r>
            <a:endParaRPr lang="en-US" dirty="0" smtClean="0"/>
          </a:p>
          <a:p>
            <a:r>
              <a:rPr lang="en-US" dirty="0" err="1" smtClean="0"/>
              <a:t>Asas-asas</a:t>
            </a:r>
            <a:r>
              <a:rPr lang="en-US" dirty="0" smtClean="0"/>
              <a:t> </a:t>
            </a:r>
            <a:r>
              <a:rPr lang="en-US" dirty="0" err="1" smtClean="0"/>
              <a:t>hukum</a:t>
            </a:r>
            <a:r>
              <a:rPr lang="en-US" dirty="0" smtClean="0"/>
              <a:t> </a:t>
            </a:r>
            <a:r>
              <a:rPr lang="en-US" dirty="0" err="1" smtClean="0"/>
              <a:t>administrasi</a:t>
            </a:r>
            <a:endParaRPr lang="en-US" dirty="0" smtClean="0"/>
          </a:p>
          <a:p>
            <a:r>
              <a:rPr lang="en-US" dirty="0" smtClean="0"/>
              <a:t>Semangat anti korupsi</a:t>
            </a:r>
            <a:endParaRPr lang="en-US" dirty="0"/>
          </a:p>
        </p:txBody>
      </p:sp>
      <p:sp>
        <p:nvSpPr>
          <p:cNvPr id="2" name="Rectangle 1"/>
          <p:cNvSpPr/>
          <p:nvPr/>
        </p:nvSpPr>
        <p:spPr>
          <a:xfrm>
            <a:off x="611560" y="404664"/>
            <a:ext cx="7821372" cy="707886"/>
          </a:xfrm>
          <a:prstGeom prst="rect">
            <a:avLst/>
          </a:prstGeom>
          <a:noFill/>
        </p:spPr>
        <p:txBody>
          <a:bodyPr wrap="none" lIns="91440" tIns="45720" rIns="91440" bIns="45720">
            <a:spAutoFit/>
          </a:bodyPr>
          <a:lstStyle/>
          <a:p>
            <a:pPr algn="ctr"/>
            <a:r>
              <a:rPr lang="id-ID" sz="40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Hal-hal yang perlu diperhatikan</a:t>
            </a:r>
            <a:endParaRPr lang="en-US" sz="4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Autofit/>
          </a:bodyPr>
          <a:lstStyle/>
          <a:p>
            <a:r>
              <a:rPr lang="en-US" b="1" dirty="0" err="1" smtClean="0">
                <a:solidFill>
                  <a:schemeClr val="bg1"/>
                </a:solidFill>
                <a:latin typeface="Times New Roman" pitchFamily="18" charset="0"/>
                <a:cs typeface="Times New Roman" pitchFamily="18" charset="0"/>
              </a:rPr>
              <a:t>Landasan</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Hukum</a:t>
            </a:r>
            <a:r>
              <a:rPr lang="en-US" b="1" dirty="0" smtClean="0">
                <a:solidFill>
                  <a:schemeClr val="bg1"/>
                </a:solidFill>
                <a:latin typeface="Times New Roman" pitchFamily="18" charset="0"/>
                <a:cs typeface="Times New Roman" pitchFamily="18" charset="0"/>
              </a:rPr>
              <a:t> </a:t>
            </a:r>
            <a:r>
              <a:rPr lang="en-US" b="1" dirty="0" err="1" smtClean="0">
                <a:solidFill>
                  <a:schemeClr val="bg1"/>
                </a:solidFill>
                <a:latin typeface="Times New Roman" pitchFamily="18" charset="0"/>
                <a:cs typeface="Times New Roman" pitchFamily="18" charset="0"/>
              </a:rPr>
              <a:t>Administrasi</a:t>
            </a:r>
            <a:endParaRPr lang="en-US" b="1"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96752"/>
            <a:ext cx="8579296" cy="4983179"/>
          </a:xfrm>
        </p:spPr>
        <p:txBody>
          <a:bodyPr>
            <a:normAutofit/>
          </a:bodyPr>
          <a:lstStyle/>
          <a:p>
            <a:pPr marL="742950" indent="-742950">
              <a:buFont typeface="+mj-lt"/>
              <a:buAutoNum type="alphaLcParenR"/>
            </a:pPr>
            <a:endParaRPr lang="en-US" sz="4000" dirty="0" smtClean="0">
              <a:latin typeface="Times New Roman" pitchFamily="18" charset="0"/>
              <a:cs typeface="Times New Roman" pitchFamily="18" charset="0"/>
            </a:endParaRPr>
          </a:p>
          <a:p>
            <a:pPr marL="742950" indent="-742950">
              <a:buFont typeface="+mj-lt"/>
              <a:buAutoNum type="alphaLcParenR"/>
            </a:pPr>
            <a:r>
              <a:rPr lang="en-US" sz="4000" dirty="0" smtClean="0">
                <a:latin typeface="Times New Roman" pitchFamily="18" charset="0"/>
                <a:cs typeface="Times New Roman" pitchFamily="18" charset="0"/>
              </a:rPr>
              <a:t>Negara </a:t>
            </a:r>
            <a:r>
              <a:rPr lang="en-US" sz="4000" dirty="0" err="1" smtClean="0">
                <a:latin typeface="Times New Roman" pitchFamily="18" charset="0"/>
                <a:cs typeface="Times New Roman" pitchFamily="18" charset="0"/>
              </a:rPr>
              <a:t>hukum</a:t>
            </a:r>
            <a:r>
              <a:rPr lang="en-US" sz="4000" dirty="0" smtClean="0">
                <a:latin typeface="Times New Roman" pitchFamily="18" charset="0"/>
                <a:cs typeface="Times New Roman" pitchFamily="18" charset="0"/>
              </a:rPr>
              <a:t> = </a:t>
            </a:r>
            <a:r>
              <a:rPr lang="en-US" sz="4000" dirty="0" err="1" smtClean="0">
                <a:latin typeface="Times New Roman" pitchFamily="18" charset="0"/>
                <a:cs typeface="Times New Roman" pitchFamily="18" charset="0"/>
              </a:rPr>
              <a:t>asas</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legalitas</a:t>
            </a:r>
            <a:r>
              <a:rPr lang="en-US" sz="4000" dirty="0" smtClean="0">
                <a:latin typeface="Times New Roman" pitchFamily="18" charset="0"/>
                <a:cs typeface="Times New Roman" pitchFamily="18" charset="0"/>
              </a:rPr>
              <a:t> </a:t>
            </a:r>
          </a:p>
          <a:p>
            <a:pPr marL="742950" indent="-742950">
              <a:buFont typeface="+mj-lt"/>
              <a:buAutoNum type="alphaLcParenR"/>
            </a:pPr>
            <a:r>
              <a:rPr lang="en-US" sz="4000" dirty="0" err="1" smtClean="0">
                <a:latin typeface="Times New Roman" pitchFamily="18" charset="0"/>
                <a:cs typeface="Times New Roman" pitchFamily="18" charset="0"/>
              </a:rPr>
              <a:t>Demokrasi</a:t>
            </a:r>
            <a:r>
              <a:rPr lang="en-US" sz="4000" dirty="0" smtClean="0">
                <a:latin typeface="Times New Roman" pitchFamily="18" charset="0"/>
                <a:cs typeface="Times New Roman" pitchFamily="18" charset="0"/>
              </a:rPr>
              <a:t> = </a:t>
            </a:r>
            <a:r>
              <a:rPr lang="en-US" sz="4000" dirty="0" err="1" smtClean="0">
                <a:latin typeface="Times New Roman" pitchFamily="18" charset="0"/>
                <a:cs typeface="Times New Roman" pitchFamily="18" charset="0"/>
              </a:rPr>
              <a:t>prosedur</a:t>
            </a:r>
            <a:r>
              <a:rPr lang="en-US" sz="4000" dirty="0" smtClean="0">
                <a:latin typeface="Times New Roman" pitchFamily="18" charset="0"/>
                <a:cs typeface="Times New Roman" pitchFamily="18" charset="0"/>
              </a:rPr>
              <a:t> yang </a:t>
            </a:r>
            <a:r>
              <a:rPr lang="en-US" sz="4000" dirty="0" err="1" smtClean="0">
                <a:latin typeface="Times New Roman" pitchFamily="18" charset="0"/>
                <a:cs typeface="Times New Roman" pitchFamily="18" charset="0"/>
              </a:rPr>
              <a:t>terbuka</a:t>
            </a:r>
            <a:r>
              <a:rPr lang="en-US" sz="4000" dirty="0" smtClean="0">
                <a:latin typeface="Times New Roman" pitchFamily="18" charset="0"/>
                <a:cs typeface="Times New Roman" pitchFamily="18" charset="0"/>
              </a:rPr>
              <a:t> </a:t>
            </a:r>
          </a:p>
          <a:p>
            <a:pPr marL="742950" indent="-742950">
              <a:buFont typeface="+mj-lt"/>
              <a:buAutoNum type="alphaLcParenR"/>
            </a:pPr>
            <a:r>
              <a:rPr lang="en-US" sz="4000" dirty="0" err="1" smtClean="0">
                <a:latin typeface="Times New Roman" pitchFamily="18" charset="0"/>
                <a:cs typeface="Times New Roman" pitchFamily="18" charset="0"/>
              </a:rPr>
              <a:t>Karakter</a:t>
            </a:r>
            <a:r>
              <a:rPr lang="en-US" sz="4000" dirty="0" smtClean="0">
                <a:latin typeface="Times New Roman" pitchFamily="18" charset="0"/>
                <a:cs typeface="Times New Roman" pitchFamily="18" charset="0"/>
              </a:rPr>
              <a:t> instrumental  =  </a:t>
            </a:r>
            <a:r>
              <a:rPr lang="en-US" sz="4000" dirty="0" err="1" smtClean="0">
                <a:latin typeface="Times New Roman" pitchFamily="18" charset="0"/>
                <a:cs typeface="Times New Roman" pitchFamily="18" charset="0"/>
              </a:rPr>
              <a:t>efektif</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doeltreffenheid</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dan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efisien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doelmatigeheid</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US" dirty="0" err="1" smtClean="0">
                <a:solidFill>
                  <a:schemeClr val="bg1"/>
                </a:solidFill>
              </a:rPr>
              <a:t>Inti</a:t>
            </a:r>
            <a:r>
              <a:rPr lang="en-US" dirty="0" smtClean="0">
                <a:solidFill>
                  <a:schemeClr val="bg1"/>
                </a:solidFill>
              </a:rPr>
              <a:t> </a:t>
            </a:r>
            <a:r>
              <a:rPr lang="en-US" dirty="0" err="1" smtClean="0">
                <a:solidFill>
                  <a:schemeClr val="bg1"/>
                </a:solidFill>
              </a:rPr>
              <a:t>Hukum</a:t>
            </a:r>
            <a:r>
              <a:rPr lang="en-US" dirty="0" smtClean="0">
                <a:solidFill>
                  <a:schemeClr val="bg1"/>
                </a:solidFill>
              </a:rPr>
              <a:t> </a:t>
            </a:r>
            <a:r>
              <a:rPr lang="en-US" dirty="0" err="1" smtClean="0">
                <a:solidFill>
                  <a:schemeClr val="bg1"/>
                </a:solidFill>
              </a:rPr>
              <a:t>Administrasi</a:t>
            </a:r>
            <a:endParaRPr lang="en-US" dirty="0">
              <a:solidFill>
                <a:schemeClr val="bg1"/>
              </a:solidFill>
            </a:endParaRPr>
          </a:p>
        </p:txBody>
      </p:sp>
      <p:sp>
        <p:nvSpPr>
          <p:cNvPr id="3" name="Content Placeholder 2"/>
          <p:cNvSpPr>
            <a:spLocks noGrp="1"/>
          </p:cNvSpPr>
          <p:nvPr>
            <p:ph idx="1"/>
          </p:nvPr>
        </p:nvSpPr>
        <p:spPr>
          <a:xfrm>
            <a:off x="457200" y="1613033"/>
            <a:ext cx="8229600" cy="4840303"/>
          </a:xfrm>
        </p:spPr>
        <p:txBody>
          <a:bodyPr>
            <a:noAutofit/>
          </a:bodyPr>
          <a:lstStyle/>
          <a:p>
            <a:pPr marL="514350" indent="-514350">
              <a:buFont typeface="+mj-lt"/>
              <a:buAutoNum type="alphaLcPeriod"/>
            </a:pPr>
            <a:r>
              <a:rPr lang="en-US" sz="2800" dirty="0" err="1" smtClean="0">
                <a:latin typeface="Times New Roman" pitchFamily="18" charset="0"/>
                <a:cs typeface="Times New Roman" pitchFamily="18" charset="0"/>
              </a:rPr>
              <a:t>Kewenangan</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sumber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kewenangan</a:t>
            </a:r>
            <a:r>
              <a:rPr lang="en-US" sz="2800" dirty="0" smtClean="0">
                <a:latin typeface="Times New Roman" pitchFamily="18" charset="0"/>
                <a:cs typeface="Times New Roman" pitchFamily="18" charset="0"/>
              </a:rPr>
              <a:t> = </a:t>
            </a:r>
            <a:endParaRPr lang="id-ID" sz="2800" dirty="0" smtClean="0">
              <a:latin typeface="Times New Roman" pitchFamily="18" charset="0"/>
              <a:cs typeface="Times New Roman" pitchFamily="18" charset="0"/>
            </a:endParaRPr>
          </a:p>
          <a:p>
            <a:pPr>
              <a:buFontTx/>
              <a:buChar char="-"/>
            </a:pPr>
            <a:r>
              <a:rPr lang="en-US" sz="2800" dirty="0" err="1" smtClean="0">
                <a:latin typeface="Times New Roman" pitchFamily="18" charset="0"/>
                <a:cs typeface="Times New Roman" pitchFamily="18" charset="0"/>
              </a:rPr>
              <a:t>atribusi</a:t>
            </a:r>
            <a:r>
              <a:rPr lang="id-ID" sz="2800" dirty="0" smtClean="0">
                <a:latin typeface="Times New Roman" pitchFamily="18" charset="0"/>
                <a:cs typeface="Times New Roman" pitchFamily="18" charset="0"/>
              </a:rPr>
              <a:t> (diberikan langsung UUD)</a:t>
            </a:r>
            <a:r>
              <a:rPr lang="en-US" sz="2800" dirty="0" smtClean="0">
                <a:latin typeface="Times New Roman" pitchFamily="18" charset="0"/>
                <a:cs typeface="Times New Roman" pitchFamily="18" charset="0"/>
              </a:rPr>
              <a:t>,</a:t>
            </a:r>
            <a:r>
              <a:rPr lang="id-ID" sz="2800" dirty="0" smtClean="0">
                <a:latin typeface="Times New Roman" pitchFamily="18" charset="0"/>
                <a:cs typeface="Times New Roman" pitchFamily="18" charset="0"/>
              </a:rPr>
              <a:t> </a:t>
            </a:r>
          </a:p>
          <a:p>
            <a:pPr>
              <a:buFontTx/>
              <a:buChar char="-"/>
            </a:pPr>
            <a:r>
              <a:rPr lang="en-US" sz="2800" dirty="0" err="1" smtClean="0">
                <a:latin typeface="Times New Roman" pitchFamily="18" charset="0"/>
                <a:cs typeface="Times New Roman" pitchFamily="18" charset="0"/>
              </a:rPr>
              <a:t>delegasi</a:t>
            </a:r>
            <a:r>
              <a:rPr lang="en-US" sz="2800" dirty="0" smtClean="0">
                <a:latin typeface="Times New Roman" pitchFamily="18" charset="0"/>
                <a:cs typeface="Times New Roman" pitchFamily="18" charset="0"/>
              </a:rPr>
              <a:t> </a:t>
            </a:r>
            <a:r>
              <a:rPr lang="id-ID" sz="2800" dirty="0" smtClean="0">
                <a:latin typeface="Times New Roman" pitchFamily="18" charset="0"/>
                <a:cs typeface="Times New Roman" pitchFamily="18" charset="0"/>
              </a:rPr>
              <a:t>(Kewenangan beralih pada penerima delegasi); </a:t>
            </a:r>
            <a:r>
              <a:rPr lang="en-US" sz="2800" dirty="0" err="1" smtClean="0">
                <a:latin typeface="Times New Roman" pitchFamily="18" charset="0"/>
                <a:cs typeface="Times New Roman" pitchFamily="18" charset="0"/>
              </a:rPr>
              <a:t>dan</a:t>
            </a:r>
            <a:r>
              <a:rPr lang="en-US" sz="2800" smtClean="0">
                <a:latin typeface="Times New Roman" pitchFamily="18" charset="0"/>
                <a:cs typeface="Times New Roman" pitchFamily="18" charset="0"/>
              </a:rPr>
              <a:t> </a:t>
            </a:r>
            <a:endParaRPr lang="id-ID" sz="2800" dirty="0" smtClean="0">
              <a:latin typeface="Times New Roman" pitchFamily="18" charset="0"/>
              <a:cs typeface="Times New Roman" pitchFamily="18" charset="0"/>
            </a:endParaRPr>
          </a:p>
          <a:p>
            <a:pPr>
              <a:buFontTx/>
              <a:buChar char="-"/>
            </a:pPr>
            <a:r>
              <a:rPr lang="en-US" sz="2800" dirty="0" err="1" smtClean="0">
                <a:latin typeface="Times New Roman" pitchFamily="18" charset="0"/>
                <a:cs typeface="Times New Roman" pitchFamily="18" charset="0"/>
              </a:rPr>
              <a:t>mandat</a:t>
            </a:r>
            <a:r>
              <a:rPr lang="id-ID" sz="2800" dirty="0" smtClean="0">
                <a:latin typeface="Times New Roman" pitchFamily="18" charset="0"/>
                <a:cs typeface="Times New Roman" pitchFamily="18" charset="0"/>
              </a:rPr>
              <a:t> (tugas sehari-hari, hubungan atasan-bawahan, kewenangan tetap pada pemberi mandat)</a:t>
            </a:r>
            <a:r>
              <a:rPr lang="en-US" sz="2800" dirty="0" smtClean="0">
                <a:latin typeface="Times New Roman" pitchFamily="18" charset="0"/>
                <a:cs typeface="Times New Roman" pitchFamily="18" charset="0"/>
              </a:rPr>
              <a:t>.</a:t>
            </a:r>
          </a:p>
          <a:p>
            <a:pPr marL="0" indent="0">
              <a:buNone/>
            </a:pPr>
            <a:r>
              <a:rPr lang="id-ID" sz="2800" dirty="0" smtClean="0">
                <a:latin typeface="Times New Roman" pitchFamily="18" charset="0"/>
                <a:cs typeface="Times New Roman" pitchFamily="18" charset="0"/>
              </a:rPr>
              <a:t>b. </a:t>
            </a:r>
            <a:r>
              <a:rPr lang="en-US" sz="2800" dirty="0" err="1" smtClean="0">
                <a:latin typeface="Times New Roman" pitchFamily="18" charset="0"/>
                <a:cs typeface="Times New Roman" pitchFamily="18" charset="0"/>
              </a:rPr>
              <a:t>Prosedur</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keterbukaan</a:t>
            </a:r>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the right of information </a:t>
            </a:r>
            <a:r>
              <a:rPr lang="en-US" sz="2800" i="1" dirty="0" err="1" smtClean="0">
                <a:latin typeface="Times New Roman" pitchFamily="18" charset="0"/>
                <a:cs typeface="Times New Roman" pitchFamily="18" charset="0"/>
              </a:rPr>
              <a:t>dan</a:t>
            </a:r>
            <a:r>
              <a:rPr lang="en-US" sz="2800" i="1" dirty="0" smtClean="0">
                <a:latin typeface="Times New Roman" pitchFamily="18" charset="0"/>
                <a:cs typeface="Times New Roman" pitchFamily="18" charset="0"/>
              </a:rPr>
              <a:t> the rights to be heard</a:t>
            </a:r>
            <a:r>
              <a:rPr lang="en-US" sz="2800" dirty="0" smtClean="0">
                <a:latin typeface="Times New Roman" pitchFamily="18" charset="0"/>
                <a:cs typeface="Times New Roman" pitchFamily="18" charset="0"/>
              </a:rPr>
              <a:t>)</a:t>
            </a:r>
          </a:p>
          <a:p>
            <a:pPr marL="0" indent="0">
              <a:buNone/>
            </a:pPr>
            <a:r>
              <a:rPr lang="id-ID" sz="2800" dirty="0" smtClean="0">
                <a:latin typeface="Times New Roman" pitchFamily="18" charset="0"/>
                <a:cs typeface="Times New Roman" pitchFamily="18" charset="0"/>
              </a:rPr>
              <a:t>c. </a:t>
            </a:r>
            <a:r>
              <a:rPr lang="en-US" sz="2800" dirty="0" err="1" smtClean="0">
                <a:latin typeface="Times New Roman" pitchFamily="18" charset="0"/>
                <a:cs typeface="Times New Roman" pitchFamily="18" charset="0"/>
              </a:rPr>
              <a:t>Substansi</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isi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dari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urusan</a:t>
            </a:r>
            <a:r>
              <a:rPr lang="en-US" sz="2800" dirty="0" smtClean="0">
                <a:latin typeface="Times New Roman" pitchFamily="18" charset="0"/>
                <a:cs typeface="Times New Roman" pitchFamily="18" charset="0"/>
              </a:rPr>
              <a:t> </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154"/>
          </a:xfrm>
        </p:spPr>
        <p:txBody>
          <a:bodyPr>
            <a:normAutofit/>
          </a:bodyPr>
          <a:lstStyle/>
          <a:p>
            <a:r>
              <a:rPr lang="en-US" sz="3200" b="1" dirty="0" smtClean="0">
                <a:solidFill>
                  <a:schemeClr val="bg1"/>
                </a:solidFill>
              </a:rPr>
              <a:t>Fungsi</a:t>
            </a:r>
            <a:r>
              <a:rPr lang="id-ID" sz="3200" b="1" dirty="0" smtClean="0">
                <a:solidFill>
                  <a:schemeClr val="bg1"/>
                </a:solidFill>
              </a:rPr>
              <a:t> Norma HAN</a:t>
            </a:r>
            <a:r>
              <a:rPr lang="en-US" sz="3200" b="1" dirty="0" smtClean="0">
                <a:solidFill>
                  <a:schemeClr val="bg1"/>
                </a:solidFill>
              </a:rPr>
              <a:t/>
            </a:r>
            <a:br>
              <a:rPr lang="en-US" sz="3200" b="1" dirty="0" smtClean="0">
                <a:solidFill>
                  <a:schemeClr val="bg1"/>
                </a:solidFill>
              </a:rPr>
            </a:br>
            <a:endParaRPr lang="en-US" sz="3200" b="1" dirty="0">
              <a:solidFill>
                <a:schemeClr val="bg1"/>
              </a:solidFill>
            </a:endParaRPr>
          </a:p>
        </p:txBody>
      </p:sp>
      <p:sp>
        <p:nvSpPr>
          <p:cNvPr id="3" name="Content Placeholder 2"/>
          <p:cNvSpPr>
            <a:spLocks noGrp="1"/>
          </p:cNvSpPr>
          <p:nvPr>
            <p:ph idx="1"/>
          </p:nvPr>
        </p:nvSpPr>
        <p:spPr>
          <a:xfrm>
            <a:off x="457200" y="2214554"/>
            <a:ext cx="8229600" cy="3911609"/>
          </a:xfrm>
        </p:spPr>
        <p:txBody>
          <a:bodyPr>
            <a:normAutofit/>
          </a:bodyPr>
          <a:lstStyle/>
          <a:p>
            <a:pPr marL="742950" indent="-742950">
              <a:buFont typeface="+mj-lt"/>
              <a:buAutoNum type="arabicPeriod"/>
            </a:pPr>
            <a:r>
              <a:rPr lang="en-US" sz="4000" dirty="0" err="1" smtClean="0"/>
              <a:t>Bagi</a:t>
            </a:r>
            <a:r>
              <a:rPr lang="en-US" sz="4000" dirty="0" smtClean="0"/>
              <a:t> hakim ; </a:t>
            </a:r>
            <a:r>
              <a:rPr lang="en-US" sz="4000" dirty="0" err="1" smtClean="0"/>
              <a:t>sbg</a:t>
            </a:r>
            <a:r>
              <a:rPr lang="en-US" sz="4000" dirty="0" smtClean="0"/>
              <a:t> </a:t>
            </a:r>
            <a:r>
              <a:rPr lang="en-US" sz="4000" dirty="0" err="1" smtClean="0"/>
              <a:t>landasan</a:t>
            </a:r>
            <a:r>
              <a:rPr lang="en-US" sz="4000" dirty="0" smtClean="0"/>
              <a:t> </a:t>
            </a:r>
            <a:r>
              <a:rPr lang="en-US" sz="4000" dirty="0" err="1" smtClean="0"/>
              <a:t>untuk</a:t>
            </a:r>
            <a:r>
              <a:rPr lang="en-US" sz="4000" dirty="0" smtClean="0"/>
              <a:t> </a:t>
            </a:r>
            <a:r>
              <a:rPr lang="en-US" sz="4000" dirty="0" err="1" smtClean="0"/>
              <a:t>menguji</a:t>
            </a:r>
            <a:r>
              <a:rPr lang="en-US" sz="4000" dirty="0" smtClean="0"/>
              <a:t> </a:t>
            </a:r>
            <a:r>
              <a:rPr lang="en-US" sz="4000" dirty="0" err="1" smtClean="0"/>
              <a:t>kpts</a:t>
            </a:r>
            <a:r>
              <a:rPr lang="en-US" sz="4000" dirty="0" smtClean="0"/>
              <a:t> TUN</a:t>
            </a:r>
            <a:r>
              <a:rPr lang="id-ID" sz="4000" dirty="0" smtClean="0"/>
              <a:t> </a:t>
            </a:r>
            <a:endParaRPr lang="en-US" sz="4000" dirty="0" smtClean="0"/>
          </a:p>
          <a:p>
            <a:pPr marL="742950" indent="-742950">
              <a:buFont typeface="+mj-lt"/>
              <a:buAutoNum type="arabicPeriod"/>
            </a:pPr>
            <a:r>
              <a:rPr lang="en-US" sz="4000" dirty="0" err="1" smtClean="0"/>
              <a:t>Bagi</a:t>
            </a:r>
            <a:r>
              <a:rPr lang="en-US" sz="4000" dirty="0" smtClean="0"/>
              <a:t> </a:t>
            </a:r>
            <a:r>
              <a:rPr lang="en-US" sz="4000" dirty="0" err="1" smtClean="0"/>
              <a:t>warga</a:t>
            </a:r>
            <a:r>
              <a:rPr lang="en-US" sz="4000" dirty="0" smtClean="0"/>
              <a:t> ; </a:t>
            </a:r>
            <a:r>
              <a:rPr lang="en-US" sz="4000" dirty="0" err="1" smtClean="0"/>
              <a:t>sbg</a:t>
            </a:r>
            <a:r>
              <a:rPr lang="en-US" sz="4000" dirty="0" smtClean="0"/>
              <a:t> </a:t>
            </a:r>
            <a:r>
              <a:rPr lang="en-US" sz="4000" dirty="0" err="1" smtClean="0"/>
              <a:t>dasar</a:t>
            </a:r>
            <a:r>
              <a:rPr lang="en-US" sz="4000" dirty="0" smtClean="0"/>
              <a:t> </a:t>
            </a:r>
            <a:r>
              <a:rPr lang="en-US" sz="4000" dirty="0" err="1" smtClean="0"/>
              <a:t>gugat</a:t>
            </a:r>
            <a:endParaRPr lang="en-US" sz="4000" dirty="0" smtClean="0"/>
          </a:p>
          <a:p>
            <a:pPr marL="742950" indent="-742950">
              <a:buFont typeface="+mj-lt"/>
              <a:buAutoNum type="arabicPeriod"/>
            </a:pPr>
            <a:r>
              <a:rPr lang="en-US" sz="4000" dirty="0" err="1" smtClean="0"/>
              <a:t>Bagi</a:t>
            </a:r>
            <a:r>
              <a:rPr lang="en-US" sz="4000" dirty="0" smtClean="0"/>
              <a:t> </a:t>
            </a:r>
            <a:r>
              <a:rPr lang="en-US" sz="4000" dirty="0" err="1" smtClean="0"/>
              <a:t>pem</a:t>
            </a:r>
            <a:r>
              <a:rPr lang="en-US" sz="4000" dirty="0" smtClean="0"/>
              <a:t> ; </a:t>
            </a:r>
            <a:r>
              <a:rPr lang="en-US" sz="4000" dirty="0" err="1" smtClean="0"/>
              <a:t>sbg</a:t>
            </a:r>
            <a:r>
              <a:rPr lang="en-US" sz="4000" dirty="0" smtClean="0"/>
              <a:t> </a:t>
            </a:r>
            <a:r>
              <a:rPr lang="en-US" sz="4000" dirty="0" err="1" smtClean="0"/>
              <a:t>norma</a:t>
            </a:r>
            <a:r>
              <a:rPr lang="en-US" sz="4000" dirty="0" smtClean="0"/>
              <a:t> </a:t>
            </a:r>
            <a:r>
              <a:rPr lang="en-US" sz="4000" dirty="0" err="1" smtClean="0"/>
              <a:t>pemerintahan</a:t>
            </a:r>
            <a:endParaRPr lang="en-US" sz="4000" dirty="0" smtClean="0"/>
          </a:p>
          <a:p>
            <a:endParaRPr lang="en-US" sz="4000" dirty="0"/>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0712"/>
            <a:ext cx="8229600" cy="654032"/>
          </a:xfrm>
        </p:spPr>
        <p:txBody>
          <a:bodyPr>
            <a:noAutofit/>
          </a:bodyPr>
          <a:lstStyle/>
          <a:p>
            <a:r>
              <a:rPr lang="en-US" sz="3600" dirty="0" err="1" smtClean="0">
                <a:solidFill>
                  <a:schemeClr val="bg1"/>
                </a:solidFill>
              </a:rPr>
              <a:t>Tindakan</a:t>
            </a:r>
            <a:r>
              <a:rPr lang="en-US" sz="3600" dirty="0" smtClean="0">
                <a:solidFill>
                  <a:schemeClr val="bg1"/>
                </a:solidFill>
              </a:rPr>
              <a:t> </a:t>
            </a:r>
            <a:r>
              <a:rPr lang="en-US" sz="3600" dirty="0" err="1" smtClean="0">
                <a:solidFill>
                  <a:schemeClr val="bg1"/>
                </a:solidFill>
              </a:rPr>
              <a:t>pemerintahan</a:t>
            </a:r>
            <a:r>
              <a:rPr lang="en-US" sz="3600" dirty="0" smtClean="0">
                <a:solidFill>
                  <a:schemeClr val="bg1"/>
                </a:solidFill>
              </a:rPr>
              <a:t> (</a:t>
            </a:r>
            <a:r>
              <a:rPr lang="en-US" sz="3600" i="1" dirty="0" err="1" smtClean="0">
                <a:solidFill>
                  <a:schemeClr val="bg1"/>
                </a:solidFill>
              </a:rPr>
              <a:t>bestuurshandeling</a:t>
            </a:r>
            <a:r>
              <a:rPr lang="en-US" sz="3600" dirty="0" smtClean="0">
                <a:solidFill>
                  <a:schemeClr val="bg1"/>
                </a:solidFill>
              </a:rPr>
              <a:t>)</a:t>
            </a:r>
            <a:endParaRPr lang="en-US" sz="3600" dirty="0">
              <a:solidFill>
                <a:schemeClr val="bg1"/>
              </a:solidFill>
            </a:endParaRPr>
          </a:p>
        </p:txBody>
      </p:sp>
      <p:sp>
        <p:nvSpPr>
          <p:cNvPr id="3" name="Content Placeholder 2"/>
          <p:cNvSpPr>
            <a:spLocks noGrp="1"/>
          </p:cNvSpPr>
          <p:nvPr>
            <p:ph idx="1"/>
          </p:nvPr>
        </p:nvSpPr>
        <p:spPr>
          <a:xfrm>
            <a:off x="457200" y="1470727"/>
            <a:ext cx="8229600" cy="5054617"/>
          </a:xfrm>
        </p:spPr>
        <p:txBody>
          <a:bodyPr/>
          <a:lstStyle/>
          <a:p>
            <a:r>
              <a:rPr lang="en-US" dirty="0" err="1" smtClean="0"/>
              <a:t>Regeling</a:t>
            </a:r>
            <a:r>
              <a:rPr lang="en-US" dirty="0" smtClean="0"/>
              <a:t> (</a:t>
            </a:r>
            <a:r>
              <a:rPr lang="en-US" dirty="0" err="1" smtClean="0"/>
              <a:t>mengatur</a:t>
            </a:r>
            <a:r>
              <a:rPr lang="en-US" dirty="0" smtClean="0"/>
              <a:t>) </a:t>
            </a:r>
          </a:p>
          <a:p>
            <a:r>
              <a:rPr lang="en-US" dirty="0" err="1" smtClean="0"/>
              <a:t>Beschikking</a:t>
            </a:r>
            <a:r>
              <a:rPr lang="en-US" dirty="0" smtClean="0"/>
              <a:t> (</a:t>
            </a:r>
            <a:r>
              <a:rPr lang="en-US" dirty="0" err="1" smtClean="0"/>
              <a:t>menetapkan</a:t>
            </a:r>
            <a:r>
              <a:rPr lang="en-US" dirty="0" smtClean="0"/>
              <a:t>) – KTUN</a:t>
            </a:r>
          </a:p>
          <a:p>
            <a:r>
              <a:rPr lang="en-US" dirty="0" smtClean="0"/>
              <a:t>KTUN = </a:t>
            </a:r>
            <a:r>
              <a:rPr lang="en-US" dirty="0" err="1" smtClean="0"/>
              <a:t>penetapan</a:t>
            </a:r>
            <a:r>
              <a:rPr lang="en-US" dirty="0" smtClean="0"/>
              <a:t> </a:t>
            </a:r>
            <a:r>
              <a:rPr lang="en-US" dirty="0" err="1" smtClean="0"/>
              <a:t>tertulis</a:t>
            </a:r>
            <a:endParaRPr lang="en-US" dirty="0" smtClean="0"/>
          </a:p>
          <a:p>
            <a:pPr>
              <a:buNone/>
            </a:pPr>
            <a:r>
              <a:rPr lang="en-US" dirty="0" smtClean="0"/>
              <a:t>                   (</a:t>
            </a:r>
            <a:r>
              <a:rPr lang="en-US" dirty="0" err="1" smtClean="0"/>
              <a:t>oleh</a:t>
            </a:r>
            <a:r>
              <a:rPr lang="en-US" dirty="0" smtClean="0"/>
              <a:t>) </a:t>
            </a:r>
            <a:r>
              <a:rPr lang="en-US" dirty="0" err="1" smtClean="0"/>
              <a:t>badan</a:t>
            </a:r>
            <a:r>
              <a:rPr lang="en-US" dirty="0" smtClean="0"/>
              <a:t> </a:t>
            </a:r>
            <a:r>
              <a:rPr lang="en-US" dirty="0" err="1" smtClean="0"/>
              <a:t>atau</a:t>
            </a:r>
            <a:r>
              <a:rPr lang="en-US" dirty="0" smtClean="0"/>
              <a:t> </a:t>
            </a:r>
            <a:r>
              <a:rPr lang="en-US" dirty="0" err="1" smtClean="0"/>
              <a:t>pejabat</a:t>
            </a:r>
            <a:r>
              <a:rPr lang="en-US" dirty="0" smtClean="0"/>
              <a:t> TUN</a:t>
            </a:r>
          </a:p>
          <a:p>
            <a:pPr>
              <a:buNone/>
            </a:pPr>
            <a:r>
              <a:rPr lang="en-US" dirty="0" smtClean="0"/>
              <a:t>                    </a:t>
            </a:r>
            <a:r>
              <a:rPr lang="en-US" dirty="0" err="1" smtClean="0"/>
              <a:t>tindakan</a:t>
            </a:r>
            <a:r>
              <a:rPr lang="en-US" dirty="0" smtClean="0"/>
              <a:t> </a:t>
            </a:r>
            <a:r>
              <a:rPr lang="en-US" dirty="0" err="1" smtClean="0"/>
              <a:t>hukum</a:t>
            </a:r>
            <a:r>
              <a:rPr lang="en-US" dirty="0" smtClean="0"/>
              <a:t> TUN</a:t>
            </a:r>
          </a:p>
          <a:p>
            <a:pPr>
              <a:buNone/>
            </a:pPr>
            <a:r>
              <a:rPr lang="en-US" dirty="0" smtClean="0"/>
              <a:t>                    konkrit, individual</a:t>
            </a:r>
            <a:r>
              <a:rPr lang="id-ID" dirty="0" smtClean="0"/>
              <a:t>, </a:t>
            </a:r>
            <a:r>
              <a:rPr lang="en-US" dirty="0" smtClean="0"/>
              <a:t>final</a:t>
            </a:r>
            <a:r>
              <a:rPr lang="id-ID" dirty="0" smtClean="0"/>
              <a:t>, </a:t>
            </a:r>
            <a:r>
              <a:rPr lang="en-US" dirty="0" smtClean="0"/>
              <a:t>akibat</a:t>
            </a:r>
            <a:r>
              <a:rPr lang="id-ID" dirty="0" smtClean="0"/>
              <a:t> </a:t>
            </a:r>
            <a:r>
              <a:rPr lang="en-US" dirty="0" smtClean="0"/>
              <a:t>hukum </a:t>
            </a:r>
            <a:r>
              <a:rPr lang="id-ID" dirty="0" smtClean="0"/>
              <a:t>BH Perdata</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Autofit/>
          </a:bodyPr>
          <a:lstStyle/>
          <a:p>
            <a:r>
              <a:rPr lang="en-US" sz="5400" b="1" dirty="0" smtClean="0">
                <a:solidFill>
                  <a:schemeClr val="bg1"/>
                </a:solidFill>
              </a:rPr>
              <a:t>PTUN</a:t>
            </a:r>
            <a:endParaRPr lang="en-US" sz="5400" b="1" dirty="0">
              <a:solidFill>
                <a:schemeClr val="bg1"/>
              </a:solidFill>
            </a:endParaRPr>
          </a:p>
        </p:txBody>
      </p:sp>
      <p:sp>
        <p:nvSpPr>
          <p:cNvPr id="3" name="Content Placeholder 2"/>
          <p:cNvSpPr>
            <a:spLocks noGrp="1"/>
          </p:cNvSpPr>
          <p:nvPr>
            <p:ph idx="1"/>
          </p:nvPr>
        </p:nvSpPr>
        <p:spPr>
          <a:xfrm>
            <a:off x="457200" y="1542165"/>
            <a:ext cx="8229600" cy="4983179"/>
          </a:xfrm>
        </p:spPr>
        <p:txBody>
          <a:bodyPr/>
          <a:lstStyle/>
          <a:p>
            <a:r>
              <a:rPr lang="en-US" dirty="0" err="1" smtClean="0"/>
              <a:t>Asas</a:t>
            </a:r>
            <a:r>
              <a:rPr lang="en-US" dirty="0" smtClean="0"/>
              <a:t> </a:t>
            </a:r>
            <a:r>
              <a:rPr lang="en-US" dirty="0" err="1" smtClean="0"/>
              <a:t>praduga</a:t>
            </a:r>
            <a:r>
              <a:rPr lang="en-US" dirty="0" smtClean="0"/>
              <a:t> </a:t>
            </a:r>
            <a:r>
              <a:rPr lang="en-US" dirty="0" err="1" smtClean="0"/>
              <a:t>rechtmatig</a:t>
            </a:r>
            <a:r>
              <a:rPr lang="en-US" dirty="0" smtClean="0"/>
              <a:t> (</a:t>
            </a:r>
            <a:r>
              <a:rPr lang="en-US" dirty="0" err="1" smtClean="0"/>
              <a:t>vermoeden</a:t>
            </a:r>
            <a:r>
              <a:rPr lang="en-US" dirty="0" smtClean="0"/>
              <a:t> van </a:t>
            </a:r>
            <a:r>
              <a:rPr lang="en-US" dirty="0" err="1" smtClean="0"/>
              <a:t>rechtmatigheid</a:t>
            </a:r>
            <a:r>
              <a:rPr lang="en-US" dirty="0" smtClean="0"/>
              <a:t>=</a:t>
            </a:r>
            <a:r>
              <a:rPr lang="en-US" dirty="0" err="1" smtClean="0"/>
              <a:t>praesumptio</a:t>
            </a:r>
            <a:r>
              <a:rPr lang="en-US" dirty="0" smtClean="0"/>
              <a:t> </a:t>
            </a:r>
            <a:r>
              <a:rPr lang="en-US" dirty="0" err="1" smtClean="0"/>
              <a:t>iustae</a:t>
            </a:r>
            <a:r>
              <a:rPr lang="en-US" dirty="0" smtClean="0"/>
              <a:t> </a:t>
            </a:r>
            <a:r>
              <a:rPr lang="en-US" dirty="0" err="1" smtClean="0"/>
              <a:t>causa</a:t>
            </a:r>
            <a:r>
              <a:rPr lang="en-US" dirty="0" smtClean="0"/>
              <a:t>).</a:t>
            </a:r>
          </a:p>
          <a:p>
            <a:r>
              <a:rPr lang="en-US" dirty="0" err="1" smtClean="0"/>
              <a:t>Asas</a:t>
            </a:r>
            <a:r>
              <a:rPr lang="en-US" dirty="0" smtClean="0"/>
              <a:t> </a:t>
            </a:r>
            <a:r>
              <a:rPr lang="en-US" dirty="0" err="1" smtClean="0"/>
              <a:t>pembuktian</a:t>
            </a:r>
            <a:r>
              <a:rPr lang="en-US" dirty="0" smtClean="0"/>
              <a:t> </a:t>
            </a:r>
            <a:r>
              <a:rPr lang="en-US" dirty="0" err="1" smtClean="0"/>
              <a:t>bebas</a:t>
            </a:r>
            <a:endParaRPr lang="en-US" dirty="0" smtClean="0"/>
          </a:p>
          <a:p>
            <a:r>
              <a:rPr lang="en-US" dirty="0" err="1" smtClean="0"/>
              <a:t>Asas</a:t>
            </a:r>
            <a:r>
              <a:rPr lang="en-US" dirty="0" smtClean="0"/>
              <a:t> </a:t>
            </a:r>
            <a:r>
              <a:rPr lang="en-US" dirty="0" err="1" smtClean="0"/>
              <a:t>keaktifan</a:t>
            </a:r>
            <a:r>
              <a:rPr lang="en-US" dirty="0" smtClean="0"/>
              <a:t> </a:t>
            </a:r>
            <a:r>
              <a:rPr lang="en-US" dirty="0" err="1" smtClean="0"/>
              <a:t>hakin</a:t>
            </a:r>
            <a:r>
              <a:rPr lang="en-US" dirty="0" smtClean="0"/>
              <a:t> (</a:t>
            </a:r>
            <a:r>
              <a:rPr lang="en-US" dirty="0" err="1" smtClean="0"/>
              <a:t>dominus</a:t>
            </a:r>
            <a:r>
              <a:rPr lang="en-US" dirty="0" smtClean="0"/>
              <a:t> </a:t>
            </a:r>
            <a:r>
              <a:rPr lang="en-US" dirty="0" err="1" smtClean="0"/>
              <a:t>litis</a:t>
            </a:r>
            <a:r>
              <a:rPr lang="en-US" dirty="0" smtClean="0"/>
              <a:t>)</a:t>
            </a:r>
          </a:p>
          <a:p>
            <a:r>
              <a:rPr lang="en-US" dirty="0" err="1" smtClean="0"/>
              <a:t>Asas</a:t>
            </a:r>
            <a:r>
              <a:rPr lang="en-US" dirty="0" smtClean="0"/>
              <a:t> </a:t>
            </a:r>
            <a:r>
              <a:rPr lang="en-US" dirty="0" err="1" smtClean="0"/>
              <a:t>erga</a:t>
            </a:r>
            <a:r>
              <a:rPr lang="en-US" dirty="0" smtClean="0"/>
              <a:t> </a:t>
            </a:r>
            <a:r>
              <a:rPr lang="en-US" dirty="0" err="1" smtClean="0"/>
              <a:t>omnes</a:t>
            </a:r>
            <a:r>
              <a:rPr lang="en-US" dirty="0" smtClean="0"/>
              <a:t>. </a:t>
            </a:r>
            <a:r>
              <a:rPr lang="en-US" dirty="0" err="1" smtClean="0"/>
              <a:t>Sengketa</a:t>
            </a:r>
            <a:r>
              <a:rPr lang="en-US" dirty="0" smtClean="0"/>
              <a:t> TUN </a:t>
            </a:r>
            <a:r>
              <a:rPr lang="en-US" dirty="0" err="1" smtClean="0"/>
              <a:t>adalah</a:t>
            </a:r>
            <a:r>
              <a:rPr lang="en-US" dirty="0" smtClean="0"/>
              <a:t> </a:t>
            </a:r>
            <a:r>
              <a:rPr lang="en-US" dirty="0" err="1" smtClean="0"/>
              <a:t>sengketa</a:t>
            </a:r>
            <a:r>
              <a:rPr lang="en-US" dirty="0" smtClean="0"/>
              <a:t> </a:t>
            </a:r>
            <a:r>
              <a:rPr lang="en-US" dirty="0" err="1" smtClean="0"/>
              <a:t>hukum</a:t>
            </a:r>
            <a:r>
              <a:rPr lang="en-US" dirty="0" smtClean="0"/>
              <a:t> </a:t>
            </a:r>
            <a:r>
              <a:rPr lang="en-US" dirty="0" err="1" smtClean="0"/>
              <a:t>publik</a:t>
            </a:r>
            <a:r>
              <a:rPr lang="en-US" dirty="0" smtClean="0"/>
              <a:t> yang </a:t>
            </a:r>
            <a:r>
              <a:rPr lang="en-US" dirty="0" err="1" smtClean="0"/>
              <a:t>berlaku</a:t>
            </a:r>
            <a:r>
              <a:rPr lang="en-US" dirty="0" smtClean="0"/>
              <a:t> </a:t>
            </a:r>
            <a:r>
              <a:rPr lang="en-US" dirty="0" err="1" smtClean="0"/>
              <a:t>bagi</a:t>
            </a:r>
            <a:r>
              <a:rPr lang="en-US" dirty="0" smtClean="0"/>
              <a:t> </a:t>
            </a:r>
            <a:r>
              <a:rPr lang="en-US" dirty="0" err="1" smtClean="0"/>
              <a:t>siapa</a:t>
            </a:r>
            <a:r>
              <a:rPr lang="en-US" dirty="0" smtClean="0"/>
              <a:t> </a:t>
            </a:r>
            <a:r>
              <a:rPr lang="en-US" dirty="0" err="1" smtClean="0"/>
              <a:t>saja</a:t>
            </a:r>
            <a:r>
              <a:rPr lang="en-US" dirty="0" smtClean="0"/>
              <a:t>. </a:t>
            </a:r>
          </a:p>
          <a:p>
            <a:endParaRPr lang="en-US" dirty="0" smtClean="0"/>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KONSEP HUKUM ADMINISTRASI</a:t>
            </a:r>
            <a:endParaRPr lang="en-US" sz="3600" dirty="0">
              <a:solidFill>
                <a:schemeClr val="bg1"/>
              </a:solidFill>
            </a:endParaRPr>
          </a:p>
        </p:txBody>
      </p:sp>
      <p:sp>
        <p:nvSpPr>
          <p:cNvPr id="3" name="Content Placeholder 2"/>
          <p:cNvSpPr>
            <a:spLocks noGrp="1"/>
          </p:cNvSpPr>
          <p:nvPr>
            <p:ph idx="1"/>
          </p:nvPr>
        </p:nvSpPr>
        <p:spPr/>
        <p:txBody>
          <a:bodyPr/>
          <a:lstStyle/>
          <a:p>
            <a:pPr algn="ctr">
              <a:buNone/>
            </a:pPr>
            <a:r>
              <a:rPr lang="en-US" dirty="0" smtClean="0"/>
              <a:t>HK ADMINISTRASI MELIPUTI ;</a:t>
            </a:r>
          </a:p>
          <a:p>
            <a:pPr marL="514350" indent="-514350">
              <a:buFont typeface="+mj-lt"/>
              <a:buAutoNum type="alphaLcPeriod"/>
            </a:pPr>
            <a:r>
              <a:rPr lang="en-US" dirty="0" smtClean="0">
                <a:latin typeface="Times New Roman" pitchFamily="18" charset="0"/>
                <a:cs typeface="Times New Roman" pitchFamily="18" charset="0"/>
              </a:rPr>
              <a:t>The administrative organization of the state</a:t>
            </a:r>
          </a:p>
          <a:p>
            <a:pPr marL="514350" indent="-514350">
              <a:buFont typeface="+mj-lt"/>
              <a:buAutoNum type="alphaLcPeriod"/>
            </a:pPr>
            <a:r>
              <a:rPr lang="en-US" dirty="0" smtClean="0">
                <a:latin typeface="Times New Roman" pitchFamily="18" charset="0"/>
                <a:cs typeface="Times New Roman" pitchFamily="18" charset="0"/>
              </a:rPr>
              <a:t>The study of administrative activity</a:t>
            </a:r>
          </a:p>
          <a:p>
            <a:pPr marL="514350" indent="-514350">
              <a:buFont typeface="+mj-lt"/>
              <a:buAutoNum type="alphaLcPeriod"/>
            </a:pPr>
            <a:r>
              <a:rPr lang="en-US" dirty="0" smtClean="0">
                <a:latin typeface="Times New Roman" pitchFamily="18" charset="0"/>
                <a:cs typeface="Times New Roman" pitchFamily="18" charset="0"/>
              </a:rPr>
              <a:t>The means of action</a:t>
            </a:r>
          </a:p>
          <a:p>
            <a:pPr marL="514350" indent="-514350">
              <a:buFont typeface="+mj-lt"/>
              <a:buAutoNum type="alphaLcPeriod"/>
            </a:pPr>
            <a:r>
              <a:rPr lang="en-US" dirty="0" smtClean="0">
                <a:latin typeface="Times New Roman" pitchFamily="18" charset="0"/>
                <a:cs typeface="Times New Roman" pitchFamily="18" charset="0"/>
              </a:rPr>
              <a:t>The patterns of litigation control of administration  or judicial</a:t>
            </a:r>
          </a:p>
          <a:p>
            <a:pPr marL="514350" indent="-514350">
              <a:buFont typeface="+mj-lt"/>
              <a:buAutoNum type="alphaLcPeriod"/>
            </a:pPr>
            <a:endParaRPr lang="en-US" dirty="0" smtClean="0">
              <a:latin typeface="Times New Roman" pitchFamily="18" charset="0"/>
              <a:cs typeface="Times New Roman" pitchFamily="18" charset="0"/>
            </a:endParaRPr>
          </a:p>
          <a:p>
            <a:pPr marL="514350" indent="-514350" algn="ctr">
              <a:buNone/>
            </a:pPr>
            <a:r>
              <a:rPr lang="en-US" sz="2000" b="1" dirty="0" smtClean="0">
                <a:latin typeface="Times New Roman" pitchFamily="18" charset="0"/>
                <a:cs typeface="Times New Roman" pitchFamily="18" charset="0"/>
              </a:rPr>
              <a:t>(J.B. </a:t>
            </a:r>
            <a:r>
              <a:rPr lang="en-US" sz="2000" b="1" dirty="0" err="1" smtClean="0">
                <a:latin typeface="Times New Roman" pitchFamily="18" charset="0"/>
                <a:cs typeface="Times New Roman" pitchFamily="18" charset="0"/>
              </a:rPr>
              <a:t>Jacobini</a:t>
            </a:r>
            <a:r>
              <a:rPr lang="en-US" sz="2000" b="1" dirty="0" smtClean="0">
                <a:latin typeface="Times New Roman" pitchFamily="18" charset="0"/>
                <a:cs typeface="Times New Roman" pitchFamily="18" charset="0"/>
              </a:rPr>
              <a:t>, an </a:t>
            </a:r>
            <a:r>
              <a:rPr lang="en-US" sz="2000" b="1" dirty="0" err="1" smtClean="0">
                <a:latin typeface="Times New Roman" pitchFamily="18" charset="0"/>
                <a:cs typeface="Times New Roman" pitchFamily="18" charset="0"/>
              </a:rPr>
              <a:t>introdution</a:t>
            </a:r>
            <a:r>
              <a:rPr lang="en-US" sz="2000" b="1" dirty="0" smtClean="0">
                <a:latin typeface="Times New Roman" pitchFamily="18" charset="0"/>
                <a:cs typeface="Times New Roman" pitchFamily="18" charset="0"/>
              </a:rPr>
              <a:t> to comparative administrative law, </a:t>
            </a:r>
            <a:r>
              <a:rPr lang="en-US" sz="2000" b="1" dirty="0" err="1" smtClean="0">
                <a:latin typeface="Times New Roman" pitchFamily="18" charset="0"/>
                <a:cs typeface="Times New Roman" pitchFamily="18" charset="0"/>
              </a:rPr>
              <a:t>hlm</a:t>
            </a:r>
            <a:r>
              <a:rPr lang="en-US" sz="2000" b="1" dirty="0" smtClean="0">
                <a:latin typeface="Times New Roman" pitchFamily="18" charset="0"/>
                <a:cs typeface="Times New Roman" pitchFamily="18" charset="0"/>
              </a:rPr>
              <a:t> 4)</a:t>
            </a:r>
          </a:p>
          <a:p>
            <a:pPr marL="514350" indent="-514350">
              <a:buFont typeface="+mj-lt"/>
              <a:buAutoNum type="alphaLcPeriod"/>
            </a:pPr>
            <a:endParaRPr lang="en-US" dirty="0">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n-US" b="1" dirty="0" err="1" smtClean="0">
                <a:solidFill>
                  <a:schemeClr val="bg1"/>
                </a:solidFill>
              </a:rPr>
              <a:t>Sanksi</a:t>
            </a:r>
            <a:r>
              <a:rPr lang="en-US" b="1" dirty="0" smtClean="0">
                <a:solidFill>
                  <a:schemeClr val="bg1"/>
                </a:solidFill>
              </a:rPr>
              <a:t> </a:t>
            </a:r>
            <a:r>
              <a:rPr lang="en-US" b="1" dirty="0" err="1" smtClean="0">
                <a:solidFill>
                  <a:schemeClr val="bg1"/>
                </a:solidFill>
              </a:rPr>
              <a:t>Hukum</a:t>
            </a:r>
            <a:r>
              <a:rPr lang="en-US" b="1" dirty="0" smtClean="0">
                <a:solidFill>
                  <a:schemeClr val="bg1"/>
                </a:solidFill>
              </a:rPr>
              <a:t> </a:t>
            </a:r>
            <a:r>
              <a:rPr lang="en-US" b="1" dirty="0" err="1" smtClean="0">
                <a:solidFill>
                  <a:schemeClr val="bg1"/>
                </a:solidFill>
              </a:rPr>
              <a:t>Administrasi</a:t>
            </a:r>
            <a:endParaRPr lang="en-US" b="1" dirty="0">
              <a:solidFill>
                <a:schemeClr val="bg1"/>
              </a:solidFill>
            </a:endParaRPr>
          </a:p>
        </p:txBody>
      </p:sp>
      <p:sp>
        <p:nvSpPr>
          <p:cNvPr id="3" name="Content Placeholder 2"/>
          <p:cNvSpPr>
            <a:spLocks noGrp="1"/>
          </p:cNvSpPr>
          <p:nvPr>
            <p:ph idx="1"/>
          </p:nvPr>
        </p:nvSpPr>
        <p:spPr>
          <a:xfrm>
            <a:off x="457200" y="1541595"/>
            <a:ext cx="8229600" cy="4911741"/>
          </a:xfrm>
        </p:spPr>
        <p:txBody>
          <a:bodyPr/>
          <a:lstStyle/>
          <a:p>
            <a:r>
              <a:rPr lang="en-US" dirty="0" err="1" smtClean="0"/>
              <a:t>Karakter</a:t>
            </a:r>
            <a:r>
              <a:rPr lang="en-US" dirty="0" smtClean="0"/>
              <a:t> </a:t>
            </a:r>
            <a:r>
              <a:rPr lang="en-US" dirty="0" err="1" smtClean="0"/>
              <a:t>sanksi</a:t>
            </a:r>
            <a:r>
              <a:rPr lang="en-US" dirty="0" smtClean="0"/>
              <a:t> HK </a:t>
            </a:r>
            <a:r>
              <a:rPr lang="en-US" dirty="0" err="1" smtClean="0"/>
              <a:t>administrasi</a:t>
            </a:r>
            <a:r>
              <a:rPr lang="en-US" dirty="0" smtClean="0"/>
              <a:t> : </a:t>
            </a:r>
            <a:r>
              <a:rPr lang="en-US" dirty="0" err="1" smtClean="0"/>
              <a:t>Reparatoir</a:t>
            </a:r>
            <a:r>
              <a:rPr lang="en-US" dirty="0" smtClean="0"/>
              <a:t>. </a:t>
            </a:r>
          </a:p>
          <a:p>
            <a:r>
              <a:rPr lang="en-US" dirty="0" err="1" smtClean="0"/>
              <a:t>Jenis</a:t>
            </a:r>
            <a:r>
              <a:rPr lang="en-US" dirty="0" smtClean="0"/>
              <a:t> </a:t>
            </a:r>
            <a:r>
              <a:rPr lang="en-US" dirty="0" err="1" smtClean="0"/>
              <a:t>sanksi</a:t>
            </a:r>
            <a:r>
              <a:rPr lang="en-US" dirty="0" smtClean="0"/>
              <a:t> ;  </a:t>
            </a:r>
          </a:p>
          <a:p>
            <a:pPr>
              <a:buNone/>
            </a:pPr>
            <a:r>
              <a:rPr lang="en-US" dirty="0" smtClean="0"/>
              <a:t>        </a:t>
            </a:r>
            <a:r>
              <a:rPr lang="en-US" dirty="0" err="1" smtClean="0"/>
              <a:t>Bestuurdwang</a:t>
            </a:r>
            <a:r>
              <a:rPr lang="en-US" dirty="0" smtClean="0"/>
              <a:t> (paksaan pemerintah)</a:t>
            </a:r>
          </a:p>
          <a:p>
            <a:pPr>
              <a:buNone/>
            </a:pPr>
            <a:r>
              <a:rPr lang="en-US" dirty="0" smtClean="0"/>
              <a:t>        Penarikan KTUN yang menguntungkan</a:t>
            </a:r>
          </a:p>
          <a:p>
            <a:pPr>
              <a:buNone/>
            </a:pPr>
            <a:r>
              <a:rPr lang="en-US" dirty="0" smtClean="0"/>
              <a:t>        Pengenaan denda administratif</a:t>
            </a:r>
          </a:p>
          <a:p>
            <a:pPr>
              <a:buNone/>
            </a:pPr>
            <a:r>
              <a:rPr lang="en-US" dirty="0" smtClean="0"/>
              <a:t>        Pengenaan uang paksa (</a:t>
            </a:r>
            <a:r>
              <a:rPr lang="en-US" dirty="0" err="1" smtClean="0"/>
              <a:t>dwangsom</a:t>
            </a:r>
            <a:r>
              <a:rPr lang="en-US" dirty="0" smtClean="0"/>
              <a:t>)</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lstStyle/>
          <a:p>
            <a:r>
              <a:rPr lang="en-US" sz="5400" b="1" dirty="0" err="1" smtClean="0">
                <a:solidFill>
                  <a:schemeClr val="bg1"/>
                </a:solidFill>
                <a:latin typeface="Times New Roman" pitchFamily="18" charset="0"/>
                <a:cs typeface="Times New Roman" pitchFamily="18" charset="0"/>
              </a:rPr>
              <a:t>Pengembangan</a:t>
            </a:r>
            <a:r>
              <a:rPr lang="en-US" sz="5400" b="1" dirty="0" smtClean="0">
                <a:solidFill>
                  <a:schemeClr val="bg1"/>
                </a:solidFill>
                <a:latin typeface="Times New Roman" pitchFamily="18" charset="0"/>
                <a:cs typeface="Times New Roman" pitchFamily="18" charset="0"/>
              </a:rPr>
              <a:t> </a:t>
            </a:r>
            <a:r>
              <a:rPr lang="en-US" sz="5400" b="1" dirty="0" err="1" smtClean="0">
                <a:solidFill>
                  <a:schemeClr val="bg1"/>
                </a:solidFill>
                <a:latin typeface="Times New Roman" pitchFamily="18" charset="0"/>
                <a:cs typeface="Times New Roman" pitchFamily="18" charset="0"/>
              </a:rPr>
              <a:t>Hk</a:t>
            </a:r>
            <a:r>
              <a:rPr lang="en-US" sz="5400" b="1" dirty="0" smtClean="0">
                <a:solidFill>
                  <a:schemeClr val="bg1"/>
                </a:solidFill>
                <a:latin typeface="Times New Roman" pitchFamily="18" charset="0"/>
                <a:cs typeface="Times New Roman" pitchFamily="18" charset="0"/>
              </a:rPr>
              <a:t> </a:t>
            </a:r>
            <a:r>
              <a:rPr lang="en-US" sz="5400" b="1" dirty="0" err="1" smtClean="0">
                <a:solidFill>
                  <a:schemeClr val="bg1"/>
                </a:solidFill>
                <a:latin typeface="Times New Roman" pitchFamily="18" charset="0"/>
                <a:cs typeface="Times New Roman" pitchFamily="18" charset="0"/>
              </a:rPr>
              <a:t>Adm</a:t>
            </a:r>
            <a:endParaRPr lang="en-US" sz="5400" b="1"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514350" indent="-514350" algn="ctr">
              <a:buNone/>
            </a:pPr>
            <a:r>
              <a:rPr lang="en-US" dirty="0" err="1" smtClean="0"/>
              <a:t>Perubahan</a:t>
            </a:r>
            <a:r>
              <a:rPr lang="en-US" dirty="0" smtClean="0"/>
              <a:t> </a:t>
            </a:r>
            <a:r>
              <a:rPr lang="en-US" dirty="0" err="1" smtClean="0"/>
              <a:t>kelembagaan</a:t>
            </a:r>
            <a:r>
              <a:rPr lang="en-US" dirty="0" smtClean="0"/>
              <a:t> </a:t>
            </a:r>
            <a:r>
              <a:rPr lang="en-US" dirty="0" err="1" smtClean="0"/>
              <a:t>negara</a:t>
            </a:r>
            <a:r>
              <a:rPr lang="en-US" dirty="0" smtClean="0"/>
              <a:t>  </a:t>
            </a:r>
          </a:p>
          <a:p>
            <a:pPr marL="514350" indent="-514350" algn="ctr">
              <a:buNone/>
            </a:pPr>
            <a:r>
              <a:rPr lang="en-US" dirty="0" smtClean="0"/>
              <a:t>(</a:t>
            </a:r>
            <a:r>
              <a:rPr lang="en-US" dirty="0" err="1" smtClean="0"/>
              <a:t>amandemen</a:t>
            </a:r>
            <a:r>
              <a:rPr lang="en-US" dirty="0" smtClean="0"/>
              <a:t> UUD ) </a:t>
            </a:r>
          </a:p>
          <a:p>
            <a:pPr marL="514350" indent="-514350">
              <a:buNone/>
            </a:pPr>
            <a:r>
              <a:rPr lang="en-US" dirty="0" smtClean="0"/>
              <a:t>                                     </a:t>
            </a:r>
          </a:p>
          <a:p>
            <a:pPr marL="514350" indent="-514350">
              <a:buNone/>
            </a:pPr>
            <a:endParaRPr lang="en-US" dirty="0" smtClean="0"/>
          </a:p>
          <a:p>
            <a:pPr marL="514350" indent="-514350" algn="ctr">
              <a:buNone/>
            </a:pPr>
            <a:r>
              <a:rPr lang="en-US" dirty="0" smtClean="0"/>
              <a:t>UUD ‘45 </a:t>
            </a:r>
            <a:r>
              <a:rPr lang="en-US" dirty="0" err="1" smtClean="0"/>
              <a:t>sebagai</a:t>
            </a:r>
            <a:r>
              <a:rPr lang="en-US" dirty="0" smtClean="0"/>
              <a:t> </a:t>
            </a:r>
            <a:r>
              <a:rPr lang="en-US" dirty="0" err="1" smtClean="0"/>
              <a:t>konstitusi</a:t>
            </a:r>
            <a:r>
              <a:rPr lang="en-US" dirty="0" smtClean="0"/>
              <a:t> </a:t>
            </a:r>
            <a:r>
              <a:rPr lang="en-US" dirty="0" err="1" smtClean="0"/>
              <a:t>politik</a:t>
            </a:r>
            <a:r>
              <a:rPr lang="en-US" dirty="0" smtClean="0"/>
              <a:t>, </a:t>
            </a:r>
            <a:r>
              <a:rPr lang="en-US" dirty="0" err="1" smtClean="0"/>
              <a:t>ekonomi</a:t>
            </a:r>
            <a:r>
              <a:rPr lang="en-US" dirty="0" smtClean="0"/>
              <a:t> </a:t>
            </a:r>
            <a:r>
              <a:rPr lang="en-US" dirty="0" err="1" smtClean="0"/>
              <a:t>dan</a:t>
            </a:r>
            <a:r>
              <a:rPr lang="en-US" dirty="0" smtClean="0"/>
              <a:t> </a:t>
            </a:r>
            <a:r>
              <a:rPr lang="en-US" dirty="0" err="1" smtClean="0"/>
              <a:t>sosial</a:t>
            </a:r>
            <a:r>
              <a:rPr lang="en-US" dirty="0" smtClean="0"/>
              <a:t> =&gt; Negara </a:t>
            </a:r>
            <a:r>
              <a:rPr lang="en-US" dirty="0" err="1" smtClean="0"/>
              <a:t>hukum</a:t>
            </a:r>
            <a:r>
              <a:rPr lang="en-US" dirty="0" smtClean="0"/>
              <a:t> yang </a:t>
            </a:r>
            <a:r>
              <a:rPr lang="en-US" dirty="0" err="1" smtClean="0"/>
              <a:t>membahagiakan</a:t>
            </a:r>
            <a:r>
              <a:rPr lang="en-US" dirty="0" smtClean="0"/>
              <a:t> </a:t>
            </a:r>
            <a:r>
              <a:rPr lang="en-US" dirty="0" err="1" smtClean="0"/>
              <a:t>rakyatnya</a:t>
            </a:r>
            <a:endParaRPr lang="en-US" dirty="0"/>
          </a:p>
        </p:txBody>
      </p:sp>
      <p:sp>
        <p:nvSpPr>
          <p:cNvPr id="4" name="Down Arrow 3"/>
          <p:cNvSpPr/>
          <p:nvPr/>
        </p:nvSpPr>
        <p:spPr>
          <a:xfrm>
            <a:off x="4000496" y="3000372"/>
            <a:ext cx="642942"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568952" cy="1143000"/>
          </a:xfrm>
        </p:spPr>
        <p:txBody>
          <a:bodyPr>
            <a:noAutofit/>
          </a:bodyPr>
          <a:lstStyle/>
          <a:p>
            <a:r>
              <a:rPr lang="id-ID" sz="3200" dirty="0" smtClean="0">
                <a:solidFill>
                  <a:schemeClr val="bg1"/>
                </a:solidFill>
              </a:rPr>
              <a:t>Deskripsi Hukum Administrasi </a:t>
            </a:r>
            <a:br>
              <a:rPr lang="id-ID" sz="3200" dirty="0" smtClean="0">
                <a:solidFill>
                  <a:schemeClr val="bg1"/>
                </a:solidFill>
              </a:rPr>
            </a:br>
            <a:r>
              <a:rPr lang="id-ID" sz="3200" dirty="0" smtClean="0">
                <a:solidFill>
                  <a:schemeClr val="bg1"/>
                </a:solidFill>
              </a:rPr>
              <a:t>(Van </a:t>
            </a:r>
            <a:r>
              <a:rPr lang="id-ID" sz="3200" dirty="0" err="1" smtClean="0">
                <a:solidFill>
                  <a:schemeClr val="bg1"/>
                </a:solidFill>
              </a:rPr>
              <a:t>Wijk-Konijnenbelt</a:t>
            </a:r>
            <a:r>
              <a:rPr lang="id-ID" sz="3200" dirty="0" smtClean="0">
                <a:solidFill>
                  <a:schemeClr val="bg1"/>
                </a:solidFill>
              </a:rPr>
              <a:t> dan P. De Haan)</a:t>
            </a:r>
            <a:endParaRPr lang="id-ID" sz="3200" dirty="0">
              <a:solidFill>
                <a:schemeClr val="bg1"/>
              </a:solidFill>
            </a:endParaRPr>
          </a:p>
        </p:txBody>
      </p:sp>
      <p:sp>
        <p:nvSpPr>
          <p:cNvPr id="4" name="Rectangle 3"/>
          <p:cNvSpPr/>
          <p:nvPr/>
        </p:nvSpPr>
        <p:spPr>
          <a:xfrm>
            <a:off x="857224" y="3592396"/>
            <a:ext cx="2071702"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PENGUASA</a:t>
            </a:r>
            <a:endParaRPr lang="id-ID" dirty="0"/>
          </a:p>
        </p:txBody>
      </p:sp>
      <p:sp>
        <p:nvSpPr>
          <p:cNvPr id="5" name="Rectangle 4"/>
          <p:cNvSpPr/>
          <p:nvPr/>
        </p:nvSpPr>
        <p:spPr>
          <a:xfrm>
            <a:off x="6072198" y="3592396"/>
            <a:ext cx="207170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Char char="-"/>
            </a:pPr>
            <a:r>
              <a:rPr lang="id-ID" dirty="0" smtClean="0"/>
              <a:t>MASYARAKAT</a:t>
            </a:r>
          </a:p>
          <a:p>
            <a:pPr algn="ctr">
              <a:buFontTx/>
              <a:buChar char="-"/>
            </a:pPr>
            <a:r>
              <a:rPr lang="id-ID" dirty="0" smtClean="0"/>
              <a:t>PENDUDUK</a:t>
            </a:r>
            <a:endParaRPr lang="id-ID" dirty="0"/>
          </a:p>
        </p:txBody>
      </p:sp>
      <p:cxnSp>
        <p:nvCxnSpPr>
          <p:cNvPr id="7" name="Shape 6"/>
          <p:cNvCxnSpPr>
            <a:stCxn id="4" idx="0"/>
          </p:cNvCxnSpPr>
          <p:nvPr/>
        </p:nvCxnSpPr>
        <p:spPr>
          <a:xfrm rot="5400000" flipH="1" flipV="1">
            <a:off x="4054074" y="574139"/>
            <a:ext cx="857258" cy="517925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6643702" y="3163768"/>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hape 10"/>
          <p:cNvCxnSpPr>
            <a:stCxn id="4" idx="2"/>
          </p:cNvCxnSpPr>
          <p:nvPr/>
        </p:nvCxnSpPr>
        <p:spPr>
          <a:xfrm rot="16200000" flipH="1">
            <a:off x="4011208" y="2388663"/>
            <a:ext cx="942989" cy="517925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V="1">
            <a:off x="6608777" y="4984643"/>
            <a:ext cx="92869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10800000">
            <a:off x="3071802" y="4021024"/>
            <a:ext cx="264320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4" name="Rectangle 23"/>
          <p:cNvSpPr/>
          <p:nvPr/>
        </p:nvSpPr>
        <p:spPr>
          <a:xfrm>
            <a:off x="3286116" y="3663834"/>
            <a:ext cx="235745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chemeClr val="tx1"/>
                </a:solidFill>
              </a:rPr>
              <a:t>Perlindungan Hukum</a:t>
            </a:r>
            <a:endParaRPr lang="id-ID" dirty="0">
              <a:solidFill>
                <a:schemeClr val="tx1"/>
              </a:solidFill>
            </a:endParaRPr>
          </a:p>
        </p:txBody>
      </p:sp>
      <p:sp>
        <p:nvSpPr>
          <p:cNvPr id="25" name="Rectangle 24"/>
          <p:cNvSpPr/>
          <p:nvPr/>
        </p:nvSpPr>
        <p:spPr>
          <a:xfrm>
            <a:off x="1000100" y="2306512"/>
            <a:ext cx="235745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i="1" dirty="0" err="1" smtClean="0">
                <a:solidFill>
                  <a:schemeClr val="tx1"/>
                </a:solidFill>
              </a:rPr>
              <a:t>sturen</a:t>
            </a:r>
            <a:endParaRPr lang="id-ID" i="1" dirty="0">
              <a:solidFill>
                <a:schemeClr val="tx1"/>
              </a:solidFill>
            </a:endParaRPr>
          </a:p>
        </p:txBody>
      </p:sp>
      <p:sp>
        <p:nvSpPr>
          <p:cNvPr id="26" name="Rectangle 25"/>
          <p:cNvSpPr/>
          <p:nvPr/>
        </p:nvSpPr>
        <p:spPr>
          <a:xfrm>
            <a:off x="3428992" y="5592660"/>
            <a:ext cx="235745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i="1" dirty="0" err="1" smtClean="0">
                <a:solidFill>
                  <a:schemeClr val="tx1"/>
                </a:solidFill>
              </a:rPr>
              <a:t>Partisipatie-bijv</a:t>
            </a:r>
            <a:r>
              <a:rPr lang="id-ID" i="1" dirty="0" smtClean="0">
                <a:solidFill>
                  <a:schemeClr val="tx1"/>
                </a:solidFill>
              </a:rPr>
              <a:t>. Via:</a:t>
            </a:r>
          </a:p>
          <a:p>
            <a:pPr algn="ctr"/>
            <a:r>
              <a:rPr lang="id-ID" i="1" dirty="0" smtClean="0">
                <a:solidFill>
                  <a:schemeClr val="tx1"/>
                </a:solidFill>
              </a:rPr>
              <a:t>-</a:t>
            </a:r>
            <a:r>
              <a:rPr lang="id-ID" i="1" dirty="0" err="1" smtClean="0">
                <a:solidFill>
                  <a:schemeClr val="tx1"/>
                </a:solidFill>
              </a:rPr>
              <a:t>inspraak</a:t>
            </a:r>
            <a:r>
              <a:rPr lang="id-ID" i="1" dirty="0" smtClean="0">
                <a:solidFill>
                  <a:schemeClr val="tx1"/>
                </a:solidFill>
              </a:rPr>
              <a:t>; </a:t>
            </a:r>
            <a:r>
              <a:rPr lang="id-ID" i="1" dirty="0" err="1" smtClean="0">
                <a:solidFill>
                  <a:schemeClr val="tx1"/>
                </a:solidFill>
              </a:rPr>
              <a:t>adviering</a:t>
            </a:r>
            <a:endParaRPr lang="id-ID" i="1" dirty="0">
              <a:solidFill>
                <a:schemeClr val="tx1"/>
              </a:solidFill>
            </a:endParaRPr>
          </a:p>
        </p:txBody>
      </p:sp>
      <p:sp>
        <p:nvSpPr>
          <p:cNvPr id="27" name="Rectangle 26"/>
          <p:cNvSpPr/>
          <p:nvPr/>
        </p:nvSpPr>
        <p:spPr>
          <a:xfrm>
            <a:off x="5938846" y="2377950"/>
            <a:ext cx="235745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i="1" dirty="0" err="1" smtClean="0">
                <a:solidFill>
                  <a:schemeClr val="tx1"/>
                </a:solidFill>
              </a:rPr>
              <a:t>sancties</a:t>
            </a:r>
            <a:endParaRPr lang="id-ID" i="1" dirty="0">
              <a:solidFill>
                <a:schemeClr val="tx1"/>
              </a:solidFill>
            </a:endParaRPr>
          </a:p>
        </p:txBody>
      </p:sp>
    </p:spTree>
    <p:extLst>
      <p:ext uri="{BB962C8B-B14F-4D97-AF65-F5344CB8AC3E}">
        <p14:creationId xmlns:p14="http://schemas.microsoft.com/office/powerpoint/2010/main" val="158187998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bg1"/>
                </a:solidFill>
              </a:rPr>
              <a:t>HUKUM ADMINISTRASI NEGARA</a:t>
            </a:r>
            <a:endParaRPr lang="id-ID" sz="3200" dirty="0">
              <a:solidFill>
                <a:schemeClr val="bg1"/>
              </a:solidFill>
            </a:endParaRPr>
          </a:p>
        </p:txBody>
      </p:sp>
      <p:sp>
        <p:nvSpPr>
          <p:cNvPr id="3" name="Content Placeholder 2"/>
          <p:cNvSpPr>
            <a:spLocks noGrp="1"/>
          </p:cNvSpPr>
          <p:nvPr>
            <p:ph idx="1"/>
          </p:nvPr>
        </p:nvSpPr>
        <p:spPr>
          <a:xfrm>
            <a:off x="179512" y="1772816"/>
            <a:ext cx="8640960" cy="4104456"/>
          </a:xfrm>
        </p:spPr>
        <p:txBody>
          <a:bodyPr>
            <a:noAutofit/>
          </a:bodyPr>
          <a:lstStyle/>
          <a:p>
            <a:r>
              <a:rPr lang="id-ID" sz="3200" dirty="0" smtClean="0"/>
              <a:t>Mengatur sarana bagi penguasa untuk mengatur dan mengendalikan masyarakat;</a:t>
            </a:r>
          </a:p>
          <a:p>
            <a:r>
              <a:rPr lang="id-ID" sz="3200" dirty="0" smtClean="0"/>
              <a:t>Mengatur cara2 partisipasi </a:t>
            </a:r>
            <a:r>
              <a:rPr lang="id-ID" sz="3200" dirty="0" err="1" smtClean="0"/>
              <a:t>warganegara</a:t>
            </a:r>
            <a:r>
              <a:rPr lang="id-ID" sz="3200" dirty="0" smtClean="0"/>
              <a:t> </a:t>
            </a:r>
            <a:r>
              <a:rPr lang="id-ID" sz="3200" dirty="0" err="1" smtClean="0"/>
              <a:t>dlm</a:t>
            </a:r>
            <a:r>
              <a:rPr lang="id-ID" sz="3200" dirty="0" smtClean="0"/>
              <a:t> proses pengaturan dan pengendalian </a:t>
            </a:r>
            <a:r>
              <a:rPr lang="id-ID" sz="3200" dirty="0" err="1" smtClean="0"/>
              <a:t>tsb</a:t>
            </a:r>
            <a:r>
              <a:rPr lang="id-ID" sz="3200" dirty="0" smtClean="0"/>
              <a:t>;</a:t>
            </a:r>
          </a:p>
          <a:p>
            <a:r>
              <a:rPr lang="id-ID" sz="3200" dirty="0" smtClean="0"/>
              <a:t>Perlindungan hukum (</a:t>
            </a:r>
            <a:r>
              <a:rPr lang="id-ID" sz="3200" i="1" dirty="0" err="1" smtClean="0"/>
              <a:t>rechtsbeschermin</a:t>
            </a:r>
            <a:r>
              <a:rPr lang="id-ID" sz="3200" dirty="0" err="1" smtClean="0"/>
              <a:t>g</a:t>
            </a:r>
            <a:r>
              <a:rPr lang="id-ID" sz="3200" dirty="0" smtClean="0"/>
              <a:t>);</a:t>
            </a:r>
          </a:p>
          <a:p>
            <a:r>
              <a:rPr lang="id-ID" sz="3200" dirty="0" smtClean="0"/>
              <a:t>Norma2 fundamental bagi penguasa untuk pemerintahan yang baik (</a:t>
            </a:r>
            <a:r>
              <a:rPr lang="id-ID" sz="3200" dirty="0" err="1" smtClean="0"/>
              <a:t>AUPB</a:t>
            </a:r>
            <a:r>
              <a:rPr lang="id-ID" sz="3200" dirty="0" smtClean="0"/>
              <a:t>)</a:t>
            </a:r>
            <a:endParaRPr lang="id-ID" sz="3200" dirty="0"/>
          </a:p>
        </p:txBody>
      </p:sp>
    </p:spTree>
    <p:extLst>
      <p:ext uri="{BB962C8B-B14F-4D97-AF65-F5344CB8AC3E}">
        <p14:creationId xmlns:p14="http://schemas.microsoft.com/office/powerpoint/2010/main" val="208414611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err="1" smtClean="0">
                <a:solidFill>
                  <a:schemeClr val="bg1"/>
                </a:solidFill>
              </a:rPr>
              <a:t>Moderasi</a:t>
            </a:r>
            <a:r>
              <a:rPr lang="id-ID" dirty="0" smtClean="0">
                <a:solidFill>
                  <a:schemeClr val="bg1"/>
                </a:solidFill>
              </a:rPr>
              <a:t> </a:t>
            </a:r>
            <a:r>
              <a:rPr lang="id-ID" dirty="0" err="1" smtClean="0">
                <a:solidFill>
                  <a:schemeClr val="bg1"/>
                </a:solidFill>
              </a:rPr>
              <a:t>Hk</a:t>
            </a:r>
            <a:r>
              <a:rPr lang="id-ID" dirty="0" smtClean="0">
                <a:solidFill>
                  <a:schemeClr val="bg1"/>
                </a:solidFill>
              </a:rPr>
              <a:t>. Administrasi</a:t>
            </a:r>
            <a:endParaRPr lang="id-ID" dirty="0">
              <a:solidFill>
                <a:schemeClr val="bg1"/>
              </a:solidFill>
            </a:endParaRPr>
          </a:p>
        </p:txBody>
      </p:sp>
      <p:sp>
        <p:nvSpPr>
          <p:cNvPr id="4" name="Rectangle 3"/>
          <p:cNvSpPr/>
          <p:nvPr/>
        </p:nvSpPr>
        <p:spPr>
          <a:xfrm>
            <a:off x="857224" y="4024444"/>
            <a:ext cx="2071702"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t>PEMERINTAH</a:t>
            </a:r>
            <a:endParaRPr lang="id-ID" b="1" dirty="0"/>
          </a:p>
        </p:txBody>
      </p:sp>
      <p:sp>
        <p:nvSpPr>
          <p:cNvPr id="5" name="Rectangle 4"/>
          <p:cNvSpPr/>
          <p:nvPr/>
        </p:nvSpPr>
        <p:spPr>
          <a:xfrm>
            <a:off x="6072198" y="4024444"/>
            <a:ext cx="207170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smtClean="0"/>
              <a:t>RAKYAT</a:t>
            </a:r>
            <a:endParaRPr lang="id-ID" b="1" dirty="0"/>
          </a:p>
        </p:txBody>
      </p:sp>
      <p:cxnSp>
        <p:nvCxnSpPr>
          <p:cNvPr id="6" name="Shape 5"/>
          <p:cNvCxnSpPr>
            <a:stCxn id="4" idx="0"/>
          </p:cNvCxnSpPr>
          <p:nvPr/>
        </p:nvCxnSpPr>
        <p:spPr>
          <a:xfrm rot="5400000" flipH="1" flipV="1">
            <a:off x="4054074" y="1006187"/>
            <a:ext cx="857258" cy="517925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V="1">
            <a:off x="6608777" y="5416691"/>
            <a:ext cx="92869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071802" y="4453072"/>
            <a:ext cx="2928958"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1" name="Rectangle 10"/>
          <p:cNvSpPr/>
          <p:nvPr/>
        </p:nvSpPr>
        <p:spPr>
          <a:xfrm>
            <a:off x="3286116" y="4095882"/>
            <a:ext cx="235745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chemeClr val="tx1"/>
                </a:solidFill>
              </a:rPr>
              <a:t>Pengayoman</a:t>
            </a:r>
            <a:endParaRPr lang="id-ID" dirty="0">
              <a:solidFill>
                <a:schemeClr val="tx1"/>
              </a:solidFill>
            </a:endParaRPr>
          </a:p>
        </p:txBody>
      </p:sp>
      <p:sp>
        <p:nvSpPr>
          <p:cNvPr id="13" name="Rectangle 12"/>
          <p:cNvSpPr/>
          <p:nvPr/>
        </p:nvSpPr>
        <p:spPr>
          <a:xfrm>
            <a:off x="3428992" y="6024708"/>
            <a:ext cx="235745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i="1" dirty="0" smtClean="0">
                <a:solidFill>
                  <a:schemeClr val="tx1"/>
                </a:solidFill>
              </a:rPr>
              <a:t>Partisipasi</a:t>
            </a:r>
            <a:endParaRPr lang="id-ID" i="1" dirty="0">
              <a:solidFill>
                <a:schemeClr val="tx1"/>
              </a:solidFill>
            </a:endParaRPr>
          </a:p>
        </p:txBody>
      </p:sp>
      <p:sp>
        <p:nvSpPr>
          <p:cNvPr id="14" name="Rectangle 13"/>
          <p:cNvSpPr/>
          <p:nvPr/>
        </p:nvSpPr>
        <p:spPr>
          <a:xfrm>
            <a:off x="3428992" y="2738560"/>
            <a:ext cx="2357454" cy="4286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i="1" dirty="0" smtClean="0">
                <a:solidFill>
                  <a:schemeClr val="tx1"/>
                </a:solidFill>
              </a:rPr>
              <a:t>Pembinaan</a:t>
            </a:r>
            <a:endParaRPr lang="id-ID" i="1" dirty="0">
              <a:solidFill>
                <a:schemeClr val="tx1"/>
              </a:solidFill>
            </a:endParaRPr>
          </a:p>
        </p:txBody>
      </p:sp>
      <p:cxnSp>
        <p:nvCxnSpPr>
          <p:cNvPr id="16" name="Straight Arrow Connector 15"/>
          <p:cNvCxnSpPr/>
          <p:nvPr/>
        </p:nvCxnSpPr>
        <p:spPr>
          <a:xfrm rot="16200000" flipV="1">
            <a:off x="1450152" y="5417484"/>
            <a:ext cx="957282"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928794" y="5881832"/>
            <a:ext cx="514353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a:off x="6684183" y="3555335"/>
            <a:ext cx="785818" cy="95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41685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n-NO" sz="3200" b="1" dirty="0">
                <a:solidFill>
                  <a:schemeClr val="bg1"/>
                </a:solidFill>
              </a:rPr>
              <a:t>BERBAGAI ISTILAH DAN PENGERTIAN HUKUM ADMINISTRASI </a:t>
            </a:r>
            <a:r>
              <a:rPr lang="nn-NO" sz="3200" b="1" dirty="0" smtClean="0">
                <a:solidFill>
                  <a:schemeClr val="bg1"/>
                </a:solidFill>
              </a:rPr>
              <a:t>NEGARA</a:t>
            </a:r>
            <a:endParaRPr lang="id-ID" sz="3200" dirty="0">
              <a:solidFill>
                <a:schemeClr val="bg1"/>
              </a:solidFill>
            </a:endParaRPr>
          </a:p>
        </p:txBody>
      </p:sp>
      <p:sp>
        <p:nvSpPr>
          <p:cNvPr id="3" name="Content Placeholder 2"/>
          <p:cNvSpPr>
            <a:spLocks noGrp="1"/>
          </p:cNvSpPr>
          <p:nvPr>
            <p:ph idx="1"/>
          </p:nvPr>
        </p:nvSpPr>
        <p:spPr>
          <a:xfrm>
            <a:off x="533400" y="2420887"/>
            <a:ext cx="8431088" cy="3515301"/>
          </a:xfrm>
        </p:spPr>
        <p:txBody>
          <a:bodyPr/>
          <a:lstStyle/>
          <a:p>
            <a:pPr marL="0" indent="0">
              <a:buNone/>
            </a:pPr>
            <a:r>
              <a:rPr lang="id-ID" dirty="0"/>
              <a:t>Administratiefrecht yang dikenal di Negara </a:t>
            </a:r>
            <a:r>
              <a:rPr lang="id-ID" dirty="0" smtClean="0"/>
              <a:t>Belanda</a:t>
            </a:r>
            <a:r>
              <a:rPr lang="id-ID" dirty="0"/>
              <a:t/>
            </a:r>
            <a:br>
              <a:rPr lang="id-ID" dirty="0"/>
            </a:br>
            <a:r>
              <a:rPr lang="id-ID" dirty="0"/>
              <a:t>Verwaltungsrecht di </a:t>
            </a:r>
            <a:r>
              <a:rPr lang="id-ID" dirty="0" smtClean="0"/>
              <a:t>Jerman</a:t>
            </a:r>
            <a:r>
              <a:rPr lang="id-ID" dirty="0"/>
              <a:t/>
            </a:r>
            <a:br>
              <a:rPr lang="id-ID" dirty="0"/>
            </a:br>
            <a:r>
              <a:rPr lang="id-ID" dirty="0"/>
              <a:t>Droit Administratif di </a:t>
            </a:r>
            <a:r>
              <a:rPr lang="id-ID" dirty="0" smtClean="0"/>
              <a:t>Perancis</a:t>
            </a:r>
            <a:r>
              <a:rPr lang="id-ID" dirty="0"/>
              <a:t/>
            </a:r>
            <a:br>
              <a:rPr lang="id-ID" dirty="0"/>
            </a:br>
            <a:r>
              <a:rPr lang="it-IT" dirty="0" smtClean="0"/>
              <a:t>Administrative </a:t>
            </a:r>
            <a:r>
              <a:rPr lang="it-IT" dirty="0"/>
              <a:t>Law di negara Inggris dan </a:t>
            </a:r>
            <a:r>
              <a:rPr lang="it-IT" dirty="0" smtClean="0"/>
              <a:t>Amerika</a:t>
            </a:r>
            <a:endParaRPr lang="id-ID" dirty="0"/>
          </a:p>
        </p:txBody>
      </p:sp>
    </p:spTree>
    <p:extLst>
      <p:ext uri="{BB962C8B-B14F-4D97-AF65-F5344CB8AC3E}">
        <p14:creationId xmlns:p14="http://schemas.microsoft.com/office/powerpoint/2010/main" val="405850849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chemeClr val="bg1"/>
                </a:solidFill>
              </a:rPr>
              <a:t>MENURUT PARA AHLI</a:t>
            </a:r>
            <a:endParaRPr lang="id-ID" dirty="0">
              <a:solidFill>
                <a:schemeClr val="bg1"/>
              </a:solidFill>
            </a:endParaRPr>
          </a:p>
        </p:txBody>
      </p:sp>
      <p:sp>
        <p:nvSpPr>
          <p:cNvPr id="3" name="Content Placeholder 2"/>
          <p:cNvSpPr>
            <a:spLocks noGrp="1"/>
          </p:cNvSpPr>
          <p:nvPr>
            <p:ph idx="1"/>
          </p:nvPr>
        </p:nvSpPr>
        <p:spPr>
          <a:xfrm>
            <a:off x="533400" y="2336872"/>
            <a:ext cx="8610600" cy="4260479"/>
          </a:xfrm>
        </p:spPr>
        <p:txBody>
          <a:bodyPr>
            <a:normAutofit fontScale="70000" lnSpcReduction="20000"/>
          </a:bodyPr>
          <a:lstStyle/>
          <a:p>
            <a:r>
              <a:rPr lang="id-ID" b="1" dirty="0"/>
              <a:t>E.Utrecht </a:t>
            </a:r>
            <a:r>
              <a:rPr lang="id-ID" dirty="0"/>
              <a:t>dalam bukunya “Pengantar Hukum Administrasi</a:t>
            </a:r>
            <a:r>
              <a:rPr lang="id-ID" dirty="0" smtClean="0"/>
              <a:t>”, </a:t>
            </a:r>
            <a:r>
              <a:rPr lang="id-ID" dirty="0"/>
              <a:t>mulamula memakai istilah </a:t>
            </a:r>
            <a:r>
              <a:rPr lang="id-ID" b="1" dirty="0"/>
              <a:t>Hukum Administrasi Negara Indonesia.</a:t>
            </a:r>
            <a:r>
              <a:rPr lang="id-ID" dirty="0"/>
              <a:t/>
            </a:r>
            <a:br>
              <a:rPr lang="id-ID" dirty="0"/>
            </a:br>
            <a:r>
              <a:rPr lang="id-ID" dirty="0"/>
              <a:t/>
            </a:r>
            <a:br>
              <a:rPr lang="id-ID" dirty="0"/>
            </a:br>
            <a:r>
              <a:rPr lang="id-ID" b="1" dirty="0"/>
              <a:t>WF Prins</a:t>
            </a:r>
            <a:r>
              <a:rPr lang="id-ID" dirty="0"/>
              <a:t> dalam bukunya “Inleiding in het administratiefrecht” memakai istilah </a:t>
            </a:r>
            <a:r>
              <a:rPr lang="id-ID" b="1" dirty="0" smtClean="0"/>
              <a:t>Hukum Tata </a:t>
            </a:r>
            <a:r>
              <a:rPr lang="id-ID" b="1" dirty="0"/>
              <a:t>Usaha Negara Indonesia.</a:t>
            </a:r>
            <a:r>
              <a:rPr lang="id-ID" dirty="0"/>
              <a:t/>
            </a:r>
            <a:br>
              <a:rPr lang="id-ID" dirty="0"/>
            </a:br>
            <a:r>
              <a:rPr lang="id-ID" dirty="0"/>
              <a:t/>
            </a:r>
            <a:br>
              <a:rPr lang="id-ID" dirty="0"/>
            </a:br>
            <a:r>
              <a:rPr lang="id-ID" b="1" dirty="0"/>
              <a:t>Wirjono Prodjodikoro </a:t>
            </a:r>
            <a:r>
              <a:rPr lang="id-ID" dirty="0"/>
              <a:t>memakai </a:t>
            </a:r>
            <a:r>
              <a:rPr lang="id-ID" dirty="0" smtClean="0"/>
              <a:t>istilah </a:t>
            </a:r>
            <a:r>
              <a:rPr lang="id-ID" b="1" dirty="0" smtClean="0"/>
              <a:t>Hukum </a:t>
            </a:r>
            <a:r>
              <a:rPr lang="id-ID" b="1" dirty="0"/>
              <a:t>Tata Usaha Pemerintah. </a:t>
            </a:r>
            <a:r>
              <a:rPr lang="id-ID" dirty="0"/>
              <a:t/>
            </a:r>
            <a:br>
              <a:rPr lang="id-ID" dirty="0"/>
            </a:br>
            <a:r>
              <a:rPr lang="id-ID" dirty="0"/>
              <a:t/>
            </a:r>
            <a:br>
              <a:rPr lang="id-ID" dirty="0"/>
            </a:br>
            <a:r>
              <a:rPr lang="id-ID" b="1" dirty="0"/>
              <a:t>Prajudi Atmasudirdjo </a:t>
            </a:r>
            <a:r>
              <a:rPr lang="id-ID" dirty="0"/>
              <a:t>memakai istilah Hukum Administrasi Negara. </a:t>
            </a:r>
            <a:endParaRPr lang="en-US" dirty="0" smtClean="0"/>
          </a:p>
          <a:p>
            <a:r>
              <a:rPr lang="en-US" b="1" dirty="0" err="1" smtClean="0"/>
              <a:t>Philipus</a:t>
            </a:r>
            <a:r>
              <a:rPr lang="en-US" b="1" dirty="0" smtClean="0"/>
              <a:t> M. </a:t>
            </a:r>
            <a:r>
              <a:rPr lang="en-US" b="1" dirty="0" err="1" smtClean="0"/>
              <a:t>Hadjon</a:t>
            </a:r>
            <a:r>
              <a:rPr lang="en-US" dirty="0" smtClean="0"/>
              <a:t>: </a:t>
            </a:r>
            <a:r>
              <a:rPr lang="en-US" b="1" dirty="0" err="1" smtClean="0"/>
              <a:t>Hukum</a:t>
            </a:r>
            <a:r>
              <a:rPr lang="en-US" b="1" dirty="0" smtClean="0"/>
              <a:t> </a:t>
            </a:r>
            <a:r>
              <a:rPr lang="en-US" b="1" dirty="0" err="1" smtClean="0"/>
              <a:t>Administrasi</a:t>
            </a:r>
            <a:r>
              <a:rPr lang="id-ID" dirty="0"/>
              <a:t/>
            </a:r>
            <a:br>
              <a:rPr lang="id-ID" dirty="0"/>
            </a:br>
            <a:endParaRPr lang="id-ID" dirty="0"/>
          </a:p>
        </p:txBody>
      </p:sp>
    </p:spTree>
    <p:extLst>
      <p:ext uri="{BB962C8B-B14F-4D97-AF65-F5344CB8AC3E}">
        <p14:creationId xmlns:p14="http://schemas.microsoft.com/office/powerpoint/2010/main" val="319144514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chemeClr val="bg1"/>
                </a:solidFill>
              </a:rPr>
              <a:t>PENGERTIAN</a:t>
            </a:r>
            <a:r>
              <a:rPr lang="en-US" dirty="0" smtClean="0">
                <a:solidFill>
                  <a:schemeClr val="bg1"/>
                </a:solidFill>
              </a:rPr>
              <a:t> HAN</a:t>
            </a:r>
            <a:endParaRPr lang="id-ID" dirty="0">
              <a:solidFill>
                <a:schemeClr val="bg1"/>
              </a:solidFill>
            </a:endParaRPr>
          </a:p>
        </p:txBody>
      </p:sp>
      <p:sp>
        <p:nvSpPr>
          <p:cNvPr id="3" name="Content Placeholder 2"/>
          <p:cNvSpPr>
            <a:spLocks noGrp="1"/>
          </p:cNvSpPr>
          <p:nvPr>
            <p:ph idx="1"/>
          </p:nvPr>
        </p:nvSpPr>
        <p:spPr>
          <a:xfrm>
            <a:off x="107504" y="2336872"/>
            <a:ext cx="8928992" cy="4332487"/>
          </a:xfrm>
        </p:spPr>
        <p:txBody>
          <a:bodyPr>
            <a:normAutofit fontScale="70000" lnSpcReduction="20000"/>
          </a:bodyPr>
          <a:lstStyle/>
          <a:p>
            <a:pPr marL="457200" indent="-457200">
              <a:buFont typeface="+mj-lt"/>
              <a:buAutoNum type="arabicPeriod"/>
            </a:pPr>
            <a:r>
              <a:rPr lang="id-ID" b="1" dirty="0"/>
              <a:t>JHP Bellafroid </a:t>
            </a:r>
            <a:r>
              <a:rPr lang="id-ID" dirty="0" smtClean="0"/>
              <a:t>Hukum </a:t>
            </a:r>
            <a:r>
              <a:rPr lang="id-ID" dirty="0"/>
              <a:t>Tata Usaha Negara/Hukum Tata Pemerintahan adalah keseluruhan aturan-aturan tentang cara bagaimana alat-alat perlengkapan pemerintahan dan badan-badan kenegaraan serta majelis-majelis pengadilan khusus yang diserahi pengadilan tata usaha negara hendaknya memenuhi tugasnya.</a:t>
            </a:r>
            <a:br>
              <a:rPr lang="id-ID" dirty="0"/>
            </a:br>
            <a:endParaRPr lang="id-ID" dirty="0" smtClean="0"/>
          </a:p>
          <a:p>
            <a:pPr marL="457200" indent="-457200">
              <a:buFont typeface="+mj-lt"/>
              <a:buAutoNum type="arabicPeriod"/>
            </a:pPr>
            <a:r>
              <a:rPr lang="id-ID" b="1" dirty="0" smtClean="0"/>
              <a:t>Oppenheim </a:t>
            </a:r>
            <a:r>
              <a:rPr lang="id-ID" dirty="0"/>
              <a:t>mengemukakan bahwa Hukum Administrasi Negara adalah suatu gabungan ketentuan-ketentuan yang mengikat badan-badan yang tinggi maupun rendah apabila badan-badan itu menggunakan wewenang yang telah diberikan kepadanya oleh HukumTata Negara. Hukum Administrai Negara menggambarkan negara dalam keadaan </a:t>
            </a:r>
            <a:r>
              <a:rPr lang="id-ID" dirty="0" smtClean="0"/>
              <a:t>bergerak</a:t>
            </a:r>
            <a:endParaRPr lang="id-ID" dirty="0"/>
          </a:p>
        </p:txBody>
      </p:sp>
    </p:spTree>
    <p:extLst>
      <p:ext uri="{BB962C8B-B14F-4D97-AF65-F5344CB8AC3E}">
        <p14:creationId xmlns:p14="http://schemas.microsoft.com/office/powerpoint/2010/main" val="184655864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chemeClr val="bg1"/>
                </a:solidFill>
              </a:rPr>
              <a:t>Pengertian</a:t>
            </a:r>
            <a:r>
              <a:rPr lang="en-US" dirty="0" smtClean="0">
                <a:solidFill>
                  <a:schemeClr val="bg1"/>
                </a:solidFill>
              </a:rPr>
              <a:t> HAN (</a:t>
            </a:r>
            <a:r>
              <a:rPr lang="en-US" dirty="0" err="1" smtClean="0">
                <a:solidFill>
                  <a:schemeClr val="bg1"/>
                </a:solidFill>
              </a:rPr>
              <a:t>lanjutan</a:t>
            </a:r>
            <a:r>
              <a:rPr lang="en-US" dirty="0" smtClean="0">
                <a:solidFill>
                  <a:schemeClr val="bg1"/>
                </a:solidFill>
              </a:rPr>
              <a:t>)</a:t>
            </a:r>
            <a:endParaRPr lang="id-ID" dirty="0">
              <a:solidFill>
                <a:schemeClr val="bg1"/>
              </a:solidFill>
            </a:endParaRPr>
          </a:p>
        </p:txBody>
      </p:sp>
      <p:sp>
        <p:nvSpPr>
          <p:cNvPr id="3" name="Content Placeholder 2"/>
          <p:cNvSpPr>
            <a:spLocks noGrp="1"/>
          </p:cNvSpPr>
          <p:nvPr>
            <p:ph idx="1"/>
          </p:nvPr>
        </p:nvSpPr>
        <p:spPr>
          <a:xfrm>
            <a:off x="107504" y="2336872"/>
            <a:ext cx="8856984" cy="4521128"/>
          </a:xfrm>
        </p:spPr>
        <p:txBody>
          <a:bodyPr>
            <a:normAutofit fontScale="77500" lnSpcReduction="20000"/>
          </a:bodyPr>
          <a:lstStyle/>
          <a:p>
            <a:pPr marL="457200" indent="-457200">
              <a:buFont typeface="+mj-lt"/>
              <a:buAutoNum type="arabicPeriod"/>
            </a:pPr>
            <a:r>
              <a:rPr lang="id-ID" b="1" dirty="0"/>
              <a:t>Logemann </a:t>
            </a:r>
            <a:r>
              <a:rPr lang="id-ID" dirty="0" smtClean="0"/>
              <a:t>: </a:t>
            </a:r>
            <a:r>
              <a:rPr lang="id-ID" dirty="0"/>
              <a:t>Hukum Pemerintahan/Hukum Administrasi Negara sebagai seperangkat norma-norma yang menguji hukum istimewa yang diadakan untuk memungkinkan para pejabat (Alat Tata Usaha Negara/ Alat Administrasi Negara) melakukan tugas mereka yang khusus. Hukum Administrasi Negara tidak identik/sama dengan hukum yang mengatur pekerjaan administrasi negara, karena hukum yang mengatur pekerjaan administrasi negara sudah termasuk dalam Hukum Tata Negara.</a:t>
            </a:r>
            <a:br>
              <a:rPr lang="id-ID" dirty="0"/>
            </a:br>
            <a:endParaRPr lang="id-ID" dirty="0" smtClean="0"/>
          </a:p>
          <a:p>
            <a:pPr marL="457200" indent="-457200">
              <a:buFont typeface="+mj-lt"/>
              <a:buAutoNum type="arabicPeriod"/>
            </a:pPr>
            <a:r>
              <a:rPr lang="id-ID" b="1" dirty="0" smtClean="0"/>
              <a:t>De </a:t>
            </a:r>
            <a:r>
              <a:rPr lang="id-ID" b="1" dirty="0"/>
              <a:t>La Bascecour Caan </a:t>
            </a:r>
            <a:r>
              <a:rPr lang="id-ID" dirty="0" smtClean="0"/>
              <a:t>: Hukum </a:t>
            </a:r>
            <a:r>
              <a:rPr lang="id-ID" dirty="0"/>
              <a:t>Administrasi Negara adalah himpunan peraturan-peraturan tertentu yang menjadi sebab maka negara berfungsi (bereaksi</a:t>
            </a:r>
            <a:r>
              <a:rPr lang="id-ID" dirty="0" smtClean="0"/>
              <a:t>).</a:t>
            </a:r>
            <a:endParaRPr lang="id-ID" dirty="0"/>
          </a:p>
        </p:txBody>
      </p:sp>
    </p:spTree>
    <p:extLst>
      <p:ext uri="{BB962C8B-B14F-4D97-AF65-F5344CB8AC3E}">
        <p14:creationId xmlns:p14="http://schemas.microsoft.com/office/powerpoint/2010/main" val="234029423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heme1">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Theme1</Template>
  <TotalTime>424</TotalTime>
  <Words>766</Words>
  <Application>Microsoft Office PowerPoint</Application>
  <PresentationFormat>On-screen Show (4:3)</PresentationFormat>
  <Paragraphs>106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Theme1</vt:lpstr>
      <vt:lpstr>KONSEP HUKUM ADMINISTRASI       FAKULTAS HUKUM UNIVERSITAS LAMPUNG  2019</vt:lpstr>
      <vt:lpstr>KONSEP HUKUM ADMINISTRASI</vt:lpstr>
      <vt:lpstr>Deskripsi Hukum Administrasi  (Van Wijk-Konijnenbelt dan P. De Haan)</vt:lpstr>
      <vt:lpstr>HUKUM ADMINISTRASI NEGARA</vt:lpstr>
      <vt:lpstr>Moderasi Hk. Administrasi</vt:lpstr>
      <vt:lpstr>BERBAGAI ISTILAH DAN PENGERTIAN HUKUM ADMINISTRASI NEGARA</vt:lpstr>
      <vt:lpstr>MENURUT PARA AHLI</vt:lpstr>
      <vt:lpstr>PENGERTIAN HAN</vt:lpstr>
      <vt:lpstr>Pengertian HAN (lanjutan)</vt:lpstr>
      <vt:lpstr>Pengertian HAN (Lanjutan)</vt:lpstr>
      <vt:lpstr>RUANG LINGKUP HAN</vt:lpstr>
      <vt:lpstr>Fungsi Hukum Administrasi</vt:lpstr>
      <vt:lpstr>Pendekatan Hukum Administrasi</vt:lpstr>
      <vt:lpstr>PowerPoint Presentation</vt:lpstr>
      <vt:lpstr>Landasan Hukum Administrasi</vt:lpstr>
      <vt:lpstr>Inti Hukum Administrasi</vt:lpstr>
      <vt:lpstr>Fungsi Norma HAN </vt:lpstr>
      <vt:lpstr>Tindakan pemerintahan (bestuurshandeling)</vt:lpstr>
      <vt:lpstr>PTUN</vt:lpstr>
      <vt:lpstr>Sanksi Hukum Administrasi</vt:lpstr>
      <vt:lpstr>Pengembangan Hk Adm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PERSPEKTIF HUKUM ADMINISTRASI  oleh   HS TISNANTA  HOTEL  AMALIA BANDAR LAMPUNG  2012</dc:title>
  <dc:creator>User</dc:creator>
  <cp:lastModifiedBy>User</cp:lastModifiedBy>
  <cp:revision>45</cp:revision>
  <dcterms:created xsi:type="dcterms:W3CDTF">2012-03-20T14:10:52Z</dcterms:created>
  <dcterms:modified xsi:type="dcterms:W3CDTF">2019-10-21T01:45:20Z</dcterms:modified>
</cp:coreProperties>
</file>