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9/15/2020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186309"/>
          </a:xfrm>
          <a:prstGeom prst="rect">
            <a:avLst/>
          </a:prstGeom>
          <a:noFill/>
        </p:spPr>
        <p:txBody>
          <a:bodyPr wrap="square" rtlCol="0">
            <a:spAutoFit/>
          </a:bodyPr>
          <a:lstStyle/>
          <a:p>
            <a:pPr marL="1612900" indent="-1612900"/>
            <a:r>
              <a:rPr lang="id-ID" sz="3200" b="1" dirty="0" smtClean="0">
                <a:latin typeface="Tahoma" panose="020B0604030504040204" pitchFamily="34" charset="0"/>
                <a:ea typeface="Tahoma" panose="020B0604030504040204" pitchFamily="34" charset="0"/>
                <a:cs typeface="Tahoma" panose="020B0604030504040204" pitchFamily="34" charset="0"/>
              </a:rPr>
              <a:t>PB.16-  PEMBINAAN DAN PENGAWASAN BANK</a:t>
            </a:r>
          </a:p>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514350" lvl="0" indent="-514350">
              <a:buAutoNum type="arabicPeriod"/>
            </a:pPr>
            <a:r>
              <a:rPr lang="id-ID" sz="2800" dirty="0" smtClean="0"/>
              <a:t>Dasar </a:t>
            </a:r>
            <a:r>
              <a:rPr lang="id-ID" sz="2800" dirty="0"/>
              <a:t>Hukum, Pengertian dan Tujuan Pembinaan dan pengawasan </a:t>
            </a:r>
            <a:r>
              <a:rPr lang="id-ID" sz="2800" dirty="0" smtClean="0"/>
              <a:t>Bank</a:t>
            </a:r>
          </a:p>
          <a:p>
            <a:pPr marL="514350" lvl="0" indent="-514350">
              <a:buAutoNum type="arabicPeriod"/>
            </a:pPr>
            <a:r>
              <a:rPr lang="id-ID" sz="2800" dirty="0" smtClean="0"/>
              <a:t>Otoritas </a:t>
            </a:r>
            <a:r>
              <a:rPr lang="id-ID" sz="2800" dirty="0"/>
              <a:t>dan Kewenangan Pembinaan dan Pengawasan </a:t>
            </a:r>
            <a:r>
              <a:rPr lang="id-ID" sz="2800" dirty="0" smtClean="0"/>
              <a:t>Bank</a:t>
            </a:r>
          </a:p>
          <a:p>
            <a:pPr marL="514350" lvl="0" indent="-514350">
              <a:buAutoNum type="arabicPeriod"/>
            </a:pPr>
            <a:r>
              <a:rPr lang="id-ID" sz="2800" dirty="0" smtClean="0"/>
              <a:t>Fungsi </a:t>
            </a:r>
            <a:r>
              <a:rPr lang="id-ID" sz="2800" dirty="0"/>
              <a:t>Pengawasan dari Otoritas Jasa Keuangan  terhadap kegiatan Lembaga Perbankan </a:t>
            </a:r>
            <a:endParaRPr lang="id-ID" sz="2800" dirty="0" smtClean="0"/>
          </a:p>
          <a:p>
            <a:pPr marL="514350" lvl="0" indent="-514350">
              <a:buAutoNum type="arabicPeriod"/>
            </a:pPr>
            <a:r>
              <a:rPr lang="id-ID" sz="2800" dirty="0" smtClean="0"/>
              <a:t>Sistem </a:t>
            </a:r>
            <a:r>
              <a:rPr lang="id-ID" sz="2800" dirty="0"/>
              <a:t>Pengawasan </a:t>
            </a:r>
            <a:r>
              <a:rPr lang="id-ID" sz="2800" dirty="0" smtClean="0"/>
              <a:t>Bank</a:t>
            </a:r>
          </a:p>
          <a:p>
            <a:pPr marL="514350" lvl="0" indent="-514350">
              <a:buAutoNum type="arabicPeriod"/>
            </a:pPr>
            <a:r>
              <a:rPr lang="id-ID" sz="2800" dirty="0" smtClean="0"/>
              <a:t>Penilaian </a:t>
            </a:r>
            <a:r>
              <a:rPr lang="id-ID" sz="2800" dirty="0"/>
              <a:t>Tingkat Kesehatan Bank dalam rangka Pembinaan dan Pengawasan Bank</a:t>
            </a:r>
          </a:p>
          <a:p>
            <a:endParaRPr lang="id-ID" sz="2400" dirty="0" smtClean="0">
              <a:latin typeface="Tahoma" panose="020B0604030504040204" pitchFamily="34" charset="0"/>
              <a:ea typeface="Tahoma" panose="020B0604030504040204" pitchFamily="34" charset="0"/>
              <a:cs typeface="Tahoma" panose="020B0604030504040204" pitchFamily="34" charset="0"/>
            </a:endParaRPr>
          </a:p>
          <a:p>
            <a:endParaRPr lang="id-ID"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81891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124754"/>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r>
              <a:rPr lang="id-ID" sz="2400" b="1" dirty="0" smtClean="0">
                <a:latin typeface="Tahoma" panose="020B0604030504040204" pitchFamily="34" charset="0"/>
                <a:ea typeface="Tahoma" panose="020B0604030504040204" pitchFamily="34" charset="0"/>
                <a:cs typeface="Tahoma" panose="020B0604030504040204" pitchFamily="34" charset="0"/>
              </a:rPr>
              <a:t>UTK MELAKSANAKAN TUGAS  </a:t>
            </a:r>
            <a:r>
              <a:rPr lang="id-ID"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PENGATURAN</a:t>
            </a:r>
            <a:r>
              <a:rPr lang="id-ID" sz="2400" b="1" dirty="0" smtClean="0">
                <a:latin typeface="Tahoma" panose="020B0604030504040204" pitchFamily="34" charset="0"/>
                <a:ea typeface="Tahoma" panose="020B0604030504040204" pitchFamily="34" charset="0"/>
                <a:cs typeface="Tahoma" panose="020B0604030504040204" pitchFamily="34" charset="0"/>
              </a:rPr>
              <a:t>  OJK MEMILIKI WEWENANG:</a:t>
            </a:r>
          </a:p>
          <a:p>
            <a:endParaRPr lang="id-ID" sz="2400" b="1" dirty="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id-ID" sz="2400" dirty="0" smtClean="0"/>
              <a:t>menetapkan </a:t>
            </a:r>
            <a:r>
              <a:rPr lang="id-ID" sz="2400" dirty="0"/>
              <a:t>peraturan pelaksanaan </a:t>
            </a:r>
            <a:r>
              <a:rPr lang="id-ID" sz="2400" dirty="0" smtClean="0"/>
              <a:t>UU OJK;</a:t>
            </a:r>
          </a:p>
          <a:p>
            <a:pPr marL="457200" indent="-457200">
              <a:buAutoNum type="arabicPeriod"/>
            </a:pPr>
            <a:r>
              <a:rPr lang="id-ID" sz="2400" dirty="0" smtClean="0"/>
              <a:t>menetapkan </a:t>
            </a:r>
            <a:r>
              <a:rPr lang="id-ID" sz="2400" dirty="0"/>
              <a:t>peraturan perundang-undangan di sektor jasa keuangan; </a:t>
            </a:r>
            <a:endParaRPr lang="id-ID" sz="2400" dirty="0" smtClean="0"/>
          </a:p>
          <a:p>
            <a:pPr marL="457200" indent="-457200">
              <a:buAutoNum type="arabicPeriod"/>
            </a:pPr>
            <a:r>
              <a:rPr lang="id-ID" sz="2400" dirty="0" smtClean="0"/>
              <a:t>Menetapkan </a:t>
            </a:r>
            <a:r>
              <a:rPr lang="id-ID" sz="2400" dirty="0"/>
              <a:t>peraturan dan keputusan OJK; </a:t>
            </a:r>
            <a:endParaRPr lang="id-ID" sz="2400" dirty="0" smtClean="0"/>
          </a:p>
          <a:p>
            <a:pPr marL="457200" indent="-457200">
              <a:buAutoNum type="arabicPeriod"/>
            </a:pPr>
            <a:r>
              <a:rPr lang="id-ID" sz="2400" dirty="0" smtClean="0"/>
              <a:t>menetapkan </a:t>
            </a:r>
            <a:r>
              <a:rPr lang="id-ID" sz="2400" dirty="0"/>
              <a:t>peraturan mengenai pengawasan di sektor jasa keuangan; </a:t>
            </a:r>
            <a:endParaRPr lang="id-ID" sz="2400" dirty="0" smtClean="0"/>
          </a:p>
          <a:p>
            <a:pPr marL="457200" indent="-457200">
              <a:buAutoNum type="arabicPeriod"/>
            </a:pPr>
            <a:r>
              <a:rPr lang="id-ID" sz="2400" dirty="0" smtClean="0"/>
              <a:t>menetapkan </a:t>
            </a:r>
            <a:r>
              <a:rPr lang="id-ID" sz="2400" dirty="0"/>
              <a:t>kebijakan mengenai pelaksanaan tugas </a:t>
            </a:r>
            <a:r>
              <a:rPr lang="id-ID" sz="2400" dirty="0" smtClean="0"/>
              <a:t>OJK</a:t>
            </a:r>
          </a:p>
          <a:p>
            <a:pPr marL="457200" indent="-457200">
              <a:buAutoNum type="arabicPeriod"/>
            </a:pPr>
            <a:r>
              <a:rPr lang="id-ID" sz="2400" dirty="0"/>
              <a:t>menetapkan peraturan mengenai tata cara penetapan perintah tertulis terhadap Lembaga Jasa Keuangan dan pihak tertentu; g</a:t>
            </a:r>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062533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386090"/>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r>
              <a:rPr lang="id-ID" sz="2400" b="1" dirty="0" smtClean="0">
                <a:latin typeface="Tahoma" panose="020B0604030504040204" pitchFamily="34" charset="0"/>
                <a:ea typeface="Tahoma" panose="020B0604030504040204" pitchFamily="34" charset="0"/>
                <a:cs typeface="Tahoma" panose="020B0604030504040204" pitchFamily="34" charset="0"/>
              </a:rPr>
              <a:t>UTK MELAKSANAKAN TUGAS  </a:t>
            </a:r>
            <a:r>
              <a:rPr lang="id-ID"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PENGATURAN  </a:t>
            </a:r>
            <a:r>
              <a:rPr lang="id-ID" sz="2400" b="1" dirty="0" smtClean="0">
                <a:latin typeface="Tahoma" panose="020B0604030504040204" pitchFamily="34" charset="0"/>
                <a:ea typeface="Tahoma" panose="020B0604030504040204" pitchFamily="34" charset="0"/>
                <a:cs typeface="Tahoma" panose="020B0604030504040204" pitchFamily="34" charset="0"/>
              </a:rPr>
              <a:t>OJK MEMILIKI WEWENANG:</a:t>
            </a:r>
          </a:p>
          <a:p>
            <a:endParaRPr lang="id-ID" sz="2400" b="1" dirty="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startAt="7"/>
            </a:pPr>
            <a:r>
              <a:rPr lang="id-ID" sz="2400" dirty="0" smtClean="0"/>
              <a:t>menetapkan </a:t>
            </a:r>
            <a:r>
              <a:rPr lang="id-ID" sz="2400" dirty="0"/>
              <a:t>peraturan mengenai tata cara penetapan pengelola statuter pada Lembaga Jasa Keuangan; </a:t>
            </a:r>
            <a:endParaRPr lang="id-ID" sz="2400" dirty="0" smtClean="0"/>
          </a:p>
          <a:p>
            <a:pPr marL="457200" indent="-457200">
              <a:buAutoNum type="arabicPeriod" startAt="7"/>
            </a:pPr>
            <a:r>
              <a:rPr lang="id-ID" sz="2400" dirty="0" smtClean="0"/>
              <a:t>menetapkan </a:t>
            </a:r>
            <a:r>
              <a:rPr lang="id-ID" sz="2400" dirty="0"/>
              <a:t>struktur organisasi dan infrastruktur, serta mengelola, memelihara, dan menatausahakan kekayaan dan kewajiban; </a:t>
            </a:r>
            <a:r>
              <a:rPr lang="id-ID" sz="2400" dirty="0" smtClean="0"/>
              <a:t>dan</a:t>
            </a:r>
          </a:p>
          <a:p>
            <a:pPr marL="457200" indent="-457200">
              <a:buAutoNum type="arabicPeriod" startAt="7"/>
            </a:pPr>
            <a:r>
              <a:rPr lang="id-ID" sz="2400" dirty="0" smtClean="0"/>
              <a:t>menetapkan </a:t>
            </a:r>
            <a:r>
              <a:rPr lang="id-ID" sz="2400" dirty="0"/>
              <a:t>peraturan mengenai tata cara pengenaan sanksi sesuai dengan ketentuan peraturan perundangundangan di sektor jasa keuangan.</a:t>
            </a:r>
            <a:endParaRPr lang="id-ID" sz="2400" b="1" dirty="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474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124754"/>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r>
              <a:rPr lang="id-ID" sz="2400" b="1" dirty="0" smtClean="0">
                <a:latin typeface="Tahoma" panose="020B0604030504040204" pitchFamily="34" charset="0"/>
                <a:ea typeface="Tahoma" panose="020B0604030504040204" pitchFamily="34" charset="0"/>
                <a:cs typeface="Tahoma" panose="020B0604030504040204" pitchFamily="34" charset="0"/>
              </a:rPr>
              <a:t>UTK MELAKSANAKAN TUGAS  </a:t>
            </a:r>
            <a:r>
              <a:rPr lang="id-ID"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PENGAWASAN</a:t>
            </a:r>
            <a:r>
              <a:rPr lang="id-ID" sz="2400" b="1" dirty="0" smtClean="0">
                <a:latin typeface="Tahoma" panose="020B0604030504040204" pitchFamily="34" charset="0"/>
                <a:ea typeface="Tahoma" panose="020B0604030504040204" pitchFamily="34" charset="0"/>
                <a:cs typeface="Tahoma" panose="020B0604030504040204" pitchFamily="34" charset="0"/>
              </a:rPr>
              <a:t>  OJK MEMILIKI WEWENANG:</a:t>
            </a:r>
          </a:p>
          <a:p>
            <a:endParaRPr lang="id-ID" sz="2400" b="1" dirty="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id-ID" sz="2400" dirty="0" smtClean="0"/>
              <a:t>menetapkan </a:t>
            </a:r>
            <a:r>
              <a:rPr lang="id-ID" sz="2400" dirty="0"/>
              <a:t>kebijakan operasional pengawasan terhadap kegiatan jasa </a:t>
            </a:r>
            <a:r>
              <a:rPr lang="id-ID" sz="2400" dirty="0" smtClean="0"/>
              <a:t>keuangan;</a:t>
            </a:r>
          </a:p>
          <a:p>
            <a:pPr marL="457200" indent="-457200">
              <a:buAutoNum type="arabicPeriod"/>
            </a:pPr>
            <a:r>
              <a:rPr lang="id-ID" sz="2400" dirty="0" smtClean="0"/>
              <a:t>mengawasi </a:t>
            </a:r>
            <a:r>
              <a:rPr lang="id-ID" sz="2400" dirty="0"/>
              <a:t>pelaksanaan tugas pengawasan yang dilaksanakan oleh Kepala Eksekutif; </a:t>
            </a:r>
            <a:endParaRPr lang="id-ID" sz="2400" dirty="0" smtClean="0"/>
          </a:p>
          <a:p>
            <a:pPr marL="457200" indent="-457200">
              <a:buAutoNum type="arabicPeriod"/>
            </a:pPr>
            <a:r>
              <a:rPr lang="id-ID" sz="2400" dirty="0" smtClean="0"/>
              <a:t>melakukan </a:t>
            </a:r>
            <a:r>
              <a:rPr lang="id-ID" sz="2400" dirty="0"/>
              <a:t>pengawasan, pemeriksaan, penyidikan, perlindungan Konsumen, dan tindakan lain terhadap Lembaga Jasa Keuangan, pelaku, dan/atau penunjang kegiatan jasa keuangan sebagaimana dimaksud dalam peraturan perundang-undangan di sektor jasa keuangan; </a:t>
            </a:r>
            <a:endParaRPr lang="id-ID" sz="2400" dirty="0" smtClean="0"/>
          </a:p>
          <a:p>
            <a:pPr marL="457200" indent="-457200">
              <a:buAutoNum type="arabicPeriod"/>
            </a:pPr>
            <a:r>
              <a:rPr lang="id-ID" sz="2400" dirty="0" smtClean="0"/>
              <a:t>memberikan </a:t>
            </a:r>
            <a:r>
              <a:rPr lang="id-ID" sz="2400" dirty="0"/>
              <a:t>perintah tertulis kepada Lembaga Jasa Keuangan dan/atau pihak tertentu; </a:t>
            </a:r>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32444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370975"/>
          </a:xfrm>
          <a:prstGeom prst="rect">
            <a:avLst/>
          </a:prstGeom>
          <a:noFill/>
        </p:spPr>
        <p:txBody>
          <a:bodyPr wrap="square" rtlCol="0">
            <a:spAutoFit/>
          </a:bodyPr>
          <a:lstStyle/>
          <a:p>
            <a:r>
              <a:rPr lang="id-ID" sz="2400" b="1" dirty="0" smtClean="0">
                <a:latin typeface="Tahoma" panose="020B0604030504040204" pitchFamily="34" charset="0"/>
                <a:ea typeface="Tahoma" panose="020B0604030504040204" pitchFamily="34" charset="0"/>
                <a:cs typeface="Tahoma" panose="020B0604030504040204" pitchFamily="34" charset="0"/>
              </a:rPr>
              <a:t>UTK MELAKSANAKAN TUGAS  </a:t>
            </a:r>
            <a:r>
              <a:rPr lang="id-ID"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PENGAWASAN</a:t>
            </a:r>
            <a:r>
              <a:rPr lang="id-ID" sz="2400" b="1" dirty="0" smtClean="0">
                <a:latin typeface="Tahoma" panose="020B0604030504040204" pitchFamily="34" charset="0"/>
                <a:ea typeface="Tahoma" panose="020B0604030504040204" pitchFamily="34" charset="0"/>
                <a:cs typeface="Tahoma" panose="020B0604030504040204" pitchFamily="34" charset="0"/>
              </a:rPr>
              <a:t>  OJK MEMILIKI WEWENANG:</a:t>
            </a:r>
          </a:p>
          <a:p>
            <a:r>
              <a:rPr lang="id-ID" sz="2400" b="1" dirty="0" smtClean="0">
                <a:latin typeface="Tahoma" panose="020B0604030504040204" pitchFamily="34" charset="0"/>
                <a:ea typeface="Tahoma" panose="020B0604030504040204" pitchFamily="34" charset="0"/>
                <a:cs typeface="Tahoma" panose="020B0604030504040204" pitchFamily="34" charset="0"/>
              </a:rPr>
              <a:t>5. </a:t>
            </a:r>
            <a:r>
              <a:rPr lang="id-ID" sz="2400" dirty="0"/>
              <a:t>melakukan penunjukan pengelola statuter; </a:t>
            </a:r>
            <a:endParaRPr lang="id-ID" sz="2400" dirty="0" smtClean="0"/>
          </a:p>
          <a:p>
            <a:r>
              <a:rPr lang="id-ID" sz="2400" dirty="0" smtClean="0"/>
              <a:t>6. </a:t>
            </a:r>
            <a:r>
              <a:rPr lang="id-ID" sz="2400" dirty="0"/>
              <a:t>menetapkan penggunaan pengelola statuter; </a:t>
            </a:r>
            <a:endParaRPr lang="id-ID" sz="2400" dirty="0" smtClean="0"/>
          </a:p>
          <a:p>
            <a:r>
              <a:rPr lang="id-ID" sz="2400" dirty="0" smtClean="0"/>
              <a:t>7. </a:t>
            </a:r>
            <a:r>
              <a:rPr lang="id-ID" sz="2400" dirty="0"/>
              <a:t>menetapkan sanksi administratif terhadap pihak yang melakukan pelanggaran terhadap peraturan perundangundangan di sektor jasa keuangan; dan </a:t>
            </a:r>
            <a:endParaRPr lang="id-ID" sz="2400" dirty="0" smtClean="0"/>
          </a:p>
          <a:p>
            <a:r>
              <a:rPr lang="id-ID" sz="2400" dirty="0" smtClean="0"/>
              <a:t>8. </a:t>
            </a:r>
            <a:r>
              <a:rPr lang="id-ID" sz="2400" dirty="0"/>
              <a:t>memberikan dan/atau mencabut: </a:t>
            </a:r>
            <a:endParaRPr lang="id-ID" sz="2400" dirty="0" smtClean="0"/>
          </a:p>
          <a:p>
            <a:pPr marL="457200" indent="-457200">
              <a:buAutoNum type="alphaLcPeriod"/>
            </a:pPr>
            <a:r>
              <a:rPr lang="id-ID" sz="2400" dirty="0" smtClean="0"/>
              <a:t>izin </a:t>
            </a:r>
            <a:r>
              <a:rPr lang="id-ID" sz="2400" dirty="0"/>
              <a:t>usaha; </a:t>
            </a:r>
            <a:endParaRPr lang="id-ID" sz="2400" dirty="0" smtClean="0"/>
          </a:p>
          <a:p>
            <a:pPr marL="457200" indent="-457200">
              <a:buAutoNum type="alphaLcPeriod"/>
            </a:pPr>
            <a:r>
              <a:rPr lang="id-ID" sz="2400" dirty="0" smtClean="0"/>
              <a:t>izin </a:t>
            </a:r>
            <a:r>
              <a:rPr lang="id-ID" sz="2400" dirty="0"/>
              <a:t>orang perseorangan; </a:t>
            </a:r>
            <a:endParaRPr lang="id-ID" sz="2400" dirty="0" smtClean="0"/>
          </a:p>
          <a:p>
            <a:pPr marL="457200" indent="-457200">
              <a:buAutoNum type="alphaLcPeriod"/>
            </a:pPr>
            <a:r>
              <a:rPr lang="id-ID" sz="2400" dirty="0" smtClean="0"/>
              <a:t>efektifnya </a:t>
            </a:r>
            <a:r>
              <a:rPr lang="id-ID" sz="2400" dirty="0"/>
              <a:t>pernyataan </a:t>
            </a:r>
            <a:r>
              <a:rPr lang="id-ID" sz="2400" dirty="0" smtClean="0"/>
              <a:t>pendaftaran;</a:t>
            </a:r>
          </a:p>
          <a:p>
            <a:pPr marL="457200" indent="-457200">
              <a:buAutoNum type="alphaLcPeriod"/>
            </a:pPr>
            <a:r>
              <a:rPr lang="id-ID" sz="2400" dirty="0" smtClean="0"/>
              <a:t>surat </a:t>
            </a:r>
            <a:r>
              <a:rPr lang="id-ID" sz="2400" dirty="0"/>
              <a:t>tanda terdaftar; </a:t>
            </a:r>
            <a:endParaRPr lang="id-ID" sz="2400" dirty="0" smtClean="0"/>
          </a:p>
          <a:p>
            <a:pPr marL="457200" indent="-457200">
              <a:buAutoNum type="alphaLcPeriod"/>
            </a:pPr>
            <a:r>
              <a:rPr lang="id-ID" sz="2400" dirty="0" smtClean="0"/>
              <a:t>persetujuan </a:t>
            </a:r>
            <a:r>
              <a:rPr lang="id-ID" sz="2400" dirty="0"/>
              <a:t>melakukan kegiatan usaha; </a:t>
            </a:r>
            <a:endParaRPr lang="id-ID" sz="2400" dirty="0" smtClean="0"/>
          </a:p>
          <a:p>
            <a:pPr marL="457200" indent="-457200">
              <a:buAutoNum type="alphaLcPeriod"/>
            </a:pPr>
            <a:r>
              <a:rPr lang="id-ID" sz="2400" dirty="0" smtClean="0"/>
              <a:t>Pengesahan</a:t>
            </a:r>
          </a:p>
          <a:p>
            <a:pPr marL="457200" indent="-457200">
              <a:buAutoNum type="alphaLcPeriod"/>
            </a:pPr>
            <a:r>
              <a:rPr lang="id-ID" sz="2400" dirty="0" smtClean="0"/>
              <a:t> persetujuan </a:t>
            </a:r>
            <a:r>
              <a:rPr lang="id-ID" sz="2400" dirty="0"/>
              <a:t>atau penetapan pembubaran; </a:t>
            </a:r>
            <a:r>
              <a:rPr lang="id-ID" sz="2400" dirty="0" smtClean="0"/>
              <a:t>dan</a:t>
            </a:r>
          </a:p>
          <a:p>
            <a:pPr marL="457200" indent="-457200">
              <a:buAutoNum type="alphaLcPeriod"/>
            </a:pPr>
            <a:r>
              <a:rPr lang="id-ID" sz="2400" dirty="0" smtClean="0"/>
              <a:t> </a:t>
            </a:r>
            <a:r>
              <a:rPr lang="id-ID" sz="2400" dirty="0"/>
              <a:t>penetapan lain, sebagaimana dimaksud dalam peraturan perundangundangan di sektor jasa keuangan. </a:t>
            </a:r>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08112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632311"/>
          </a:xfrm>
          <a:prstGeom prst="rect">
            <a:avLst/>
          </a:prstGeom>
          <a:noFill/>
        </p:spPr>
        <p:txBody>
          <a:bodyPr wrap="square" rtlCol="0">
            <a:spAutoFit/>
          </a:bodyPr>
          <a:lstStyle/>
          <a:p>
            <a:pPr marL="457200" indent="-457200">
              <a:buAutoNum type="arabicPeriod" startAt="4"/>
            </a:pPr>
            <a:r>
              <a:rPr lang="id-ID" sz="2400" b="1" dirty="0" smtClean="0">
                <a:latin typeface="Tahoma" panose="020B0604030504040204" pitchFamily="34" charset="0"/>
                <a:ea typeface="Tahoma" panose="020B0604030504040204" pitchFamily="34" charset="0"/>
                <a:cs typeface="Tahoma" panose="020B0604030504040204" pitchFamily="34" charset="0"/>
              </a:rPr>
              <a:t>SISTEM PENGAWASAN BANK</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id-ID" sz="2400" dirty="0" smtClean="0"/>
              <a:t>Pengawasan </a:t>
            </a:r>
            <a:r>
              <a:rPr lang="id-ID" sz="2400" dirty="0"/>
              <a:t>bank secara langsung (</a:t>
            </a:r>
            <a:r>
              <a:rPr lang="id-ID" sz="2400" i="1" dirty="0"/>
              <a:t>on-site supervision</a:t>
            </a:r>
            <a:r>
              <a:rPr lang="id-ID" sz="2400" dirty="0"/>
              <a:t>) terdiri dari pemeriksaan umum dan pemeriksaan khusus dengan tujuan untuk mendapatkan gambaran keadaan keuangan bank dan untuk memantau tingkat kepatuhan bank terhadap peraturan yang berlaku, serta untuk mengetahui apakah terdapat praktik-praktik tidak sehat yang membahayakan kelangsungan usaha bank</a:t>
            </a:r>
            <a:r>
              <a:rPr lang="id-ID" sz="2400" dirty="0" smtClean="0"/>
              <a:t>;</a:t>
            </a:r>
          </a:p>
          <a:p>
            <a:pPr marL="457200" indent="-457200">
              <a:buAutoNum type="arabicPeriod"/>
            </a:pPr>
            <a:r>
              <a:rPr lang="id-ID" sz="2400" dirty="0" smtClean="0"/>
              <a:t> Pengawasan </a:t>
            </a:r>
            <a:r>
              <a:rPr lang="id-ID" sz="2400" dirty="0"/>
              <a:t>tidak langsung (</a:t>
            </a:r>
            <a:r>
              <a:rPr lang="id-ID" sz="2400" i="1" dirty="0"/>
              <a:t>off-site supervision</a:t>
            </a:r>
            <a:r>
              <a:rPr lang="id-ID" sz="2400" dirty="0"/>
              <a:t>) yaitu pengawasan melalui alat pemantauan seperti laporan berkala yang disampaikan bank, laporan hasil pemeriksaan, dan informasi lainnya.</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34522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4154984"/>
          </a:xfrm>
          <a:prstGeom prst="rect">
            <a:avLst/>
          </a:prstGeom>
          <a:noFill/>
        </p:spPr>
        <p:txBody>
          <a:bodyPr wrap="square" rtlCol="0">
            <a:spAutoFit/>
          </a:bodyPr>
          <a:lstStyle/>
          <a:p>
            <a:pPr marL="457200" indent="-457200">
              <a:buAutoNum type="arabicPeriod" startAt="5"/>
            </a:pPr>
            <a:r>
              <a:rPr lang="id-ID" sz="2400" b="1" dirty="0" smtClean="0">
                <a:latin typeface="Tahoma" panose="020B0604030504040204" pitchFamily="34" charset="0"/>
                <a:ea typeface="Tahoma" panose="020B0604030504040204" pitchFamily="34" charset="0"/>
                <a:cs typeface="Tahoma" panose="020B0604030504040204" pitchFamily="34" charset="0"/>
              </a:rPr>
              <a:t>PENILAIAN </a:t>
            </a:r>
            <a:r>
              <a:rPr lang="id-ID" sz="2400" b="1" dirty="0" smtClean="0">
                <a:latin typeface="Tahoma" panose="020B0604030504040204" pitchFamily="34" charset="0"/>
                <a:ea typeface="Tahoma" panose="020B0604030504040204" pitchFamily="34" charset="0"/>
                <a:cs typeface="Tahoma" panose="020B0604030504040204" pitchFamily="34" charset="0"/>
              </a:rPr>
              <a:t>TINGKAT KESEHATAN BANK </a:t>
            </a:r>
            <a:r>
              <a:rPr lang="id-ID" sz="2400" b="1" dirty="0" smtClean="0">
                <a:latin typeface="Tahoma" panose="020B0604030504040204" pitchFamily="34" charset="0"/>
                <a:ea typeface="Tahoma" panose="020B0604030504040204" pitchFamily="34" charset="0"/>
                <a:cs typeface="Tahoma" panose="020B0604030504040204" pitchFamily="34" charset="0"/>
              </a:rPr>
              <a:t>UMUM </a:t>
            </a:r>
            <a:r>
              <a:rPr lang="id-ID" sz="2400" b="1" dirty="0" smtClean="0">
                <a:latin typeface="Tahoma" panose="020B0604030504040204" pitchFamily="34" charset="0"/>
                <a:ea typeface="Tahoma" panose="020B0604030504040204" pitchFamily="34" charset="0"/>
                <a:cs typeface="Tahoma" panose="020B0604030504040204" pitchFamily="34" charset="0"/>
              </a:rPr>
              <a:t>DLM </a:t>
            </a:r>
            <a:r>
              <a:rPr lang="id-ID" sz="2400" b="1" dirty="0" smtClean="0">
                <a:latin typeface="Tahoma" panose="020B0604030504040204" pitchFamily="34" charset="0"/>
                <a:ea typeface="Tahoma" panose="020B0604030504040204" pitchFamily="34" charset="0"/>
                <a:cs typeface="Tahoma" panose="020B0604030504040204" pitchFamily="34" charset="0"/>
              </a:rPr>
              <a:t>RANGKA PENGAWASAN </a:t>
            </a:r>
            <a:r>
              <a:rPr lang="id-ID" sz="2400" b="1" dirty="0" smtClean="0">
                <a:latin typeface="Tahoma" panose="020B0604030504040204" pitchFamily="34" charset="0"/>
                <a:ea typeface="Tahoma" panose="020B0604030504040204" pitchFamily="34" charset="0"/>
                <a:cs typeface="Tahoma" panose="020B0604030504040204" pitchFamily="34" charset="0"/>
              </a:rPr>
              <a:t>BANK</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lphaLcPeriod"/>
            </a:pPr>
            <a:r>
              <a:rPr lang="id-ID" sz="2400" b="1" dirty="0" smtClean="0">
                <a:latin typeface="Tahoma" panose="020B0604030504040204" pitchFamily="34" charset="0"/>
                <a:ea typeface="Tahoma" panose="020B0604030504040204" pitchFamily="34" charset="0"/>
                <a:cs typeface="Tahoma" panose="020B0604030504040204" pitchFamily="34" charset="0"/>
              </a:rPr>
              <a:t>Dasar Hukum:</a:t>
            </a:r>
          </a:p>
          <a:p>
            <a:r>
              <a:rPr lang="id-ID" sz="2400" dirty="0"/>
              <a:t>PERATURAN OTORITAS JASA KEUANGAN NOMOR 4 /POJK.03/2016 TENTANG PENILAIAN TINGKAT KESEHATAN BANK UMUM</a:t>
            </a:r>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lphaLcPeriod" startAt="2"/>
            </a:pPr>
            <a:r>
              <a:rPr lang="id-ID" sz="2400" b="1" dirty="0">
                <a:latin typeface="Tahoma" panose="020B0604030504040204" pitchFamily="34" charset="0"/>
                <a:ea typeface="Tahoma" panose="020B0604030504040204" pitchFamily="34" charset="0"/>
                <a:cs typeface="Tahoma" panose="020B0604030504040204" pitchFamily="34" charset="0"/>
              </a:rPr>
              <a:t>P</a:t>
            </a:r>
            <a:r>
              <a:rPr lang="id-ID" sz="2400" b="1" dirty="0" smtClean="0">
                <a:latin typeface="Tahoma" panose="020B0604030504040204" pitchFamily="34" charset="0"/>
                <a:ea typeface="Tahoma" panose="020B0604030504040204" pitchFamily="34" charset="0"/>
                <a:cs typeface="Tahoma" panose="020B0604030504040204" pitchFamily="34" charset="0"/>
              </a:rPr>
              <a:t>engertian Tingkat Kesehatan bank:</a:t>
            </a:r>
          </a:p>
          <a:p>
            <a:r>
              <a:rPr lang="sv-SE" sz="2400" dirty="0"/>
              <a:t>Tingkat Kesehatan Bank adalah hasil penilaian kondisi Bank yang dilakukan terhadap risiko dan kinerja Bank.</a:t>
            </a:r>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61186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370975"/>
          </a:xfrm>
          <a:prstGeom prst="rect">
            <a:avLst/>
          </a:prstGeom>
          <a:noFill/>
        </p:spPr>
        <p:txBody>
          <a:bodyPr wrap="square" rtlCol="0">
            <a:spAutoFit/>
          </a:bodyPr>
          <a:lstStyle/>
          <a:p>
            <a:pPr marL="457200" indent="-457200">
              <a:buAutoNum type="alphaUcPeriod" startAt="3"/>
            </a:pPr>
            <a:r>
              <a:rPr lang="id-ID" sz="2400" b="1" dirty="0" smtClean="0">
                <a:latin typeface="Tahoma" panose="020B0604030504040204" pitchFamily="34" charset="0"/>
                <a:ea typeface="Tahoma" panose="020B0604030504040204" pitchFamily="34" charset="0"/>
                <a:cs typeface="Tahoma" panose="020B0604030504040204" pitchFamily="34" charset="0"/>
              </a:rPr>
              <a:t>KETENTUAN MENGENAI TINGKAT KESEHATAN BANK:</a:t>
            </a:r>
          </a:p>
          <a:p>
            <a:pPr marL="457200" indent="-457200">
              <a:buAutoNum type="arabicPeriod"/>
            </a:pPr>
            <a:r>
              <a:rPr lang="id-ID" sz="2400" b="1" dirty="0" smtClean="0">
                <a:latin typeface="Tahoma" panose="020B0604030504040204" pitchFamily="34" charset="0"/>
                <a:ea typeface="Tahoma" panose="020B0604030504040204" pitchFamily="34" charset="0"/>
                <a:cs typeface="Tahoma" panose="020B0604030504040204" pitchFamily="34" charset="0"/>
              </a:rPr>
              <a:t>Penilaian yang dilakukan sendiri oleh bank</a:t>
            </a:r>
          </a:p>
          <a:p>
            <a:pPr marL="457200" indent="-457200">
              <a:buAutoNum type="arabicPeriod"/>
            </a:pPr>
            <a:r>
              <a:rPr lang="id-ID" sz="2400" b="1" dirty="0" smtClean="0">
                <a:latin typeface="Tahoma" panose="020B0604030504040204" pitchFamily="34" charset="0"/>
                <a:ea typeface="Tahoma" panose="020B0604030504040204" pitchFamily="34" charset="0"/>
                <a:cs typeface="Tahoma" panose="020B0604030504040204" pitchFamily="34" charset="0"/>
              </a:rPr>
              <a:t>Penilaian yg dilakukan oleh OJK</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r>
              <a:rPr lang="id-ID" sz="2400" b="1" dirty="0" smtClean="0">
                <a:latin typeface="Tahoma" panose="020B0604030504040204" pitchFamily="34" charset="0"/>
                <a:ea typeface="Tahoma" panose="020B0604030504040204" pitchFamily="34" charset="0"/>
                <a:cs typeface="Tahoma" panose="020B0604030504040204" pitchFamily="34" charset="0"/>
              </a:rPr>
              <a:t>Penilaian yg dilakukan sendiri oleh bank:</a:t>
            </a:r>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id-ID" sz="2400" dirty="0" smtClean="0"/>
              <a:t>Bank </a:t>
            </a:r>
            <a:r>
              <a:rPr lang="id-ID" sz="2400" dirty="0"/>
              <a:t>wajib melakukan penilaian sendiri (selfassessment) atas Tingkat Kesehatan Bank </a:t>
            </a:r>
            <a:r>
              <a:rPr lang="id-ID" sz="2400" dirty="0" smtClean="0"/>
              <a:t>‘</a:t>
            </a:r>
          </a:p>
          <a:p>
            <a:pPr marL="457200" indent="-457200">
              <a:buAutoNum type="arabicPeriod"/>
            </a:pPr>
            <a:r>
              <a:rPr lang="id-ID" sz="2400" dirty="0" smtClean="0"/>
              <a:t> </a:t>
            </a:r>
            <a:r>
              <a:rPr lang="id-ID" sz="2400" dirty="0"/>
              <a:t>Penilaian sendiri (self-assessment) Tingkat Kesehatan Bank </a:t>
            </a:r>
            <a:r>
              <a:rPr lang="id-ID" sz="2400" dirty="0" smtClean="0"/>
              <a:t> </a:t>
            </a:r>
            <a:r>
              <a:rPr lang="id-ID" sz="2400" dirty="0"/>
              <a:t>wajib dilakukan paling sedikit setiap semester untuk posisi akhir bulan Juni dan akhir bulan Desember. </a:t>
            </a:r>
            <a:endParaRPr lang="id-ID" sz="2400" dirty="0" smtClean="0"/>
          </a:p>
          <a:p>
            <a:pPr marL="457200" indent="-457200">
              <a:buAutoNum type="arabicPeriod"/>
            </a:pPr>
            <a:r>
              <a:rPr lang="id-ID" sz="2400" dirty="0" smtClean="0"/>
              <a:t>Bank </a:t>
            </a:r>
            <a:r>
              <a:rPr lang="id-ID" sz="2400" dirty="0"/>
              <a:t>wajib melakukan pengkinian penilaian sendiri (self-assessment) Tingkat Kesehatan Bank sewaktuwaktu apabila </a:t>
            </a:r>
            <a:r>
              <a:rPr lang="id-ID" sz="2400" dirty="0" smtClean="0"/>
              <a:t>diperlukan</a:t>
            </a:r>
          </a:p>
          <a:p>
            <a:pPr marL="457200" indent="-457200">
              <a:buAutoNum type="arabicPeriod"/>
            </a:pPr>
            <a:r>
              <a:rPr lang="id-ID" sz="2400" dirty="0"/>
              <a:t>Hasil penilaian sendiri (self-assessment) Tingkat Kesehatan Bank </a:t>
            </a:r>
            <a:r>
              <a:rPr lang="id-ID" sz="2400" dirty="0" smtClean="0"/>
              <a:t>yang </a:t>
            </a:r>
            <a:r>
              <a:rPr lang="id-ID" sz="2400" dirty="0"/>
              <a:t>telah mendapat persetujuan dari Direksi wajib disampaikan kepada Dewan Komisaris. </a:t>
            </a:r>
            <a:endParaRPr lang="id-ID" sz="2400" dirty="0" smtClean="0"/>
          </a:p>
          <a:p>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38343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632311"/>
          </a:xfrm>
          <a:prstGeom prst="rect">
            <a:avLst/>
          </a:prstGeom>
          <a:noFill/>
        </p:spPr>
        <p:txBody>
          <a:bodyPr wrap="square" rtlCol="0">
            <a:spAutoFit/>
          </a:bodyPr>
          <a:lstStyle/>
          <a:p>
            <a:pPr marL="457200" indent="-457200">
              <a:buAutoNum type="arabicPeriod" startAt="5"/>
            </a:pPr>
            <a:r>
              <a:rPr lang="id-ID" sz="2400" dirty="0" smtClean="0"/>
              <a:t>Bank </a:t>
            </a:r>
            <a:r>
              <a:rPr lang="id-ID" sz="2400" dirty="0"/>
              <a:t>wajib menyampaikan hasil penilaian sendiri (self-assessment) Tingkat Kesehatan Bank  kepada Otoritas Jasa Keuangan yaitu: </a:t>
            </a:r>
            <a:endParaRPr lang="id-ID" sz="2400" b="1" dirty="0">
              <a:latin typeface="Tahoma" panose="020B0604030504040204" pitchFamily="34" charset="0"/>
              <a:ea typeface="Tahoma" panose="020B0604030504040204" pitchFamily="34" charset="0"/>
              <a:cs typeface="Tahoma" panose="020B0604030504040204" pitchFamily="34" charset="0"/>
            </a:endParaRP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lphaLcPeriod"/>
            </a:pPr>
            <a:r>
              <a:rPr lang="id-ID" sz="2400" dirty="0" smtClean="0"/>
              <a:t>untuk </a:t>
            </a:r>
            <a:r>
              <a:rPr lang="id-ID" sz="2400" dirty="0"/>
              <a:t>penilaian Tingkat Kesehatan Bank secara individu, paling lambat pada tanggal 31 Juli untuk penilaian Tingkat Kesehatan Bank posisi akhir bulan Juni dan tanggal 31 Januari untuk penilaian Tingkat Kesehatan Bank posisi akhir bulan Desember; dan </a:t>
            </a:r>
            <a:endParaRPr lang="id-ID" sz="2400" dirty="0" smtClean="0"/>
          </a:p>
          <a:p>
            <a:pPr marL="457200" indent="-457200">
              <a:buAutoNum type="alphaLcPeriod"/>
            </a:pPr>
            <a:r>
              <a:rPr lang="id-ID" sz="2400" dirty="0" smtClean="0"/>
              <a:t> </a:t>
            </a:r>
            <a:r>
              <a:rPr lang="id-ID" sz="2400" dirty="0"/>
              <a:t>untuk penilaian Tingkat Kesehatan Bank secara konsolidasi, paling lambat pada tanggal 15 Agustus untuk penilaian Tingkat Kesehatan Bank posisi akhir bulan Juni dan tanggal 15 Februari untuk penilaian Tingkat Kesehatan Bank posisi akhir bulan Desember.</a:t>
            </a:r>
            <a:endParaRPr lang="id-ID" sz="2400" b="1" dirty="0" smtClean="0">
              <a:latin typeface="Tahoma" panose="020B0604030504040204" pitchFamily="34" charset="0"/>
              <a:ea typeface="Tahoma" panose="020B0604030504040204" pitchFamily="34" charset="0"/>
              <a:cs typeface="Tahoma" panose="020B0604030504040204" pitchFamily="34" charset="0"/>
            </a:endParaRPr>
          </a:p>
          <a:p>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198571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262979"/>
          </a:xfrm>
          <a:prstGeom prst="rect">
            <a:avLst/>
          </a:prstGeom>
          <a:noFill/>
        </p:spPr>
        <p:txBody>
          <a:bodyPr wrap="square" rtlCol="0">
            <a:spAutoFit/>
          </a:bodyPr>
          <a:lstStyle/>
          <a:p>
            <a:r>
              <a:rPr lang="id-ID" sz="2400" b="1" dirty="0" smtClean="0"/>
              <a:t>PENJILAIAN TINGKAT KESEHATAN BANK OLEH OJK</a:t>
            </a:r>
            <a:r>
              <a:rPr lang="id-ID" sz="2400" dirty="0" smtClean="0"/>
              <a:t>:</a:t>
            </a:r>
          </a:p>
          <a:p>
            <a:endParaRPr lang="id-ID" sz="2400" dirty="0" smtClean="0"/>
          </a:p>
          <a:p>
            <a:pPr marL="457200" indent="-457200">
              <a:buAutoNum type="arabicPeriod"/>
            </a:pPr>
            <a:r>
              <a:rPr lang="id-ID" sz="2400" dirty="0" smtClean="0"/>
              <a:t>Otoritas </a:t>
            </a:r>
            <a:r>
              <a:rPr lang="id-ID" sz="2400" dirty="0"/>
              <a:t>Jasa Keuangan melakukan penilaian Tingkat Kesehatan Bank setiap semester untuk posisi akhir bulan Juni dan akhir bulan Desember</a:t>
            </a:r>
            <a:r>
              <a:rPr lang="id-ID" sz="2400" dirty="0" smtClean="0"/>
              <a:t>.</a:t>
            </a:r>
          </a:p>
          <a:p>
            <a:pPr marL="457200" indent="-457200">
              <a:buAutoNum type="arabicPeriod"/>
            </a:pPr>
            <a:r>
              <a:rPr lang="id-ID" sz="2400" dirty="0" smtClean="0"/>
              <a:t> </a:t>
            </a:r>
            <a:r>
              <a:rPr lang="id-ID" sz="2400" dirty="0"/>
              <a:t>Otoritas Jasa Keuangan melakukan pengkinian penilaian Tingkat Kesehatan Bank sewaktu-waktu apabila diperlukan</a:t>
            </a:r>
            <a:r>
              <a:rPr lang="id-ID" sz="2400" dirty="0" smtClean="0"/>
              <a:t>.</a:t>
            </a:r>
          </a:p>
          <a:p>
            <a:pPr marL="457200" indent="-457200">
              <a:buAutoNum type="arabicPeriod"/>
            </a:pPr>
            <a:r>
              <a:rPr lang="id-ID" sz="2400" dirty="0" smtClean="0"/>
              <a:t>Penilaian </a:t>
            </a:r>
            <a:r>
              <a:rPr lang="id-ID" sz="2400" dirty="0"/>
              <a:t>Tingkat Kesehatan </a:t>
            </a:r>
            <a:r>
              <a:rPr lang="id-ID" sz="2400" dirty="0" smtClean="0"/>
              <a:t>Bankdan </a:t>
            </a:r>
            <a:r>
              <a:rPr lang="id-ID" sz="2400" dirty="0"/>
              <a:t>pengkinian penilaian Tingkat Kesehatan </a:t>
            </a:r>
            <a:r>
              <a:rPr lang="id-ID" sz="2400" dirty="0" smtClean="0"/>
              <a:t>Bank</a:t>
            </a:r>
          </a:p>
          <a:p>
            <a:pPr marL="457200" indent="-457200">
              <a:buAutoNum type="arabicPeriod"/>
            </a:pPr>
            <a:r>
              <a:rPr lang="id-ID" sz="2400" dirty="0"/>
              <a:t>Dalam rangka pengawasan Bank, dalam hal terdapat perbedaan hasil penilaian Tingkat Kesehatan Bank yang dilakukan oleh </a:t>
            </a:r>
            <a:r>
              <a:rPr lang="id-ID" sz="2400" dirty="0" smtClean="0"/>
              <a:t>OJK  </a:t>
            </a:r>
            <a:r>
              <a:rPr lang="id-ID" sz="2400" dirty="0"/>
              <a:t>dengan hasil penilaian sendiri (self-assessment) Tingkat Kesehatan Bank </a:t>
            </a:r>
            <a:r>
              <a:rPr lang="id-ID" sz="2400" dirty="0" smtClean="0"/>
              <a:t>yang </a:t>
            </a:r>
            <a:r>
              <a:rPr lang="id-ID" sz="2400" dirty="0"/>
              <a:t>berlaku adalah hasil penilaian Tingkat Kesehatan Bank yang dilakukan oleh Otoritas Jasa Keuangan. </a:t>
            </a:r>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030422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34470"/>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693866"/>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514350" lvl="0" indent="-514350">
              <a:buAutoNum type="arabicPeriod"/>
            </a:pPr>
            <a:r>
              <a:rPr lang="id-ID" sz="2800" b="1" dirty="0" smtClean="0"/>
              <a:t>Dasar </a:t>
            </a:r>
            <a:r>
              <a:rPr lang="id-ID" sz="2800" b="1" dirty="0"/>
              <a:t>Hukum, Pengertian dan Tujuan Pembinaan dan pengawasan </a:t>
            </a:r>
            <a:r>
              <a:rPr lang="id-ID" sz="2800" b="1" dirty="0" smtClean="0"/>
              <a:t>Bank</a:t>
            </a:r>
          </a:p>
          <a:p>
            <a:pPr lvl="0"/>
            <a:endParaRPr lang="id-ID" sz="2800" dirty="0"/>
          </a:p>
          <a:p>
            <a:pPr marL="514350" lvl="0" indent="-514350">
              <a:buAutoNum type="alphaLcPeriod"/>
            </a:pPr>
            <a:r>
              <a:rPr lang="id-ID" sz="2800" b="1" dirty="0" smtClean="0"/>
              <a:t>Dasar hukum Pembinaan dan Pengawasan Bank</a:t>
            </a:r>
            <a:r>
              <a:rPr lang="id-ID" sz="2800" dirty="0" smtClean="0"/>
              <a:t>:</a:t>
            </a:r>
          </a:p>
          <a:p>
            <a:pPr marL="457200" lvl="0" indent="-457200">
              <a:buAutoNum type="arabicParenR"/>
            </a:pPr>
            <a:r>
              <a:rPr lang="id-ID" sz="2400" dirty="0" smtClean="0">
                <a:latin typeface="Tahoma" panose="020B0604030504040204" pitchFamily="34" charset="0"/>
                <a:ea typeface="Tahoma" panose="020B0604030504040204" pitchFamily="34" charset="0"/>
                <a:cs typeface="Tahoma" panose="020B0604030504040204" pitchFamily="34" charset="0"/>
              </a:rPr>
              <a:t>UU BANK INDONESIA</a:t>
            </a:r>
          </a:p>
          <a:p>
            <a:pPr marL="457200" lvl="0" indent="-457200">
              <a:buAutoNum type="arabicParenR"/>
            </a:pPr>
            <a:r>
              <a:rPr lang="id-ID" sz="2400" dirty="0" smtClean="0">
                <a:latin typeface="Tahoma" panose="020B0604030504040204" pitchFamily="34" charset="0"/>
                <a:ea typeface="Tahoma" panose="020B0604030504040204" pitchFamily="34" charset="0"/>
                <a:cs typeface="Tahoma" panose="020B0604030504040204" pitchFamily="34" charset="0"/>
              </a:rPr>
              <a:t>UU PERBANKAN 1992 jo UU PERBANKAN 1998</a:t>
            </a:r>
          </a:p>
          <a:p>
            <a:pPr marL="514350" lvl="0" indent="-514350">
              <a:buAutoNum type="arabicParenR"/>
            </a:pPr>
            <a:r>
              <a:rPr lang="id-ID" sz="2400" dirty="0" smtClean="0">
                <a:latin typeface="Tahoma" panose="020B0604030504040204" pitchFamily="34" charset="0"/>
                <a:ea typeface="Tahoma" panose="020B0604030504040204" pitchFamily="34" charset="0"/>
                <a:cs typeface="Tahoma" panose="020B0604030504040204" pitchFamily="34" charset="0"/>
              </a:rPr>
              <a:t>UU NO.21 TH 2011 TTG OTORITAS JASA KEUANGAN</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r>
              <a:rPr lang="id-ID" sz="2400" dirty="0" smtClean="0">
                <a:latin typeface="Tahoma" panose="020B0604030504040204" pitchFamily="34" charset="0"/>
                <a:ea typeface="Tahoma" panose="020B0604030504040204" pitchFamily="34" charset="0"/>
                <a:cs typeface="Tahoma" panose="020B0604030504040204" pitchFamily="34" charset="0"/>
              </a:rPr>
              <a:t>b. </a:t>
            </a:r>
            <a:r>
              <a:rPr lang="id-ID" sz="2400" b="1" dirty="0" smtClean="0">
                <a:latin typeface="Tahoma" panose="020B0604030504040204" pitchFamily="34" charset="0"/>
                <a:ea typeface="Tahoma" panose="020B0604030504040204" pitchFamily="34" charset="0"/>
                <a:cs typeface="Tahoma" panose="020B0604030504040204" pitchFamily="34" charset="0"/>
              </a:rPr>
              <a:t>Pengertian Pembinaan dan Pengawasan</a:t>
            </a:r>
            <a:r>
              <a:rPr lang="id-ID" sz="2400" dirty="0" smtClean="0">
                <a:latin typeface="Tahoma" panose="020B0604030504040204" pitchFamily="34" charset="0"/>
                <a:ea typeface="Tahoma" panose="020B0604030504040204" pitchFamily="34" charset="0"/>
                <a:cs typeface="Tahoma" panose="020B0604030504040204" pitchFamily="34" charset="0"/>
              </a:rPr>
              <a:t>:</a:t>
            </a:r>
          </a:p>
          <a:p>
            <a:pPr lvl="0"/>
            <a:r>
              <a:rPr lang="id-ID" sz="2400" dirty="0">
                <a:latin typeface="Tahoma" panose="020B0604030504040204" pitchFamily="34" charset="0"/>
                <a:ea typeface="Tahoma" panose="020B0604030504040204" pitchFamily="34" charset="0"/>
                <a:cs typeface="Tahoma" panose="020B0604030504040204" pitchFamily="34" charset="0"/>
              </a:rPr>
              <a:t> </a:t>
            </a:r>
            <a:r>
              <a:rPr lang="id-ID" sz="2400" dirty="0" smtClean="0">
                <a:latin typeface="Tahoma" panose="020B0604030504040204" pitchFamily="34" charset="0"/>
                <a:ea typeface="Tahoma" panose="020B0604030504040204" pitchFamily="34" charset="0"/>
                <a:cs typeface="Tahoma" panose="020B0604030504040204" pitchFamily="34" charset="0"/>
              </a:rPr>
              <a:t>Merujuk pd ketentuan dlm UU Perbankan 1992 jo UU Perbankan 1998 dapat didefinisikan, sbb:</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endParaRPr lang="id-ID" sz="2800" dirty="0" smtClean="0"/>
          </a:p>
        </p:txBody>
      </p:sp>
    </p:spTree>
    <p:extLst>
      <p:ext uri="{BB962C8B-B14F-4D97-AF65-F5344CB8AC3E}">
        <p14:creationId xmlns:p14="http://schemas.microsoft.com/office/powerpoint/2010/main" val="956423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555641"/>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r>
              <a:rPr lang="id-ID" sz="2400" dirty="0" smtClean="0">
                <a:latin typeface="Tahoma" panose="020B0604030504040204" pitchFamily="34" charset="0"/>
                <a:ea typeface="Tahoma" panose="020B0604030504040204" pitchFamily="34" charset="0"/>
                <a:cs typeface="Tahoma" panose="020B0604030504040204" pitchFamily="34" charset="0"/>
              </a:rPr>
              <a:t>b. Pengertian Pembinaan dan Pengawasan:</a:t>
            </a:r>
          </a:p>
          <a:p>
            <a:pPr lvl="0"/>
            <a:endParaRPr lang="id-ID" sz="2400" dirty="0" smtClean="0">
              <a:latin typeface="Tahoma" panose="020B0604030504040204" pitchFamily="34" charset="0"/>
              <a:ea typeface="Tahoma" panose="020B0604030504040204" pitchFamily="34" charset="0"/>
              <a:cs typeface="Tahoma" panose="020B0604030504040204" pitchFamily="34" charset="0"/>
            </a:endParaRPr>
          </a:p>
          <a:p>
            <a:pPr lvl="0"/>
            <a:r>
              <a:rPr lang="id-ID" sz="2400" dirty="0">
                <a:latin typeface="Tahoma" panose="020B0604030504040204" pitchFamily="34" charset="0"/>
                <a:ea typeface="Tahoma" panose="020B0604030504040204" pitchFamily="34" charset="0"/>
                <a:cs typeface="Tahoma" panose="020B0604030504040204" pitchFamily="34" charset="0"/>
              </a:rPr>
              <a:t> </a:t>
            </a:r>
            <a:r>
              <a:rPr lang="id-ID" sz="2400" dirty="0" smtClean="0">
                <a:latin typeface="Tahoma" panose="020B0604030504040204" pitchFamily="34" charset="0"/>
                <a:ea typeface="Tahoma" panose="020B0604030504040204" pitchFamily="34" charset="0"/>
                <a:cs typeface="Tahoma" panose="020B0604030504040204" pitchFamily="34" charset="0"/>
              </a:rPr>
              <a:t>Merujuk pd ketentuan dlm penjelasan Ps 29  UU Perbankan 1992 jo UU Perbankan 1998 dapat didefinisikan, sbb:</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Pembinaan adalah upaya- upaya yang dilakukan dg cara menerapkan peraturan yang menyangkut aspek- aspek :</a:t>
            </a: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(a)  kelembagaan bank;</a:t>
            </a: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(b)  kepemilikan bank;</a:t>
            </a: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(c)  kepengurusan bank;</a:t>
            </a: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(d)  usaha bank</a:t>
            </a: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(e) pelaporan bank, dan</a:t>
            </a: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(f) aspek lain yg terkait dg oprasional bank</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endParaRPr lang="id-ID" sz="2800" dirty="0" smtClean="0"/>
          </a:p>
        </p:txBody>
      </p:sp>
    </p:spTree>
    <p:extLst>
      <p:ext uri="{BB962C8B-B14F-4D97-AF65-F5344CB8AC3E}">
        <p14:creationId xmlns:p14="http://schemas.microsoft.com/office/powerpoint/2010/main" val="1571308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816977"/>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marL="342900" lvl="0" indent="-342900">
              <a:buFont typeface="Arial" panose="020B0604020202020204" pitchFamily="34" charset="0"/>
              <a:buChar char="•"/>
            </a:pPr>
            <a:r>
              <a:rPr lang="id-ID" sz="2400" dirty="0" smtClean="0">
                <a:latin typeface="Tahoma" panose="020B0604030504040204" pitchFamily="34" charset="0"/>
                <a:ea typeface="Tahoma" panose="020B0604030504040204" pitchFamily="34" charset="0"/>
                <a:cs typeface="Tahoma" panose="020B0604030504040204" pitchFamily="34" charset="0"/>
              </a:rPr>
              <a:t>Pengawasan meliputi: :</a:t>
            </a:r>
          </a:p>
          <a:p>
            <a:pPr marL="457200" lvl="0" indent="-457200">
              <a:buAutoNum type="alphaLcParenBoth"/>
            </a:pPr>
            <a:r>
              <a:rPr lang="id-ID" sz="2400" dirty="0" smtClean="0">
                <a:latin typeface="Tahoma" panose="020B0604030504040204" pitchFamily="34" charset="0"/>
                <a:ea typeface="Tahoma" panose="020B0604030504040204" pitchFamily="34" charset="0"/>
                <a:cs typeface="Tahoma" panose="020B0604030504040204" pitchFamily="34" charset="0"/>
              </a:rPr>
              <a:t>pengawasan tdk langsung yg terutama dlm bentuk pengawasan diri melalui penelitian, analisis dan evaluasi laporan bank</a:t>
            </a:r>
          </a:p>
          <a:p>
            <a:pPr marL="457200" lvl="0" indent="-457200">
              <a:buAutoNum type="alphaLcParenBoth"/>
            </a:pPr>
            <a:r>
              <a:rPr lang="id-ID" sz="2400" dirty="0" smtClean="0">
                <a:latin typeface="Tahoma" panose="020B0604030504040204" pitchFamily="34" charset="0"/>
                <a:ea typeface="Tahoma" panose="020B0604030504040204" pitchFamily="34" charset="0"/>
                <a:cs typeface="Tahoma" panose="020B0604030504040204" pitchFamily="34" charset="0"/>
              </a:rPr>
              <a:t>Pengawasan langsung dlm bentuk pemeriksaan yang disusul dg tindakan- tindakan perbaikan</a:t>
            </a:r>
          </a:p>
          <a:p>
            <a:pPr lvl="0"/>
            <a:endParaRPr lang="id-ID" sz="2400" dirty="0" smtClean="0">
              <a:latin typeface="Tahoma" panose="020B0604030504040204" pitchFamily="34" charset="0"/>
              <a:ea typeface="Tahoma" panose="020B0604030504040204" pitchFamily="34" charset="0"/>
              <a:cs typeface="Tahoma" panose="020B0604030504040204" pitchFamily="34" charset="0"/>
            </a:endParaRPr>
          </a:p>
          <a:p>
            <a:pPr lvl="0"/>
            <a:r>
              <a:rPr lang="id-ID"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Jadi</a:t>
            </a:r>
            <a:r>
              <a:rPr lang="id-ID" sz="2400" dirty="0" smtClean="0">
                <a:latin typeface="Tahoma" panose="020B0604030504040204" pitchFamily="34" charset="0"/>
                <a:ea typeface="Tahoma" panose="020B0604030504040204" pitchFamily="34" charset="0"/>
                <a:cs typeface="Tahoma" panose="020B0604030504040204" pitchFamily="34" charset="0"/>
              </a:rPr>
              <a:t>:</a:t>
            </a:r>
          </a:p>
          <a:p>
            <a:pPr lvl="0"/>
            <a:r>
              <a:rPr lang="id-ID" sz="2400" dirty="0" smtClean="0">
                <a:latin typeface="Tahoma" panose="020B0604030504040204" pitchFamily="34" charset="0"/>
                <a:ea typeface="Tahoma" panose="020B0604030504040204" pitchFamily="34" charset="0"/>
                <a:cs typeface="Tahoma" panose="020B0604030504040204" pitchFamily="34" charset="0"/>
              </a:rPr>
              <a:t>Uu Perbankan MEMBEDAKAN antara:</a:t>
            </a:r>
          </a:p>
          <a:p>
            <a:pPr marL="457200" lvl="0" indent="-457200">
              <a:buAutoNum type="alphaLcParenR"/>
            </a:pPr>
            <a:r>
              <a:rPr lang="id-ID" sz="2400" dirty="0" smtClean="0">
                <a:latin typeface="Tahoma" panose="020B0604030504040204" pitchFamily="34" charset="0"/>
                <a:ea typeface="Tahoma" panose="020B0604030504040204" pitchFamily="34" charset="0"/>
                <a:cs typeface="Tahoma" panose="020B0604030504040204" pitchFamily="34" charset="0"/>
              </a:rPr>
              <a:t>Fungsi pembinaan yg menitik beratkan pd  fungsi  regulasi, dan;</a:t>
            </a:r>
          </a:p>
          <a:p>
            <a:pPr marL="457200" lvl="0" indent="-457200">
              <a:buAutoNum type="alphaLcParenR"/>
            </a:pPr>
            <a:r>
              <a:rPr lang="id-ID" sz="2400" dirty="0" smtClean="0">
                <a:latin typeface="Tahoma" panose="020B0604030504040204" pitchFamily="34" charset="0"/>
                <a:ea typeface="Tahoma" panose="020B0604030504040204" pitchFamily="34" charset="0"/>
                <a:cs typeface="Tahoma" panose="020B0604030504040204" pitchFamily="34" charset="0"/>
              </a:rPr>
              <a:t>Fungsi pengawasan yg menitik beratkan pd pemeriksaan  (suvervision)</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endParaRPr lang="id-ID" sz="2800" dirty="0" smtClean="0"/>
          </a:p>
        </p:txBody>
      </p:sp>
    </p:spTree>
    <p:extLst>
      <p:ext uri="{BB962C8B-B14F-4D97-AF65-F5344CB8AC3E}">
        <p14:creationId xmlns:p14="http://schemas.microsoft.com/office/powerpoint/2010/main" val="128055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4339650"/>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457200" lvl="0" indent="-457200">
              <a:buAutoNum type="alphaLcPeriod" startAt="3"/>
            </a:pPr>
            <a:r>
              <a:rPr lang="id-ID" sz="2400" b="1" dirty="0" smtClean="0">
                <a:latin typeface="Tahoma" panose="020B0604030504040204" pitchFamily="34" charset="0"/>
                <a:ea typeface="Tahoma" panose="020B0604030504040204" pitchFamily="34" charset="0"/>
                <a:cs typeface="Tahoma" panose="020B0604030504040204" pitchFamily="34" charset="0"/>
              </a:rPr>
              <a:t>TUJUAN PEMBINAAN DAN PENGAWASAN BANK</a:t>
            </a:r>
            <a:r>
              <a:rPr lang="id-ID" sz="2400" dirty="0" smtClean="0">
                <a:latin typeface="Tahoma" panose="020B0604030504040204" pitchFamily="34" charset="0"/>
                <a:ea typeface="Tahoma" panose="020B0604030504040204" pitchFamily="34" charset="0"/>
                <a:cs typeface="Tahoma" panose="020B0604030504040204" pitchFamily="34" charset="0"/>
              </a:rPr>
              <a:t>:</a:t>
            </a:r>
          </a:p>
          <a:p>
            <a:pPr lvl="0"/>
            <a:endParaRPr lang="id-ID" sz="2400" dirty="0" smtClean="0">
              <a:latin typeface="Tahoma" panose="020B0604030504040204" pitchFamily="34" charset="0"/>
              <a:ea typeface="Tahoma" panose="020B0604030504040204" pitchFamily="34" charset="0"/>
              <a:cs typeface="Tahoma" panose="020B0604030504040204" pitchFamily="34" charset="0"/>
            </a:endParaRPr>
          </a:p>
          <a:p>
            <a:pPr marL="457200" lvl="0" indent="-457200">
              <a:buAutoNum type="arabicParenR"/>
            </a:pPr>
            <a:r>
              <a:rPr lang="id-ID" sz="2400" dirty="0" smtClean="0">
                <a:latin typeface="Tahoma" panose="020B0604030504040204" pitchFamily="34" charset="0"/>
                <a:ea typeface="Tahoma" panose="020B0604030504040204" pitchFamily="34" charset="0"/>
                <a:cs typeface="Tahoma" panose="020B0604030504040204" pitchFamily="34" charset="0"/>
              </a:rPr>
              <a:t>Kesehatan bank tetap terjaga;</a:t>
            </a:r>
          </a:p>
          <a:p>
            <a:pPr marL="457200" lvl="0" indent="-457200">
              <a:buAutoNum type="arabicParenR"/>
            </a:pPr>
            <a:r>
              <a:rPr lang="id-ID" sz="2400" dirty="0" smtClean="0">
                <a:latin typeface="Tahoma" panose="020B0604030504040204" pitchFamily="34" charset="0"/>
                <a:ea typeface="Tahoma" panose="020B0604030504040204" pitchFamily="34" charset="0"/>
                <a:cs typeface="Tahoma" panose="020B0604030504040204" pitchFamily="34" charset="0"/>
              </a:rPr>
              <a:t>Kepercayaan masyarakat terhadap bank tetap terpelihara</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r>
              <a:rPr lang="id-ID" sz="2400" dirty="0" smtClean="0">
                <a:latin typeface="Tahoma" panose="020B0604030504040204" pitchFamily="34" charset="0"/>
                <a:ea typeface="Tahoma" panose="020B0604030504040204" pitchFamily="34" charset="0"/>
                <a:cs typeface="Tahoma" panose="020B0604030504040204" pitchFamily="34" charset="0"/>
              </a:rPr>
              <a:t>Berdasarkan UU Perbankan dan UU Bank Indonesia:</a:t>
            </a:r>
          </a:p>
          <a:p>
            <a:pPr lvl="0"/>
            <a:r>
              <a:rPr lang="id-ID" sz="2400" dirty="0" smtClean="0">
                <a:latin typeface="Tahoma" panose="020B0604030504040204" pitchFamily="34" charset="0"/>
                <a:ea typeface="Tahoma" panose="020B0604030504040204" pitchFamily="34" charset="0"/>
                <a:cs typeface="Tahoma" panose="020B0604030504040204" pitchFamily="34" charset="0"/>
              </a:rPr>
              <a:t>Wewenang untuk melakukan Pembinaan dan Pengawasan terhadap bank- bank ada pada Bank Indonesia sebagai Bank Sentral</a:t>
            </a:r>
          </a:p>
          <a:p>
            <a:pPr lvl="0"/>
            <a:endParaRPr lang="id-ID" sz="2400" dirty="0">
              <a:latin typeface="Tahoma" panose="020B0604030504040204" pitchFamily="34" charset="0"/>
              <a:ea typeface="Tahoma" panose="020B0604030504040204" pitchFamily="34" charset="0"/>
              <a:cs typeface="Tahoma" panose="020B0604030504040204" pitchFamily="34" charset="0"/>
            </a:endParaRPr>
          </a:p>
          <a:p>
            <a:pPr lvl="0"/>
            <a:endParaRPr lang="id-ID" sz="2800" dirty="0" smtClean="0"/>
          </a:p>
        </p:txBody>
      </p:sp>
    </p:spTree>
    <p:extLst>
      <p:ext uri="{BB962C8B-B14F-4D97-AF65-F5344CB8AC3E}">
        <p14:creationId xmlns:p14="http://schemas.microsoft.com/office/powerpoint/2010/main" val="782023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570756"/>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457200" lvl="0" indent="-457200">
              <a:buAutoNum type="arabicPeriod" startAt="2"/>
            </a:pPr>
            <a:r>
              <a:rPr lang="id-ID" sz="2400" b="1" dirty="0" smtClean="0">
                <a:latin typeface="Tahoma" panose="020B0604030504040204" pitchFamily="34" charset="0"/>
                <a:ea typeface="Tahoma" panose="020B0604030504040204" pitchFamily="34" charset="0"/>
                <a:cs typeface="Tahoma" panose="020B0604030504040204" pitchFamily="34" charset="0"/>
              </a:rPr>
              <a:t>OTORITAS PENGATURAN DAN PENGAWASAN</a:t>
            </a:r>
          </a:p>
          <a:p>
            <a:pPr lvl="0"/>
            <a:endParaRPr lang="id-ID" sz="2400" b="1" dirty="0">
              <a:latin typeface="Tahoma" panose="020B0604030504040204" pitchFamily="34" charset="0"/>
              <a:ea typeface="Tahoma" panose="020B0604030504040204" pitchFamily="34" charset="0"/>
              <a:cs typeface="Tahoma" panose="020B0604030504040204" pitchFamily="34" charset="0"/>
            </a:endParaRPr>
          </a:p>
          <a:p>
            <a:pPr marL="342900" lvl="0" indent="-342900">
              <a:buFont typeface="Arial" panose="020B0604020202020204" pitchFamily="34" charset="0"/>
              <a:buChar char="•"/>
            </a:pPr>
            <a:r>
              <a:rPr lang="id-ID" sz="2400" b="1" dirty="0" smtClean="0">
                <a:latin typeface="Tahoma" panose="020B0604030504040204" pitchFamily="34" charset="0"/>
                <a:ea typeface="Tahoma" panose="020B0604030504040204" pitchFamily="34" charset="0"/>
                <a:cs typeface="Tahoma" panose="020B0604030504040204" pitchFamily="34" charset="0"/>
              </a:rPr>
              <a:t>DALAM UU OJK : disebut dlm Pasal 5:</a:t>
            </a:r>
          </a:p>
          <a:p>
            <a:pPr marL="342900" lvl="0" indent="-342900">
              <a:buFont typeface="Arial" panose="020B0604020202020204" pitchFamily="34" charset="0"/>
              <a:buChar char="•"/>
            </a:pPr>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342900" lvl="0" indent="-342900">
              <a:buFont typeface="Arial" panose="020B0604020202020204" pitchFamily="34" charset="0"/>
              <a:buChar char="•"/>
            </a:pPr>
            <a:r>
              <a:rPr lang="id-ID" sz="2400" b="1" dirty="0" smtClean="0">
                <a:latin typeface="Tahoma" panose="020B0604030504040204" pitchFamily="34" charset="0"/>
                <a:ea typeface="Tahoma" panose="020B0604030504040204" pitchFamily="34" charset="0"/>
                <a:cs typeface="Tahoma" panose="020B0604030504040204" pitchFamily="34" charset="0"/>
              </a:rPr>
              <a:t>Bhw OJK berfungsi menyelenggarakan:</a:t>
            </a:r>
          </a:p>
          <a:p>
            <a:pPr marL="342900" lvl="0" indent="-342900">
              <a:buFont typeface="Arial" panose="020B0604020202020204" pitchFamily="34" charset="0"/>
              <a:buChar char="•"/>
            </a:pPr>
            <a:r>
              <a:rPr lang="id-ID" sz="2400" b="1" dirty="0" smtClean="0">
                <a:latin typeface="Tahoma" panose="020B0604030504040204" pitchFamily="34" charset="0"/>
                <a:ea typeface="Tahoma" panose="020B0604030504040204" pitchFamily="34" charset="0"/>
                <a:cs typeface="Tahoma" panose="020B0604030504040204" pitchFamily="34" charset="0"/>
              </a:rPr>
              <a:t>(a) sistem pengaturan dan </a:t>
            </a:r>
          </a:p>
          <a:p>
            <a:pPr marL="342900" lvl="0" indent="-342900">
              <a:buFont typeface="Arial" panose="020B0604020202020204" pitchFamily="34" charset="0"/>
              <a:buChar char="•"/>
            </a:pPr>
            <a:r>
              <a:rPr lang="id-ID" sz="2400" b="1" dirty="0" smtClean="0">
                <a:latin typeface="Tahoma" panose="020B0604030504040204" pitchFamily="34" charset="0"/>
                <a:ea typeface="Tahoma" panose="020B0604030504040204" pitchFamily="34" charset="0"/>
                <a:cs typeface="Tahoma" panose="020B0604030504040204" pitchFamily="34" charset="0"/>
              </a:rPr>
              <a:t>(b)  pengawasan yg terintegrasi thdp keseluruhan kegiatan di sektor keuangan</a:t>
            </a:r>
          </a:p>
          <a:p>
            <a:pPr lvl="0"/>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lvl="0"/>
            <a:r>
              <a:rPr lang="id-ID" sz="2400" b="1" dirty="0" smtClean="0">
                <a:latin typeface="Tahoma" panose="020B0604030504040204" pitchFamily="34" charset="0"/>
                <a:ea typeface="Tahoma" panose="020B0604030504040204" pitchFamily="34" charset="0"/>
                <a:cs typeface="Tahoma" panose="020B0604030504040204" pitchFamily="34" charset="0"/>
              </a:rPr>
              <a:t>ARTINYA</a:t>
            </a:r>
            <a:endParaRPr lang="id-ID" sz="2400" b="1" dirty="0">
              <a:latin typeface="Tahoma" panose="020B0604030504040204" pitchFamily="34" charset="0"/>
              <a:ea typeface="Tahoma" panose="020B0604030504040204" pitchFamily="34" charset="0"/>
              <a:cs typeface="Tahoma" panose="020B0604030504040204" pitchFamily="34" charset="0"/>
            </a:endParaRPr>
          </a:p>
          <a:p>
            <a:pPr lvl="0"/>
            <a:r>
              <a:rPr lang="id-ID" sz="2800" dirty="0" smtClean="0"/>
              <a:t>Fungsi Pengaturan dan Pengawasan terhadap lembaga Perbankan sejak dikeluarkan UU OJK, ada pada OJK (baca: Pasal 6 huruf (a) UU OJK</a:t>
            </a:r>
          </a:p>
        </p:txBody>
      </p:sp>
    </p:spTree>
    <p:extLst>
      <p:ext uri="{BB962C8B-B14F-4D97-AF65-F5344CB8AC3E}">
        <p14:creationId xmlns:p14="http://schemas.microsoft.com/office/powerpoint/2010/main" val="3044131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6124754"/>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startAt="3"/>
            </a:pPr>
            <a:r>
              <a:rPr lang="id-ID" sz="2400" b="1" dirty="0" smtClean="0">
                <a:latin typeface="Tahoma" panose="020B0604030504040204" pitchFamily="34" charset="0"/>
                <a:ea typeface="Tahoma" panose="020B0604030504040204" pitchFamily="34" charset="0"/>
                <a:cs typeface="Tahoma" panose="020B0604030504040204" pitchFamily="34" charset="0"/>
              </a:rPr>
              <a:t>FUNGSI PENGAWASAN DARI OJK TERHADAP KEGIATAN LEMBAGA PERBANKAN</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r>
              <a:rPr lang="id-ID" sz="2400" dirty="0" smtClean="0"/>
              <a:t>Untuk melaksanakan fungsi Pengaturan dan Pengawasan terhadap lembaga bank, OJK mempunyai kewenangan sbb:</a:t>
            </a:r>
          </a:p>
          <a:p>
            <a:pPr marL="457200" indent="-457200">
              <a:buAutoNum type="alphaLcPeriod"/>
            </a:pPr>
            <a:r>
              <a:rPr lang="id-ID" sz="2400" dirty="0" smtClean="0"/>
              <a:t>pengaturan </a:t>
            </a:r>
            <a:r>
              <a:rPr lang="id-ID" sz="2400" dirty="0"/>
              <a:t>dan pengawasan mengenai kelembagaan bank yang meliputi</a:t>
            </a:r>
            <a:r>
              <a:rPr lang="id-ID" sz="2400" dirty="0" smtClean="0"/>
              <a:t>:</a:t>
            </a:r>
          </a:p>
          <a:p>
            <a:pPr marL="712788" indent="-712788"/>
            <a:r>
              <a:rPr lang="id-ID" sz="2400" dirty="0" smtClean="0"/>
              <a:t>    1</a:t>
            </a:r>
            <a:r>
              <a:rPr lang="id-ID" sz="2400" dirty="0"/>
              <a:t>. perizinan untuk pendirian bank, pembukaan kantor bank, anggaran dasar, rencana kerja, kepemilikan, kepengurusan dan sumber daya manusia, merger, konsolidasi dan akuisisi bank, serta pencabutan izin usaha bank; dan </a:t>
            </a:r>
            <a:endParaRPr lang="id-ID" sz="2400" dirty="0" smtClean="0"/>
          </a:p>
          <a:p>
            <a:pPr marL="712788" indent="-349250">
              <a:tabLst>
                <a:tab pos="712788" algn="l"/>
              </a:tabLst>
            </a:pPr>
            <a:r>
              <a:rPr lang="id-ID" sz="2400" dirty="0" smtClean="0"/>
              <a:t>2</a:t>
            </a:r>
            <a:r>
              <a:rPr lang="id-ID" sz="2400" dirty="0"/>
              <a:t>. kegiatan usaha bank, antara lain sumber dana, penyediaan dana, produk hibridasi, dan aktivitas di bidang jasa</a:t>
            </a:r>
          </a:p>
          <a:p>
            <a:pPr lvl="0"/>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lvl="0"/>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86835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5016758"/>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startAt="3"/>
            </a:pPr>
            <a:r>
              <a:rPr lang="id-ID" sz="2400" b="1" dirty="0" smtClean="0">
                <a:latin typeface="Tahoma" panose="020B0604030504040204" pitchFamily="34" charset="0"/>
                <a:ea typeface="Tahoma" panose="020B0604030504040204" pitchFamily="34" charset="0"/>
                <a:cs typeface="Tahoma" panose="020B0604030504040204" pitchFamily="34" charset="0"/>
              </a:rPr>
              <a:t>FUNGSI PENGAWASAN DARI OJK TERHADAP KEGIATAN LEMBAGA PERBANKAN</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lphaLcPeriod" startAt="2"/>
            </a:pPr>
            <a:r>
              <a:rPr lang="id-ID" sz="2400" dirty="0" smtClean="0"/>
              <a:t>pengaturan </a:t>
            </a:r>
            <a:r>
              <a:rPr lang="id-ID" sz="2400" dirty="0"/>
              <a:t>dan pengawasan mengenai kesehatan bank yang meliputi: </a:t>
            </a:r>
            <a:endParaRPr lang="id-ID" sz="2400" dirty="0" smtClean="0"/>
          </a:p>
          <a:p>
            <a:pPr marL="457200" indent="-457200">
              <a:buAutoNum type="arabicPeriod"/>
            </a:pPr>
            <a:r>
              <a:rPr lang="id-ID" sz="2400" dirty="0" smtClean="0"/>
              <a:t>likuiditas</a:t>
            </a:r>
            <a:r>
              <a:rPr lang="id-ID" sz="2400" dirty="0"/>
              <a:t>, rentabilitas, solvabilitas, kualitas aset, rasio kecukupan modal minimum, batas maksimum pemberian kredit, rasio pinjaman terhadap simpanan, dan pencadangan bank</a:t>
            </a:r>
            <a:r>
              <a:rPr lang="id-ID" sz="2400" dirty="0" smtClean="0"/>
              <a:t>;</a:t>
            </a:r>
          </a:p>
          <a:p>
            <a:pPr marL="457200" indent="-457200">
              <a:buAutoNum type="arabicPeriod"/>
            </a:pPr>
            <a:r>
              <a:rPr lang="id-ID" sz="2400" dirty="0" smtClean="0"/>
              <a:t>laporan </a:t>
            </a:r>
            <a:r>
              <a:rPr lang="id-ID" sz="2400" dirty="0"/>
              <a:t>bank yang terkait dengan kesehatan dan kinerja bank; </a:t>
            </a:r>
            <a:endParaRPr lang="id-ID" sz="2400" dirty="0" smtClean="0"/>
          </a:p>
          <a:p>
            <a:pPr marL="457200" indent="-457200">
              <a:buAutoNum type="arabicPeriod"/>
            </a:pPr>
            <a:r>
              <a:rPr lang="id-ID" sz="2400" dirty="0" smtClean="0"/>
              <a:t>sistem </a:t>
            </a:r>
            <a:r>
              <a:rPr lang="id-ID" sz="2400" dirty="0"/>
              <a:t>informasi debitur</a:t>
            </a:r>
            <a:r>
              <a:rPr lang="id-ID" sz="2400" dirty="0" smtClean="0"/>
              <a:t>;</a:t>
            </a:r>
          </a:p>
          <a:p>
            <a:pPr marL="457200" indent="-457200">
              <a:buAutoNum type="arabicPeriod"/>
            </a:pPr>
            <a:r>
              <a:rPr lang="id-ID" sz="2400" dirty="0" smtClean="0"/>
              <a:t>pengujian </a:t>
            </a:r>
            <a:r>
              <a:rPr lang="id-ID" sz="2400" dirty="0"/>
              <a:t>kredit (credit testing); dan </a:t>
            </a:r>
            <a:endParaRPr lang="id-ID" sz="2400" dirty="0" smtClean="0"/>
          </a:p>
          <a:p>
            <a:pPr marL="457200" indent="-457200">
              <a:buAutoNum type="arabicPeriod"/>
            </a:pPr>
            <a:r>
              <a:rPr lang="id-ID" sz="2400" dirty="0" smtClean="0"/>
              <a:t>standar </a:t>
            </a:r>
            <a:r>
              <a:rPr lang="id-ID" sz="2400" dirty="0"/>
              <a:t>akuntansi bank; </a:t>
            </a:r>
            <a:endParaRPr lang="id-ID"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71690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ectangle 3"/>
          <p:cNvSpPr/>
          <p:nvPr/>
        </p:nvSpPr>
        <p:spPr>
          <a:xfrm flipH="1" flipV="1">
            <a:off x="820267" y="121023"/>
            <a:ext cx="10139085" cy="66294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1021976" y="268941"/>
            <a:ext cx="9601199" cy="4647426"/>
          </a:xfrm>
          <a:prstGeom prst="rect">
            <a:avLst/>
          </a:prstGeom>
          <a:noFill/>
        </p:spPr>
        <p:txBody>
          <a:bodyPr wrap="square" rtlCol="0">
            <a:spAutoFit/>
          </a:bodyPr>
          <a:lstStyle/>
          <a:p>
            <a:endParaRPr lang="id-ID" sz="32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startAt="3"/>
            </a:pPr>
            <a:r>
              <a:rPr lang="id-ID" sz="2400" b="1" dirty="0" smtClean="0">
                <a:latin typeface="Tahoma" panose="020B0604030504040204" pitchFamily="34" charset="0"/>
                <a:ea typeface="Tahoma" panose="020B0604030504040204" pitchFamily="34" charset="0"/>
                <a:cs typeface="Tahoma" panose="020B0604030504040204" pitchFamily="34" charset="0"/>
              </a:rPr>
              <a:t>FUNGSI PENGAWASAN DARI OJK TERHADAP KEGIATAN LEMBAGA PERBANKAN</a:t>
            </a:r>
          </a:p>
          <a:p>
            <a:endParaRPr lang="id-ID" sz="2400" b="1" dirty="0" smtClean="0">
              <a:latin typeface="Tahoma" panose="020B0604030504040204" pitchFamily="34" charset="0"/>
              <a:ea typeface="Tahoma" panose="020B0604030504040204" pitchFamily="34" charset="0"/>
              <a:cs typeface="Tahoma" panose="020B0604030504040204" pitchFamily="34" charset="0"/>
            </a:endParaRPr>
          </a:p>
          <a:p>
            <a:pPr marL="457200" indent="-457200">
              <a:buAutoNum type="alphaLcPeriod" startAt="3"/>
            </a:pPr>
            <a:r>
              <a:rPr lang="id-ID" sz="2400" dirty="0" smtClean="0"/>
              <a:t>pengaturan </a:t>
            </a:r>
            <a:r>
              <a:rPr lang="id-ID" sz="2400" dirty="0"/>
              <a:t>dan pengawasan mengenai aspek kehatihatian bank, meliputi: </a:t>
            </a:r>
            <a:endParaRPr lang="id-ID" sz="2400" dirty="0" smtClean="0"/>
          </a:p>
          <a:p>
            <a:pPr marL="457200" indent="-457200">
              <a:buAutoNum type="arabicPeriod"/>
            </a:pPr>
            <a:r>
              <a:rPr lang="id-ID" sz="2400" dirty="0" smtClean="0"/>
              <a:t>manajemen risiko;</a:t>
            </a:r>
          </a:p>
          <a:p>
            <a:pPr marL="457200" indent="-457200">
              <a:buAutoNum type="arabicPeriod"/>
            </a:pPr>
            <a:r>
              <a:rPr lang="id-ID" sz="2400" dirty="0" smtClean="0"/>
              <a:t>tata </a:t>
            </a:r>
            <a:r>
              <a:rPr lang="id-ID" sz="2400" dirty="0"/>
              <a:t>kelola bank</a:t>
            </a:r>
            <a:r>
              <a:rPr lang="id-ID" sz="2400" dirty="0" smtClean="0"/>
              <a:t>;</a:t>
            </a:r>
          </a:p>
          <a:p>
            <a:pPr marL="457200" indent="-457200">
              <a:buAutoNum type="arabicPeriod"/>
            </a:pPr>
            <a:r>
              <a:rPr lang="id-ID" sz="2400" dirty="0" smtClean="0"/>
              <a:t>prinsip </a:t>
            </a:r>
            <a:r>
              <a:rPr lang="id-ID" sz="2400" dirty="0"/>
              <a:t>mengenal nasabah dan anti pencucian uang; dan </a:t>
            </a:r>
            <a:endParaRPr lang="id-ID" sz="2400" dirty="0" smtClean="0"/>
          </a:p>
          <a:p>
            <a:pPr marL="457200" indent="-457200">
              <a:buAutoNum type="arabicPeriod"/>
            </a:pPr>
            <a:r>
              <a:rPr lang="id-ID" sz="2400" dirty="0" smtClean="0"/>
              <a:t>pencegahan </a:t>
            </a:r>
            <a:r>
              <a:rPr lang="id-ID" sz="2400" dirty="0"/>
              <a:t>pembiayaan terorisme dan kejahatan perbankan; dan </a:t>
            </a:r>
            <a:endParaRPr lang="id-ID" sz="2400" dirty="0" smtClean="0"/>
          </a:p>
          <a:p>
            <a:r>
              <a:rPr lang="id-ID" sz="2400" dirty="0" smtClean="0"/>
              <a:t>d</a:t>
            </a:r>
            <a:r>
              <a:rPr lang="id-ID" sz="2400" dirty="0"/>
              <a:t>. pemeriksaan </a:t>
            </a:r>
            <a:r>
              <a:rPr lang="id-ID" sz="2400" dirty="0" smtClean="0"/>
              <a:t>bank</a:t>
            </a:r>
          </a:p>
        </p:txBody>
      </p:sp>
    </p:spTree>
    <p:extLst>
      <p:ext uri="{BB962C8B-B14F-4D97-AF65-F5344CB8AC3E}">
        <p14:creationId xmlns:p14="http://schemas.microsoft.com/office/powerpoint/2010/main" val="22903325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112</TotalTime>
  <Words>1188</Words>
  <Application>Microsoft Office PowerPoint</Application>
  <PresentationFormat>Widescreen</PresentationFormat>
  <Paragraphs>150</Paragraphs>
  <Slides>18</Slides>
  <Notes>0</Notes>
  <HiddenSlides>2</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Tahoma</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13</cp:revision>
  <dcterms:created xsi:type="dcterms:W3CDTF">2020-09-15T13:20:22Z</dcterms:created>
  <dcterms:modified xsi:type="dcterms:W3CDTF">2020-09-15T15:21:16Z</dcterms:modified>
</cp:coreProperties>
</file>