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26484-1133-4227-83F8-2CBC35BD92E5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7EE3A-8B0C-4700-897D-7821C92BA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Ketahanan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4403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Indonesia,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yang </a:t>
            </a:r>
            <a:r>
              <a:rPr lang="en-US" dirty="0" err="1" smtClean="0"/>
              <a:t>diamatkan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RI 1945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segenap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tumpah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Indonseia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memajukan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mencerdaskan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, </a:t>
            </a:r>
            <a:r>
              <a:rPr lang="en-US" dirty="0" err="1" smtClean="0"/>
              <a:t>perdamaian</a:t>
            </a:r>
            <a:r>
              <a:rPr lang="en-US" dirty="0" smtClean="0"/>
              <a:t> </a:t>
            </a:r>
            <a:r>
              <a:rPr lang="en-US" dirty="0" err="1" smtClean="0"/>
              <a:t>abadi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,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gangguan</a:t>
            </a:r>
            <a:r>
              <a:rPr lang="en-US" dirty="0" smtClean="0"/>
              <a:t>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,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integral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(</a:t>
            </a:r>
            <a:r>
              <a:rPr lang="en-US" dirty="0" err="1" smtClean="0"/>
              <a:t>Yosua</a:t>
            </a:r>
            <a:r>
              <a:rPr lang="en-US" dirty="0" smtClean="0"/>
              <a:t> </a:t>
            </a:r>
            <a:r>
              <a:rPr lang="en-US" dirty="0" err="1" smtClean="0"/>
              <a:t>Damas</a:t>
            </a:r>
            <a:r>
              <a:rPr lang="en-US" dirty="0" smtClean="0"/>
              <a:t> </a:t>
            </a:r>
            <a:r>
              <a:rPr lang="en-US" dirty="0" err="1" smtClean="0"/>
              <a:t>Sadewo</a:t>
            </a:r>
            <a:r>
              <a:rPr lang="en-US" dirty="0" smtClean="0"/>
              <a:t> &amp;</a:t>
            </a:r>
            <a:r>
              <a:rPr lang="en-US" dirty="0" err="1" smtClean="0"/>
              <a:t>Pebria</a:t>
            </a:r>
            <a:r>
              <a:rPr lang="en-US" dirty="0" smtClean="0"/>
              <a:t> </a:t>
            </a:r>
            <a:r>
              <a:rPr lang="en-US" dirty="0" err="1" smtClean="0"/>
              <a:t>Dheni</a:t>
            </a:r>
            <a:r>
              <a:rPr lang="en-US" dirty="0" smtClean="0"/>
              <a:t> </a:t>
            </a:r>
            <a:r>
              <a:rPr lang="en-US" dirty="0" err="1" smtClean="0"/>
              <a:t>Purnasari</a:t>
            </a:r>
            <a:r>
              <a:rPr lang="en-US" dirty="0" smtClean="0"/>
              <a:t>, 2020).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Tujuan</a:t>
            </a:r>
            <a:r>
              <a:rPr lang="en-US" b="1" dirty="0" smtClean="0"/>
              <a:t> </a:t>
            </a:r>
            <a:r>
              <a:rPr lang="en-US" b="1" dirty="0" err="1" smtClean="0"/>
              <a:t>Ketahanan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tegaknya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ketertiban</a:t>
            </a:r>
            <a:r>
              <a:rPr lang="en-US" dirty="0" smtClean="0"/>
              <a:t>,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kesejahteran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, </a:t>
            </a:r>
            <a:r>
              <a:rPr lang="en-US" dirty="0" err="1" smtClean="0"/>
              <a:t>terselenggaranya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, </a:t>
            </a:r>
            <a:r>
              <a:rPr lang="en-US" dirty="0" err="1" smtClean="0"/>
              <a:t>terwujudnya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 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terdapatnya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mengaktualisasi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(</a:t>
            </a:r>
            <a:r>
              <a:rPr lang="en-US" dirty="0" err="1" smtClean="0"/>
              <a:t>Pamudji</a:t>
            </a:r>
            <a:r>
              <a:rPr lang="en-US" dirty="0" smtClean="0"/>
              <a:t>, 1985).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Fungsi</a:t>
            </a:r>
            <a:r>
              <a:rPr lang="en-US" dirty="0" smtClean="0"/>
              <a:t> </a:t>
            </a:r>
            <a:r>
              <a:rPr lang="en-US" b="1" dirty="0" err="1" smtClean="0"/>
              <a:t>Ketahanan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fontAlgn="base"/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tangkal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penangkalan</a:t>
            </a:r>
            <a:r>
              <a:rPr lang="en-US" dirty="0" smtClean="0"/>
              <a:t>,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</a:t>
            </a:r>
            <a:r>
              <a:rPr lang="en-US" dirty="0" err="1" smtClean="0"/>
              <a:t>gangguan</a:t>
            </a:r>
            <a:r>
              <a:rPr lang="en-US" dirty="0" smtClean="0"/>
              <a:t>, </a:t>
            </a:r>
            <a:r>
              <a:rPr lang="en-US" dirty="0" err="1" smtClean="0"/>
              <a:t>hambatan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identitas</a:t>
            </a:r>
            <a:r>
              <a:rPr lang="en-US" dirty="0" smtClean="0"/>
              <a:t>, </a:t>
            </a:r>
            <a:r>
              <a:rPr lang="en-US" dirty="0" err="1" smtClean="0"/>
              <a:t>integritas</a:t>
            </a:r>
            <a:r>
              <a:rPr lang="en-US" dirty="0" smtClean="0"/>
              <a:t>,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: </a:t>
            </a:r>
            <a:r>
              <a:rPr lang="en-US" dirty="0" err="1" smtClean="0"/>
              <a:t>ideologi</a:t>
            </a:r>
            <a:r>
              <a:rPr lang="en-US" dirty="0" smtClean="0"/>
              <a:t>, 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.</a:t>
            </a:r>
          </a:p>
          <a:p>
            <a:pPr algn="just" fontAlgn="base"/>
            <a:endParaRPr lang="en-US" dirty="0" smtClean="0"/>
          </a:p>
          <a:p>
            <a:pPr algn="just" fontAlgn="base"/>
            <a:r>
              <a:rPr lang="en-US" dirty="0" err="1" smtClean="0"/>
              <a:t>Pengarah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 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pPr algn="just" fontAlgn="base"/>
            <a:endParaRPr lang="en-US" dirty="0" smtClean="0"/>
          </a:p>
          <a:p>
            <a:pPr algn="just" fontAlgn="base"/>
            <a:r>
              <a:rPr lang="en-US" dirty="0" err="1" smtClean="0"/>
              <a:t>Pengarah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menyatukan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pikir</a:t>
            </a:r>
            <a:r>
              <a:rPr lang="en-US" dirty="0" smtClean="0"/>
              <a:t>,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intersektor</a:t>
            </a:r>
            <a:r>
              <a:rPr lang="en-US" dirty="0" smtClean="0"/>
              <a:t>, </a:t>
            </a:r>
            <a:r>
              <a:rPr lang="en-US" dirty="0" err="1" smtClean="0"/>
              <a:t>antarsektor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multidisipliner</a:t>
            </a:r>
            <a:r>
              <a:rPr lang="en-US" dirty="0" smtClean="0"/>
              <a:t>. Cara </a:t>
            </a:r>
            <a:r>
              <a:rPr lang="en-US" dirty="0" err="1" smtClean="0"/>
              <a:t>kerja</a:t>
            </a:r>
            <a:r>
              <a:rPr lang="en-US" dirty="0" smtClean="0"/>
              <a:t> </a:t>
            </a:r>
            <a:r>
              <a:rPr lang="en-US" dirty="0" err="1" smtClean="0"/>
              <a:t>ini</a:t>
            </a:r>
            <a:r>
              <a:rPr lang="en-US" dirty="0" smtClean="0"/>
              <a:t> 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diterjemahkan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RJP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 </a:t>
            </a:r>
            <a:r>
              <a:rPr lang="en-US" dirty="0" err="1" smtClean="0"/>
              <a:t>strategi</a:t>
            </a:r>
            <a:r>
              <a:rPr lang="en-US" dirty="0" smtClean="0"/>
              <a:t> 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.</a:t>
            </a:r>
          </a:p>
          <a:p>
            <a:pPr algn="just" fontAlgn="base"/>
            <a:r>
              <a:rPr lang="en-US" dirty="0" smtClean="0"/>
              <a:t>(</a:t>
            </a:r>
            <a:r>
              <a:rPr lang="en-US" dirty="0" err="1" smtClean="0"/>
              <a:t>Pamudji</a:t>
            </a:r>
            <a:r>
              <a:rPr lang="en-US" dirty="0" smtClean="0"/>
              <a:t>, 1985).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Asas</a:t>
            </a:r>
            <a:r>
              <a:rPr lang="en-US" b="1" dirty="0" smtClean="0"/>
              <a:t>- </a:t>
            </a:r>
            <a:r>
              <a:rPr lang="en-US" b="1" dirty="0" err="1" smtClean="0"/>
              <a:t>Asas</a:t>
            </a:r>
            <a:r>
              <a:rPr lang="en-US" b="1" dirty="0" smtClean="0"/>
              <a:t>  </a:t>
            </a:r>
            <a:r>
              <a:rPr lang="en-US" b="1" dirty="0" err="1" smtClean="0"/>
              <a:t>Ketahanan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Kris </a:t>
            </a:r>
            <a:r>
              <a:rPr lang="en-US" dirty="0" err="1" smtClean="0"/>
              <a:t>Wijoyo</a:t>
            </a:r>
            <a:r>
              <a:rPr lang="en-US" dirty="0" smtClean="0"/>
              <a:t> </a:t>
            </a:r>
            <a:r>
              <a:rPr lang="en-US" dirty="0" err="1" smtClean="0"/>
              <a:t>Soepandji</a:t>
            </a:r>
            <a:r>
              <a:rPr lang="en-US" dirty="0" smtClean="0"/>
              <a:t> (2018)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, </a:t>
            </a:r>
            <a:r>
              <a:rPr lang="en-US" dirty="0" err="1" smtClean="0"/>
              <a:t>menjadi</a:t>
            </a:r>
            <a:r>
              <a:rPr lang="en-US" dirty="0" smtClean="0"/>
              <a:t> alas,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tumpuan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.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, UUD 1945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Nusantara. </a:t>
            </a:r>
            <a:r>
              <a:rPr lang="en-US" dirty="0" err="1" smtClean="0"/>
              <a:t>Asas-asas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400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en-US" sz="4000" dirty="0" err="1" smtClean="0"/>
              <a:t>Asas</a:t>
            </a:r>
            <a:r>
              <a:rPr lang="en-US" sz="4000" dirty="0" smtClean="0"/>
              <a:t> </a:t>
            </a:r>
            <a:r>
              <a:rPr lang="en-US" sz="4000" dirty="0" err="1" smtClean="0"/>
              <a:t>kesejahteraan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keamanan</a:t>
            </a:r>
            <a:endParaRPr lang="en-US" sz="4000" dirty="0" smtClean="0"/>
          </a:p>
          <a:p>
            <a:pPr algn="just" fontAlgn="base">
              <a:lnSpc>
                <a:spcPct val="120000"/>
              </a:lnSpc>
              <a:buNone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Asas</a:t>
            </a:r>
            <a:r>
              <a:rPr lang="en-US" sz="4000" dirty="0" smtClean="0"/>
              <a:t> </a:t>
            </a:r>
            <a:r>
              <a:rPr lang="en-US" sz="4000" dirty="0" err="1" smtClean="0"/>
              <a:t>kesejahteraan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adalah</a:t>
            </a:r>
            <a:r>
              <a:rPr lang="en-US" sz="4000" dirty="0" smtClean="0"/>
              <a:t>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asas</a:t>
            </a:r>
            <a:r>
              <a:rPr lang="en-US" sz="4000" dirty="0" smtClean="0"/>
              <a:t> yang </a:t>
            </a: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bisa</a:t>
            </a:r>
            <a:r>
              <a:rPr lang="en-US" sz="4000" dirty="0" smtClean="0"/>
              <a:t> </a:t>
            </a:r>
            <a:r>
              <a:rPr lang="en-US" sz="4000" dirty="0" err="1" smtClean="0"/>
              <a:t>dipisahkan</a:t>
            </a:r>
            <a:r>
              <a:rPr lang="en-US" sz="4000" dirty="0" smtClean="0"/>
              <a:t> </a:t>
            </a:r>
            <a:r>
              <a:rPr lang="en-US" sz="4000" dirty="0" err="1" smtClean="0"/>
              <a:t>karena</a:t>
            </a:r>
            <a:r>
              <a:rPr lang="en-US" sz="4000" dirty="0" smtClean="0"/>
              <a:t> </a:t>
            </a:r>
            <a:r>
              <a:rPr lang="en-US" sz="4000" dirty="0" err="1" smtClean="0"/>
              <a:t>keduanya</a:t>
            </a:r>
            <a:r>
              <a:rPr lang="en-US" sz="4000" dirty="0" smtClean="0"/>
              <a:t> </a:t>
            </a:r>
            <a:r>
              <a:rPr lang="en-US" sz="4000" dirty="0" err="1" smtClean="0"/>
              <a:t>saling</a:t>
            </a:r>
            <a:r>
              <a:rPr lang="en-US" sz="4000" dirty="0" smtClean="0"/>
              <a:t> </a:t>
            </a:r>
            <a:r>
              <a:rPr lang="en-US" sz="4000" dirty="0" err="1" smtClean="0"/>
              <a:t>mempengaruhi</a:t>
            </a:r>
            <a:r>
              <a:rPr lang="en-US" sz="4000" dirty="0" smtClean="0"/>
              <a:t>.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kesejahteraan</a:t>
            </a:r>
            <a:r>
              <a:rPr lang="en-US" sz="4000" dirty="0" smtClean="0"/>
              <a:t> </a:t>
            </a:r>
            <a:r>
              <a:rPr lang="en-US" sz="4000" dirty="0" err="1" smtClean="0"/>
              <a:t>harus</a:t>
            </a:r>
            <a:r>
              <a:rPr lang="en-US" sz="4000" dirty="0" smtClean="0"/>
              <a:t> </a:t>
            </a:r>
            <a:r>
              <a:rPr lang="en-US" sz="4000" dirty="0" err="1" smtClean="0"/>
              <a:t>saling</a:t>
            </a:r>
            <a:r>
              <a:rPr lang="en-US" sz="4000" dirty="0" smtClean="0"/>
              <a:t> </a:t>
            </a:r>
            <a:r>
              <a:rPr lang="en-US" sz="4000" dirty="0" err="1" smtClean="0"/>
              <a:t>berdampingan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kondisi</a:t>
            </a:r>
            <a:r>
              <a:rPr lang="en-US" sz="4000" dirty="0" smtClean="0"/>
              <a:t> </a:t>
            </a:r>
            <a:r>
              <a:rPr lang="en-US" sz="4000" dirty="0" err="1" smtClean="0"/>
              <a:t>apapun</a:t>
            </a:r>
            <a:r>
              <a:rPr lang="en-US" sz="4000" dirty="0" smtClean="0"/>
              <a:t>. </a:t>
            </a:r>
            <a:r>
              <a:rPr lang="en-US" sz="4000" dirty="0" err="1" smtClean="0"/>
              <a:t>Kedua</a:t>
            </a:r>
            <a:r>
              <a:rPr lang="en-US" sz="4000" dirty="0" smtClean="0"/>
              <a:t> </a:t>
            </a:r>
            <a:r>
              <a:rPr lang="en-US" sz="4000" dirty="0" err="1" smtClean="0"/>
              <a:t>aspek</a:t>
            </a:r>
            <a:r>
              <a:rPr lang="en-US" sz="4000" dirty="0" smtClean="0"/>
              <a:t> </a:t>
            </a:r>
            <a:r>
              <a:rPr lang="en-US" sz="4000" dirty="0" err="1" smtClean="0"/>
              <a:t>ini</a:t>
            </a:r>
            <a:r>
              <a:rPr lang="en-US" sz="4000" dirty="0" smtClean="0"/>
              <a:t> </a:t>
            </a:r>
            <a:r>
              <a:rPr lang="en-US" sz="4000" dirty="0" err="1" smtClean="0"/>
              <a:t>merupakan</a:t>
            </a:r>
            <a:r>
              <a:rPr lang="en-US" sz="4000" dirty="0" smtClean="0"/>
              <a:t> </a:t>
            </a:r>
            <a:r>
              <a:rPr lang="en-US" sz="4000" dirty="0" err="1" smtClean="0"/>
              <a:t>tolak</a:t>
            </a:r>
            <a:r>
              <a:rPr lang="en-US" sz="4000" dirty="0" smtClean="0"/>
              <a:t> </a:t>
            </a:r>
            <a:r>
              <a:rPr lang="en-US" sz="4000" dirty="0" err="1" smtClean="0"/>
              <a:t>ukur</a:t>
            </a:r>
            <a:r>
              <a:rPr lang="en-US" sz="4000" dirty="0" smtClean="0"/>
              <a:t>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ketahanan</a:t>
            </a:r>
            <a:r>
              <a:rPr lang="en-US" sz="4000" dirty="0" smtClean="0"/>
              <a:t> </a:t>
            </a:r>
            <a:r>
              <a:rPr lang="en-US" sz="4000" dirty="0" err="1" smtClean="0"/>
              <a:t>nasional</a:t>
            </a:r>
            <a:r>
              <a:rPr lang="en-US" sz="4000" dirty="0" smtClean="0"/>
              <a:t>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. </a:t>
            </a:r>
            <a:r>
              <a:rPr lang="en-US" sz="4000" dirty="0" err="1" smtClean="0"/>
              <a:t>Jika</a:t>
            </a:r>
            <a:r>
              <a:rPr lang="en-US" sz="4000" dirty="0" smtClean="0"/>
              <a:t> </a:t>
            </a:r>
            <a:r>
              <a:rPr lang="en-US" sz="4000" dirty="0" err="1" smtClean="0"/>
              <a:t>masyarakat</a:t>
            </a:r>
            <a:r>
              <a:rPr lang="en-US" sz="4000" dirty="0" smtClean="0"/>
              <a:t> </a:t>
            </a:r>
            <a:r>
              <a:rPr lang="en-US" sz="4000" dirty="0" err="1" smtClean="0"/>
              <a:t>disuatu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 </a:t>
            </a:r>
            <a:r>
              <a:rPr lang="en-US" sz="4000" dirty="0" err="1" smtClean="0"/>
              <a:t>sejahtera</a:t>
            </a:r>
            <a:r>
              <a:rPr lang="en-US" sz="4000" dirty="0" smtClean="0"/>
              <a:t> </a:t>
            </a:r>
            <a:r>
              <a:rPr lang="en-US" sz="4000" dirty="0" err="1" smtClean="0"/>
              <a:t>maka</a:t>
            </a:r>
            <a:r>
              <a:rPr lang="en-US" sz="4000" dirty="0" smtClean="0"/>
              <a:t> </a:t>
            </a:r>
            <a:r>
              <a:rPr lang="en-US" sz="4000" dirty="0" err="1" smtClean="0"/>
              <a:t>masyarakat</a:t>
            </a:r>
            <a:r>
              <a:rPr lang="en-US" sz="4000" dirty="0" smtClean="0"/>
              <a:t> </a:t>
            </a:r>
            <a:r>
              <a:rPr lang="en-US" sz="4000" dirty="0" err="1" smtClean="0"/>
              <a:t>tersebut</a:t>
            </a:r>
            <a:r>
              <a:rPr lang="en-US" sz="4000" dirty="0" smtClean="0"/>
              <a:t> </a:t>
            </a:r>
            <a:r>
              <a:rPr lang="en-US" sz="4000" dirty="0" err="1" smtClean="0"/>
              <a:t>akan</a:t>
            </a:r>
            <a:r>
              <a:rPr lang="en-US" sz="4000" dirty="0" smtClean="0"/>
              <a:t> </a:t>
            </a:r>
            <a:r>
              <a:rPr lang="en-US" sz="4000" dirty="0" err="1" smtClean="0"/>
              <a:t>merasa</a:t>
            </a:r>
            <a:r>
              <a:rPr lang="en-US" sz="4000" dirty="0" smtClean="0"/>
              <a:t> </a:t>
            </a:r>
            <a:r>
              <a:rPr lang="en-US" sz="4000" dirty="0" err="1" smtClean="0"/>
              <a:t>aman</a:t>
            </a:r>
            <a:r>
              <a:rPr lang="en-US" sz="4000" dirty="0" smtClean="0"/>
              <a:t> </a:t>
            </a:r>
            <a:r>
              <a:rPr lang="en-US" sz="4000" dirty="0" err="1" smtClean="0"/>
              <a:t>begitu</a:t>
            </a:r>
            <a:r>
              <a:rPr lang="en-US" sz="4000" dirty="0" smtClean="0"/>
              <a:t> pula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 yang </a:t>
            </a:r>
            <a:r>
              <a:rPr lang="en-US" sz="4000" dirty="0" err="1" smtClean="0"/>
              <a:t>aman</a:t>
            </a:r>
            <a:r>
              <a:rPr lang="en-US" sz="4000" dirty="0" smtClean="0"/>
              <a:t> </a:t>
            </a:r>
            <a:r>
              <a:rPr lang="en-US" sz="4000" dirty="0" err="1" smtClean="0"/>
              <a:t>akan</a:t>
            </a:r>
            <a:r>
              <a:rPr lang="en-US" sz="4000" dirty="0" smtClean="0"/>
              <a:t> </a:t>
            </a:r>
            <a:r>
              <a:rPr lang="en-US" sz="4000" dirty="0" err="1" smtClean="0"/>
              <a:t>merasa</a:t>
            </a:r>
            <a:r>
              <a:rPr lang="en-US" sz="4000" dirty="0" smtClean="0"/>
              <a:t> </a:t>
            </a:r>
            <a:r>
              <a:rPr lang="en-US" sz="4000" dirty="0" err="1" smtClean="0"/>
              <a:t>sejahtera</a:t>
            </a:r>
            <a:r>
              <a:rPr lang="en-US" sz="4000" dirty="0" smtClean="0"/>
              <a:t>.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nasional</a:t>
            </a:r>
            <a:r>
              <a:rPr lang="en-US" sz="4000" dirty="0" smtClean="0"/>
              <a:t> </a:t>
            </a:r>
            <a:r>
              <a:rPr lang="en-US" sz="4000" dirty="0" err="1" smtClean="0"/>
              <a:t>menunjukkan</a:t>
            </a:r>
            <a:r>
              <a:rPr lang="en-US" sz="4000" dirty="0" smtClean="0"/>
              <a:t> </a:t>
            </a:r>
            <a:r>
              <a:rPr lang="en-US" sz="4000" dirty="0" err="1" smtClean="0"/>
              <a:t>kebijakan</a:t>
            </a:r>
            <a:r>
              <a:rPr lang="en-US" sz="4000" dirty="0" smtClean="0"/>
              <a:t> </a:t>
            </a:r>
            <a:r>
              <a:rPr lang="en-US" sz="4000" dirty="0" err="1" smtClean="0"/>
              <a:t>publik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memastikan</a:t>
            </a:r>
            <a:r>
              <a:rPr lang="en-US" sz="4000" dirty="0" smtClean="0"/>
              <a:t> </a:t>
            </a:r>
            <a:r>
              <a:rPr lang="en-US" sz="4000" dirty="0" err="1" smtClean="0"/>
              <a:t>keselamatan</a:t>
            </a:r>
            <a:r>
              <a:rPr lang="en-US" sz="4000" dirty="0" smtClean="0"/>
              <a:t> </a:t>
            </a:r>
            <a:r>
              <a:rPr lang="en-US" sz="4000" dirty="0" err="1" smtClean="0"/>
              <a:t>masyarakatnya</a:t>
            </a:r>
            <a:r>
              <a:rPr lang="en-US" sz="4000" dirty="0" smtClean="0"/>
              <a:t>. </a:t>
            </a:r>
            <a:r>
              <a:rPr lang="en-US" sz="4000" dirty="0" err="1" smtClean="0"/>
              <a:t>Ancaman</a:t>
            </a:r>
            <a:r>
              <a:rPr lang="en-US" sz="4000" dirty="0" smtClean="0"/>
              <a:t>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 smtClean="0"/>
              <a:t>hanya</a:t>
            </a:r>
            <a:r>
              <a:rPr lang="en-US" sz="4000" dirty="0" smtClean="0"/>
              <a:t> </a:t>
            </a:r>
            <a:r>
              <a:rPr lang="en-US" sz="4000" dirty="0" err="1" smtClean="0"/>
              <a:t>datang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internal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, </a:t>
            </a:r>
            <a:r>
              <a:rPr lang="en-US" sz="4000" dirty="0" err="1" smtClean="0"/>
              <a:t>tetapi</a:t>
            </a:r>
            <a:r>
              <a:rPr lang="en-US" sz="4000" dirty="0" smtClean="0"/>
              <a:t> </a:t>
            </a:r>
            <a:r>
              <a:rPr lang="en-US" sz="4000" dirty="0" err="1" smtClean="0"/>
              <a:t>juga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luar</a:t>
            </a:r>
            <a:r>
              <a:rPr lang="en-US" sz="4000" dirty="0" smtClean="0"/>
              <a:t>.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mencapai</a:t>
            </a:r>
            <a:r>
              <a:rPr lang="en-US" sz="4000" dirty="0" smtClean="0"/>
              <a:t>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kesejahteraan</a:t>
            </a:r>
            <a:r>
              <a:rPr lang="en-US" sz="4000" dirty="0" smtClean="0"/>
              <a:t> </a:t>
            </a:r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 </a:t>
            </a:r>
            <a:r>
              <a:rPr lang="en-US" sz="4000" dirty="0" err="1" smtClean="0"/>
              <a:t>harus</a:t>
            </a:r>
            <a:r>
              <a:rPr lang="en-US" sz="4000" dirty="0" smtClean="0"/>
              <a:t> </a:t>
            </a:r>
            <a:r>
              <a:rPr lang="en-US" sz="4000" dirty="0" err="1" smtClean="0"/>
              <a:t>memiliki</a:t>
            </a:r>
            <a:r>
              <a:rPr lang="en-US" sz="4000" dirty="0" smtClean="0"/>
              <a:t> </a:t>
            </a:r>
            <a:r>
              <a:rPr lang="en-US" sz="4000" dirty="0" err="1" smtClean="0"/>
              <a:t>lembaga</a:t>
            </a:r>
            <a:r>
              <a:rPr lang="en-US" sz="4000" dirty="0" smtClean="0"/>
              <a:t>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  </a:t>
            </a:r>
            <a:r>
              <a:rPr lang="en-US" sz="4000" dirty="0" err="1" smtClean="0"/>
              <a:t>kesejahteraan</a:t>
            </a:r>
            <a:r>
              <a:rPr lang="en-US" sz="4000" dirty="0" smtClean="0"/>
              <a:t>.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memastikan</a:t>
            </a:r>
            <a:r>
              <a:rPr lang="en-US" sz="4000" dirty="0" smtClean="0"/>
              <a:t> </a:t>
            </a:r>
            <a:r>
              <a:rPr lang="en-US" sz="4000" dirty="0" err="1" smtClean="0"/>
              <a:t>keamanan</a:t>
            </a:r>
            <a:r>
              <a:rPr lang="en-US" sz="4000" dirty="0" smtClean="0"/>
              <a:t> </a:t>
            </a:r>
            <a:r>
              <a:rPr lang="en-US" sz="4000" dirty="0" err="1" smtClean="0"/>
              <a:t>nasional</a:t>
            </a:r>
            <a:r>
              <a:rPr lang="en-US" sz="4000" dirty="0" smtClean="0"/>
              <a:t> </a:t>
            </a:r>
            <a:r>
              <a:rPr lang="en-US" sz="4000" dirty="0" err="1" smtClean="0"/>
              <a:t>digunakan</a:t>
            </a:r>
            <a:r>
              <a:rPr lang="en-US" sz="4000" dirty="0" smtClean="0"/>
              <a:t> </a:t>
            </a:r>
            <a:r>
              <a:rPr lang="en-US" sz="4000" dirty="0" err="1" smtClean="0"/>
              <a:t>cara</a:t>
            </a:r>
            <a:r>
              <a:rPr lang="en-US" sz="4000" dirty="0" smtClean="0"/>
              <a:t> :</a:t>
            </a:r>
          </a:p>
          <a:p>
            <a:pPr fontAlgn="base">
              <a:lnSpc>
                <a:spcPct val="120000"/>
              </a:lnSpc>
              <a:buNone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– </a:t>
            </a:r>
            <a:r>
              <a:rPr lang="en-US" sz="4000" dirty="0" err="1" smtClean="0"/>
              <a:t>Menggunakan</a:t>
            </a:r>
            <a:r>
              <a:rPr lang="en-US" sz="4000" dirty="0" smtClean="0"/>
              <a:t> </a:t>
            </a:r>
            <a:r>
              <a:rPr lang="en-US" sz="4000" dirty="0" err="1" smtClean="0"/>
              <a:t>diplomasi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mengisolasi</a:t>
            </a:r>
            <a:r>
              <a:rPr lang="en-US" sz="4000" dirty="0" smtClean="0"/>
              <a:t> </a:t>
            </a:r>
            <a:r>
              <a:rPr lang="en-US" sz="4000" dirty="0" err="1" smtClean="0"/>
              <a:t>ancaman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– </a:t>
            </a:r>
            <a:r>
              <a:rPr lang="en-US" sz="4000" dirty="0" err="1" smtClean="0"/>
              <a:t>kuasa</a:t>
            </a:r>
            <a:r>
              <a:rPr lang="en-US" sz="4000" dirty="0" smtClean="0"/>
              <a:t> </a:t>
            </a:r>
            <a:r>
              <a:rPr lang="en-US" sz="4000" dirty="0" err="1" smtClean="0"/>
              <a:t>ekonomi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melakukan</a:t>
            </a:r>
            <a:r>
              <a:rPr lang="en-US" sz="4000" dirty="0" smtClean="0"/>
              <a:t> </a:t>
            </a:r>
            <a:r>
              <a:rPr lang="en-US" sz="4000" dirty="0" err="1" smtClean="0"/>
              <a:t>kerjasama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– </a:t>
            </a:r>
            <a:r>
              <a:rPr lang="en-US" sz="4000" dirty="0" err="1" smtClean="0"/>
              <a:t>Menggunakan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</a:t>
            </a:r>
            <a:r>
              <a:rPr lang="en-US" sz="4000" dirty="0" err="1" smtClean="0"/>
              <a:t>inteligen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mendeteksi</a:t>
            </a:r>
            <a:r>
              <a:rPr lang="en-US" sz="4000" dirty="0" smtClean="0"/>
              <a:t> </a:t>
            </a:r>
            <a:r>
              <a:rPr lang="en-US" sz="4000" dirty="0" err="1" smtClean="0"/>
              <a:t>ancaman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melindungi</a:t>
            </a:r>
            <a:r>
              <a:rPr lang="en-US" sz="4000" dirty="0" smtClean="0"/>
              <a:t> </a:t>
            </a:r>
            <a:r>
              <a:rPr lang="en-US" sz="4000" dirty="0" err="1" smtClean="0"/>
              <a:t>rahasia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.</a:t>
            </a:r>
            <a:br>
              <a:rPr lang="en-US" sz="4000" dirty="0" smtClean="0"/>
            </a:br>
            <a:r>
              <a:rPr lang="en-US" sz="4000" dirty="0" smtClean="0"/>
              <a:t>– </a:t>
            </a:r>
            <a:r>
              <a:rPr lang="en-US" sz="4000" dirty="0" err="1" smtClean="0"/>
              <a:t>Angkatan</a:t>
            </a:r>
            <a:r>
              <a:rPr lang="en-US" sz="4000" dirty="0" smtClean="0"/>
              <a:t> </a:t>
            </a:r>
            <a:r>
              <a:rPr lang="en-US" sz="4000" dirty="0" err="1" smtClean="0"/>
              <a:t>bersenjata</a:t>
            </a:r>
            <a:r>
              <a:rPr lang="en-US" sz="4000" dirty="0" smtClean="0"/>
              <a:t> yang </a:t>
            </a:r>
            <a:r>
              <a:rPr lang="en-US" sz="4000" dirty="0" err="1" smtClean="0"/>
              <a:t>efektif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– </a:t>
            </a:r>
            <a:r>
              <a:rPr lang="en-US" sz="4000" dirty="0" err="1" smtClean="0"/>
              <a:t>Melakukan</a:t>
            </a:r>
            <a:r>
              <a:rPr lang="en-US" sz="4000" dirty="0" smtClean="0"/>
              <a:t> </a:t>
            </a:r>
            <a:r>
              <a:rPr lang="en-US" sz="4000" dirty="0" err="1" smtClean="0"/>
              <a:t>pertahanan</a:t>
            </a:r>
            <a:r>
              <a:rPr lang="en-US" sz="4000" dirty="0" smtClean="0"/>
              <a:t> </a:t>
            </a:r>
            <a:r>
              <a:rPr lang="en-US" sz="4000" dirty="0" err="1" smtClean="0"/>
              <a:t>sipil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– </a:t>
            </a:r>
            <a:r>
              <a:rPr lang="en-US" sz="4000" dirty="0" err="1" smtClean="0"/>
              <a:t>Menjaga</a:t>
            </a:r>
            <a:r>
              <a:rPr lang="en-US" sz="4000" dirty="0" smtClean="0"/>
              <a:t> </a:t>
            </a:r>
            <a:r>
              <a:rPr lang="en-US" sz="4000" dirty="0" err="1" smtClean="0"/>
              <a:t>kebudayaan</a:t>
            </a:r>
            <a:r>
              <a:rPr lang="en-US" sz="4000" dirty="0" smtClean="0"/>
              <a:t> </a:t>
            </a:r>
            <a:r>
              <a:rPr lang="en-US" sz="4000" dirty="0" err="1" smtClean="0"/>
              <a:t>nasional</a:t>
            </a:r>
            <a:endParaRPr lang="en-US" sz="4000" dirty="0" smtClean="0"/>
          </a:p>
          <a:p>
            <a:pPr fontAlgn="base"/>
            <a:endParaRPr lang="en-US" sz="4000" dirty="0" smtClean="0"/>
          </a:p>
          <a:p>
            <a:pPr fontAlgn="base"/>
            <a:endParaRPr lang="en-US" sz="3400" dirty="0" smtClean="0"/>
          </a:p>
          <a:p>
            <a:pPr fontAlgn="base"/>
            <a:endParaRPr lang="en-US" sz="3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04800"/>
            <a:ext cx="4419600" cy="6324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integral</a:t>
            </a:r>
            <a:br>
              <a:rPr lang="en-US" dirty="0" smtClean="0"/>
            </a:b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pengertiannya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integral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menyatu</a:t>
            </a:r>
            <a:r>
              <a:rPr lang="en-US" dirty="0" smtClean="0"/>
              <a:t>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komperhensif</a:t>
            </a:r>
            <a:r>
              <a:rPr lang="en-US" dirty="0" smtClean="0"/>
              <a:t> integral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menyikapi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berwawasan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bersatu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kedatuan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mecapai</a:t>
            </a:r>
            <a:r>
              <a:rPr lang="en-US" dirty="0" smtClean="0"/>
              <a:t> </a:t>
            </a:r>
            <a:r>
              <a:rPr lang="en-US" dirty="0" err="1" smtClean="0"/>
              <a:t>subuah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304800"/>
            <a:ext cx="4114800" cy="62484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mawas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mawas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berinterksi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mawas</a:t>
            </a:r>
            <a:r>
              <a:rPr lang="en-US" dirty="0" smtClean="0"/>
              <a:t> (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)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mawas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191000" cy="62484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pertahanannya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kebersamaan</a:t>
            </a:r>
            <a:r>
              <a:rPr lang="en-US" dirty="0" smtClean="0"/>
              <a:t>, </a:t>
            </a:r>
            <a:r>
              <a:rPr lang="en-US" dirty="0" err="1" smtClean="0"/>
              <a:t>gotong</a:t>
            </a:r>
            <a:r>
              <a:rPr lang="en-US" dirty="0" smtClean="0"/>
              <a:t> </a:t>
            </a:r>
            <a:r>
              <a:rPr lang="en-US" dirty="0" err="1" smtClean="0"/>
              <a:t>royong</a:t>
            </a:r>
            <a:r>
              <a:rPr lang="en-US" dirty="0" smtClean="0"/>
              <a:t>, </a:t>
            </a:r>
            <a:r>
              <a:rPr lang="en-US" dirty="0" err="1" smtClean="0"/>
              <a:t>tenggang</a:t>
            </a:r>
            <a:r>
              <a:rPr lang="en-US" dirty="0" smtClean="0"/>
              <a:t> rasa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smtClean="0"/>
              <a:t>kasih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Harjomataram</a:t>
            </a:r>
            <a:r>
              <a:rPr lang="en-US" dirty="0"/>
              <a:t>,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keuletan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tahan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,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Suradinata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Kaelan</a:t>
            </a:r>
            <a:r>
              <a:rPr lang="en-US" dirty="0"/>
              <a:t>,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keuletan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ketangguhan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, </a:t>
            </a:r>
            <a:r>
              <a:rPr lang="en-US" dirty="0" err="1"/>
              <a:t>hambatan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membahayakan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,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Armaidy</a:t>
            </a:r>
            <a:r>
              <a:rPr lang="en-US" dirty="0" smtClean="0"/>
              <a:t> </a:t>
            </a:r>
            <a:r>
              <a:rPr lang="en-US" dirty="0" err="1" smtClean="0"/>
              <a:t>Armawi</a:t>
            </a:r>
            <a:r>
              <a:rPr lang="en-US" dirty="0" smtClean="0"/>
              <a:t>( 2012) yang </a:t>
            </a:r>
            <a:r>
              <a:rPr lang="en-US" dirty="0" err="1" smtClean="0"/>
              <a:t>dikutip</a:t>
            </a:r>
            <a:r>
              <a:rPr lang="en-US" dirty="0" smtClean="0"/>
              <a:t> </a:t>
            </a:r>
            <a:r>
              <a:rPr lang="en-US" dirty="0" err="1" smtClean="0"/>
              <a:t>Parakhas</a:t>
            </a:r>
            <a:r>
              <a:rPr lang="en-US" dirty="0" smtClean="0"/>
              <a:t> Chandra.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Indonesia,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diistilahkan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Asta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 (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),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Tri </a:t>
            </a:r>
            <a:r>
              <a:rPr lang="en-US" dirty="0" err="1" smtClean="0"/>
              <a:t>Gatra</a:t>
            </a:r>
            <a:r>
              <a:rPr lang="en-US" dirty="0" smtClean="0"/>
              <a:t> (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Panca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 (lima </a:t>
            </a:r>
            <a:r>
              <a:rPr lang="en-US" dirty="0" err="1" smtClean="0"/>
              <a:t>gatra</a:t>
            </a:r>
            <a:r>
              <a:rPr lang="en-US" dirty="0" smtClean="0"/>
              <a:t>).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Model </a:t>
            </a:r>
            <a:r>
              <a:rPr lang="en-US" dirty="0" err="1" smtClean="0"/>
              <a:t>Asta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bidangbidang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yang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kemampuannya</a:t>
            </a:r>
            <a:r>
              <a:rPr lang="en-US" dirty="0" smtClean="0"/>
              <a:t>. Model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Lemhanas</a:t>
            </a:r>
            <a:r>
              <a:rPr lang="en-US" dirty="0" smtClean="0"/>
              <a:t>. </a:t>
            </a:r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Aspek</a:t>
            </a:r>
            <a:r>
              <a:rPr lang="en-US" dirty="0" smtClean="0"/>
              <a:t> Tri </a:t>
            </a:r>
            <a:r>
              <a:rPr lang="en-US" dirty="0" err="1" smtClean="0"/>
              <a:t>Gatra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geografi</a:t>
            </a:r>
            <a:r>
              <a:rPr lang="en-US" dirty="0" smtClean="0"/>
              <a:t>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 smtClean="0"/>
              <a:t> </a:t>
            </a:r>
            <a:r>
              <a:rPr lang="en-US" dirty="0" err="1" smtClean="0"/>
              <a:t>geografi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Hal yang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; </a:t>
            </a:r>
          </a:p>
          <a:p>
            <a:pPr algn="just"/>
            <a:r>
              <a:rPr lang="en-US" dirty="0" smtClean="0"/>
              <a:t>a.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: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kepulauan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kontinental</a:t>
            </a:r>
            <a:r>
              <a:rPr lang="en-US" dirty="0" smtClean="0"/>
              <a:t> b.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sempit</a:t>
            </a:r>
            <a:r>
              <a:rPr lang="en-US" dirty="0" smtClean="0"/>
              <a:t> (</a:t>
            </a:r>
            <a:r>
              <a:rPr lang="en-US" dirty="0" err="1" smtClean="0"/>
              <a:t>kecil</a:t>
            </a:r>
            <a:r>
              <a:rPr lang="en-US" dirty="0" smtClean="0"/>
              <a:t>) </a:t>
            </a:r>
          </a:p>
          <a:p>
            <a:pPr algn="just"/>
            <a:r>
              <a:rPr lang="en-US" dirty="0" smtClean="0"/>
              <a:t>c.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, </a:t>
            </a:r>
            <a:r>
              <a:rPr lang="en-US" dirty="0" err="1" smtClean="0"/>
              <a:t>astronomis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geologis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pPr algn="just"/>
            <a:r>
              <a:rPr lang="en-US" dirty="0" smtClean="0"/>
              <a:t>d.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;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habittable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unhabittable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Panca</a:t>
            </a:r>
            <a:r>
              <a:rPr lang="en-US" dirty="0" smtClean="0"/>
              <a:t> </a:t>
            </a:r>
            <a:r>
              <a:rPr lang="en-US" dirty="0" err="1" smtClean="0"/>
              <a:t>Gatra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</a:p>
          <a:p>
            <a:r>
              <a:rPr lang="en-US" dirty="0" smtClean="0"/>
              <a:t>b.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</a:p>
          <a:p>
            <a:r>
              <a:rPr lang="en-US" dirty="0" smtClean="0"/>
              <a:t>c.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</a:p>
          <a:p>
            <a:r>
              <a:rPr lang="en-US" dirty="0" smtClean="0"/>
              <a:t>d.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(</a:t>
            </a:r>
            <a:r>
              <a:rPr lang="en-US" dirty="0" err="1" smtClean="0"/>
              <a:t>sosbud</a:t>
            </a:r>
            <a:r>
              <a:rPr lang="en-US" dirty="0" smtClean="0"/>
              <a:t>) </a:t>
            </a:r>
          </a:p>
          <a:p>
            <a:r>
              <a:rPr lang="en-US" dirty="0" smtClean="0"/>
              <a:t>e. </a:t>
            </a:r>
            <a:r>
              <a:rPr lang="en-US" dirty="0" err="1" smtClean="0"/>
              <a:t>Gatra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(</a:t>
            </a:r>
            <a:r>
              <a:rPr lang="en-US" dirty="0" err="1" smtClean="0"/>
              <a:t>hankam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yang </a:t>
            </a:r>
            <a:r>
              <a:rPr lang="en-US" dirty="0" err="1" smtClean="0"/>
              <a:t>seimbang</a:t>
            </a:r>
            <a:r>
              <a:rPr lang="en-US" dirty="0" smtClean="0"/>
              <a:t>,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utuh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nusantara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konsepsi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keuletan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ketangguhan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.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digambarkan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679</Words>
  <Application>Microsoft Office PowerPoint</Application>
  <PresentationFormat>On-screen Show (4:3)</PresentationFormat>
  <Paragraphs>46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Pertemuan 14</vt:lpstr>
      <vt:lpstr>A. Pengertian Ketahanan Nasional</vt:lpstr>
      <vt:lpstr>Slide 3</vt:lpstr>
      <vt:lpstr>Slide 4</vt:lpstr>
      <vt:lpstr>Slide 5</vt:lpstr>
      <vt:lpstr>Aspek Tri Gatra</vt:lpstr>
      <vt:lpstr>Slide 7</vt:lpstr>
      <vt:lpstr>Aspek Panca Gatra</vt:lpstr>
      <vt:lpstr>Konsep Ketahanan Nasional</vt:lpstr>
      <vt:lpstr>Slide 10</vt:lpstr>
      <vt:lpstr>Tujuan Ketahanan Nasional</vt:lpstr>
      <vt:lpstr>Fungsi Ketahanan Nasional</vt:lpstr>
      <vt:lpstr>Asas- Asas  Ketahanan Nasional</vt:lpstr>
      <vt:lpstr>Slide 14</vt:lpstr>
      <vt:lpstr>Slide 15</vt:lpstr>
      <vt:lpstr>Slide 16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14</dc:title>
  <dc:creator>HP</dc:creator>
  <cp:lastModifiedBy>HP</cp:lastModifiedBy>
  <cp:revision>11</cp:revision>
  <dcterms:created xsi:type="dcterms:W3CDTF">2021-03-21T08:50:10Z</dcterms:created>
  <dcterms:modified xsi:type="dcterms:W3CDTF">2021-03-24T00:13:19Z</dcterms:modified>
</cp:coreProperties>
</file>