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68" r:id="rId4"/>
    <p:sldId id="261" r:id="rId5"/>
    <p:sldId id="278" r:id="rId6"/>
    <p:sldId id="262" r:id="rId7"/>
    <p:sldId id="269" r:id="rId8"/>
    <p:sldId id="270" r:id="rId9"/>
    <p:sldId id="271" r:id="rId10"/>
    <p:sldId id="264" r:id="rId11"/>
    <p:sldId id="265" r:id="rId12"/>
    <p:sldId id="272" r:id="rId13"/>
    <p:sldId id="273" r:id="rId14"/>
    <p:sldId id="274" r:id="rId15"/>
    <p:sldId id="267" r:id="rId16"/>
    <p:sldId id="277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0AC4F-D8ED-491A-8597-7944CFAF4064}" type="datetimeFigureOut">
              <a:rPr lang="en-ID" smtClean="0"/>
              <a:t>13/08/2024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D2A23-3B5C-48C4-9F6A-94E20A47F5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36494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>
            <a:extLst>
              <a:ext uri="{FF2B5EF4-FFF2-40B4-BE49-F238E27FC236}">
                <a16:creationId xmlns:a16="http://schemas.microsoft.com/office/drawing/2014/main" id="{572E761E-32A3-1E24-E2A8-01190B5C9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1EF4BE5-ABB5-4131-B9CA-8B50646D8524}" type="slidenum">
              <a:rPr lang="en-US" altLang="en-US">
                <a:latin typeface="Arial" panose="020B0604020202020204" pitchFamily="34" charset="0"/>
              </a:rPr>
              <a:pPr eaLnBrk="1" hangingPunct="1"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6611" name="Rectangle 2">
            <a:extLst>
              <a:ext uri="{FF2B5EF4-FFF2-40B4-BE49-F238E27FC236}">
                <a16:creationId xmlns:a16="http://schemas.microsoft.com/office/drawing/2014/main" id="{8EA9D1A8-2242-B09A-6EC7-068BE481DC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>
            <a:extLst>
              <a:ext uri="{FF2B5EF4-FFF2-40B4-BE49-F238E27FC236}">
                <a16:creationId xmlns:a16="http://schemas.microsoft.com/office/drawing/2014/main" id="{A343BFBD-BF4B-6D42-7F1F-20A7529B6F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>
            <a:extLst>
              <a:ext uri="{FF2B5EF4-FFF2-40B4-BE49-F238E27FC236}">
                <a16:creationId xmlns:a16="http://schemas.microsoft.com/office/drawing/2014/main" id="{43FBD000-A3A3-D6BF-730D-17A3B480E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24A17BB-6B41-4AC9-BFA0-14066D5C721E}" type="slidenum">
              <a:rPr lang="en-US" altLang="en-US">
                <a:latin typeface="Arial" panose="020B0604020202020204" pitchFamily="34" charset="0"/>
              </a:rPr>
              <a:pPr eaLnBrk="1" hangingPunct="1"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5827" name="Rectangle 2">
            <a:extLst>
              <a:ext uri="{FF2B5EF4-FFF2-40B4-BE49-F238E27FC236}">
                <a16:creationId xmlns:a16="http://schemas.microsoft.com/office/drawing/2014/main" id="{27F19EB1-4E73-9B2B-DF9E-64862084D0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>
            <a:extLst>
              <a:ext uri="{FF2B5EF4-FFF2-40B4-BE49-F238E27FC236}">
                <a16:creationId xmlns:a16="http://schemas.microsoft.com/office/drawing/2014/main" id="{5EE2A0F0-8D5A-2B96-11DD-727FE424FF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>
            <a:extLst>
              <a:ext uri="{FF2B5EF4-FFF2-40B4-BE49-F238E27FC236}">
                <a16:creationId xmlns:a16="http://schemas.microsoft.com/office/drawing/2014/main" id="{81B5E45E-1488-CC4B-3D0B-18D1250085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900E861-0775-43FE-B91C-9C2367E25C38}" type="slidenum">
              <a:rPr lang="en-US" altLang="en-US"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6851" name="Rectangle 2">
            <a:extLst>
              <a:ext uri="{FF2B5EF4-FFF2-40B4-BE49-F238E27FC236}">
                <a16:creationId xmlns:a16="http://schemas.microsoft.com/office/drawing/2014/main" id="{D5BA6F4A-0F14-CC66-C205-9D65B944B39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>
            <a:extLst>
              <a:ext uri="{FF2B5EF4-FFF2-40B4-BE49-F238E27FC236}">
                <a16:creationId xmlns:a16="http://schemas.microsoft.com/office/drawing/2014/main" id="{EE1724D2-755D-BA3A-04DB-0D9A2421D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>
            <a:extLst>
              <a:ext uri="{FF2B5EF4-FFF2-40B4-BE49-F238E27FC236}">
                <a16:creationId xmlns:a16="http://schemas.microsoft.com/office/drawing/2014/main" id="{F0A98FA2-ADCE-E442-7624-13226B547C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958FE95-61F7-4835-B4F9-E0DDBADA63D5}" type="slidenum">
              <a:rPr lang="en-US" altLang="en-US"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7875" name="Rectangle 2">
            <a:extLst>
              <a:ext uri="{FF2B5EF4-FFF2-40B4-BE49-F238E27FC236}">
                <a16:creationId xmlns:a16="http://schemas.microsoft.com/office/drawing/2014/main" id="{37985BB3-4714-3A64-48C0-364B06A98F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>
            <a:extLst>
              <a:ext uri="{FF2B5EF4-FFF2-40B4-BE49-F238E27FC236}">
                <a16:creationId xmlns:a16="http://schemas.microsoft.com/office/drawing/2014/main" id="{975D4921-125B-67F2-6F90-76E60030DD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>
            <a:extLst>
              <a:ext uri="{FF2B5EF4-FFF2-40B4-BE49-F238E27FC236}">
                <a16:creationId xmlns:a16="http://schemas.microsoft.com/office/drawing/2014/main" id="{9DDD4407-F381-E1A8-6AC9-8CD71C83BA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0098A9-E342-4CE4-82BB-86273C3A02C0}" type="slidenum">
              <a:rPr lang="en-US" altLang="en-US">
                <a:latin typeface="Arial" panose="020B0604020202020204" pitchFamily="34" charset="0"/>
              </a:rPr>
              <a:pPr eaLnBrk="1" hangingPunct="1"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8899" name="Rectangle 2">
            <a:extLst>
              <a:ext uri="{FF2B5EF4-FFF2-40B4-BE49-F238E27FC236}">
                <a16:creationId xmlns:a16="http://schemas.microsoft.com/office/drawing/2014/main" id="{BB0DF5A2-CB40-F333-F667-A4825C7EA3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>
            <a:extLst>
              <a:ext uri="{FF2B5EF4-FFF2-40B4-BE49-F238E27FC236}">
                <a16:creationId xmlns:a16="http://schemas.microsoft.com/office/drawing/2014/main" id="{33638BF9-5C0B-9F3D-5EB8-685582DEE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>
            <a:extLst>
              <a:ext uri="{FF2B5EF4-FFF2-40B4-BE49-F238E27FC236}">
                <a16:creationId xmlns:a16="http://schemas.microsoft.com/office/drawing/2014/main" id="{863E3EA8-10C4-3651-351E-D71B663D31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8DC3FA1-AFCB-40A7-A86C-BB6A52B1EF0B}" type="slidenum">
              <a:rPr lang="en-US" altLang="en-US"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9923" name="Rectangle 2">
            <a:extLst>
              <a:ext uri="{FF2B5EF4-FFF2-40B4-BE49-F238E27FC236}">
                <a16:creationId xmlns:a16="http://schemas.microsoft.com/office/drawing/2014/main" id="{117D9DC0-65F4-76D6-262D-ADDC4E608E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>
            <a:extLst>
              <a:ext uri="{FF2B5EF4-FFF2-40B4-BE49-F238E27FC236}">
                <a16:creationId xmlns:a16="http://schemas.microsoft.com/office/drawing/2014/main" id="{996202B1-FE9F-C7F7-7DB7-B0D374066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>
            <a:extLst>
              <a:ext uri="{FF2B5EF4-FFF2-40B4-BE49-F238E27FC236}">
                <a16:creationId xmlns:a16="http://schemas.microsoft.com/office/drawing/2014/main" id="{0BDF5C82-0329-A626-7825-E9180CBDBF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CA79522-93D5-4CAB-9B2B-AAE7C9BCBA65}" type="slidenum">
              <a:rPr lang="en-US" altLang="en-US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0947" name="Rectangle 2">
            <a:extLst>
              <a:ext uri="{FF2B5EF4-FFF2-40B4-BE49-F238E27FC236}">
                <a16:creationId xmlns:a16="http://schemas.microsoft.com/office/drawing/2014/main" id="{D295EEC8-602C-2F9C-9500-57CC69DDB2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>
            <a:extLst>
              <a:ext uri="{FF2B5EF4-FFF2-40B4-BE49-F238E27FC236}">
                <a16:creationId xmlns:a16="http://schemas.microsoft.com/office/drawing/2014/main" id="{3C69B826-BC65-B2FC-F70B-3A11C2486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>
            <a:extLst>
              <a:ext uri="{FF2B5EF4-FFF2-40B4-BE49-F238E27FC236}">
                <a16:creationId xmlns:a16="http://schemas.microsoft.com/office/drawing/2014/main" id="{5C2709DB-E074-B6E5-8DB6-B977BE6784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C1C711-D4FB-41C3-8730-9D0A98EC8BB7}" type="slidenum">
              <a:rPr lang="en-US" altLang="en-US"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1971" name="Rectangle 2">
            <a:extLst>
              <a:ext uri="{FF2B5EF4-FFF2-40B4-BE49-F238E27FC236}">
                <a16:creationId xmlns:a16="http://schemas.microsoft.com/office/drawing/2014/main" id="{FBECBC46-7878-F456-B0FF-E22A6CD0DF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>
            <a:extLst>
              <a:ext uri="{FF2B5EF4-FFF2-40B4-BE49-F238E27FC236}">
                <a16:creationId xmlns:a16="http://schemas.microsoft.com/office/drawing/2014/main" id="{A29C335E-9D59-FDA4-0F74-30F6131CF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>
            <a:extLst>
              <a:ext uri="{FF2B5EF4-FFF2-40B4-BE49-F238E27FC236}">
                <a16:creationId xmlns:a16="http://schemas.microsoft.com/office/drawing/2014/main" id="{AF61FE6E-31C9-A8E7-AC5B-31B6542DA8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628FE14-D609-4783-96FC-D698F20A11D4}" type="slidenum">
              <a:rPr lang="en-US" altLang="en-US">
                <a:latin typeface="Arial" panose="020B0604020202020204" pitchFamily="34" charset="0"/>
              </a:rPr>
              <a:pPr eaLnBrk="1" hangingPunct="1"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0403" name="Rectangle 2">
            <a:extLst>
              <a:ext uri="{FF2B5EF4-FFF2-40B4-BE49-F238E27FC236}">
                <a16:creationId xmlns:a16="http://schemas.microsoft.com/office/drawing/2014/main" id="{E9B929F3-F246-C25F-D02A-10F7B01D54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4" name="Rectangle 3">
            <a:extLst>
              <a:ext uri="{FF2B5EF4-FFF2-40B4-BE49-F238E27FC236}">
                <a16:creationId xmlns:a16="http://schemas.microsoft.com/office/drawing/2014/main" id="{141DC23E-0AEE-69EA-15D2-EE21FC0C76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>
            <a:extLst>
              <a:ext uri="{FF2B5EF4-FFF2-40B4-BE49-F238E27FC236}">
                <a16:creationId xmlns:a16="http://schemas.microsoft.com/office/drawing/2014/main" id="{B009939C-4FAD-9F64-1B37-8F50CD7B17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9C6EB91-B83C-47D1-B8F3-DFCC3EAD53DE}" type="slidenum">
              <a:rPr lang="en-US" altLang="en-US">
                <a:latin typeface="Arial" panose="020B0604020202020204" pitchFamily="34" charset="0"/>
              </a:rPr>
              <a:pPr eaLnBrk="1" hangingPunct="1"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1427" name="Rectangle 2">
            <a:extLst>
              <a:ext uri="{FF2B5EF4-FFF2-40B4-BE49-F238E27FC236}">
                <a16:creationId xmlns:a16="http://schemas.microsoft.com/office/drawing/2014/main" id="{576C5F08-CC55-4D30-C563-3E26628EAA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>
            <a:extLst>
              <a:ext uri="{FF2B5EF4-FFF2-40B4-BE49-F238E27FC236}">
                <a16:creationId xmlns:a16="http://schemas.microsoft.com/office/drawing/2014/main" id="{5271AD4A-089C-4BDC-AD8D-5A9E1C7F0B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7">
            <a:extLst>
              <a:ext uri="{FF2B5EF4-FFF2-40B4-BE49-F238E27FC236}">
                <a16:creationId xmlns:a16="http://schemas.microsoft.com/office/drawing/2014/main" id="{3D5985BA-39BE-2991-19BE-A0D327BA04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FF1E133-994C-4B28-9DAE-7A3C7CAF096F}" type="slidenum">
              <a:rPr lang="en-US" altLang="en-US">
                <a:latin typeface="Arial" panose="020B0604020202020204" pitchFamily="34" charset="0"/>
              </a:rPr>
              <a:pPr eaLnBrk="1" hangingPunct="1"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2451" name="Rectangle 2">
            <a:extLst>
              <a:ext uri="{FF2B5EF4-FFF2-40B4-BE49-F238E27FC236}">
                <a16:creationId xmlns:a16="http://schemas.microsoft.com/office/drawing/2014/main" id="{2F80F5F5-1936-44AB-7FBA-2BE3758470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2" name="Rectangle 3">
            <a:extLst>
              <a:ext uri="{FF2B5EF4-FFF2-40B4-BE49-F238E27FC236}">
                <a16:creationId xmlns:a16="http://schemas.microsoft.com/office/drawing/2014/main" id="{E1160C13-8375-BB17-ECBF-B76D1CD1E8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>
            <a:extLst>
              <a:ext uri="{FF2B5EF4-FFF2-40B4-BE49-F238E27FC236}">
                <a16:creationId xmlns:a16="http://schemas.microsoft.com/office/drawing/2014/main" id="{052E3372-B402-D0F9-E360-28A29AEDDA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06D4018-711A-44D3-8B5E-034ADB22CEE7}" type="slidenum">
              <a:rPr lang="en-US" altLang="en-US">
                <a:latin typeface="Arial" panose="020B0604020202020204" pitchFamily="34" charset="0"/>
              </a:rPr>
              <a:pPr eaLnBrk="1" hangingPunct="1"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7635" name="Rectangle 2">
            <a:extLst>
              <a:ext uri="{FF2B5EF4-FFF2-40B4-BE49-F238E27FC236}">
                <a16:creationId xmlns:a16="http://schemas.microsoft.com/office/drawing/2014/main" id="{7AD61724-4815-E1BF-B891-39892C4B60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>
            <a:extLst>
              <a:ext uri="{FF2B5EF4-FFF2-40B4-BE49-F238E27FC236}">
                <a16:creationId xmlns:a16="http://schemas.microsoft.com/office/drawing/2014/main" id="{B3FD4B63-8C2E-2FB6-FB2B-71C12745CE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>
            <a:extLst>
              <a:ext uri="{FF2B5EF4-FFF2-40B4-BE49-F238E27FC236}">
                <a16:creationId xmlns:a16="http://schemas.microsoft.com/office/drawing/2014/main" id="{20C5831D-46EF-7D5C-4C29-A0F012F5DB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46534F4-6BCB-4720-B2A3-B86D45FA3D9B}" type="slidenum">
              <a:rPr lang="en-US" altLang="en-US">
                <a:latin typeface="Arial" panose="020B0604020202020204" pitchFamily="34" charset="0"/>
              </a:rPr>
              <a:pPr eaLnBrk="1" hangingPunct="1"/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3475" name="Rectangle 2">
            <a:extLst>
              <a:ext uri="{FF2B5EF4-FFF2-40B4-BE49-F238E27FC236}">
                <a16:creationId xmlns:a16="http://schemas.microsoft.com/office/drawing/2014/main" id="{9776AAAC-359A-85CF-738E-1C44D99049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6" name="Rectangle 3">
            <a:extLst>
              <a:ext uri="{FF2B5EF4-FFF2-40B4-BE49-F238E27FC236}">
                <a16:creationId xmlns:a16="http://schemas.microsoft.com/office/drawing/2014/main" id="{B1E40BE7-71BA-7840-1D44-D42845DEA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7">
            <a:extLst>
              <a:ext uri="{FF2B5EF4-FFF2-40B4-BE49-F238E27FC236}">
                <a16:creationId xmlns:a16="http://schemas.microsoft.com/office/drawing/2014/main" id="{72D7E0DC-7CB3-119E-255C-2DF1DE27E7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BA204EF-EEC7-4C6B-ACF6-651DB06264F2}" type="slidenum">
              <a:rPr lang="en-US" altLang="en-US">
                <a:latin typeface="Arial" panose="020B0604020202020204" pitchFamily="34" charset="0"/>
              </a:rPr>
              <a:pPr eaLnBrk="1" hangingPunct="1"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4499" name="Rectangle 2">
            <a:extLst>
              <a:ext uri="{FF2B5EF4-FFF2-40B4-BE49-F238E27FC236}">
                <a16:creationId xmlns:a16="http://schemas.microsoft.com/office/drawing/2014/main" id="{94118BA1-7661-0A73-A773-BF98E5A9A6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500" name="Rectangle 3">
            <a:extLst>
              <a:ext uri="{FF2B5EF4-FFF2-40B4-BE49-F238E27FC236}">
                <a16:creationId xmlns:a16="http://schemas.microsoft.com/office/drawing/2014/main" id="{C8D0396B-6CB3-A3DE-4D0F-C6F8A31CED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>
            <a:extLst>
              <a:ext uri="{FF2B5EF4-FFF2-40B4-BE49-F238E27FC236}">
                <a16:creationId xmlns:a16="http://schemas.microsoft.com/office/drawing/2014/main" id="{89B216E1-4D18-D91D-0232-B6E2C1A92C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B777CDD-4CDC-4FB7-8CC4-8A19B44B6B82}" type="slidenum">
              <a:rPr lang="en-US" altLang="en-US">
                <a:latin typeface="Arial" panose="020B0604020202020204" pitchFamily="34" charset="0"/>
              </a:rPr>
              <a:pPr eaLnBrk="1" hangingPunct="1"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23" name="Rectangle 2">
            <a:extLst>
              <a:ext uri="{FF2B5EF4-FFF2-40B4-BE49-F238E27FC236}">
                <a16:creationId xmlns:a16="http://schemas.microsoft.com/office/drawing/2014/main" id="{EC922ACD-8F20-7BDF-43E6-4FBA0ABA76D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4" name="Rectangle 3">
            <a:extLst>
              <a:ext uri="{FF2B5EF4-FFF2-40B4-BE49-F238E27FC236}">
                <a16:creationId xmlns:a16="http://schemas.microsoft.com/office/drawing/2014/main" id="{AEA79A47-8B6F-A8B0-2694-0E40257F4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7">
            <a:extLst>
              <a:ext uri="{FF2B5EF4-FFF2-40B4-BE49-F238E27FC236}">
                <a16:creationId xmlns:a16="http://schemas.microsoft.com/office/drawing/2014/main" id="{E3458FDA-CCFE-9A19-005E-0557A053DF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C04AB89-73CA-45EE-9DF5-F20B9862CF42}" type="slidenum">
              <a:rPr lang="en-US" altLang="en-US">
                <a:latin typeface="Arial" panose="020B0604020202020204" pitchFamily="34" charset="0"/>
              </a:rPr>
              <a:pPr eaLnBrk="1" hangingPunct="1"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6547" name="Rectangle 2">
            <a:extLst>
              <a:ext uri="{FF2B5EF4-FFF2-40B4-BE49-F238E27FC236}">
                <a16:creationId xmlns:a16="http://schemas.microsoft.com/office/drawing/2014/main" id="{C2382228-CDA2-CFB9-A0DC-CC8478029F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8" name="Rectangle 3">
            <a:extLst>
              <a:ext uri="{FF2B5EF4-FFF2-40B4-BE49-F238E27FC236}">
                <a16:creationId xmlns:a16="http://schemas.microsoft.com/office/drawing/2014/main" id="{0575116C-305C-4833-FDE9-4031EC356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7">
            <a:extLst>
              <a:ext uri="{FF2B5EF4-FFF2-40B4-BE49-F238E27FC236}">
                <a16:creationId xmlns:a16="http://schemas.microsoft.com/office/drawing/2014/main" id="{9D49C11B-1D7D-2638-DB08-9A8A1E71F8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618EF94-74E7-4A30-9270-9CBC566AF4F0}" type="slidenum">
              <a:rPr lang="en-US" altLang="en-US">
                <a:latin typeface="Arial" panose="020B0604020202020204" pitchFamily="34" charset="0"/>
              </a:rPr>
              <a:pPr eaLnBrk="1" hangingPunct="1"/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7571" name="Rectangle 2">
            <a:extLst>
              <a:ext uri="{FF2B5EF4-FFF2-40B4-BE49-F238E27FC236}">
                <a16:creationId xmlns:a16="http://schemas.microsoft.com/office/drawing/2014/main" id="{31EDEFC9-022E-8D86-13EB-A52A23B96F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2" name="Rectangle 3">
            <a:extLst>
              <a:ext uri="{FF2B5EF4-FFF2-40B4-BE49-F238E27FC236}">
                <a16:creationId xmlns:a16="http://schemas.microsoft.com/office/drawing/2014/main" id="{920CF46E-AFF3-F88C-DCA7-EDBB5A3764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7">
            <a:extLst>
              <a:ext uri="{FF2B5EF4-FFF2-40B4-BE49-F238E27FC236}">
                <a16:creationId xmlns:a16="http://schemas.microsoft.com/office/drawing/2014/main" id="{93B3D489-F6C2-1615-D9A7-C21F8932E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220908D-7E7C-412B-B4A1-F787DB5D6E3D}" type="slidenum">
              <a:rPr lang="en-US" altLang="en-US">
                <a:latin typeface="Arial" panose="020B0604020202020204" pitchFamily="34" charset="0"/>
              </a:rPr>
              <a:pPr eaLnBrk="1" hangingPunct="1"/>
              <a:t>25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8595" name="Rectangle 2">
            <a:extLst>
              <a:ext uri="{FF2B5EF4-FFF2-40B4-BE49-F238E27FC236}">
                <a16:creationId xmlns:a16="http://schemas.microsoft.com/office/drawing/2014/main" id="{2DAAA2F2-3554-C08D-07E1-F25D007270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6" name="Rectangle 3">
            <a:extLst>
              <a:ext uri="{FF2B5EF4-FFF2-40B4-BE49-F238E27FC236}">
                <a16:creationId xmlns:a16="http://schemas.microsoft.com/office/drawing/2014/main" id="{1DF8B127-A7E3-54F6-B9EA-CA3E61CA67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7">
            <a:extLst>
              <a:ext uri="{FF2B5EF4-FFF2-40B4-BE49-F238E27FC236}">
                <a16:creationId xmlns:a16="http://schemas.microsoft.com/office/drawing/2014/main" id="{CB64967D-4CD0-24EB-3F96-21FEDBAB4B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4D2841A-99E2-4772-9271-160AB44F06AF}" type="slidenum">
              <a:rPr lang="en-US" altLang="en-US">
                <a:latin typeface="Arial" panose="020B0604020202020204" pitchFamily="34" charset="0"/>
              </a:rPr>
              <a:pPr eaLnBrk="1" hangingPunct="1"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9619" name="Rectangle 2">
            <a:extLst>
              <a:ext uri="{FF2B5EF4-FFF2-40B4-BE49-F238E27FC236}">
                <a16:creationId xmlns:a16="http://schemas.microsoft.com/office/drawing/2014/main" id="{D8C4134D-741E-8214-3AB7-8BE1CE40A0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20" name="Rectangle 3">
            <a:extLst>
              <a:ext uri="{FF2B5EF4-FFF2-40B4-BE49-F238E27FC236}">
                <a16:creationId xmlns:a16="http://schemas.microsoft.com/office/drawing/2014/main" id="{F7653DD0-EF4A-E27B-8A06-F66E586A9E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>
            <a:extLst>
              <a:ext uri="{FF2B5EF4-FFF2-40B4-BE49-F238E27FC236}">
                <a16:creationId xmlns:a16="http://schemas.microsoft.com/office/drawing/2014/main" id="{95CF5B1A-25CD-42D4-DEE4-B9132A6F59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B6706D0-F868-403B-A8A7-BA6722902C6D}" type="slidenum">
              <a:rPr lang="en-US" altLang="en-US">
                <a:latin typeface="Arial" panose="020B0604020202020204" pitchFamily="34" charset="0"/>
              </a:rPr>
              <a:pPr eaLnBrk="1" hangingPunct="1"/>
              <a:t>27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0643" name="Rectangle 2">
            <a:extLst>
              <a:ext uri="{FF2B5EF4-FFF2-40B4-BE49-F238E27FC236}">
                <a16:creationId xmlns:a16="http://schemas.microsoft.com/office/drawing/2014/main" id="{407F7FCB-F68D-6FC0-EED4-AC5DA3E504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4" name="Rectangle 3">
            <a:extLst>
              <a:ext uri="{FF2B5EF4-FFF2-40B4-BE49-F238E27FC236}">
                <a16:creationId xmlns:a16="http://schemas.microsoft.com/office/drawing/2014/main" id="{9F48019D-C705-670D-9664-0F88E595C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7">
            <a:extLst>
              <a:ext uri="{FF2B5EF4-FFF2-40B4-BE49-F238E27FC236}">
                <a16:creationId xmlns:a16="http://schemas.microsoft.com/office/drawing/2014/main" id="{6E5C0BAF-41B2-BFFE-D413-CAB0BBAB40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2F5A0D5-775B-466E-9219-6E83A9A1DEF4}" type="slidenum">
              <a:rPr lang="en-US" altLang="en-US">
                <a:latin typeface="Arial" panose="020B0604020202020204" pitchFamily="34" charset="0"/>
              </a:rPr>
              <a:pPr eaLnBrk="1" hangingPunct="1"/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1667" name="Rectangle 2">
            <a:extLst>
              <a:ext uri="{FF2B5EF4-FFF2-40B4-BE49-F238E27FC236}">
                <a16:creationId xmlns:a16="http://schemas.microsoft.com/office/drawing/2014/main" id="{2C4A325F-F639-A7AB-F77A-0E5CF4D52A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>
            <a:extLst>
              <a:ext uri="{FF2B5EF4-FFF2-40B4-BE49-F238E27FC236}">
                <a16:creationId xmlns:a16="http://schemas.microsoft.com/office/drawing/2014/main" id="{CBE592CB-F6FF-5AAE-57A7-BEB61EF436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7">
            <a:extLst>
              <a:ext uri="{FF2B5EF4-FFF2-40B4-BE49-F238E27FC236}">
                <a16:creationId xmlns:a16="http://schemas.microsoft.com/office/drawing/2014/main" id="{740497A5-1AFF-AFBC-9138-106364EA32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624DC96-ADF6-4E3E-9DEE-EB52535253AE}" type="slidenum">
              <a:rPr lang="en-US" altLang="en-US">
                <a:latin typeface="Arial" panose="020B0604020202020204" pitchFamily="34" charset="0"/>
              </a:rPr>
              <a:pPr eaLnBrk="1" hangingPunct="1"/>
              <a:t>29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2691" name="Rectangle 2">
            <a:extLst>
              <a:ext uri="{FF2B5EF4-FFF2-40B4-BE49-F238E27FC236}">
                <a16:creationId xmlns:a16="http://schemas.microsoft.com/office/drawing/2014/main" id="{510F442C-459C-AE0C-F739-8C8C35475F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2" name="Rectangle 3">
            <a:extLst>
              <a:ext uri="{FF2B5EF4-FFF2-40B4-BE49-F238E27FC236}">
                <a16:creationId xmlns:a16="http://schemas.microsoft.com/office/drawing/2014/main" id="{404B80CA-4A15-B843-072F-63C6085DE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>
            <a:extLst>
              <a:ext uri="{FF2B5EF4-FFF2-40B4-BE49-F238E27FC236}">
                <a16:creationId xmlns:a16="http://schemas.microsoft.com/office/drawing/2014/main" id="{2F1AC728-852A-77BC-495C-02CA21A8F7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C0C2C2B-6FF4-4F31-9576-101CFD3C91E3}" type="slidenum">
              <a:rPr lang="en-US" altLang="en-US"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8659" name="Rectangle 2">
            <a:extLst>
              <a:ext uri="{FF2B5EF4-FFF2-40B4-BE49-F238E27FC236}">
                <a16:creationId xmlns:a16="http://schemas.microsoft.com/office/drawing/2014/main" id="{D945B8D0-7056-7369-5C20-E90D60D4B4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>
            <a:extLst>
              <a:ext uri="{FF2B5EF4-FFF2-40B4-BE49-F238E27FC236}">
                <a16:creationId xmlns:a16="http://schemas.microsoft.com/office/drawing/2014/main" id="{EE7771B4-3FE2-60B5-5075-785EB0879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>
            <a:extLst>
              <a:ext uri="{FF2B5EF4-FFF2-40B4-BE49-F238E27FC236}">
                <a16:creationId xmlns:a16="http://schemas.microsoft.com/office/drawing/2014/main" id="{87660904-EA1D-B376-F1D8-DC00B45587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F64543C-439C-45E5-BC29-C6D800FEC66E}" type="slidenum">
              <a:rPr lang="en-US" altLang="en-US">
                <a:latin typeface="Arial" panose="020B0604020202020204" pitchFamily="34" charset="0"/>
              </a:rPr>
              <a:pPr eaLnBrk="1" hangingPunct="1"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9683" name="Rectangle 2">
            <a:extLst>
              <a:ext uri="{FF2B5EF4-FFF2-40B4-BE49-F238E27FC236}">
                <a16:creationId xmlns:a16="http://schemas.microsoft.com/office/drawing/2014/main" id="{0034FE8A-7D81-2FAE-DD14-001C48E2F8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>
            <a:extLst>
              <a:ext uri="{FF2B5EF4-FFF2-40B4-BE49-F238E27FC236}">
                <a16:creationId xmlns:a16="http://schemas.microsoft.com/office/drawing/2014/main" id="{FE290FF3-92DB-FE9F-DFCF-AF548C5F77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>
            <a:extLst>
              <a:ext uri="{FF2B5EF4-FFF2-40B4-BE49-F238E27FC236}">
                <a16:creationId xmlns:a16="http://schemas.microsoft.com/office/drawing/2014/main" id="{14DF2880-9F35-5739-E88F-5B17ED9C93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3BD1DB-6F12-4D3D-8A01-D4B16B482952}" type="slidenum">
              <a:rPr lang="en-US" altLang="en-US">
                <a:latin typeface="Arial" panose="020B0604020202020204" pitchFamily="34" charset="0"/>
              </a:rPr>
              <a:pPr eaLnBrk="1" hangingPunct="1"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0707" name="Rectangle 2">
            <a:extLst>
              <a:ext uri="{FF2B5EF4-FFF2-40B4-BE49-F238E27FC236}">
                <a16:creationId xmlns:a16="http://schemas.microsoft.com/office/drawing/2014/main" id="{752B132F-6252-5AD5-BF72-2C151A4A3F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>
            <a:extLst>
              <a:ext uri="{FF2B5EF4-FFF2-40B4-BE49-F238E27FC236}">
                <a16:creationId xmlns:a16="http://schemas.microsoft.com/office/drawing/2014/main" id="{44D25629-AE49-0565-BE88-8025AEEE0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>
            <a:extLst>
              <a:ext uri="{FF2B5EF4-FFF2-40B4-BE49-F238E27FC236}">
                <a16:creationId xmlns:a16="http://schemas.microsoft.com/office/drawing/2014/main" id="{CD3C31B2-6D75-3E08-32E0-96C70FBFD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C54B857-7AC2-41AE-AD13-72ED657C710F}" type="slidenum">
              <a:rPr lang="en-US" altLang="en-US"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1731" name="Rectangle 2">
            <a:extLst>
              <a:ext uri="{FF2B5EF4-FFF2-40B4-BE49-F238E27FC236}">
                <a16:creationId xmlns:a16="http://schemas.microsoft.com/office/drawing/2014/main" id="{474F755C-8B09-9880-945C-5ECB228273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>
            <a:extLst>
              <a:ext uri="{FF2B5EF4-FFF2-40B4-BE49-F238E27FC236}">
                <a16:creationId xmlns:a16="http://schemas.microsoft.com/office/drawing/2014/main" id="{38D10CA0-B0DA-3BFE-4493-AEF6FF3DF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>
            <a:extLst>
              <a:ext uri="{FF2B5EF4-FFF2-40B4-BE49-F238E27FC236}">
                <a16:creationId xmlns:a16="http://schemas.microsoft.com/office/drawing/2014/main" id="{BA8D68CA-95D7-DA02-574D-5F79EFA1CC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F1D3846-0785-43B4-8191-5B93BA598F84}" type="slidenum">
              <a:rPr lang="en-US" altLang="en-US"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2755" name="Rectangle 2">
            <a:extLst>
              <a:ext uri="{FF2B5EF4-FFF2-40B4-BE49-F238E27FC236}">
                <a16:creationId xmlns:a16="http://schemas.microsoft.com/office/drawing/2014/main" id="{4CC602EA-7D76-EAE9-01B3-A6C1096EE1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>
            <a:extLst>
              <a:ext uri="{FF2B5EF4-FFF2-40B4-BE49-F238E27FC236}">
                <a16:creationId xmlns:a16="http://schemas.microsoft.com/office/drawing/2014/main" id="{09BD7CE0-410B-F456-6B73-AEE4656D9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>
            <a:extLst>
              <a:ext uri="{FF2B5EF4-FFF2-40B4-BE49-F238E27FC236}">
                <a16:creationId xmlns:a16="http://schemas.microsoft.com/office/drawing/2014/main" id="{61878135-8A6E-D10C-8B2F-D8EC4BE94B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21EA26A-6FCD-4B0D-B59F-2600B770BE82}" type="slidenum">
              <a:rPr lang="en-US" altLang="en-US"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3779" name="Rectangle 2">
            <a:extLst>
              <a:ext uri="{FF2B5EF4-FFF2-40B4-BE49-F238E27FC236}">
                <a16:creationId xmlns:a16="http://schemas.microsoft.com/office/drawing/2014/main" id="{4085388C-6ABC-75C7-94CA-24EEEDA4F0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>
            <a:extLst>
              <a:ext uri="{FF2B5EF4-FFF2-40B4-BE49-F238E27FC236}">
                <a16:creationId xmlns:a16="http://schemas.microsoft.com/office/drawing/2014/main" id="{80714A96-639B-3D5D-A255-ABD1CFBCD1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>
            <a:extLst>
              <a:ext uri="{FF2B5EF4-FFF2-40B4-BE49-F238E27FC236}">
                <a16:creationId xmlns:a16="http://schemas.microsoft.com/office/drawing/2014/main" id="{7655D30E-66F7-719C-B688-44C741396B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0A140CA-8B53-49AC-80D3-0C6AE82F7B4D}" type="slidenum">
              <a:rPr lang="en-US" altLang="en-US"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03" name="Rectangle 2">
            <a:extLst>
              <a:ext uri="{FF2B5EF4-FFF2-40B4-BE49-F238E27FC236}">
                <a16:creationId xmlns:a16="http://schemas.microsoft.com/office/drawing/2014/main" id="{6F489DDB-F36D-EBC3-891E-BF379BE0FA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>
            <a:extLst>
              <a:ext uri="{FF2B5EF4-FFF2-40B4-BE49-F238E27FC236}">
                <a16:creationId xmlns:a16="http://schemas.microsoft.com/office/drawing/2014/main" id="{8078DB68-A47B-427D-0794-0502C76D3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marketer.com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kenet.com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uthbourne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mscore.com/press/pr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>
            <a:extLst>
              <a:ext uri="{FF2B5EF4-FFF2-40B4-BE49-F238E27FC236}">
                <a16:creationId xmlns:a16="http://schemas.microsoft.com/office/drawing/2014/main" id="{39375B45-AB07-B862-EA3B-7E710303870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24114" y="3141664"/>
            <a:ext cx="7272337" cy="15827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3426"/>
              </a:avLst>
            </a:prstTxWarp>
          </a:bodyPr>
          <a:lstStyle/>
          <a:p>
            <a:pPr algn="ctr"/>
            <a:r>
              <a:rPr lang="en-ID" sz="3600" kern="10"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Pengenalan E-Commerce</a:t>
            </a:r>
          </a:p>
        </p:txBody>
      </p:sp>
      <p:sp>
        <p:nvSpPr>
          <p:cNvPr id="13315" name="WordArt 5">
            <a:extLst>
              <a:ext uri="{FF2B5EF4-FFF2-40B4-BE49-F238E27FC236}">
                <a16:creationId xmlns:a16="http://schemas.microsoft.com/office/drawing/2014/main" id="{D45294AB-B840-1E49-B7EC-D0079140C2D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66989" y="1989138"/>
            <a:ext cx="3673475" cy="57626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ID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 panose="020B0806030902050204" pitchFamily="34" charset="0"/>
              </a:rPr>
              <a:t>Pertemuan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302706A-E95E-FFE4-CF2C-E8E0B591F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138239"/>
            <a:ext cx="8229600" cy="706437"/>
          </a:xfrm>
        </p:spPr>
        <p:txBody>
          <a:bodyPr/>
          <a:lstStyle/>
          <a:p>
            <a:r>
              <a:rPr lang="en-US" altLang="en-US" sz="3200" b="1">
                <a:solidFill>
                  <a:srgbClr val="7B9899"/>
                </a:solidFill>
              </a:rPr>
              <a:t>Ruang Lingkup E-Commerce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5C92D6C-DCFB-A63A-BF65-2CCF2F1859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2060575"/>
            <a:ext cx="8066088" cy="1944688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z="2800" b="1"/>
              <a:t>Business To Business (B2B)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800" b="1"/>
              <a:t>Business To Consumer ( B2C)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800" b="1"/>
              <a:t>Consumer To Consumer (C2C)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>
            <a:extLst>
              <a:ext uri="{FF2B5EF4-FFF2-40B4-BE49-F238E27FC236}">
                <a16:creationId xmlns:a16="http://schemas.microsoft.com/office/drawing/2014/main" id="{F202A1DC-8FB8-DABB-E2BC-73BC72A87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052514"/>
            <a:ext cx="8229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Business To Business (B2B)</a:t>
            </a:r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8890915F-33E9-A068-F2E8-0EFF50CD82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1887539"/>
            <a:ext cx="8301038" cy="26939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/>
              <a:t>Pengertian B2B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/>
              <a:t>	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/>
              <a:t>	</a:t>
            </a:r>
            <a:r>
              <a:rPr lang="id-ID" altLang="en-US"/>
              <a:t>Merupakan sistem komunikasi bisnis antar pelaku bisnis atau transaksi secara elektronik antar perusahaan yang dilakukan secara rutin dan dalam kapasitas produk yang besar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AD9113A-035F-C9D1-FD99-F2E92EE03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052514"/>
            <a:ext cx="8229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Business To Business (B2B)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EBED094-0CF9-8630-3F70-34335A18FE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1887539"/>
            <a:ext cx="8301038" cy="6048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/>
              <a:t>Karakteristik</a:t>
            </a:r>
            <a:endParaRPr lang="en-US" altLang="en-US" sz="2800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A144B6C9-C78E-A12C-C6A3-574B44C97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2430464"/>
            <a:ext cx="8208962" cy="395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d-ID" altLang="en-US" sz="2300">
                <a:latin typeface="Arial" panose="020B0604020202020204" pitchFamily="34" charset="0"/>
              </a:rPr>
              <a:t>Pertukaran informasi yang dilakukan antar pembisnis tersebut atas dasar kebutuhan dan kepercayaan.</a:t>
            </a:r>
            <a:endParaRPr lang="en-US" altLang="en-US" sz="23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d-ID" altLang="en-US" sz="2300">
                <a:latin typeface="Arial" panose="020B0604020202020204" pitchFamily="34" charset="0"/>
              </a:rPr>
              <a:t>Pertukaran Informasi yang dilakukan dengan format yang sudah disepakati dan Service sistem yang digunakan antar kedua pembisnis juga menggunakan standard yang sama.</a:t>
            </a:r>
            <a:endParaRPr lang="en-US" altLang="en-US" sz="23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d-ID" altLang="en-US" sz="2300">
                <a:latin typeface="Arial" panose="020B0604020202020204" pitchFamily="34" charset="0"/>
              </a:rPr>
              <a:t>Salah satu pelaku bisnis tidak harus menunggu rekan bisnisnya untuk mengirimkan datanya.</a:t>
            </a:r>
            <a:endParaRPr lang="en-US" altLang="en-US" sz="23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d-ID" altLang="en-US" sz="2300">
                <a:latin typeface="Arial" panose="020B0604020202020204" pitchFamily="34" charset="0"/>
              </a:rPr>
              <a:t>Sarana yang digunakan EDI (</a:t>
            </a:r>
            <a:r>
              <a:rPr lang="id-ID" altLang="en-US" sz="2300" i="1">
                <a:latin typeface="Arial" panose="020B0604020202020204" pitchFamily="34" charset="0"/>
              </a:rPr>
              <a:t>Electronic Data Interchange</a:t>
            </a:r>
            <a:r>
              <a:rPr lang="id-ID" altLang="en-US" sz="2300">
                <a:latin typeface="Arial" panose="020B0604020202020204" pitchFamily="34" charset="0"/>
              </a:rPr>
              <a:t> )</a:t>
            </a:r>
          </a:p>
          <a:p>
            <a:pPr eaLnBrk="1" hangingPunct="1">
              <a:buFontTx/>
              <a:buChar char="•"/>
            </a:pPr>
            <a:r>
              <a:rPr lang="id-ID" altLang="en-US" sz="2300">
                <a:latin typeface="Arial" panose="020B0604020202020204" pitchFamily="34" charset="0"/>
              </a:rPr>
              <a:t>Model yang umum digunakan adalah peer-to-peer, dengan model ini antar pelaku bisnis lebih mudah untuk mendistribusikan informasi yang dimilikinya</a:t>
            </a:r>
            <a:r>
              <a:rPr lang="en-US" altLang="en-US" sz="23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7BD143B-5A27-A85F-EC31-C4A14F3E2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052514"/>
            <a:ext cx="8229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Business To Consumer (B2C)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25B5D78-0E8B-0D5C-380F-9FBA814696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1887539"/>
            <a:ext cx="8301038" cy="26939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/>
              <a:t>Pengertian B2C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/>
              <a:t>	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/>
              <a:t>	</a:t>
            </a:r>
            <a:r>
              <a:rPr lang="id-ID" altLang="en-US"/>
              <a:t>Merupakan sistem komunikasi bisnis antar pelaku bisnis dengan konsumen untuk memenuhi kebutuhan tertentu pada saat tertentu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4A94635-BDB1-C72C-7699-7552960C3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052514"/>
            <a:ext cx="8229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Business To Consumer (B2C)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DCCF90D-06F5-F86B-58F2-13F8E01E7D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1887539"/>
            <a:ext cx="8301038" cy="6048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/>
              <a:t>Karakteristik</a:t>
            </a:r>
            <a:endParaRPr lang="en-US" altLang="en-US" sz="2800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9991C927-7E56-1E7B-1B6B-782068DFA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3065463"/>
            <a:ext cx="8208962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39725" indent="-339725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300">
              <a:latin typeface="Arial" panose="020B0604020202020204" pitchFamily="34" charset="0"/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521BA33A-85FF-2AF4-0E67-2C0C8977B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2431008"/>
            <a:ext cx="820896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id-ID" altLang="en-US" sz="2400">
                <a:latin typeface="Arial" panose="020B0604020202020204" pitchFamily="34" charset="0"/>
              </a:rPr>
              <a:t>Informasi disebarkan secar umum.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id-ID" altLang="en-US" sz="2400">
                <a:latin typeface="Arial" panose="020B0604020202020204" pitchFamily="34" charset="0"/>
              </a:rPr>
              <a:t>Pelayanan yang diberikan bersifat umum sehingga banyak digunakan oleh banyak orang.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id-ID" altLang="en-US" sz="2400">
                <a:latin typeface="Arial" panose="020B0604020202020204" pitchFamily="34" charset="0"/>
              </a:rPr>
              <a:t>Pelayanan yang diberikan berdasarkan permintaan. Konsumen melakukan permintaan, maka pelaku usaha harus cepat dan siap merespon permintaan konsumen tersebut.</a:t>
            </a:r>
          </a:p>
          <a:p>
            <a:pPr eaLnBrk="1" hangingPunct="1">
              <a:buFontTx/>
              <a:buAutoNum type="arabicPeriod"/>
            </a:pPr>
            <a:r>
              <a:rPr lang="id-ID" altLang="en-US" sz="2400">
                <a:latin typeface="Arial" panose="020B0604020202020204" pitchFamily="34" charset="0"/>
              </a:rPr>
              <a:t>Pendekatan yang dilakukan adalah Client Server, dimana Konsumen berada pada sisi Client, dengan menggunakan Web Broses untuk mengaksesnya, dan Pelaku Usaha berada pada sisi Server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6B591DF-70E3-47D4-1AF9-664E0FB8E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341439"/>
            <a:ext cx="8229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Consumers To Consumers (C2C)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265153A-96F4-B9E9-85DA-94C15FDCB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2205038"/>
            <a:ext cx="8229600" cy="4032250"/>
          </a:xfrm>
        </p:spPr>
        <p:txBody>
          <a:bodyPr/>
          <a:lstStyle/>
          <a:p>
            <a:r>
              <a:rPr lang="en-US" altLang="en-US" sz="2800" b="1"/>
              <a:t>Pengertian C2C</a:t>
            </a:r>
          </a:p>
          <a:p>
            <a:pPr algn="just">
              <a:buFontTx/>
              <a:buNone/>
            </a:pPr>
            <a:r>
              <a:rPr lang="en-US" altLang="en-US" sz="2800"/>
              <a:t>	</a:t>
            </a:r>
            <a:r>
              <a:rPr lang="id-ID" altLang="en-US"/>
              <a:t>Merupakan sistem komunikasi dan transaksi bisnis antar konsumen untuk memenuhi kebutuhan tertentu pada saat tertentu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29C0B94-5843-5BA8-F94E-431866AA9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981075"/>
            <a:ext cx="82296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Consumers To Consumers (C2C)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E209A46-FACF-D7C4-A3DD-CE163935C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1773238"/>
            <a:ext cx="8229600" cy="5762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/>
              <a:t>Karakteristik C2C</a:t>
            </a:r>
            <a:endParaRPr lang="en-US" altLang="en-US" sz="2800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BD98D53E-B90C-310F-F6E9-DF9E2E15A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2347913"/>
            <a:ext cx="76327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Pada lingkup konsumen ke konsumen bersifat khusus karena transaksi yang dilakukan hanya antar konsumen saja, seperti Lelang Barang.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Internet dijadikan sebagai sarana tukar menukar informasi tentang produk, harga, kualitas dan pelayanannya.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Konsumen juga membentuk komunitas pengguna atau penggemar suatu produk. Sehingga jika ada ketidak puasan suatu produk, maka akan segera tersebar luas melalui komunitas tersebut.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D7420565-AD23-D4E9-B8E7-4F6EFFF2F0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378076"/>
            <a:ext cx="8362950" cy="3571875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b="1"/>
              <a:t>Pengenalan E-Tailing</a:t>
            </a:r>
          </a:p>
          <a:p>
            <a:pPr marL="609600" indent="-609600">
              <a:buFontTx/>
              <a:buAutoNum type="arabicPeriod"/>
            </a:pPr>
            <a:r>
              <a:rPr lang="en-US" altLang="en-US" b="1"/>
              <a:t>E-Tailing dan Pertumbuhan Pasar B2C</a:t>
            </a:r>
          </a:p>
          <a:p>
            <a:pPr marL="609600" indent="-609600">
              <a:buFontTx/>
              <a:buAutoNum type="arabicPeriod"/>
            </a:pPr>
            <a:r>
              <a:rPr lang="en-US" altLang="en-US" b="1"/>
              <a:t>Karakteristik Keberhasilan E-Tailing</a:t>
            </a:r>
          </a:p>
          <a:p>
            <a:pPr marL="609600" indent="-609600">
              <a:buFontTx/>
              <a:buAutoNum type="arabicPeriod"/>
            </a:pPr>
            <a:r>
              <a:rPr lang="en-US" altLang="en-US" b="1"/>
              <a:t>Model Bisnis E-Tailing</a:t>
            </a:r>
          </a:p>
          <a:p>
            <a:pPr marL="609600" indent="-609600">
              <a:buFontTx/>
              <a:buAutoNum type="arabicPeriod"/>
            </a:pPr>
            <a:r>
              <a:rPr lang="en-US" altLang="en-US" b="1"/>
              <a:t>Permasalahan E-tailing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3FA04EE-58DA-97B8-6F7B-4958598C8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341438"/>
            <a:ext cx="822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tx2"/>
                </a:solidFill>
                <a:latin typeface="Arial Black" panose="020B0A04020102020204" pitchFamily="34" charset="0"/>
              </a:rPr>
              <a:t>Pembahasan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53484EC-71A4-8796-D84B-C91F5F011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558926"/>
            <a:ext cx="8229600" cy="574675"/>
          </a:xfrm>
        </p:spPr>
        <p:txBody>
          <a:bodyPr/>
          <a:lstStyle/>
          <a:p>
            <a:pPr algn="l"/>
            <a:r>
              <a:rPr lang="en-US" altLang="en-US" sz="2800" b="1">
                <a:solidFill>
                  <a:srgbClr val="7B9899"/>
                </a:solidFill>
              </a:rPr>
              <a:t>Pengenalan E-Tailing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EEBF7C7-354E-66D8-E6F2-7163E90819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2349501"/>
            <a:ext cx="8497887" cy="39592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altLang="en-US"/>
              <a:t>E-tailing merupakan kependekan dari electronic retailing, yaitu pemanfaatan e-commerce untuk keperluan membuat toko eceran.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US" altLang="en-US"/>
              <a:t>Retailing adalah suatu perantara penjualan, seorang penjual yang beroperasi antar pelanggan dan pabrikan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US" altLang="en-US"/>
              <a:t>Electronic Tailing (E-Tailing) adalah Retailing yang diselengarakan secara on-line dengan internet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fi-FI" altLang="en-US"/>
              <a:t>E-tailing saat ini sangat marak berkat inspirasi dari kisah sukses </a:t>
            </a:r>
            <a:r>
              <a:rPr lang="fi-FI" altLang="en-US">
                <a:hlinkClick r:id="rId3"/>
              </a:rPr>
              <a:t>www.amazon.com</a:t>
            </a:r>
            <a:r>
              <a:rPr lang="fi-FI" altLang="en-US"/>
              <a:t>. Sejak didirikan pada bulan Juli 1995, Amazon yang pertama kali didirikan dan dioperasikan oleh Jeffrey Bezos telah menjadi toko maya terbesar di dunia</a:t>
            </a:r>
            <a:r>
              <a:rPr lang="en-US" altLang="en-US"/>
              <a:t>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n-US" altLang="en-US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F7AFB36F-C739-CBE8-E7C4-C792B107F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052513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FD1E925-C197-9A8D-88BE-EA3F43FA0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700214"/>
            <a:ext cx="82804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E-Tailing dan Pertumbuhan Pasar B2C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5DF4A34-590B-1430-ACE1-5B5719ACD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2781300"/>
            <a:ext cx="83534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800">
                <a:latin typeface="Arial" panose="020B0604020202020204" pitchFamily="34" charset="0"/>
              </a:rPr>
              <a:t>Statistik Pertumbuhan Internasional</a:t>
            </a:r>
          </a:p>
          <a:p>
            <a:pPr eaLnBrk="1" hangingPunct="1">
              <a:buFontTx/>
              <a:buChar char="•"/>
            </a:pPr>
            <a:r>
              <a:rPr lang="en-US" altLang="en-US" sz="2800">
                <a:latin typeface="Arial" panose="020B0604020202020204" pitchFamily="34" charset="0"/>
              </a:rPr>
              <a:t>Statistik Pertumbuhan Indonesia</a:t>
            </a:r>
          </a:p>
          <a:p>
            <a:pPr eaLnBrk="1" hangingPunct="1"/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FF5B6BB8-AC94-D5EB-C220-8835B9A89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052513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 ( Cont)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CC30139-53C2-AA05-D397-DB3259BBCC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052513"/>
            <a:ext cx="8229600" cy="1143000"/>
          </a:xfrm>
        </p:spPr>
        <p:txBody>
          <a:bodyPr/>
          <a:lstStyle/>
          <a:p>
            <a:pPr algn="l"/>
            <a:r>
              <a:rPr lang="en-US" altLang="en-US">
                <a:solidFill>
                  <a:srgbClr val="7B9899"/>
                </a:solidFill>
              </a:rPr>
              <a:t>Pembahasan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C507B31-D183-3EE1-D6D3-BDA45B24A3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378076"/>
            <a:ext cx="8229600" cy="1757363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800" b="1"/>
              <a:t>Pengertian E-Commerce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800" b="1"/>
              <a:t>Konsep E-Commerce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800" b="1"/>
              <a:t>Perkembangan E-Commerce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800" b="1"/>
              <a:t>Ruang Lingkup E-Commerce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12743BD-041E-5481-385D-F38A35508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846264"/>
            <a:ext cx="6840537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E-Tailing dan Pertumbuhan Pasar B2C dan Retailing Internasional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B99CBCD-CF2B-0B0B-7FB2-11D8F0487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125538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 ( Cont)</a:t>
            </a:r>
          </a:p>
        </p:txBody>
      </p:sp>
      <p:pic>
        <p:nvPicPr>
          <p:cNvPr id="50180" name="Picture 4" descr="growRetail">
            <a:extLst>
              <a:ext uri="{FF2B5EF4-FFF2-40B4-BE49-F238E27FC236}">
                <a16:creationId xmlns:a16="http://schemas.microsoft.com/office/drawing/2014/main" id="{EBC904EA-CA2B-02E7-5F70-CCE3FFB71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3068638"/>
            <a:ext cx="2570163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Rectangle 5">
            <a:extLst>
              <a:ext uri="{FF2B5EF4-FFF2-40B4-BE49-F238E27FC236}">
                <a16:creationId xmlns:a16="http://schemas.microsoft.com/office/drawing/2014/main" id="{6C3EA08B-C6FA-CFF0-5653-CF36FA88E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003550"/>
            <a:ext cx="547211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0838" indent="-350838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Retail E-Commerce Amerika Serikat</a:t>
            </a:r>
            <a:r>
              <a:rPr lang="id-ID" altLang="en-US" sz="2400">
                <a:latin typeface="Arial" panose="020B0604020202020204" pitchFamily="34" charset="0"/>
              </a:rPr>
              <a:t> $ 56 milyar didalam 2003, bandingkan pada tahun 2002 hanya $ 44.3 milyar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Laporan penelitian yang dilansir dari </a:t>
            </a:r>
            <a:r>
              <a:rPr lang="id-ID" altLang="en-US" sz="2400">
                <a:latin typeface="Arial" panose="020B0604020202020204" pitchFamily="34" charset="0"/>
                <a:hlinkClick r:id="rId4"/>
              </a:rPr>
              <a:t>eMarketer.com</a:t>
            </a:r>
            <a:r>
              <a:rPr lang="id-ID" altLang="en-US" sz="2400">
                <a:latin typeface="Arial" panose="020B0604020202020204" pitchFamily="34" charset="0"/>
              </a:rPr>
              <a:t>, perkiraan retail e-commerce, akan meningkat rata-rata 18.6% setiap tahun antara tahun 2005 sampai tahun 2009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69E1C55-E257-945D-3207-D06A9EC26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651000"/>
            <a:ext cx="8135937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Arial" panose="020B0604020202020204" pitchFamily="34" charset="0"/>
              </a:rPr>
              <a:t>E-Tailing dan Pertumbuhan Pasar B2C dan Retailing di Indonesia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033D6A6-06CB-AE11-C27F-B7E178D71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981075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 ( Cont)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8E1BC04F-D7FF-F161-18F0-BAC96BD2A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090863"/>
            <a:ext cx="835183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8463" indent="-398463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Berdasarkan survey IDC, pertumbuhan di Indonesia</a:t>
            </a:r>
          </a:p>
          <a:p>
            <a:pPr eaLnBrk="1" hangingPunct="1"/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Tahun 1996- 1999 – Transaksi $20 Juta</a:t>
            </a:r>
          </a:p>
          <a:p>
            <a:pPr eaLnBrk="1" hangingPunct="1"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Tahun 2000 US$ 100 Juta</a:t>
            </a:r>
          </a:p>
          <a:p>
            <a:pPr eaLnBrk="1" hangingPunct="1"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Tahun 2001 US$ 200 Juta</a:t>
            </a:r>
          </a:p>
          <a:p>
            <a:pPr eaLnBrk="1" hangingPunct="1"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Tahun 2003 US$ 1,2 Miliyar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5CE9125C-4C26-FA9C-8CB7-F9915F154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8" y="1774826"/>
            <a:ext cx="8496300" cy="574675"/>
          </a:xfrm>
        </p:spPr>
        <p:txBody>
          <a:bodyPr/>
          <a:lstStyle/>
          <a:p>
            <a:pPr algn="l"/>
            <a:r>
              <a:rPr lang="en-US" altLang="en-US" sz="2800" b="1">
                <a:solidFill>
                  <a:srgbClr val="7B9899"/>
                </a:solidFill>
              </a:rPr>
              <a:t>Karakteristik Keberhasilan E-Tailing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139CBF3-40DB-3747-1EF7-E4811A22E2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1" y="2565401"/>
            <a:ext cx="8640763" cy="1223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/>
              <a:t>Bisnis e-tailing memerlukan pemahaman terhadap tiga konsep dasar yang dapat menentukan berhasil atau tidaknya pengembangannya, yaitu :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460D5613-D277-B440-68A3-7A37E985D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052513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 ( Cont)</a:t>
            </a: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1559CD8B-7015-E709-1B87-66D3FA173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05263"/>
            <a:ext cx="84978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Arial" panose="020B0604020202020204" pitchFamily="34" charset="0"/>
              </a:rPr>
              <a:t>1. Content dari website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Arial" panose="020B0604020202020204" pitchFamily="34" charset="0"/>
              </a:rPr>
              <a:t>   Yaitu tampilan dan juga kemudahan yang didapatkan dari sebuah situs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8101C71A-19A8-1E21-CF85-67A4841AF4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1484313"/>
            <a:ext cx="8291512" cy="360045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None/>
            </a:pPr>
            <a:r>
              <a:rPr lang="en-US" altLang="en-US"/>
              <a:t>2.  Komunitas dalam internet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US" altLang="en-US"/>
              <a:t>     Dimana setiap pelaku bisnis e-tailing harus mampu membangun komunitas khusus dalam situsnya. Komunitas yang dibangun antara lain didasarkan pada :</a:t>
            </a:r>
          </a:p>
          <a:p>
            <a:pPr marL="914400" lvl="1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/>
              <a:t>Kesamaan hobi</a:t>
            </a:r>
          </a:p>
          <a:p>
            <a:pPr marL="914400" lvl="1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/>
              <a:t>Kesamaan minat</a:t>
            </a:r>
          </a:p>
          <a:p>
            <a:pPr marL="914400" lvl="1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/>
              <a:t>Kesamaan pengalaman</a:t>
            </a:r>
          </a:p>
          <a:p>
            <a:pPr marL="914400" lvl="1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/>
              <a:t>Kesamaan keperdulian</a:t>
            </a:r>
          </a:p>
          <a:p>
            <a:pPr marL="914400" lvl="1" indent="-34290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400"/>
              <a:t>Kesamaan regional wilayah tempat tinggal, dll</a:t>
            </a:r>
          </a:p>
          <a:p>
            <a:pPr marL="914400" lvl="1" indent="-342900">
              <a:lnSpc>
                <a:spcPct val="90000"/>
              </a:lnSpc>
              <a:buNone/>
            </a:pPr>
            <a:endParaRPr lang="en-US" altLang="en-US" sz="2400"/>
          </a:p>
        </p:txBody>
      </p:sp>
      <p:sp>
        <p:nvSpPr>
          <p:cNvPr id="53251" name="Text Box 3">
            <a:extLst>
              <a:ext uri="{FF2B5EF4-FFF2-40B4-BE49-F238E27FC236}">
                <a16:creationId xmlns:a16="http://schemas.microsoft.com/office/drawing/2014/main" id="{D06C5697-31DB-D61C-CDE4-111B92454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4940300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0838" indent="-350838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3.  Komersialisasi 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     Yaitu menyangkut segala sesuatu yang ditawarkan untuk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     menarik konsumen agar bersedia melakukantransaksi 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     pembelian.</a:t>
            </a: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2798AAE8-C038-0320-4C1C-0CD260838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981075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 ( Cont)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02762A8F-FF41-EBBB-37ED-001C1ED925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844676"/>
            <a:ext cx="8229600" cy="574675"/>
          </a:xfrm>
        </p:spPr>
        <p:txBody>
          <a:bodyPr/>
          <a:lstStyle/>
          <a:p>
            <a:pPr algn="l"/>
            <a:r>
              <a:rPr lang="en-US" altLang="en-US" sz="2800" b="1">
                <a:solidFill>
                  <a:srgbClr val="7B9899"/>
                </a:solidFill>
              </a:rPr>
              <a:t>Model Bisnis E-Tailing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6017D7D-93ED-3272-419E-A18B653F70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2636838"/>
            <a:ext cx="8497887" cy="863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altLang="en-US"/>
              <a:t>Terdapat 4 konsep dasar model bisnis e-tailing yang dikemukanan oleh Calkins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2789E15F-D6D1-A0F5-C483-E667D7419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052513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Electronic Retailing ( Cont)</a:t>
            </a:r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77F7A5C3-CF4D-6719-53E6-23AA08E5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716338"/>
            <a:ext cx="84978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Chanel Support</a:t>
            </a:r>
          </a:p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Category Killer</a:t>
            </a:r>
          </a:p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Auctioner</a:t>
            </a:r>
          </a:p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Vartical Portal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308BED3E-E12B-2F4E-3478-5A186F91DA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557338"/>
            <a:ext cx="8229600" cy="576262"/>
          </a:xfrm>
        </p:spPr>
        <p:txBody>
          <a:bodyPr/>
          <a:lstStyle/>
          <a:p>
            <a:pPr algn="l"/>
            <a:r>
              <a:rPr lang="en-US" altLang="en-US" sz="2800" b="1">
                <a:solidFill>
                  <a:srgbClr val="7B9899"/>
                </a:solidFill>
              </a:rPr>
              <a:t>1. Chanel Support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C4E6CD9-6175-A086-3CB4-C57B38AF8C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2349500"/>
            <a:ext cx="8497887" cy="13668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n-US" altLang="en-US"/>
              <a:t>Adalah usaha-usaha untuk meningkatkan penjualan tambahan dengan cara memanfaatkan beberapa pengecer yang menggunakan internet untuk mendukung distribusi yang ada. Contohnya : mirip toko kelontong </a:t>
            </a:r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4AE12D7C-5CCD-83B1-C3C8-2BE6FF77E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981075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Model Bisnis E-Tailing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750CD6EA-7D54-D646-D54E-33E2D23FB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932238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Arial" panose="020B0604020202020204" pitchFamily="34" charset="0"/>
              </a:rPr>
              <a:t>2. Category Killer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CB95C14B-40CF-2405-65DD-F2528FB0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724401"/>
            <a:ext cx="864076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>
                <a:latin typeface="Arial" panose="020B0604020202020204" pitchFamily="34" charset="0"/>
              </a:rPr>
              <a:t>Adalah pengecer yang menawarkan kelengkapan untuk kategori yang bersangkutan meskipun sebenarnya spesialisasinya adalah pengecer untuk satu macam produk saja. Contohnya: Home Depot (home improvement), Toys R Us (mainan anak-anak), dan lain-lain.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C7D1A54-6E20-07D3-6E52-751018C7B9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700213"/>
            <a:ext cx="8229600" cy="576262"/>
          </a:xfrm>
        </p:spPr>
        <p:txBody>
          <a:bodyPr/>
          <a:lstStyle/>
          <a:p>
            <a:pPr algn="l"/>
            <a:r>
              <a:rPr lang="en-US" altLang="en-US" sz="2800" b="1">
                <a:solidFill>
                  <a:srgbClr val="7B9899"/>
                </a:solidFill>
              </a:rPr>
              <a:t>3. Auctioner	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873D683-37F3-E4E5-BDFA-77C52EE229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2492375"/>
            <a:ext cx="8497887" cy="13668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i-FI" altLang="en-US"/>
              <a:t>Dikenal sebagai perusahaan yang melakukan transaksi lelang online.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en-US"/>
              <a:t>Pedagang melakukan content (produk yang ditawarkan, informasi rinci, dan harga penawaran).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BAD891E6-A33E-1B8F-FECD-6DCA61822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981075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</a:rPr>
              <a:t>Model Bisnis E-Tailing( Cont)</a:t>
            </a:r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42763915-2C87-4F22-3E6E-3A9EC3410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0751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Arial" panose="020B0604020202020204" pitchFamily="34" charset="0"/>
              </a:rPr>
              <a:t>4. Vertical Portal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883B6A4A-75AA-811B-633A-D87DCDE19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867276"/>
            <a:ext cx="86407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>
                <a:latin typeface="Arial" panose="020B0604020202020204" pitchFamily="34" charset="0"/>
              </a:rPr>
              <a:t>Bisnis ini melibatkan beberapa merchant yang memiliki modal yang sangat kuat, merk yang terkenal, skala bisnis yang besar, dan kredibilitas yang meyakinkan. Contoh pelaku bisnis ini dapat ditemukan di </a:t>
            </a:r>
            <a:r>
              <a:rPr lang="en-US" altLang="en-US" sz="2400">
                <a:latin typeface="Arial" panose="020B0604020202020204" pitchFamily="34" charset="0"/>
                <a:hlinkClick r:id="rId3"/>
              </a:rPr>
              <a:t>www.pikenet.com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8EAE62EB-1AC0-9072-41B6-8FB168942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1" y="2925764"/>
            <a:ext cx="799306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Mengalami kerugian pada tiap-tiap penjualan yang dilakukan, ketika mencoba untuk tumbuh dalam ukuran dan skala mencari keuntungan.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Dasar Pendapatan dan biaya tidak jelas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Sukses Jangka Panjang memerlukan kelangsungan hidup keuangan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CA95F2B6-2AFA-92B2-621D-E430D0C0F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485901"/>
            <a:ext cx="8229600" cy="5746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/>
              <a:t>Permasalahan E-Tailing 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34E8D1FB-5E89-BB4E-D112-2FC0306D5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205038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</a:rPr>
              <a:t>1. Profitability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AB65C4F7-2922-BCFE-A700-E5A87F55C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1" y="2563814"/>
            <a:ext cx="799306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Perusahaan lokal bertentangan dengan pelanggan lokal dan peraturan lokal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Perusahaan nasional mempunyai unsur lebih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Perusahaan global berhadapan dengan banyak perspektif budaya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8843A409-FCE3-C7B4-D4A1-409E99189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196976"/>
            <a:ext cx="8229600" cy="5746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/>
              <a:t>Permasalahan E-Tailing (</a:t>
            </a:r>
            <a:r>
              <a:rPr lang="en-US" sz="3200" b="1" i="1"/>
              <a:t>Cont</a:t>
            </a:r>
            <a:r>
              <a:rPr lang="en-US" sz="3200" b="1"/>
              <a:t>) </a:t>
            </a: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1DB90FED-A62F-54ED-8682-9C9CCF5B0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9161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2. Manage New Risk Exposure</a:t>
            </a:r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F5C1E943-6994-4E24-B68D-4953A495D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86886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3. Branding</a:t>
            </a: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AC63E345-073E-AB01-5390-1FDC0891C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1" y="5445126"/>
            <a:ext cx="79787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Sebagai pengarah sebagai pendorong kearah belanja yang berlebihan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3ED42E20-12BB-19C0-67F2-4E1CD626B2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196976"/>
            <a:ext cx="8229600" cy="5746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/>
              <a:t>Permasalahan E-Tailing (</a:t>
            </a:r>
            <a:r>
              <a:rPr lang="en-US" sz="3200" b="1" i="1"/>
              <a:t>Cont</a:t>
            </a:r>
            <a:r>
              <a:rPr lang="en-US" sz="3200" b="1"/>
              <a:t>) 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5399840-5CD1-C737-6F35-87E8147FA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9161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4. Starting with insufficient funds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A3EB460D-62CD-5939-1EC4-5BF566EE4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14166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5. Keep In Interesting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69B88758-0EBC-84B9-1F0F-CDA9DBE76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1" y="2420939"/>
            <a:ext cx="7978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</a:rPr>
              <a:t>Memulai usaha dengan dana yang tidak cukup</a:t>
            </a:r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D09BD9E2-56E2-CD12-B383-16E3722B9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3716339"/>
            <a:ext cx="7907338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88925" indent="-288925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400">
                <a:latin typeface="Arial" panose="020B0604020202020204" pitchFamily="34" charset="0"/>
              </a:rPr>
              <a:t>Design yang Statis akan mati</a:t>
            </a:r>
            <a:br>
              <a:rPr lang="en-US" altLang="en-US" sz="2400">
                <a:latin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</a:rPr>
              <a:t>Web Site yang Dinamis dengan informasi database yang besar, kebanyakan berupa permohonan dari customer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1A9FCDB-A195-BE66-E29C-B1986EAA7B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271589"/>
            <a:ext cx="8229600" cy="719137"/>
          </a:xfrm>
        </p:spPr>
        <p:txBody>
          <a:bodyPr/>
          <a:lstStyle/>
          <a:p>
            <a:r>
              <a:rPr lang="en-US" altLang="en-US" sz="3200">
                <a:solidFill>
                  <a:srgbClr val="7B9899"/>
                </a:solidFill>
              </a:rPr>
              <a:t>Pengertian E-Commerce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20AA288F-1A6D-1908-101C-A035FEC0C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334647"/>
            <a:ext cx="84963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d-ID" altLang="en-US" sz="2400" i="1">
                <a:latin typeface="Arial" panose="020B0604020202020204" pitchFamily="34" charset="0"/>
              </a:rPr>
              <a:t>Electronic Commerce (E-Commerce)</a:t>
            </a:r>
            <a:r>
              <a:rPr lang="id-ID" altLang="en-US" sz="2400">
                <a:latin typeface="Arial" panose="020B0604020202020204" pitchFamily="34" charset="0"/>
              </a:rPr>
              <a:t> secara umum merupakan kegiatan bisnis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id-ID" altLang="en-US" sz="2400">
                <a:latin typeface="Arial" panose="020B0604020202020204" pitchFamily="34" charset="0"/>
              </a:rPr>
              <a:t>(perniagaan/perdagangan) atau jasa yang berhubungan erat dengan konsumen (</a:t>
            </a:r>
            <a:r>
              <a:rPr lang="id-ID" altLang="en-US" sz="2400" i="1">
                <a:latin typeface="Arial" panose="020B0604020202020204" pitchFamily="34" charset="0"/>
              </a:rPr>
              <a:t>Consumers</a:t>
            </a:r>
            <a:r>
              <a:rPr lang="id-ID" altLang="en-US" sz="2400">
                <a:latin typeface="Arial" panose="020B0604020202020204" pitchFamily="34" charset="0"/>
              </a:rPr>
              <a:t>), Manufaktur, Internet Service Provider (ISP) dan Pedagang Perantara (</a:t>
            </a:r>
            <a:r>
              <a:rPr lang="id-ID" altLang="en-US" sz="2400" i="1">
                <a:latin typeface="Arial" panose="020B0604020202020204" pitchFamily="34" charset="0"/>
              </a:rPr>
              <a:t>Intermediateries</a:t>
            </a:r>
            <a:r>
              <a:rPr lang="id-ID" altLang="en-US" sz="2400">
                <a:latin typeface="Arial" panose="020B0604020202020204" pitchFamily="34" charset="0"/>
              </a:rPr>
              <a:t>) dengan menggunakan media elektronik. Dalam hal ini media elektronik utama dengan menggunakan internet</a:t>
            </a:r>
            <a:r>
              <a:rPr lang="en-US" altLang="en-US" sz="2400">
                <a:latin typeface="Arial" panose="020B0604020202020204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D845606F-3256-E7D1-C153-889D5B5426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2349501"/>
            <a:ext cx="8642350" cy="46085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b="1" i="1"/>
              <a:t>Automation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b="1" i="1"/>
              <a:t>	</a:t>
            </a:r>
            <a:r>
              <a:rPr lang="en-US" altLang="en-US"/>
              <a:t>Otomasi bisnis proses sebagai pengganti proses manual (konsep “enterprise resource planning”)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 b="1" i="1"/>
              <a:t>Streamlining / Integration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/>
              <a:t>	Proses yang terintegrasi untuk mencapai hasil yang efisien dan efektif (konsep “just in time”).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 b="1" i="1"/>
              <a:t>Publishing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/>
              <a:t>	Kemudahan berkomunikasi dan berpromosi untuk produk dan  jasa yang diperdagangkan (konsep “electronic cataloging”) 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B49C46CD-46FC-D0F3-FCB4-77592DD09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981075"/>
            <a:ext cx="82296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Konsep E-Commerce</a:t>
            </a:r>
          </a:p>
        </p:txBody>
      </p:sp>
      <p:sp>
        <p:nvSpPr>
          <p:cNvPr id="16388" name="Text Box 8">
            <a:extLst>
              <a:ext uri="{FF2B5EF4-FFF2-40B4-BE49-F238E27FC236}">
                <a16:creationId xmlns:a16="http://schemas.microsoft.com/office/drawing/2014/main" id="{EF1131A3-C307-7F8E-A84C-9C74D7B73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0238" y="1792288"/>
            <a:ext cx="675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E-Commerce memiliki 5 (lima) konsep dasar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7D2E74A1-09F2-0CCF-A4E6-195A20EFD9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4825" y="1989139"/>
            <a:ext cx="8642350" cy="3095625"/>
          </a:xfrm>
        </p:spPr>
        <p:txBody>
          <a:bodyPr>
            <a:normAutofit fontScale="92500" lnSpcReduction="20000"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en-US" b="1" i="1"/>
              <a:t>Interaction </a:t>
            </a:r>
          </a:p>
          <a:p>
            <a:pPr marL="274320" indent="-274320">
              <a:buNone/>
              <a:defRPr/>
            </a:pPr>
            <a:r>
              <a:rPr lang="en-US"/>
              <a:t>	Pertukaran informasi/data antar pelaku bisnis dengan meminimalisasikan human error  (konsep “electronic data interchange”)</a:t>
            </a:r>
          </a:p>
          <a:p>
            <a:pPr marL="274320" indent="-274320">
              <a:buNone/>
              <a:defRPr/>
            </a:pPr>
            <a:endParaRPr lang="en-US"/>
          </a:p>
          <a:p>
            <a:pPr marL="274320" indent="-274320">
              <a:buFont typeface="Wingdings 2"/>
              <a:buChar char=""/>
              <a:defRPr/>
            </a:pPr>
            <a:r>
              <a:rPr lang="en-US" b="1" i="1"/>
              <a:t>Transaction </a:t>
            </a:r>
          </a:p>
          <a:p>
            <a:pPr marL="274320" indent="-274320" algn="just">
              <a:buNone/>
              <a:defRPr/>
            </a:pPr>
            <a:r>
              <a:rPr lang="en-US"/>
              <a:t>	Kesepakatan dua pelaku bisnis untuk bertransaksi dengan melibatkan institusi lain sebagai fungsi pembayar (konsep “electronic payment”)</a:t>
            </a: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7EB0E84A-4D44-C4A4-E84D-8FB6A29A0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981075"/>
            <a:ext cx="82296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Konsep E-Commerce (</a:t>
            </a:r>
            <a:r>
              <a:rPr lang="en-US" altLang="en-US" sz="3200" b="1" i="1">
                <a:solidFill>
                  <a:schemeClr val="tx2"/>
                </a:solidFill>
                <a:latin typeface="Arial" panose="020B0604020202020204" pitchFamily="34" charset="0"/>
              </a:rPr>
              <a:t>cont</a:t>
            </a:r>
            <a:r>
              <a:rPr lang="en-US" altLang="en-US" sz="3200" b="1">
                <a:solidFill>
                  <a:schemeClr val="tx2"/>
                </a:solidFill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F1BAC91-4102-AA9D-4789-047DBC6C4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743075"/>
            <a:ext cx="8229600" cy="706438"/>
          </a:xfrm>
        </p:spPr>
        <p:txBody>
          <a:bodyPr/>
          <a:lstStyle/>
          <a:p>
            <a:r>
              <a:rPr lang="en-US" altLang="en-US" sz="3200" b="1">
                <a:solidFill>
                  <a:srgbClr val="7B9899"/>
                </a:solidFill>
              </a:rPr>
              <a:t>Perkembangan E-Commerce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1D27731-6262-F0BC-E78B-AB15D5E308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2679701"/>
            <a:ext cx="8229600" cy="1757363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r>
              <a:rPr lang="en-US" sz="2800" b="1"/>
              <a:t>Perkembangan E-Commerce di Indonesia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r>
              <a:rPr lang="en-US" sz="2800" b="1"/>
              <a:t>Perkembangan E-Commerce di Luar Indonesia (Internasional)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r>
              <a:rPr lang="en-US" sz="2800" b="1"/>
              <a:t>Faktor Perkembangan E-Commerce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D3787F8-421A-373B-D112-791DF5011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125538"/>
            <a:ext cx="8229600" cy="417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/>
              <a:t>Perkembangan E-Commerce (</a:t>
            </a:r>
            <a:r>
              <a:rPr lang="en-US" sz="3200" b="1" i="1"/>
              <a:t>Cont</a:t>
            </a:r>
            <a:r>
              <a:rPr lang="en-US" sz="3200" b="1"/>
              <a:t>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EE805AD-310C-3512-37D4-4E17707816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1873250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Perkembangan E-Commerce di Indonesia</a:t>
            </a:r>
          </a:p>
          <a:p>
            <a:pPr>
              <a:buFontTx/>
              <a:buNone/>
            </a:pPr>
            <a:endParaRPr lang="en-US" altLang="en-US" sz="2800" b="1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F993842F-DAF2-4F5F-7A11-17E84DDE4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715053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288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d-ID" altLang="en-US" sz="2400">
                <a:latin typeface="Arial" panose="020B0604020202020204" pitchFamily="34" charset="0"/>
              </a:rPr>
              <a:t>Didalam perkembangan E-Commerce di Indonesia, memiliki tantangan-tantangan, diantaranya yaitu :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DBD0BB76-3D3B-E077-4A0E-30A5E9D51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744913"/>
            <a:ext cx="8280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id-ID" altLang="en-US" sz="2800" b="1">
                <a:latin typeface="Arial" panose="020B0604020202020204" pitchFamily="34" charset="0"/>
              </a:rPr>
              <a:t>Kultur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9462" name="Rectangle 9">
            <a:extLst>
              <a:ext uri="{FF2B5EF4-FFF2-40B4-BE49-F238E27FC236}">
                <a16:creationId xmlns:a16="http://schemas.microsoft.com/office/drawing/2014/main" id="{DE18E9E6-B444-7CB1-1335-B00A4452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4319588"/>
            <a:ext cx="7848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Masyarakat Indonesia, yang masih belum terbiasa dengan berbelanja dengan katalog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Masih harus melihat secara fisik atau memegang barang yang akan dijual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Masih senang menawar harga yang dijual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>
            <a:extLst>
              <a:ext uri="{FF2B5EF4-FFF2-40B4-BE49-F238E27FC236}">
                <a16:creationId xmlns:a16="http://schemas.microsoft.com/office/drawing/2014/main" id="{522FE43A-0C40-0876-8B3C-4DEA34AC6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881313"/>
            <a:ext cx="8280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US" altLang="en-US" sz="2800" b="1">
                <a:latin typeface="Arial" panose="020B0604020202020204" pitchFamily="34" charset="0"/>
              </a:rPr>
              <a:t>Kepercayaan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20483" name="Rectangle 6">
            <a:extLst>
              <a:ext uri="{FF2B5EF4-FFF2-40B4-BE49-F238E27FC236}">
                <a16:creationId xmlns:a16="http://schemas.microsoft.com/office/drawing/2014/main" id="{3F388694-6D43-A1C7-4DE8-C3B14EBDD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3502025"/>
            <a:ext cx="7848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Kepercayaan antara penjual dan pembeli masih tipis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Kepercayaan kepada pembayaran elektronik masih kurang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Penggunaan masih jarang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407350B5-AAFA-3D7D-9732-022E3CF638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125538"/>
            <a:ext cx="8229600" cy="417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/>
              <a:t>Perkembangan E-Commerce</a:t>
            </a:r>
          </a:p>
        </p:txBody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BB63095D-AD8C-BF25-1D61-6AE69DCA9F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1989138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Perkembangan E-Commerce di Indonesia</a:t>
            </a:r>
          </a:p>
          <a:p>
            <a:pPr>
              <a:buFontTx/>
              <a:buNone/>
            </a:pPr>
            <a:endParaRPr lang="en-US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2" grpId="0"/>
      <p:bldP spid="174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1" name="Rectangle 9">
            <a:extLst>
              <a:ext uri="{FF2B5EF4-FFF2-40B4-BE49-F238E27FC236}">
                <a16:creationId xmlns:a16="http://schemas.microsoft.com/office/drawing/2014/main" id="{FB342EB1-CCA9-5392-3E6B-03DB49D5AE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125538"/>
            <a:ext cx="8229600" cy="417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/>
              <a:t>Perkembangan E-Commerce (</a:t>
            </a:r>
            <a:r>
              <a:rPr lang="en-US" sz="3200" b="1" i="1"/>
              <a:t>Cont</a:t>
            </a:r>
            <a:r>
              <a:rPr lang="en-US" sz="3200" b="1"/>
              <a:t>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A297DB2-5BCE-F90E-1393-C98518A076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54214" y="1628775"/>
            <a:ext cx="8389937" cy="6477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Perkembangan E-Commerce Internasional</a:t>
            </a:r>
          </a:p>
        </p:txBody>
      </p:sp>
      <p:sp>
        <p:nvSpPr>
          <p:cNvPr id="21508" name="Rectangle 6">
            <a:extLst>
              <a:ext uri="{FF2B5EF4-FFF2-40B4-BE49-F238E27FC236}">
                <a16:creationId xmlns:a16="http://schemas.microsoft.com/office/drawing/2014/main" id="{C1DE634B-A888-5EE7-89F3-A2F28B44E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278063"/>
            <a:ext cx="857091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8463" indent="-398463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Menurut Survey dari IDC, Pertumbuhan E-Commerce di Luar Indonesia, mencapai 800% sampai dengan tahun 2005. Didunia maya sekarang terdapat, lebih dari ± 2.100.000 images dan ± 128,3 juta exiting pages</a:t>
            </a:r>
            <a:r>
              <a:rPr lang="en-US" altLang="en-US" sz="240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id-ID" altLang="en-US" sz="2400">
                <a:latin typeface="Arial" panose="020B0604020202020204" pitchFamily="34" charset="0"/>
              </a:rPr>
              <a:t>Menurut Survei yang dilakukan oleh So-Net (Southbourne Internet) </a:t>
            </a:r>
            <a:r>
              <a:rPr lang="id-ID" altLang="en-US" sz="2400">
                <a:latin typeface="Arial" panose="020B0604020202020204" pitchFamily="34" charset="0"/>
                <a:hlinkClick r:id="rId3"/>
              </a:rPr>
              <a:t>www.southbourne.com</a:t>
            </a:r>
            <a:r>
              <a:rPr lang="id-ID" altLang="en-US" sz="2400">
                <a:latin typeface="Arial" panose="020B0604020202020204" pitchFamily="34" charset="0"/>
              </a:rPr>
              <a:t>,</a:t>
            </a:r>
            <a:r>
              <a:rPr lang="en-US" altLang="en-US" sz="2400">
                <a:latin typeface="Arial" panose="020B0604020202020204" pitchFamily="34" charset="0"/>
              </a:rPr>
              <a:t> Tahun</a:t>
            </a:r>
            <a:r>
              <a:rPr lang="id-ID" altLang="en-US" sz="2400">
                <a:latin typeface="Arial" panose="020B0604020202020204" pitchFamily="34" charset="0"/>
              </a:rPr>
              <a:t> 2005 konsumen membelanjakan diatas £ 80 Milyar  ($143 Milyar) naik sebesar 22% dari 2004 dari figur perbelanjaan online menurut suatu laporan dari Comscore Jaringan </a:t>
            </a:r>
            <a:r>
              <a:rPr lang="en-US" altLang="en-US" sz="2400">
                <a:latin typeface="Arial" panose="020B0604020202020204" pitchFamily="34" charset="0"/>
              </a:rPr>
              <a:t>(</a:t>
            </a:r>
            <a:r>
              <a:rPr lang="en-US" altLang="en-US" sz="2400">
                <a:latin typeface="Arial" panose="020B0604020202020204" pitchFamily="34" charset="0"/>
                <a:hlinkClick r:id="rId4"/>
              </a:rPr>
              <a:t>ht</a:t>
            </a:r>
            <a:r>
              <a:rPr lang="id-ID" altLang="en-US" sz="2400">
                <a:latin typeface="Arial" panose="020B0604020202020204" pitchFamily="34" charset="0"/>
                <a:hlinkClick r:id="rId4"/>
              </a:rPr>
              <a:t>tp://www.comscore.com/press/pr.asp</a:t>
            </a:r>
            <a:r>
              <a:rPr lang="id-ID" altLang="en-US" sz="2400">
                <a:latin typeface="Arial" panose="020B0604020202020204" pitchFamily="34" charset="0"/>
              </a:rPr>
              <a:t> )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1379</Words>
  <Application>Microsoft Office PowerPoint</Application>
  <PresentationFormat>Widescreen</PresentationFormat>
  <Paragraphs>188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Black</vt:lpstr>
      <vt:lpstr>Calibri</vt:lpstr>
      <vt:lpstr>Impact</vt:lpstr>
      <vt:lpstr>Times New Roman</vt:lpstr>
      <vt:lpstr>Tw Cen MT</vt:lpstr>
      <vt:lpstr>Wingdings</vt:lpstr>
      <vt:lpstr>Wingdings 2</vt:lpstr>
      <vt:lpstr>Circuit</vt:lpstr>
      <vt:lpstr>PowerPoint Presentation</vt:lpstr>
      <vt:lpstr>Pembahasan</vt:lpstr>
      <vt:lpstr>Pengertian E-Commerce</vt:lpstr>
      <vt:lpstr>PowerPoint Presentation</vt:lpstr>
      <vt:lpstr>PowerPoint Presentation</vt:lpstr>
      <vt:lpstr>Perkembangan E-Commerce</vt:lpstr>
      <vt:lpstr>Perkembangan E-Commerce (Cont)</vt:lpstr>
      <vt:lpstr>Perkembangan E-Commerce</vt:lpstr>
      <vt:lpstr>Perkembangan E-Commerce (Cont)</vt:lpstr>
      <vt:lpstr>Ruang Lingkup E-Commerce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Pengenalan E-Tailing</vt:lpstr>
      <vt:lpstr>PowerPoint Presentation</vt:lpstr>
      <vt:lpstr>PowerPoint Presentation</vt:lpstr>
      <vt:lpstr>PowerPoint Presentation</vt:lpstr>
      <vt:lpstr>Karakteristik Keberhasilan E-Tailing</vt:lpstr>
      <vt:lpstr>PowerPoint Presentation</vt:lpstr>
      <vt:lpstr>Model Bisnis E-Tailing</vt:lpstr>
      <vt:lpstr>1. Chanel Support</vt:lpstr>
      <vt:lpstr>3. Auctioner </vt:lpstr>
      <vt:lpstr>Permasalahan E-Tailing </vt:lpstr>
      <vt:lpstr>Permasalahan E-Tailing (Cont) </vt:lpstr>
      <vt:lpstr>Permasalahan E-Tailing (Cont)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Pujiati Pujiati</dc:creator>
  <cp:lastModifiedBy>Pujiati Pujiati</cp:lastModifiedBy>
  <cp:revision>1</cp:revision>
  <dcterms:created xsi:type="dcterms:W3CDTF">2024-08-13T12:48:28Z</dcterms:created>
  <dcterms:modified xsi:type="dcterms:W3CDTF">2024-08-13T12:48:51Z</dcterms:modified>
</cp:coreProperties>
</file>