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2765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654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3508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03290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1172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2301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9546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323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7362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419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094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506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8349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018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890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9400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32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70FC35-410B-454E-842B-94841E8CF991}" type="datetimeFigureOut">
              <a:rPr lang="en-ID" smtClean="0"/>
              <a:t>05/06/2023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D1DE48C-F643-48D5-AFB9-A917C48DE7A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699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CBD02-01B2-E11A-B581-0E24E9B8C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415627"/>
          </a:xfrm>
        </p:spPr>
        <p:txBody>
          <a:bodyPr/>
          <a:lstStyle/>
          <a:p>
            <a:pPr algn="ctr"/>
            <a:r>
              <a:rPr lang="en-US" dirty="0"/>
              <a:t>LAPORAN PENELITIAN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4F55D-FF00-40F2-BAF1-85AE08DFC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8955" y="3741060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IDA BUDIARTY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890117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EAEA9-0CAB-C890-18E2-1117F040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Laporan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88380-8319-A3B1-D7C8-3C59201E0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Penulisan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dan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 yang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sasaran</a:t>
            </a:r>
            <a:r>
              <a:rPr lang="en-ID" dirty="0"/>
              <a:t>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disesuaikan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keduanya</a:t>
            </a:r>
            <a:r>
              <a:rPr lang="en-ID" dirty="0"/>
              <a:t>, </a:t>
            </a:r>
          </a:p>
          <a:p>
            <a:r>
              <a:rPr lang="en-ID" dirty="0"/>
              <a:t>Fitur </a:t>
            </a:r>
            <a:r>
              <a:rPr lang="en-ID" dirty="0" err="1"/>
              <a:t>mendasar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integral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tertulis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kejelasan</a:t>
            </a:r>
            <a:r>
              <a:rPr lang="en-ID" dirty="0"/>
              <a:t>, </a:t>
            </a:r>
            <a:r>
              <a:rPr lang="en-ID" dirty="0" err="1"/>
              <a:t>ketepatan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, </a:t>
            </a:r>
            <a:r>
              <a:rPr lang="en-ID" dirty="0" err="1"/>
              <a:t>koherensi</a:t>
            </a:r>
            <a:r>
              <a:rPr lang="en-ID" dirty="0"/>
              <a:t>, </a:t>
            </a:r>
            <a:r>
              <a:rPr lang="en-ID" dirty="0" err="1"/>
              <a:t>penekanan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 pada </a:t>
            </a:r>
            <a:r>
              <a:rPr lang="en-ID" dirty="0" err="1"/>
              <a:t>aspek-aspek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, </a:t>
            </a:r>
            <a:r>
              <a:rPr lang="en-ID" dirty="0" err="1"/>
              <a:t>pengaturan</a:t>
            </a:r>
            <a:r>
              <a:rPr lang="en-ID" dirty="0"/>
              <a:t> </a:t>
            </a:r>
            <a:r>
              <a:rPr lang="en-ID" dirty="0" err="1"/>
              <a:t>paragraf</a:t>
            </a:r>
            <a:r>
              <a:rPr lang="en-ID" dirty="0"/>
              <a:t> yang </a:t>
            </a:r>
            <a:r>
              <a:rPr lang="en-ID" dirty="0" err="1"/>
              <a:t>bermakna</a:t>
            </a:r>
            <a:r>
              <a:rPr lang="en-ID" dirty="0"/>
              <a:t>, </a:t>
            </a:r>
            <a:r>
              <a:rPr lang="en-ID" dirty="0" err="1"/>
              <a:t>transisi</a:t>
            </a:r>
            <a:r>
              <a:rPr lang="en-ID" dirty="0"/>
              <a:t> yang </a:t>
            </a:r>
            <a:r>
              <a:rPr lang="en-ID" dirty="0" err="1"/>
              <a:t>mulus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topik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topik</a:t>
            </a:r>
            <a:r>
              <a:rPr lang="en-ID" dirty="0"/>
              <a:t> </a:t>
            </a:r>
            <a:r>
              <a:rPr lang="en-ID" dirty="0" err="1"/>
              <a:t>berikutnya</a:t>
            </a:r>
            <a:r>
              <a:rPr lang="en-ID" dirty="0"/>
              <a:t>, </a:t>
            </a:r>
            <a:r>
              <a:rPr lang="en-ID" dirty="0" err="1"/>
              <a:t>pilihan</a:t>
            </a:r>
            <a:r>
              <a:rPr lang="en-ID" dirty="0"/>
              <a:t> kata yang </a:t>
            </a:r>
            <a:r>
              <a:rPr lang="en-ID" dirty="0" err="1"/>
              <a:t>tepat</a:t>
            </a:r>
            <a:r>
              <a:rPr lang="en-ID" dirty="0"/>
              <a:t>. </a:t>
            </a:r>
          </a:p>
          <a:p>
            <a:r>
              <a:rPr lang="en-ID" dirty="0" err="1"/>
              <a:t>Laporan</a:t>
            </a:r>
            <a:r>
              <a:rPr lang="en-ID" dirty="0"/>
              <a:t> juga </a:t>
            </a:r>
            <a:r>
              <a:rPr lang="en-ID" dirty="0" err="1"/>
              <a:t>harus</a:t>
            </a:r>
            <a:r>
              <a:rPr lang="en-ID" dirty="0"/>
              <a:t>, </a:t>
            </a:r>
            <a:r>
              <a:rPr lang="en-ID" dirty="0" err="1"/>
              <a:t>sedapat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,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jargon </a:t>
            </a:r>
            <a:r>
              <a:rPr lang="en-ID" dirty="0" err="1"/>
              <a:t>teknis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statistik</a:t>
            </a:r>
            <a:r>
              <a:rPr lang="en-ID" dirty="0"/>
              <a:t> </a:t>
            </a:r>
            <a:r>
              <a:rPr lang="en-ID" dirty="0" err="1"/>
              <a:t>kecuali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teknis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statistik</a:t>
            </a:r>
            <a:r>
              <a:rPr lang="en-ID" dirty="0"/>
              <a:t>. </a:t>
            </a:r>
            <a:r>
              <a:rPr lang="en-ID" dirty="0" err="1"/>
              <a:t>Ketepatan</a:t>
            </a:r>
            <a:r>
              <a:rPr lang="en-ID" dirty="0"/>
              <a:t> juga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tata </a:t>
            </a:r>
            <a:r>
              <a:rPr lang="en-ID" dirty="0" err="1"/>
              <a:t>bahasa</a:t>
            </a:r>
            <a:r>
              <a:rPr lang="en-ID" dirty="0"/>
              <a:t> dan </a:t>
            </a:r>
            <a:r>
              <a:rPr lang="en-ID" dirty="0" err="1"/>
              <a:t>ejaan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42598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74732-6483-70DD-C6D4-13CBA7C63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Laporan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311E2-2B5B-4BDA-B505-D87A30C4B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80" y="2123440"/>
            <a:ext cx="11064240" cy="4328160"/>
          </a:xfrm>
        </p:spPr>
        <p:txBody>
          <a:bodyPr>
            <a:noAutofit/>
          </a:bodyPr>
          <a:lstStyle/>
          <a:p>
            <a:r>
              <a:rPr lang="en-ID" sz="2200" dirty="0" err="1"/>
              <a:t>Asumsi</a:t>
            </a:r>
            <a:r>
              <a:rPr lang="en-ID" sz="2200" dirty="0"/>
              <a:t> </a:t>
            </a:r>
            <a:r>
              <a:rPr lang="en-ID" sz="2200" dirty="0" err="1"/>
              <a:t>apa</a:t>
            </a:r>
            <a:r>
              <a:rPr lang="en-ID" sz="2200" dirty="0"/>
              <a:t> pun yang </a:t>
            </a:r>
            <a:r>
              <a:rPr lang="en-ID" sz="2200" dirty="0" err="1"/>
              <a:t>dibuat</a:t>
            </a:r>
            <a:r>
              <a:rPr lang="en-ID" sz="2200" dirty="0"/>
              <a:t> oleh </a:t>
            </a:r>
            <a:r>
              <a:rPr lang="en-ID" sz="2200" dirty="0" err="1"/>
              <a:t>peneliti</a:t>
            </a:r>
            <a:r>
              <a:rPr lang="en-ID" sz="2200" dirty="0"/>
              <a:t> </a:t>
            </a:r>
            <a:r>
              <a:rPr lang="en-ID" sz="2200" dirty="0" err="1"/>
              <a:t>harus</a:t>
            </a:r>
            <a:r>
              <a:rPr lang="en-ID" sz="2200" dirty="0"/>
              <a:t> </a:t>
            </a:r>
            <a:r>
              <a:rPr lang="en-ID" sz="2200" dirty="0" err="1"/>
              <a:t>dinyatakan</a:t>
            </a:r>
            <a:r>
              <a:rPr lang="en-ID" sz="2200" dirty="0"/>
              <a:t> </a:t>
            </a:r>
            <a:r>
              <a:rPr lang="en-ID" sz="2200" dirty="0" err="1"/>
              <a:t>dengan</a:t>
            </a:r>
            <a:r>
              <a:rPr lang="en-ID" sz="2200" dirty="0"/>
              <a:t> </a:t>
            </a:r>
            <a:r>
              <a:rPr lang="en-ID" sz="2200" dirty="0" err="1"/>
              <a:t>jelas</a:t>
            </a:r>
            <a:r>
              <a:rPr lang="en-ID" sz="2200" dirty="0"/>
              <a:t>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laporan</a:t>
            </a:r>
            <a:r>
              <a:rPr lang="en-ID" sz="2200" dirty="0"/>
              <a:t>, dan </a:t>
            </a:r>
            <a:r>
              <a:rPr lang="en-ID" sz="2200" dirty="0" err="1"/>
              <a:t>fakta</a:t>
            </a:r>
            <a:r>
              <a:rPr lang="en-ID" sz="2200" dirty="0"/>
              <a:t>, </a:t>
            </a:r>
            <a:r>
              <a:rPr lang="en-ID" sz="2200" dirty="0" err="1"/>
              <a:t>bukan</a:t>
            </a:r>
            <a:r>
              <a:rPr lang="en-ID" sz="2200" dirty="0"/>
              <a:t> </a:t>
            </a:r>
            <a:r>
              <a:rPr lang="en-ID" sz="2200" dirty="0" err="1"/>
              <a:t>opini</a:t>
            </a:r>
            <a:r>
              <a:rPr lang="en-ID" sz="2200" dirty="0"/>
              <a:t>, yang </a:t>
            </a:r>
            <a:r>
              <a:rPr lang="en-ID" sz="2200" dirty="0" err="1"/>
              <a:t>disajikan</a:t>
            </a:r>
            <a:r>
              <a:rPr lang="en-ID" sz="2200" dirty="0"/>
              <a:t>. </a:t>
            </a:r>
          </a:p>
          <a:p>
            <a:r>
              <a:rPr lang="en-ID" sz="2200" dirty="0" err="1"/>
              <a:t>Laporan</a:t>
            </a:r>
            <a:r>
              <a:rPr lang="en-ID" sz="2200" dirty="0"/>
              <a:t> </a:t>
            </a:r>
            <a:r>
              <a:rPr lang="en-ID" sz="2200" dirty="0" err="1"/>
              <a:t>harus</a:t>
            </a:r>
            <a:r>
              <a:rPr lang="en-ID" sz="2200" dirty="0"/>
              <a:t> </a:t>
            </a:r>
            <a:r>
              <a:rPr lang="en-ID" sz="2200" dirty="0" err="1"/>
              <a:t>diatur</a:t>
            </a:r>
            <a:r>
              <a:rPr lang="en-ID" sz="2200" dirty="0"/>
              <a:t> </a:t>
            </a:r>
            <a:r>
              <a:rPr lang="en-ID" sz="2200" dirty="0" err="1"/>
              <a:t>dengan</a:t>
            </a:r>
            <a:r>
              <a:rPr lang="en-ID" sz="2200" dirty="0"/>
              <a:t> </a:t>
            </a:r>
            <a:r>
              <a:rPr lang="en-ID" sz="2200" dirty="0" err="1"/>
              <a:t>cara</a:t>
            </a:r>
            <a:r>
              <a:rPr lang="en-ID" sz="2200" dirty="0"/>
              <a:t> yang </a:t>
            </a:r>
            <a:r>
              <a:rPr lang="en-ID" sz="2200" dirty="0" err="1"/>
              <a:t>meningkatkan</a:t>
            </a:r>
            <a:r>
              <a:rPr lang="en-ID" sz="2200" dirty="0"/>
              <a:t> </a:t>
            </a:r>
            <a:r>
              <a:rPr lang="en-ID" sz="2200" dirty="0" err="1"/>
              <a:t>alur</a:t>
            </a:r>
            <a:r>
              <a:rPr lang="en-ID" sz="2200" dirty="0"/>
              <a:t> </a:t>
            </a:r>
            <a:r>
              <a:rPr lang="en-ID" sz="2200" dirty="0" err="1"/>
              <a:t>materi</a:t>
            </a:r>
            <a:r>
              <a:rPr lang="en-ID" sz="2200" dirty="0"/>
              <a:t> yang </a:t>
            </a:r>
            <a:r>
              <a:rPr lang="en-ID" sz="2200" dirty="0" err="1"/>
              <a:t>bermakna</a:t>
            </a:r>
            <a:r>
              <a:rPr lang="en-ID" sz="2200" dirty="0"/>
              <a:t> dan </a:t>
            </a:r>
            <a:r>
              <a:rPr lang="en-ID" sz="2200" dirty="0" err="1"/>
              <a:t>lancar</a:t>
            </a:r>
            <a:r>
              <a:rPr lang="en-ID" sz="2200" dirty="0"/>
              <a:t>, </a:t>
            </a:r>
            <a:r>
              <a:rPr lang="en-ID" sz="2200" dirty="0" err="1"/>
              <a:t>seiring</a:t>
            </a:r>
            <a:r>
              <a:rPr lang="en-ID" sz="2200" dirty="0"/>
              <a:t> </a:t>
            </a:r>
            <a:r>
              <a:rPr lang="en-ID" sz="2200" dirty="0" err="1"/>
              <a:t>dengan</a:t>
            </a:r>
            <a:r>
              <a:rPr lang="en-ID" sz="2200" dirty="0"/>
              <a:t> </a:t>
            </a:r>
            <a:r>
              <a:rPr lang="en-ID" sz="2200" dirty="0" err="1"/>
              <a:t>kemajuan</a:t>
            </a:r>
            <a:r>
              <a:rPr lang="en-ID" sz="2200" dirty="0"/>
              <a:t> </a:t>
            </a:r>
            <a:r>
              <a:rPr lang="en-ID" sz="2200" dirty="0" err="1"/>
              <a:t>pembaca</a:t>
            </a:r>
            <a:r>
              <a:rPr lang="en-ID" sz="2200" dirty="0"/>
              <a:t>. </a:t>
            </a:r>
            <a:r>
              <a:rPr lang="en-ID" sz="2200" dirty="0" err="1"/>
              <a:t>Pentingnya</a:t>
            </a:r>
            <a:r>
              <a:rPr lang="en-ID" sz="2200" dirty="0"/>
              <a:t> </a:t>
            </a:r>
            <a:r>
              <a:rPr lang="en-ID" sz="2200" dirty="0" err="1"/>
              <a:t>tampilan</a:t>
            </a:r>
            <a:r>
              <a:rPr lang="en-ID" sz="2200" dirty="0"/>
              <a:t> </a:t>
            </a:r>
            <a:r>
              <a:rPr lang="en-ID" sz="2200" dirty="0" err="1"/>
              <a:t>laporan</a:t>
            </a:r>
            <a:r>
              <a:rPr lang="en-ID" sz="2200" dirty="0"/>
              <a:t> dan </a:t>
            </a:r>
            <a:r>
              <a:rPr lang="en-ID" sz="2200" dirty="0" err="1"/>
              <a:t>keterbacaannya</a:t>
            </a:r>
            <a:r>
              <a:rPr lang="en-ID" sz="2200" dirty="0"/>
              <a:t> </a:t>
            </a:r>
            <a:r>
              <a:rPr lang="en-ID" sz="2200" dirty="0" err="1"/>
              <a:t>tidak</a:t>
            </a:r>
            <a:r>
              <a:rPr lang="en-ID" sz="2200" dirty="0"/>
              <a:t> </a:t>
            </a:r>
            <a:r>
              <a:rPr lang="en-ID" sz="2200" dirty="0" err="1"/>
              <a:t>bisa</a:t>
            </a:r>
            <a:r>
              <a:rPr lang="en-ID" sz="2200" dirty="0"/>
              <a:t> </a:t>
            </a:r>
            <a:r>
              <a:rPr lang="en-ID" sz="2200" dirty="0" err="1"/>
              <a:t>terlalu</a:t>
            </a:r>
            <a:r>
              <a:rPr lang="en-ID" sz="2200" dirty="0"/>
              <a:t> </a:t>
            </a:r>
            <a:r>
              <a:rPr lang="en-ID" sz="2200" dirty="0" err="1"/>
              <a:t>ditekankan</a:t>
            </a:r>
            <a:r>
              <a:rPr lang="en-ID" sz="2200" dirty="0"/>
              <a:t>. </a:t>
            </a:r>
          </a:p>
          <a:p>
            <a:r>
              <a:rPr lang="en-ID" sz="2200" dirty="0" err="1"/>
              <a:t>Judul</a:t>
            </a:r>
            <a:r>
              <a:rPr lang="en-ID" sz="2200" dirty="0"/>
              <a:t> dan </a:t>
            </a:r>
            <a:r>
              <a:rPr lang="en-ID" sz="2200" dirty="0" err="1"/>
              <a:t>subjudul</a:t>
            </a:r>
            <a:r>
              <a:rPr lang="en-ID" sz="2200" dirty="0"/>
              <a:t> yang </a:t>
            </a:r>
            <a:r>
              <a:rPr lang="en-ID" sz="2200" dirty="0" err="1"/>
              <a:t>tepat</a:t>
            </a:r>
            <a:r>
              <a:rPr lang="en-ID" sz="2200" dirty="0"/>
              <a:t> </a:t>
            </a:r>
            <a:r>
              <a:rPr lang="en-ID" sz="2200" dirty="0" err="1"/>
              <a:t>membantu</a:t>
            </a:r>
            <a:r>
              <a:rPr lang="en-ID" sz="2200" dirty="0"/>
              <a:t> </a:t>
            </a:r>
            <a:r>
              <a:rPr lang="en-ID" sz="2200" dirty="0" err="1"/>
              <a:t>mengatur</a:t>
            </a:r>
            <a:r>
              <a:rPr lang="en-ID" sz="2200" dirty="0"/>
              <a:t> </a:t>
            </a:r>
            <a:r>
              <a:rPr lang="en-ID" sz="2200" dirty="0" err="1"/>
              <a:t>laporan</a:t>
            </a:r>
            <a:r>
              <a:rPr lang="en-ID" sz="2200" dirty="0"/>
              <a:t> </a:t>
            </a:r>
            <a:r>
              <a:rPr lang="en-ID" sz="2200" dirty="0" err="1"/>
              <a:t>secara</a:t>
            </a:r>
            <a:r>
              <a:rPr lang="en-ID" sz="2200" dirty="0"/>
              <a:t> </a:t>
            </a:r>
            <a:r>
              <a:rPr lang="en-ID" sz="2200" dirty="0" err="1"/>
              <a:t>logis</a:t>
            </a:r>
            <a:r>
              <a:rPr lang="en-ID" sz="2200" dirty="0"/>
              <a:t> dan </a:t>
            </a:r>
            <a:r>
              <a:rPr lang="en-ID" sz="2200" dirty="0" err="1"/>
              <a:t>memungkinkan</a:t>
            </a:r>
            <a:r>
              <a:rPr lang="en-ID" sz="2200" dirty="0"/>
              <a:t> </a:t>
            </a:r>
            <a:r>
              <a:rPr lang="en-ID" sz="2200" dirty="0" err="1"/>
              <a:t>pembaca</a:t>
            </a:r>
            <a:r>
              <a:rPr lang="en-ID" sz="2200" dirty="0"/>
              <a:t> </a:t>
            </a:r>
            <a:r>
              <a:rPr lang="en-ID" sz="2200" dirty="0" err="1"/>
              <a:t>untuk</a:t>
            </a:r>
            <a:r>
              <a:rPr lang="en-ID" sz="2200" dirty="0"/>
              <a:t> </a:t>
            </a:r>
            <a:r>
              <a:rPr lang="en-ID" sz="2200" dirty="0" err="1"/>
              <a:t>mengikuti</a:t>
            </a:r>
            <a:r>
              <a:rPr lang="en-ID" sz="2200" dirty="0"/>
              <a:t> </a:t>
            </a:r>
            <a:r>
              <a:rPr lang="en-ID" sz="2200" dirty="0" err="1"/>
              <a:t>transisi</a:t>
            </a:r>
            <a:r>
              <a:rPr lang="en-ID" sz="2200" dirty="0"/>
              <a:t> </a:t>
            </a:r>
            <a:r>
              <a:rPr lang="en-ID" sz="2200" dirty="0" err="1"/>
              <a:t>dengan</a:t>
            </a:r>
            <a:r>
              <a:rPr lang="en-ID" sz="2200" dirty="0"/>
              <a:t> </a:t>
            </a:r>
            <a:r>
              <a:rPr lang="en-ID" sz="2200" dirty="0" err="1"/>
              <a:t>mudah</a:t>
            </a:r>
            <a:r>
              <a:rPr lang="en-ID" sz="2200" dirty="0"/>
              <a:t>.</a:t>
            </a:r>
          </a:p>
          <a:p>
            <a:r>
              <a:rPr lang="en-ID" sz="2200" dirty="0" err="1"/>
              <a:t>Laporan</a:t>
            </a:r>
            <a:r>
              <a:rPr lang="en-ID" sz="2200" dirty="0"/>
              <a:t> </a:t>
            </a:r>
            <a:r>
              <a:rPr lang="en-ID" sz="2200" dirty="0" err="1"/>
              <a:t>diketik</a:t>
            </a:r>
            <a:r>
              <a:rPr lang="en-ID" sz="2200" dirty="0"/>
              <a:t> </a:t>
            </a:r>
            <a:r>
              <a:rPr lang="en-ID" sz="2200" dirty="0" err="1"/>
              <a:t>dengan</a:t>
            </a:r>
            <a:r>
              <a:rPr lang="en-ID" sz="2200" dirty="0"/>
              <a:t> </a:t>
            </a:r>
            <a:r>
              <a:rPr lang="en-ID" sz="2200" dirty="0" err="1"/>
              <a:t>spasi</a:t>
            </a:r>
            <a:r>
              <a:rPr lang="en-ID" sz="2200" dirty="0"/>
              <a:t> </a:t>
            </a:r>
            <a:r>
              <a:rPr lang="en-ID" sz="2200" dirty="0" err="1"/>
              <a:t>ganda</a:t>
            </a:r>
            <a:r>
              <a:rPr lang="en-ID" sz="2200" dirty="0"/>
              <a:t> </a:t>
            </a:r>
            <a:r>
              <a:rPr lang="en-ID" sz="2200" dirty="0" err="1"/>
              <a:t>dengan</a:t>
            </a:r>
            <a:r>
              <a:rPr lang="en-ID" sz="2200" dirty="0"/>
              <a:t> margin </a:t>
            </a:r>
            <a:r>
              <a:rPr lang="en-ID" sz="2200" dirty="0" err="1"/>
              <a:t>lebar</a:t>
            </a:r>
            <a:r>
              <a:rPr lang="en-ID" sz="2200" dirty="0"/>
              <a:t> di </a:t>
            </a:r>
            <a:r>
              <a:rPr lang="en-ID" sz="2200" dirty="0" err="1"/>
              <a:t>semua</a:t>
            </a:r>
            <a:r>
              <a:rPr lang="en-ID" sz="2200" dirty="0"/>
              <a:t> </a:t>
            </a:r>
            <a:r>
              <a:rPr lang="en-ID" sz="2200" dirty="0" err="1"/>
              <a:t>sisi</a:t>
            </a:r>
            <a:r>
              <a:rPr lang="en-ID" sz="2200" dirty="0"/>
              <a:t> </a:t>
            </a:r>
            <a:r>
              <a:rPr lang="en-ID" sz="2200" dirty="0" err="1"/>
              <a:t>memungkinkan</a:t>
            </a:r>
            <a:r>
              <a:rPr lang="en-ID" sz="2200" dirty="0"/>
              <a:t> </a:t>
            </a:r>
            <a:r>
              <a:rPr lang="en-ID" sz="2200" dirty="0" err="1"/>
              <a:t>pembaca</a:t>
            </a:r>
            <a:r>
              <a:rPr lang="en-ID" sz="2200" dirty="0"/>
              <a:t> </a:t>
            </a:r>
            <a:r>
              <a:rPr lang="en-ID" sz="2200" dirty="0" err="1"/>
              <a:t>untuk</a:t>
            </a:r>
            <a:r>
              <a:rPr lang="en-ID" sz="2200" dirty="0"/>
              <a:t> </a:t>
            </a:r>
            <a:r>
              <a:rPr lang="en-ID" sz="2200" dirty="0" err="1"/>
              <a:t>membuat</a:t>
            </a:r>
            <a:r>
              <a:rPr lang="en-ID" sz="2200" dirty="0"/>
              <a:t> </a:t>
            </a:r>
            <a:r>
              <a:rPr lang="en-ID" sz="2200" dirty="0" err="1"/>
              <a:t>catatan</a:t>
            </a:r>
            <a:r>
              <a:rPr lang="en-ID" sz="2200" dirty="0"/>
              <a:t>/</a:t>
            </a:r>
            <a:r>
              <a:rPr lang="en-ID" sz="2200" dirty="0" err="1"/>
              <a:t>komentar</a:t>
            </a:r>
            <a:r>
              <a:rPr lang="en-ID" sz="2200" dirty="0"/>
              <a:t> </a:t>
            </a:r>
            <a:r>
              <a:rPr lang="en-ID" sz="2200" dirty="0" err="1"/>
              <a:t>sambil</a:t>
            </a:r>
            <a:r>
              <a:rPr lang="en-ID" sz="2200" dirty="0"/>
              <a:t> </a:t>
            </a:r>
            <a:r>
              <a:rPr lang="en-ID" sz="2200" dirty="0" err="1"/>
              <a:t>membaca</a:t>
            </a:r>
            <a:r>
              <a:rPr lang="en-ID" sz="2200" dirty="0"/>
              <a:t> </a:t>
            </a:r>
            <a:r>
              <a:rPr lang="en-ID" sz="2200" dirty="0" err="1"/>
              <a:t>isinya</a:t>
            </a:r>
            <a:r>
              <a:rPr lang="en-ID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7982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F4FE2-4F28-9DE4-BA4A-C96DDE353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Bagian Integral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Laporan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6C0CE-35B3-5C51-3834-A4865FEEA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2011680"/>
            <a:ext cx="11094720" cy="4551680"/>
          </a:xfrm>
        </p:spPr>
        <p:txBody>
          <a:bodyPr>
            <a:normAutofit fontScale="47500" lnSpcReduction="20000"/>
          </a:bodyPr>
          <a:lstStyle/>
          <a:p>
            <a:pPr>
              <a:buFont typeface="+mj-lt"/>
              <a:buAutoNum type="arabicPeriod"/>
            </a:pPr>
            <a:r>
              <a:rPr lang="en-US" sz="4200" dirty="0">
                <a:latin typeface="Baskerville Old Face" panose="02020602080505020303" pitchFamily="18" charset="0"/>
              </a:rPr>
              <a:t>Halaman </a:t>
            </a:r>
            <a:r>
              <a:rPr lang="en-US" sz="4200" dirty="0" err="1">
                <a:latin typeface="Baskerville Old Face" panose="02020602080505020303" pitchFamily="18" charset="0"/>
              </a:rPr>
              <a:t>Judul</a:t>
            </a:r>
            <a:endParaRPr lang="en-US" sz="4200" dirty="0">
              <a:latin typeface="Baskerville Old Face" panose="02020602080505020303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4200" i="1" dirty="0">
                <a:latin typeface="Baskerville Old Face" panose="02020602080505020303" pitchFamily="18" charset="0"/>
              </a:rPr>
              <a:t>Table content</a:t>
            </a:r>
          </a:p>
          <a:p>
            <a:pPr>
              <a:buFont typeface="+mj-lt"/>
              <a:buAutoNum type="arabicPeriod"/>
            </a:pPr>
            <a:r>
              <a:rPr lang="en-US" sz="4200" dirty="0">
                <a:latin typeface="Baskerville Old Face" panose="02020602080505020303" pitchFamily="18" charset="0"/>
              </a:rPr>
              <a:t>Halaman </a:t>
            </a:r>
            <a:r>
              <a:rPr lang="en-US" sz="4200" dirty="0" err="1">
                <a:latin typeface="Baskerville Old Face" panose="02020602080505020303" pitchFamily="18" charset="0"/>
              </a:rPr>
              <a:t>authorisasi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Peneliti</a:t>
            </a:r>
            <a:endParaRPr lang="en-US" sz="4200" dirty="0">
              <a:latin typeface="Baskerville Old Face" panose="02020602080505020303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4200" dirty="0" err="1">
                <a:latin typeface="Baskerville Old Face" panose="02020602080505020303" pitchFamily="18" charset="0"/>
              </a:rPr>
              <a:t>Ringkasan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atau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Sinopsis</a:t>
            </a:r>
            <a:endParaRPr lang="en-US" sz="4200" dirty="0">
              <a:latin typeface="Baskerville Old Face" panose="02020602080505020303" pitchFamily="18" charset="0"/>
            </a:endParaRPr>
          </a:p>
          <a:p>
            <a:pPr marL="800100" lvl="1" indent="-342900">
              <a:buSzPct val="100000"/>
              <a:buFont typeface="+mj-lt"/>
              <a:buAutoNum type="alphaLcPeriod"/>
            </a:pPr>
            <a:r>
              <a:rPr lang="en-US" sz="4200" dirty="0" err="1">
                <a:latin typeface="Baskerville Old Face" panose="02020602080505020303" pitchFamily="18" charset="0"/>
              </a:rPr>
              <a:t>Introduksi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atau</a:t>
            </a:r>
            <a:r>
              <a:rPr lang="en-US" sz="4200" dirty="0">
                <a:latin typeface="Baskerville Old Face" panose="02020602080505020303" pitchFamily="18" charset="0"/>
              </a:rPr>
              <a:t> detail </a:t>
            </a:r>
            <a:r>
              <a:rPr lang="en-US" sz="4200" dirty="0" err="1">
                <a:latin typeface="Baskerville Old Face" panose="02020602080505020303" pitchFamily="18" charset="0"/>
              </a:rPr>
              <a:t>relevan</a:t>
            </a:r>
            <a:endParaRPr lang="en-US" sz="4200" dirty="0">
              <a:latin typeface="Baskerville Old Face" panose="02020602080505020303" pitchFamily="18" charset="0"/>
            </a:endParaRPr>
          </a:p>
          <a:p>
            <a:pPr marL="800100" lvl="1" indent="-342900">
              <a:buSzPct val="100000"/>
              <a:buFont typeface="+mj-lt"/>
              <a:buAutoNum type="alphaLcPeriod"/>
            </a:pPr>
            <a:r>
              <a:rPr lang="en-US" sz="4200" dirty="0">
                <a:latin typeface="Baskerville Old Face" panose="02020602080505020303" pitchFamily="18" charset="0"/>
              </a:rPr>
              <a:t>Hasil </a:t>
            </a:r>
            <a:r>
              <a:rPr lang="en-US" sz="4200" dirty="0" err="1">
                <a:latin typeface="Baskerville Old Face" panose="02020602080505020303" pitchFamily="18" charset="0"/>
              </a:rPr>
              <a:t>analisis</a:t>
            </a:r>
            <a:r>
              <a:rPr lang="en-US" sz="4200" dirty="0">
                <a:latin typeface="Baskerville Old Face" panose="02020602080505020303" pitchFamily="18" charset="0"/>
              </a:rPr>
              <a:t> data</a:t>
            </a:r>
          </a:p>
          <a:p>
            <a:pPr marL="800100" lvl="1" indent="-342900">
              <a:buSzPct val="100000"/>
              <a:buFont typeface="+mj-lt"/>
              <a:buAutoNum type="alphaLcPeriod"/>
            </a:pPr>
            <a:r>
              <a:rPr lang="en-US" sz="4200" dirty="0">
                <a:latin typeface="Baskerville Old Face" panose="02020602080505020303" pitchFamily="18" charset="0"/>
              </a:rPr>
              <a:t>Kesimpulan dan </a:t>
            </a:r>
            <a:r>
              <a:rPr lang="en-US" sz="4200" dirty="0" err="1">
                <a:latin typeface="Baskerville Old Face" panose="02020602080505020303" pitchFamily="18" charset="0"/>
              </a:rPr>
              <a:t>rekomendasi</a:t>
            </a:r>
            <a:endParaRPr lang="en-US" sz="4200" dirty="0">
              <a:latin typeface="Baskerville Old Face" panose="02020602080505020303" pitchFamily="18" charset="0"/>
            </a:endParaRPr>
          </a:p>
          <a:p>
            <a:pPr marL="400050">
              <a:buSzPct val="100000"/>
              <a:buFont typeface="+mj-lt"/>
              <a:buAutoNum type="arabicPeriod"/>
            </a:pPr>
            <a:r>
              <a:rPr lang="en-US" sz="4200" dirty="0">
                <a:latin typeface="Baskerville Old Face" panose="02020602080505020303" pitchFamily="18" charset="0"/>
              </a:rPr>
              <a:t>Halaman </a:t>
            </a:r>
            <a:r>
              <a:rPr lang="en-US" sz="4200" dirty="0" err="1">
                <a:latin typeface="Baskerville Old Face" panose="02020602080505020303" pitchFamily="18" charset="0"/>
              </a:rPr>
              <a:t>Pendahuluan</a:t>
            </a:r>
            <a:r>
              <a:rPr lang="en-US" sz="4200" dirty="0">
                <a:latin typeface="Baskerville Old Face" panose="02020602080505020303" pitchFamily="18" charset="0"/>
              </a:rPr>
              <a:t>/</a:t>
            </a:r>
            <a:r>
              <a:rPr lang="en-US" sz="4200" dirty="0" err="1">
                <a:latin typeface="Baskerville Old Face" panose="02020602080505020303" pitchFamily="18" charset="0"/>
              </a:rPr>
              <a:t>Latar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Belakang</a:t>
            </a:r>
            <a:endParaRPr lang="en-US" sz="4200" dirty="0">
              <a:latin typeface="Baskerville Old Face" panose="02020602080505020303" pitchFamily="18" charset="0"/>
            </a:endParaRPr>
          </a:p>
          <a:p>
            <a:pPr marL="400050">
              <a:buSzPct val="100000"/>
              <a:buFont typeface="+mj-lt"/>
              <a:buAutoNum type="arabicPeriod"/>
            </a:pPr>
            <a:r>
              <a:rPr lang="en-US" sz="4200" dirty="0">
                <a:latin typeface="Baskerville Old Face" panose="02020602080505020303" pitchFamily="18" charset="0"/>
              </a:rPr>
              <a:t>Bagian Final </a:t>
            </a:r>
            <a:r>
              <a:rPr lang="en-US" sz="4200" dirty="0" err="1">
                <a:latin typeface="Baskerville Old Face" panose="02020602080505020303" pitchFamily="18" charset="0"/>
              </a:rPr>
              <a:t>Laporan</a:t>
            </a:r>
            <a:r>
              <a:rPr lang="en-US" sz="4200" dirty="0">
                <a:latin typeface="Baskerville Old Face" panose="02020602080505020303" pitchFamily="18" charset="0"/>
              </a:rPr>
              <a:t> (</a:t>
            </a:r>
            <a:r>
              <a:rPr lang="en-US" sz="4200" i="1" dirty="0">
                <a:latin typeface="Baskerville Old Face" panose="02020602080505020303" pitchFamily="18" charset="0"/>
              </a:rPr>
              <a:t>Literature Review</a:t>
            </a:r>
            <a:r>
              <a:rPr lang="en-US" sz="4200" dirty="0">
                <a:latin typeface="Baskerville Old Face" panose="02020602080505020303" pitchFamily="18" charset="0"/>
              </a:rPr>
              <a:t>, </a:t>
            </a:r>
            <a:r>
              <a:rPr lang="en-US" sz="4200" dirty="0" err="1">
                <a:latin typeface="Baskerville Old Face" panose="02020602080505020303" pitchFamily="18" charset="0"/>
              </a:rPr>
              <a:t>Metodologi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Penelitian</a:t>
            </a:r>
            <a:r>
              <a:rPr lang="en-US" sz="4200" dirty="0">
                <a:latin typeface="Baskerville Old Face" panose="02020602080505020303" pitchFamily="18" charset="0"/>
              </a:rPr>
              <a:t>, </a:t>
            </a:r>
            <a:r>
              <a:rPr lang="en-US" sz="4200" dirty="0" err="1">
                <a:latin typeface="Baskerville Old Face" panose="02020602080505020303" pitchFamily="18" charset="0"/>
              </a:rPr>
              <a:t>Pembahasan</a:t>
            </a:r>
            <a:r>
              <a:rPr lang="en-US" sz="4200" dirty="0">
                <a:latin typeface="Baskerville Old Face" panose="02020602080505020303" pitchFamily="18" charset="0"/>
              </a:rPr>
              <a:t>, Kesimpulan dan Saran).</a:t>
            </a:r>
          </a:p>
          <a:p>
            <a:pPr marL="400050">
              <a:buSzPct val="100000"/>
              <a:buFont typeface="+mj-lt"/>
              <a:buAutoNum type="arabicPeriod"/>
            </a:pPr>
            <a:r>
              <a:rPr lang="en-US" sz="4200" dirty="0" err="1">
                <a:latin typeface="Baskerville Old Face" panose="02020602080505020303" pitchFamily="18" charset="0"/>
              </a:rPr>
              <a:t>Ucapan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terima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kasih</a:t>
            </a:r>
            <a:r>
              <a:rPr lang="en-US" sz="4200" dirty="0">
                <a:latin typeface="Baskerville Old Face" panose="02020602080505020303" pitchFamily="18" charset="0"/>
              </a:rPr>
              <a:t> </a:t>
            </a:r>
            <a:r>
              <a:rPr lang="en-US" sz="4200" dirty="0" err="1">
                <a:latin typeface="Baskerville Old Face" panose="02020602080505020303" pitchFamily="18" charset="0"/>
              </a:rPr>
              <a:t>Peneliti</a:t>
            </a:r>
            <a:endParaRPr lang="en-US" sz="4200" dirty="0">
              <a:latin typeface="Baskerville Old Face" panose="02020602080505020303" pitchFamily="18" charset="0"/>
            </a:endParaRPr>
          </a:p>
          <a:p>
            <a:pPr marL="400050">
              <a:buSzPct val="100000"/>
              <a:buFont typeface="+mj-lt"/>
              <a:buAutoNum type="arabicPeriod"/>
            </a:pPr>
            <a:r>
              <a:rPr lang="en-US" sz="4200" dirty="0" err="1">
                <a:latin typeface="Baskerville Old Face" panose="02020602080505020303" pitchFamily="18" charset="0"/>
              </a:rPr>
              <a:t>Referensi</a:t>
            </a:r>
            <a:r>
              <a:rPr lang="en-US" sz="4200" dirty="0">
                <a:latin typeface="Baskerville Old Face" panose="02020602080505020303" pitchFamily="18" charset="0"/>
              </a:rPr>
              <a:t> Pustaka</a:t>
            </a:r>
          </a:p>
          <a:p>
            <a:pPr marL="400050">
              <a:buSzPct val="100000"/>
              <a:buFont typeface="+mj-lt"/>
              <a:buAutoNum type="arabicPeriod"/>
            </a:pPr>
            <a:r>
              <a:rPr lang="en-US" sz="4200" dirty="0">
                <a:latin typeface="Baskerville Old Face" panose="02020602080505020303" pitchFamily="18" charset="0"/>
              </a:rPr>
              <a:t>Lampiran</a:t>
            </a:r>
          </a:p>
          <a:p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243A50-9D2C-B60A-D471-43026D2E0625}"/>
              </a:ext>
            </a:extLst>
          </p:cNvPr>
          <p:cNvSpPr txBox="1"/>
          <p:nvPr/>
        </p:nvSpPr>
        <p:spPr>
          <a:xfrm>
            <a:off x="8676640" y="2306320"/>
            <a:ext cx="2814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Desain </a:t>
            </a:r>
            <a:r>
              <a:rPr lang="en-US" dirty="0" err="1">
                <a:latin typeface="Baskerville Old Face" panose="02020602080505020303" pitchFamily="18" charset="0"/>
              </a:rPr>
              <a:t>Riset</a:t>
            </a:r>
            <a:r>
              <a:rPr lang="en-US" dirty="0">
                <a:latin typeface="Baskerville Old Face" panose="02020602080505020303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Baskerville Old Face" panose="02020602080505020303" pitchFamily="18" charset="0"/>
              </a:rPr>
              <a:t>Type and Nature of the Study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Baskerville Old Face" panose="02020602080505020303" pitchFamily="18" charset="0"/>
              </a:rPr>
              <a:t>Sampling Design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Baskerville Old Face" panose="02020602080505020303" pitchFamily="18" charset="0"/>
              </a:rPr>
              <a:t>Data Collection Methods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Baskerville Old Face" panose="02020602080505020303" pitchFamily="18" charset="0"/>
              </a:rPr>
              <a:t>Data Analytic Techniques Use</a:t>
            </a:r>
            <a:endParaRPr lang="en-ID" dirty="0">
              <a:latin typeface="Baskerville Old Face" panose="020206020805050203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C4F9E8-C62D-BEF1-78C4-083FE93B9802}"/>
              </a:ext>
            </a:extLst>
          </p:cNvPr>
          <p:cNvSpPr txBox="1"/>
          <p:nvPr/>
        </p:nvSpPr>
        <p:spPr>
          <a:xfrm>
            <a:off x="4917440" y="2367280"/>
            <a:ext cx="375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Baskerville Old Face" panose="02020602080505020303" pitchFamily="18" charset="0"/>
              </a:rPr>
              <a:t>Detil</a:t>
            </a:r>
            <a:r>
              <a:rPr lang="en-US" b="1" dirty="0"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latin typeface="Baskerville Old Face" panose="02020602080505020303" pitchFamily="18" charset="0"/>
              </a:rPr>
              <a:t>Pendahuluan</a:t>
            </a:r>
            <a:endParaRPr lang="en-US" b="1" dirty="0">
              <a:latin typeface="Baskerville Old Face" panose="020206020805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Baskerville Old Face" panose="02020602080505020303" pitchFamily="18" charset="0"/>
              </a:rPr>
              <a:t>Unstructured and Structured Interviews (</a:t>
            </a:r>
            <a:r>
              <a:rPr lang="en-US" dirty="0" err="1">
                <a:latin typeface="Baskerville Old Face" panose="02020602080505020303" pitchFamily="18" charset="0"/>
              </a:rPr>
              <a:t>laporan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riset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kualitatif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eksperimen</a:t>
            </a:r>
            <a:r>
              <a:rPr lang="en-US" dirty="0">
                <a:latin typeface="Baskerville Old Face" panose="02020602080505020303" pitchFamily="18" charset="0"/>
              </a:rPr>
              <a:t>)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• Literature Survey 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• Theoretical Framework 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• Hypotheses Formulated</a:t>
            </a:r>
            <a:endParaRPr lang="en-ID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902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BB39-EEF6-77CC-54FC-BF1247E1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Lisan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45150-E5E2-EC1D-5B39-4F7E7933A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06320"/>
            <a:ext cx="10244566" cy="4399280"/>
          </a:xfrm>
        </p:spPr>
        <p:txBody>
          <a:bodyPr>
            <a:normAutofit/>
          </a:bodyPr>
          <a:lstStyle/>
          <a:p>
            <a:r>
              <a:rPr lang="en-ID" sz="2400" dirty="0" err="1">
                <a:latin typeface="Baskerville Old Face" panose="02020602080505020303" pitchFamily="18" charset="0"/>
              </a:rPr>
              <a:t>Presentasi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Lisan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dalam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waktu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terbatas</a:t>
            </a:r>
            <a:r>
              <a:rPr lang="en-ID" sz="2400" dirty="0">
                <a:latin typeface="Baskerville Old Face" panose="02020602080505020303" pitchFamily="18" charset="0"/>
              </a:rPr>
              <a:t> (20 </a:t>
            </a:r>
            <a:r>
              <a:rPr lang="en-ID" sz="2400" dirty="0" err="1">
                <a:latin typeface="Baskerville Old Face" panose="02020602080505020303" pitchFamily="18" charset="0"/>
              </a:rPr>
              <a:t>menit</a:t>
            </a:r>
            <a:r>
              <a:rPr lang="en-ID" sz="2400" dirty="0">
                <a:latin typeface="Baskerville Old Face" panose="02020602080505020303" pitchFamily="18" charset="0"/>
              </a:rPr>
              <a:t>) </a:t>
            </a:r>
            <a:r>
              <a:rPr lang="en-ID" sz="2400" dirty="0" err="1">
                <a:latin typeface="Baskerville Old Face" panose="02020602080505020303" pitchFamily="18" charset="0"/>
              </a:rPr>
              <a:t>langsung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ke</a:t>
            </a:r>
            <a:r>
              <a:rPr lang="en-ID" sz="2400" dirty="0">
                <a:latin typeface="Baskerville Old Face" panose="02020602080505020303" pitchFamily="18" charset="0"/>
              </a:rPr>
              <a:t> audience. </a:t>
            </a:r>
            <a:r>
              <a:rPr lang="en-ID" sz="2400" dirty="0" err="1">
                <a:latin typeface="Baskerville Old Face" panose="02020602080505020303" pitchFamily="18" charset="0"/>
              </a:rPr>
              <a:t>Penelitian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beberapa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bulan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disajikan</a:t>
            </a:r>
            <a:r>
              <a:rPr lang="en-ID" sz="2400" dirty="0">
                <a:latin typeface="Baskerville Old Face" panose="02020602080505020303" pitchFamily="18" charset="0"/>
              </a:rPr>
              <a:t> 20 </a:t>
            </a:r>
            <a:r>
              <a:rPr lang="en-ID" sz="2400" dirty="0" err="1">
                <a:latin typeface="Baskerville Old Face" panose="02020602080505020303" pitchFamily="18" charset="0"/>
              </a:rPr>
              <a:t>menit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membutuhkan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sebuah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perencanaan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matang</a:t>
            </a:r>
            <a:r>
              <a:rPr lang="en-ID" sz="2400" dirty="0">
                <a:latin typeface="Baskerville Old Face" panose="02020602080505020303" pitchFamily="18" charset="0"/>
              </a:rPr>
              <a:t>.</a:t>
            </a:r>
          </a:p>
          <a:p>
            <a:r>
              <a:rPr lang="en-ID" sz="2400" dirty="0" err="1">
                <a:latin typeface="Baskerville Old Face" panose="02020602080505020303" pitchFamily="18" charset="0"/>
              </a:rPr>
              <a:t>Bagi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pendengar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belum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membaca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sama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sekali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harus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diyakinkan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bahwa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rekomendasi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dibuat</a:t>
            </a:r>
            <a:r>
              <a:rPr lang="en-ID" sz="2400" dirty="0">
                <a:latin typeface="Baskerville Old Face" panose="02020602080505020303" pitchFamily="18" charset="0"/>
              </a:rPr>
              <a:t> di </a:t>
            </a:r>
            <a:r>
              <a:rPr lang="en-ID" sz="2400" dirty="0" err="1">
                <a:latin typeface="Baskerville Old Face" panose="02020602080505020303" pitchFamily="18" charset="0"/>
              </a:rPr>
              <a:t>dalamnya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memang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terbukti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bermanfaat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bagi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organisasi</a:t>
            </a:r>
            <a:r>
              <a:rPr lang="en-ID" sz="2400" dirty="0">
                <a:latin typeface="Baskerville Old Face" panose="02020602080505020303" pitchFamily="18" charset="0"/>
              </a:rPr>
              <a:t>. </a:t>
            </a:r>
            <a:r>
              <a:rPr lang="en-ID" sz="2400" dirty="0" err="1">
                <a:latin typeface="Baskerville Old Face" panose="02020602080505020303" pitchFamily="18" charset="0"/>
              </a:rPr>
              <a:t>Semua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ini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harus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dicapai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secara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efektif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dalam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hitungan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beberapa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menit</a:t>
            </a:r>
            <a:r>
              <a:rPr lang="en-ID" sz="2400" dirty="0">
                <a:latin typeface="Baskerville Old Face" panose="02020602080505020303" pitchFamily="18" charset="0"/>
              </a:rPr>
              <a:t>. </a:t>
            </a:r>
            <a:r>
              <a:rPr lang="en-ID" sz="2400" dirty="0" err="1">
                <a:latin typeface="Baskerville Old Face" panose="02020602080505020303" pitchFamily="18" charset="0"/>
              </a:rPr>
              <a:t>Sajikan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aspek-aspek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penting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dari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penelitian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untuk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menarik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minat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audiens</a:t>
            </a:r>
            <a:r>
              <a:rPr lang="en-ID" sz="2400" dirty="0">
                <a:latin typeface="Baskerville Old Face" panose="02020602080505020303" pitchFamily="18" charset="0"/>
              </a:rPr>
              <a:t>, agar </a:t>
            </a:r>
            <a:r>
              <a:rPr lang="en-ID" sz="2400" dirty="0" err="1">
                <a:latin typeface="Baskerville Old Face" panose="02020602080505020303" pitchFamily="18" charset="0"/>
              </a:rPr>
              <a:t>tidak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bosan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dengan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hitungan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statistik</a:t>
            </a:r>
            <a:r>
              <a:rPr lang="en-ID" sz="2400" dirty="0">
                <a:latin typeface="Baskerville Old Face" panose="02020602080505020303" pitchFamily="18" charset="0"/>
              </a:rPr>
              <a:t>.</a:t>
            </a:r>
          </a:p>
          <a:p>
            <a:r>
              <a:rPr lang="en-ID" sz="2400" dirty="0" err="1">
                <a:latin typeface="Baskerville Old Face" panose="02020602080505020303" pitchFamily="18" charset="0"/>
              </a:rPr>
              <a:t>Rangsangan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berbeda</a:t>
            </a:r>
            <a:r>
              <a:rPr lang="en-ID" sz="2400" dirty="0">
                <a:latin typeface="Baskerville Old Face" panose="02020602080505020303" pitchFamily="18" charset="0"/>
              </a:rPr>
              <a:t> (overhead, </a:t>
            </a:r>
            <a:r>
              <a:rPr lang="en-ID" sz="2400" dirty="0" err="1">
                <a:latin typeface="Baskerville Old Face" panose="02020602080505020303" pitchFamily="18" charset="0"/>
              </a:rPr>
              <a:t>slide,bagan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penggambaran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bergambar</a:t>
            </a:r>
            <a:r>
              <a:rPr lang="en-ID" sz="2400" dirty="0">
                <a:latin typeface="Baskerville Old Face" panose="02020602080505020303" pitchFamily="18" charset="0"/>
              </a:rPr>
              <a:t> dan tabular, </a:t>
            </a:r>
            <a:r>
              <a:rPr lang="en-ID" sz="2400" dirty="0" err="1">
                <a:latin typeface="Baskerville Old Face" panose="02020602080505020303" pitchFamily="18" charset="0"/>
              </a:rPr>
              <a:t>dll</a:t>
            </a:r>
            <a:r>
              <a:rPr lang="en-ID" sz="2400" dirty="0">
                <a:latin typeface="Baskerville Old Face" panose="02020602080505020303" pitchFamily="18" charset="0"/>
              </a:rPr>
              <a:t>.) </a:t>
            </a:r>
            <a:r>
              <a:rPr lang="en-ID" sz="2400" dirty="0" err="1">
                <a:latin typeface="Baskerville Old Face" panose="02020602080505020303" pitchFamily="18" charset="0"/>
              </a:rPr>
              <a:t>harus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disajikan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secara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kreatif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kepada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audiens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untuk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mempertahankan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minat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mereka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secara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dirty="0" err="1"/>
              <a:t>konsisten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442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C9E9F-DC40-A92A-CADD-29E65766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Lisan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9C4A5-ACCA-58E9-10E6-4468A605B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20" y="2367280"/>
            <a:ext cx="10800080" cy="3652520"/>
          </a:xfrm>
        </p:spPr>
        <p:txBody>
          <a:bodyPr>
            <a:normAutofit/>
          </a:bodyPr>
          <a:lstStyle/>
          <a:p>
            <a:r>
              <a:rPr lang="en-ID" sz="2400" dirty="0" err="1">
                <a:latin typeface="Baskerville Old Face" panose="02020602080505020303" pitchFamily="18" charset="0"/>
              </a:rPr>
              <a:t>Untuk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memungkinkan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semua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ini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waktu</a:t>
            </a:r>
            <a:r>
              <a:rPr lang="en-ID" sz="2400" dirty="0">
                <a:latin typeface="Baskerville Old Face" panose="02020602080505020303" pitchFamily="18" charset="0"/>
              </a:rPr>
              <a:t> dan </a:t>
            </a:r>
            <a:r>
              <a:rPr lang="en-ID" sz="2400" dirty="0" err="1">
                <a:latin typeface="Baskerville Old Face" panose="02020602080505020303" pitchFamily="18" charset="0"/>
              </a:rPr>
              <a:t>usaha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harus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dikeluarkan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dalam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perencanaan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pengorganisasian</a:t>
            </a:r>
            <a:r>
              <a:rPr lang="en-ID" sz="2400" dirty="0">
                <a:latin typeface="Baskerville Old Face" panose="02020602080505020303" pitchFamily="18" charset="0"/>
              </a:rPr>
              <a:t>, dan </a:t>
            </a:r>
            <a:r>
              <a:rPr lang="en-ID" sz="2400" dirty="0" err="1">
                <a:latin typeface="Baskerville Old Face" panose="02020602080505020303" pitchFamily="18" charset="0"/>
              </a:rPr>
              <a:t>latihan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presentasi</a:t>
            </a:r>
            <a:r>
              <a:rPr lang="en-ID" sz="2400" dirty="0">
                <a:latin typeface="Baskerville Old Face" panose="02020602080505020303" pitchFamily="18" charset="0"/>
              </a:rPr>
              <a:t>. </a:t>
            </a:r>
          </a:p>
          <a:p>
            <a:r>
              <a:rPr lang="en-ID" sz="2400" dirty="0">
                <a:latin typeface="Baskerville Old Face" panose="02020602080505020303" pitchFamily="18" charset="0"/>
              </a:rPr>
              <a:t>Slide, overhead, </a:t>
            </a:r>
            <a:r>
              <a:rPr lang="en-ID" sz="2400" dirty="0" err="1">
                <a:latin typeface="Baskerville Old Face" panose="02020602080505020303" pitchFamily="18" charset="0"/>
              </a:rPr>
              <a:t>bagan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grafik</a:t>
            </a:r>
            <a:r>
              <a:rPr lang="en-ID" sz="2400" dirty="0">
                <a:latin typeface="Baskerville Old Face" panose="02020602080505020303" pitchFamily="18" charset="0"/>
              </a:rPr>
              <a:t>, handout—</a:t>
            </a:r>
            <a:r>
              <a:rPr lang="en-ID" sz="2400" dirty="0" err="1">
                <a:latin typeface="Baskerville Old Face" panose="02020602080505020303" pitchFamily="18" charset="0"/>
              </a:rPr>
              <a:t>semua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dalam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cetakan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besar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tebal</a:t>
            </a:r>
            <a:r>
              <a:rPr lang="en-ID" sz="2400" dirty="0">
                <a:latin typeface="Baskerville Old Face" panose="02020602080505020303" pitchFamily="18" charset="0"/>
              </a:rPr>
              <a:t>, dan </a:t>
            </a:r>
            <a:r>
              <a:rPr lang="en-ID" sz="2400" dirty="0" err="1">
                <a:latin typeface="Baskerville Old Face" panose="02020602080505020303" pitchFamily="18" charset="0"/>
              </a:rPr>
              <a:t>lebih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disukai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dalam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berbagai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warna</a:t>
            </a:r>
            <a:r>
              <a:rPr lang="en-ID" sz="2400" dirty="0">
                <a:latin typeface="Baskerville Old Face" panose="02020602080505020303" pitchFamily="18" charset="0"/>
              </a:rPr>
              <a:t>—</a:t>
            </a:r>
            <a:r>
              <a:rPr lang="en-ID" sz="2400" dirty="0" err="1">
                <a:latin typeface="Baskerville Old Face" panose="02020602080505020303" pitchFamily="18" charset="0"/>
              </a:rPr>
              <a:t>membantu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penyaji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mempertahankan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minat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audiens</a:t>
            </a:r>
            <a:r>
              <a:rPr lang="en-ID" sz="2400" dirty="0">
                <a:latin typeface="Baskerville Old Face" panose="02020602080505020303" pitchFamily="18" charset="0"/>
              </a:rPr>
              <a:t>. </a:t>
            </a:r>
          </a:p>
          <a:p>
            <a:r>
              <a:rPr lang="en-ID" sz="2400" dirty="0">
                <a:latin typeface="Baskerville Old Face" panose="02020602080505020303" pitchFamily="18" charset="0"/>
              </a:rPr>
              <a:t>Slide yang </a:t>
            </a:r>
            <a:r>
              <a:rPr lang="en-ID" sz="2400" dirty="0" err="1">
                <a:latin typeface="Baskerville Old Face" panose="02020602080505020303" pitchFamily="18" charset="0"/>
              </a:rPr>
              <a:t>menarik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tetapi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tidak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berlebihan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membantu</a:t>
            </a:r>
            <a:r>
              <a:rPr lang="en-ID" sz="2400" dirty="0">
                <a:latin typeface="Baskerville Old Face" panose="02020602080505020303" pitchFamily="18" charset="0"/>
              </a:rPr>
              <a:t> presenter </a:t>
            </a:r>
            <a:r>
              <a:rPr lang="en-ID" sz="2400" dirty="0" err="1">
                <a:latin typeface="Baskerville Old Face" panose="02020602080505020303" pitchFamily="18" charset="0"/>
              </a:rPr>
              <a:t>berdiskusi</a:t>
            </a:r>
            <a:r>
              <a:rPr lang="en-ID" sz="2400" dirty="0">
                <a:latin typeface="Baskerville Old Face" panose="02020602080505020303" pitchFamily="18" charset="0"/>
              </a:rPr>
              <a:t> dan </a:t>
            </a:r>
            <a:r>
              <a:rPr lang="en-ID" sz="2400" dirty="0" err="1">
                <a:latin typeface="Baskerville Old Face" panose="02020602080505020303" pitchFamily="18" charset="0"/>
              </a:rPr>
              <a:t>menjelaskan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proyek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penelitian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secara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koheren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tanpa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membaca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dari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catatan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sudah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disiapkan</a:t>
            </a:r>
            <a:r>
              <a:rPr lang="en-ID" sz="2400" dirty="0">
                <a:latin typeface="Baskerville Old Face" panose="020206020805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5688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FAC05-2399-716D-F53F-35702DDD7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Lisan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E980-5B43-F39A-7EEF-EB7B09B93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40" y="2346960"/>
            <a:ext cx="11084560" cy="4267200"/>
          </a:xfrm>
        </p:spPr>
        <p:txBody>
          <a:bodyPr>
            <a:normAutofit/>
          </a:bodyPr>
          <a:lstStyle/>
          <a:p>
            <a:r>
              <a:rPr lang="en-ID" dirty="0" err="1"/>
              <a:t>Faktor-faktor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relevan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tertulis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pakaian</a:t>
            </a:r>
            <a:r>
              <a:rPr lang="en-ID" dirty="0"/>
              <a:t>, </a:t>
            </a:r>
            <a:r>
              <a:rPr lang="en-ID" dirty="0" err="1"/>
              <a:t>tingkah</a:t>
            </a:r>
            <a:r>
              <a:rPr lang="en-ID" dirty="0"/>
              <a:t> </a:t>
            </a:r>
            <a:r>
              <a:rPr lang="en-ID" dirty="0" err="1"/>
              <a:t>laku</a:t>
            </a:r>
            <a:r>
              <a:rPr lang="en-ID" dirty="0"/>
              <a:t>, </a:t>
            </a:r>
            <a:r>
              <a:rPr lang="en-ID" dirty="0" err="1"/>
              <a:t>gerak</a:t>
            </a:r>
            <a:r>
              <a:rPr lang="en-ID" dirty="0"/>
              <a:t> </a:t>
            </a:r>
            <a:r>
              <a:rPr lang="en-ID" dirty="0" err="1"/>
              <a:t>tubuh</a:t>
            </a:r>
            <a:r>
              <a:rPr lang="en-ID" dirty="0"/>
              <a:t>, </a:t>
            </a:r>
            <a:r>
              <a:rPr lang="en-ID" dirty="0" err="1"/>
              <a:t>modulasi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, dan </a:t>
            </a:r>
            <a:r>
              <a:rPr lang="en-ID" dirty="0" err="1"/>
              <a:t>sejenisnya</a:t>
            </a:r>
            <a:r>
              <a:rPr lang="en-ID" dirty="0"/>
              <a:t>,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. </a:t>
            </a:r>
            <a:r>
              <a:rPr lang="en-ID" dirty="0" err="1"/>
              <a:t>Berbicara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lantang</a:t>
            </a:r>
            <a:r>
              <a:rPr lang="en-ID" dirty="0"/>
              <a:t>, </a:t>
            </a:r>
            <a:r>
              <a:rPr lang="en-ID" dirty="0" err="1"/>
              <a:t>jelas</a:t>
            </a:r>
            <a:r>
              <a:rPr lang="en-ID" dirty="0"/>
              <a:t>,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tingkah</a:t>
            </a:r>
            <a:r>
              <a:rPr lang="en-ID" dirty="0"/>
              <a:t> </a:t>
            </a:r>
            <a:r>
              <a:rPr lang="en-ID" dirty="0" err="1"/>
              <a:t>laku</a:t>
            </a:r>
            <a:r>
              <a:rPr lang="en-ID" dirty="0"/>
              <a:t> yang </a:t>
            </a:r>
            <a:r>
              <a:rPr lang="en-ID" dirty="0" err="1"/>
              <a:t>mengganggu</a:t>
            </a:r>
            <a:r>
              <a:rPr lang="en-ID" dirty="0"/>
              <a:t>, dan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kecepatan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.</a:t>
            </a:r>
          </a:p>
          <a:p>
            <a:r>
              <a:rPr lang="en-ID" dirty="0"/>
              <a:t>Sangat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mempertahankan</a:t>
            </a:r>
            <a:r>
              <a:rPr lang="en-ID" dirty="0"/>
              <a:t> </a:t>
            </a:r>
            <a:r>
              <a:rPr lang="en-ID" dirty="0" err="1"/>
              <a:t>perhatian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. </a:t>
            </a:r>
            <a:r>
              <a:rPr lang="en-ID" dirty="0" err="1"/>
              <a:t>Memvariasikan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kalimat</a:t>
            </a:r>
            <a:r>
              <a:rPr lang="en-ID" dirty="0"/>
              <a:t>, </a:t>
            </a:r>
            <a:r>
              <a:rPr lang="en-ID" dirty="0" err="1"/>
              <a:t>menjalin</a:t>
            </a:r>
            <a:r>
              <a:rPr lang="en-ID" dirty="0"/>
              <a:t> </a:t>
            </a:r>
            <a:r>
              <a:rPr lang="en-ID" dirty="0" err="1"/>
              <a:t>kontak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, </a:t>
            </a:r>
            <a:r>
              <a:rPr lang="en-ID" dirty="0" err="1"/>
              <a:t>variasi</a:t>
            </a:r>
            <a:r>
              <a:rPr lang="en-ID" dirty="0"/>
              <a:t> nada, </a:t>
            </a:r>
            <a:r>
              <a:rPr lang="en-ID" dirty="0" err="1"/>
              <a:t>modulasi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, dan </a:t>
            </a:r>
            <a:r>
              <a:rPr lang="en-ID" dirty="0" err="1"/>
              <a:t>laju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perbedaan</a:t>
            </a:r>
            <a:r>
              <a:rPr lang="en-ID" dirty="0"/>
              <a:t> pada </a:t>
            </a:r>
            <a:r>
              <a:rPr lang="en-ID" dirty="0" err="1"/>
              <a:t>penerimaan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.</a:t>
            </a:r>
          </a:p>
          <a:p>
            <a:r>
              <a:rPr lang="en-ID" dirty="0" err="1"/>
              <a:t>Presentasi</a:t>
            </a:r>
            <a:r>
              <a:rPr lang="en-ID" dirty="0"/>
              <a:t> yang </a:t>
            </a:r>
            <a:r>
              <a:rPr lang="en-ID" dirty="0" err="1"/>
              <a:t>teratur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kelancaran</a:t>
            </a:r>
            <a:r>
              <a:rPr lang="en-ID" dirty="0"/>
              <a:t> </a:t>
            </a:r>
            <a:r>
              <a:rPr lang="en-ID" dirty="0" err="1"/>
              <a:t>transisi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.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demikian</a:t>
            </a:r>
            <a:r>
              <a:rPr lang="en-ID" dirty="0"/>
              <a:t>, </a:t>
            </a:r>
            <a:r>
              <a:rPr lang="en-ID" dirty="0" err="1"/>
              <a:t>isi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 dan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penyampaian</a:t>
            </a:r>
            <a:r>
              <a:rPr lang="en-ID" dirty="0"/>
              <a:t> </a:t>
            </a:r>
            <a:r>
              <a:rPr lang="en-ID" dirty="0" err="1"/>
              <a:t>keduanya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direncanakan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detail</a:t>
            </a:r>
          </a:p>
        </p:txBody>
      </p:sp>
    </p:spTree>
    <p:extLst>
      <p:ext uri="{BB962C8B-B14F-4D97-AF65-F5344CB8AC3E}">
        <p14:creationId xmlns:p14="http://schemas.microsoft.com/office/powerpoint/2010/main" val="1380241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AE37F-5BD9-51F0-65D1-5BF1AD5E8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Lisan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EF361-64DC-FF9A-13C7-0E262AEF8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265680"/>
            <a:ext cx="10688320" cy="4399280"/>
          </a:xfrm>
        </p:spPr>
        <p:txBody>
          <a:bodyPr>
            <a:normAutofit/>
          </a:bodyPr>
          <a:lstStyle/>
          <a:p>
            <a:r>
              <a:rPr lang="en-ID" dirty="0" err="1"/>
              <a:t>Presentasi</a:t>
            </a:r>
            <a:r>
              <a:rPr lang="en-ID" dirty="0"/>
              <a:t> yang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seperberapa</a:t>
            </a:r>
            <a:r>
              <a:rPr lang="en-ID" dirty="0"/>
              <a:t> "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tekanan</a:t>
            </a:r>
            <a:r>
              <a:rPr lang="en-ID" dirty="0"/>
              <a:t>" presenter. </a:t>
            </a:r>
            <a:r>
              <a:rPr lang="en-ID" dirty="0" err="1"/>
              <a:t>Pembicara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menjalin</a:t>
            </a:r>
            <a:r>
              <a:rPr lang="en-ID" dirty="0"/>
              <a:t> </a:t>
            </a:r>
            <a:r>
              <a:rPr lang="en-ID" dirty="0" err="1"/>
              <a:t>kontak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, </a:t>
            </a:r>
            <a:r>
              <a:rPr lang="en-ID" dirty="0" err="1"/>
              <a:t>berbicara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dan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dimengerti</a:t>
            </a:r>
            <a:r>
              <a:rPr lang="en-ID" dirty="0"/>
              <a:t>, dan </a:t>
            </a:r>
            <a:r>
              <a:rPr lang="en-ID" dirty="0" err="1"/>
              <a:t>peka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reaksi</a:t>
            </a:r>
            <a:r>
              <a:rPr lang="en-ID" dirty="0"/>
              <a:t> nonverbal </a:t>
            </a:r>
            <a:r>
              <a:rPr lang="en-ID" dirty="0" err="1"/>
              <a:t>audiens</a:t>
            </a:r>
            <a:r>
              <a:rPr lang="en-ID" dirty="0"/>
              <a:t>. </a:t>
            </a:r>
          </a:p>
          <a:p>
            <a:r>
              <a:rPr lang="en-ID" dirty="0" err="1"/>
              <a:t>Ketaatan</a:t>
            </a:r>
            <a:r>
              <a:rPr lang="en-ID" dirty="0"/>
              <a:t> yang </a:t>
            </a:r>
            <a:r>
              <a:rPr lang="en-ID" dirty="0" err="1"/>
              <a:t>ketat</a:t>
            </a:r>
            <a:r>
              <a:rPr lang="en-ID" dirty="0"/>
              <a:t> pada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dan </a:t>
            </a:r>
            <a:r>
              <a:rPr lang="en-ID" dirty="0" err="1"/>
              <a:t>konsentrasi</a:t>
            </a:r>
            <a:r>
              <a:rPr lang="en-ID" dirty="0"/>
              <a:t> pada </a:t>
            </a:r>
            <a:r>
              <a:rPr lang="en-ID" dirty="0" err="1"/>
              <a:t>poin-poin</a:t>
            </a:r>
            <a:r>
              <a:rPr lang="en-ID" dirty="0"/>
              <a:t> yang </a:t>
            </a:r>
            <a:r>
              <a:rPr lang="en-ID" dirty="0" err="1"/>
              <a:t>menarik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aspek-aspek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. </a:t>
            </a:r>
          </a:p>
          <a:p>
            <a:r>
              <a:rPr lang="en-ID" dirty="0" err="1"/>
              <a:t>Tampilan</a:t>
            </a:r>
            <a:r>
              <a:rPr lang="en-ID" dirty="0"/>
              <a:t> </a:t>
            </a:r>
            <a:r>
              <a:rPr lang="en-ID" dirty="0" err="1"/>
              <a:t>kegugupan</a:t>
            </a:r>
            <a:r>
              <a:rPr lang="en-ID" dirty="0"/>
              <a:t> yang </a:t>
            </a:r>
            <a:r>
              <a:rPr lang="en-ID" dirty="0" err="1"/>
              <a:t>ekstrim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, </a:t>
            </a:r>
            <a:r>
              <a:rPr lang="en-ID" dirty="0" err="1"/>
              <a:t>tersandung</a:t>
            </a:r>
            <a:r>
              <a:rPr lang="en-ID" dirty="0"/>
              <a:t> kata-kata, </a:t>
            </a:r>
            <a:r>
              <a:rPr lang="en-ID" dirty="0" err="1"/>
              <a:t>meraba-raba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audiovisual</a:t>
            </a:r>
            <a:r>
              <a:rPr lang="en-ID" dirty="0"/>
              <a:t>, </a:t>
            </a:r>
            <a:r>
              <a:rPr lang="en-ID" dirty="0" err="1"/>
              <a:t>berbicara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terdengar</a:t>
            </a:r>
            <a:r>
              <a:rPr lang="en-ID" dirty="0"/>
              <a:t> dan/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tingkah</a:t>
            </a:r>
            <a:r>
              <a:rPr lang="en-ID" dirty="0"/>
              <a:t> </a:t>
            </a:r>
            <a:r>
              <a:rPr lang="en-ID" dirty="0" err="1"/>
              <a:t>laku</a:t>
            </a:r>
            <a:r>
              <a:rPr lang="en-ID" dirty="0"/>
              <a:t> yang </a:t>
            </a:r>
            <a:r>
              <a:rPr lang="en-ID" dirty="0" err="1"/>
              <a:t>mengganggu</a:t>
            </a:r>
            <a:r>
              <a:rPr lang="en-ID" dirty="0"/>
              <a:t>, </a:t>
            </a:r>
            <a:r>
              <a:rPr lang="en-ID" dirty="0" err="1"/>
              <a:t>menyimpang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fokus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, dan </a:t>
            </a:r>
            <a:r>
              <a:rPr lang="en-ID" dirty="0" err="1"/>
              <a:t>melebihi</a:t>
            </a:r>
            <a:r>
              <a:rPr lang="en-ID" dirty="0"/>
              <a:t> </a:t>
            </a:r>
            <a:r>
              <a:rPr lang="en-ID" dirty="0" err="1"/>
              <a:t>batas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semuanya</a:t>
            </a:r>
            <a:r>
              <a:rPr lang="en-ID" dirty="0"/>
              <a:t>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efektivitas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.</a:t>
            </a:r>
          </a:p>
          <a:p>
            <a:r>
              <a:rPr lang="en-ID" dirty="0"/>
              <a:t>Presenter juga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boleh</a:t>
            </a:r>
            <a:r>
              <a:rPr lang="en-ID" dirty="0"/>
              <a:t> </a:t>
            </a:r>
            <a:r>
              <a:rPr lang="en-ID" dirty="0" err="1"/>
              <a:t>meremehkan</a:t>
            </a:r>
            <a:r>
              <a:rPr lang="en-ID" dirty="0"/>
              <a:t> </a:t>
            </a:r>
            <a:r>
              <a:rPr lang="en-ID" dirty="0" err="1"/>
              <a:t>pentingnya</a:t>
            </a:r>
            <a:r>
              <a:rPr lang="en-ID" dirty="0"/>
              <a:t> </a:t>
            </a:r>
            <a:r>
              <a:rPr lang="en-ID" dirty="0" err="1"/>
              <a:t>kesan</a:t>
            </a:r>
            <a:r>
              <a:rPr lang="en-ID" dirty="0"/>
              <a:t> yang </a:t>
            </a:r>
            <a:r>
              <a:rPr lang="en-ID" dirty="0" err="1"/>
              <a:t>diciptakan</a:t>
            </a:r>
            <a:r>
              <a:rPr lang="en-ID" dirty="0"/>
              <a:t> pada </a:t>
            </a:r>
            <a:r>
              <a:rPr lang="en-ID" dirty="0" err="1"/>
              <a:t>penonton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pakaian</a:t>
            </a:r>
            <a:r>
              <a:rPr lang="en-ID" dirty="0"/>
              <a:t>, </a:t>
            </a:r>
            <a:r>
              <a:rPr lang="en-ID" dirty="0" err="1"/>
              <a:t>postur</a:t>
            </a:r>
            <a:r>
              <a:rPr lang="en-ID" dirty="0"/>
              <a:t> </a:t>
            </a:r>
            <a:r>
              <a:rPr lang="en-ID" dirty="0" err="1"/>
              <a:t>tubuh</a:t>
            </a:r>
            <a:r>
              <a:rPr lang="en-ID" dirty="0"/>
              <a:t>, </a:t>
            </a:r>
            <a:r>
              <a:rPr lang="en-ID" dirty="0" err="1"/>
              <a:t>pembawaan</a:t>
            </a:r>
            <a:r>
              <a:rPr lang="en-ID" dirty="0"/>
              <a:t>, dan </a:t>
            </a:r>
            <a:r>
              <a:rPr lang="en-ID" dirty="0" err="1"/>
              <a:t>kepercayaan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yang </a:t>
            </a:r>
            <a:r>
              <a:rPr lang="en-ID" dirty="0" err="1"/>
              <a:t>dibawanya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. Hal-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meliput</a:t>
            </a:r>
            <a:r>
              <a:rPr lang="en-ID" dirty="0"/>
              <a:t> </a:t>
            </a:r>
            <a:r>
              <a:rPr lang="en-ID" dirty="0" err="1"/>
              <a:t>materi</a:t>
            </a:r>
            <a:r>
              <a:rPr lang="en-ID" dirty="0"/>
              <a:t> pada visual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dipamerkan</a:t>
            </a:r>
            <a:r>
              <a:rPr lang="en-ID" dirty="0"/>
              <a:t>, dan </a:t>
            </a:r>
            <a:r>
              <a:rPr lang="en-ID" dirty="0" err="1"/>
              <a:t>modulasi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,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memusatkan</a:t>
            </a:r>
            <a:r>
              <a:rPr lang="en-ID" dirty="0"/>
              <a:t> </a:t>
            </a:r>
            <a:r>
              <a:rPr lang="en-ID" dirty="0" err="1"/>
              <a:t>perhatian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 pada </a:t>
            </a:r>
            <a:r>
              <a:rPr lang="en-ID" dirty="0" err="1"/>
              <a:t>diskusi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0094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82DB0-67DD-F53D-8D69-55A7A99E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B51B5-7802-3363-11CB-BAC567A16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994" y="2418080"/>
            <a:ext cx="10894806" cy="4267200"/>
          </a:xfrm>
        </p:spPr>
        <p:txBody>
          <a:bodyPr/>
          <a:lstStyle/>
          <a:p>
            <a:pPr marL="0" indent="0">
              <a:buNone/>
            </a:pPr>
            <a:r>
              <a:rPr lang="en-ID" b="1" dirty="0" err="1"/>
              <a:t>Aktivitas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presentasi</a:t>
            </a:r>
            <a:r>
              <a:rPr lang="en-ID" b="1" dirty="0"/>
              <a:t>:</a:t>
            </a:r>
          </a:p>
          <a:p>
            <a:r>
              <a:rPr lang="en-ID" dirty="0" err="1"/>
              <a:t>Berikan</a:t>
            </a:r>
            <a:r>
              <a:rPr lang="en-ID" dirty="0"/>
              <a:t> </a:t>
            </a:r>
            <a:r>
              <a:rPr lang="en-ID" dirty="0" err="1"/>
              <a:t>perhatian</a:t>
            </a:r>
            <a:r>
              <a:rPr lang="en-ID" dirty="0"/>
              <a:t> pada </a:t>
            </a:r>
            <a:r>
              <a:rPr lang="en-ID" dirty="0" err="1"/>
              <a:t>pidato</a:t>
            </a:r>
            <a:r>
              <a:rPr lang="en-ID" dirty="0"/>
              <a:t> </a:t>
            </a:r>
            <a:r>
              <a:rPr lang="en-ID" dirty="0" err="1"/>
              <a:t>pembukaan</a:t>
            </a:r>
            <a:r>
              <a:rPr lang="en-ID" dirty="0"/>
              <a:t>, </a:t>
            </a:r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menyapa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. </a:t>
            </a:r>
            <a:r>
              <a:rPr lang="en-ID" dirty="0" err="1"/>
              <a:t>Jangan</a:t>
            </a:r>
            <a:r>
              <a:rPr lang="en-ID" dirty="0"/>
              <a:t> </a:t>
            </a:r>
            <a:r>
              <a:rPr lang="en-ID" dirty="0" err="1"/>
              <a:t>terlalu</a:t>
            </a:r>
            <a:r>
              <a:rPr lang="en-ID" dirty="0"/>
              <a:t> </a:t>
            </a:r>
            <a:r>
              <a:rPr lang="en-ID" dirty="0" err="1"/>
              <a:t>berkepanjangan</a:t>
            </a:r>
            <a:r>
              <a:rPr lang="en-ID" dirty="0"/>
              <a:t> di </a:t>
            </a:r>
            <a:r>
              <a:rPr lang="en-ID" dirty="0" err="1"/>
              <a:t>pidato</a:t>
            </a:r>
            <a:r>
              <a:rPr lang="en-ID" dirty="0"/>
              <a:t> </a:t>
            </a:r>
            <a:r>
              <a:rPr lang="en-ID" dirty="0" err="1"/>
              <a:t>pembuka</a:t>
            </a:r>
            <a:r>
              <a:rPr lang="en-ID" dirty="0"/>
              <a:t>.</a:t>
            </a:r>
          </a:p>
          <a:p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panggung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memukau</a:t>
            </a:r>
            <a:r>
              <a:rPr lang="en-ID" dirty="0"/>
              <a:t> </a:t>
            </a:r>
            <a:r>
              <a:rPr lang="en-ID" dirty="0" err="1"/>
              <a:t>perhatian</a:t>
            </a:r>
            <a:r>
              <a:rPr lang="en-ID" dirty="0"/>
              <a:t> </a:t>
            </a:r>
            <a:r>
              <a:rPr lang="en-ID" dirty="0" err="1"/>
              <a:t>penonton</a:t>
            </a:r>
            <a:r>
              <a:rPr lang="en-ID" dirty="0"/>
              <a:t>. </a:t>
            </a:r>
          </a:p>
          <a:p>
            <a:r>
              <a:rPr lang="en-ID" dirty="0" err="1"/>
              <a:t>Aspek-aspek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permasalahan</a:t>
            </a:r>
            <a:r>
              <a:rPr lang="en-ID" dirty="0"/>
              <a:t> yang </a:t>
            </a:r>
            <a:r>
              <a:rPr lang="en-ID" dirty="0" err="1"/>
              <a:t>diselidiki</a:t>
            </a:r>
            <a:r>
              <a:rPr lang="en-ID" dirty="0"/>
              <a:t>, </a:t>
            </a:r>
            <a:r>
              <a:rPr lang="en-ID" dirty="0" err="1"/>
              <a:t>temuan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, </a:t>
            </a:r>
            <a:r>
              <a:rPr lang="en-ID" dirty="0" err="1"/>
              <a:t>kesimpulan</a:t>
            </a:r>
            <a:r>
              <a:rPr lang="en-ID" dirty="0"/>
              <a:t> yang </a:t>
            </a:r>
            <a:r>
              <a:rPr lang="en-ID" dirty="0" err="1"/>
              <a:t>ditarik</a:t>
            </a:r>
            <a:r>
              <a:rPr lang="en-ID" dirty="0"/>
              <a:t>, </a:t>
            </a:r>
            <a:r>
              <a:rPr lang="en-ID" dirty="0" err="1"/>
              <a:t>rekomendasi</a:t>
            </a:r>
            <a:r>
              <a:rPr lang="en-ID" dirty="0"/>
              <a:t>/saran yang </a:t>
            </a:r>
            <a:r>
              <a:rPr lang="en-ID" dirty="0" err="1"/>
              <a:t>dibuat</a:t>
            </a:r>
            <a:r>
              <a:rPr lang="en-ID" dirty="0"/>
              <a:t> dan </a:t>
            </a:r>
            <a:r>
              <a:rPr lang="en-ID" dirty="0" err="1"/>
              <a:t>penerapannya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disebutkan</a:t>
            </a:r>
            <a:r>
              <a:rPr lang="en-ID" dirty="0"/>
              <a:t> </a:t>
            </a:r>
            <a:r>
              <a:rPr lang="en-ID" dirty="0" err="1"/>
              <a:t>sebelumnya</a:t>
            </a:r>
            <a:r>
              <a:rPr lang="en-ID" dirty="0"/>
              <a:t>,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. </a:t>
            </a:r>
          </a:p>
          <a:p>
            <a:r>
              <a:rPr lang="en-ID" dirty="0" err="1"/>
              <a:t>Pembicara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menyampaikan</a:t>
            </a:r>
            <a:r>
              <a:rPr lang="en-ID" dirty="0"/>
              <a:t> </a:t>
            </a:r>
            <a:r>
              <a:rPr lang="en-ID" dirty="0" err="1"/>
              <a:t>poin-poin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setidaknya</a:t>
            </a:r>
            <a:r>
              <a:rPr lang="en-ID" dirty="0"/>
              <a:t> </a:t>
            </a:r>
            <a:r>
              <a:rPr lang="en-ID" dirty="0" err="1"/>
              <a:t>tiga</a:t>
            </a:r>
            <a:r>
              <a:rPr lang="en-ID" dirty="0"/>
              <a:t> kali — </a:t>
            </a:r>
            <a:r>
              <a:rPr lang="en-ID" dirty="0" err="1"/>
              <a:t>sekali</a:t>
            </a:r>
            <a:r>
              <a:rPr lang="en-ID" dirty="0"/>
              <a:t> di </a:t>
            </a:r>
            <a:r>
              <a:rPr lang="en-ID" dirty="0" err="1"/>
              <a:t>awal</a:t>
            </a:r>
            <a:r>
              <a:rPr lang="en-ID" dirty="0"/>
              <a:t>, </a:t>
            </a:r>
            <a:r>
              <a:rPr lang="en-ID" dirty="0" err="1"/>
              <a:t>sekali</a:t>
            </a:r>
            <a:r>
              <a:rPr lang="en-ID" dirty="0"/>
              <a:t> </a:t>
            </a:r>
            <a:r>
              <a:rPr lang="en-ID" dirty="0" err="1"/>
              <a:t>lagi</a:t>
            </a:r>
            <a:r>
              <a:rPr lang="en-ID" dirty="0"/>
              <a:t> </a:t>
            </a:r>
            <a:r>
              <a:rPr lang="en-ID" dirty="0" err="1"/>
              <a:t>ketika</a:t>
            </a:r>
            <a:r>
              <a:rPr lang="en-ID" dirty="0"/>
              <a:t> masing-masing area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dicakup</a:t>
            </a:r>
            <a:r>
              <a:rPr lang="en-ID" dirty="0"/>
              <a:t>, dan </a:t>
            </a:r>
            <a:r>
              <a:rPr lang="en-ID" dirty="0" err="1"/>
              <a:t>terakhir</a:t>
            </a:r>
            <a:r>
              <a:rPr lang="en-ID" dirty="0"/>
              <a:t>, </a:t>
            </a:r>
            <a:r>
              <a:rPr lang="en-ID" dirty="0" err="1"/>
              <a:t>sambil</a:t>
            </a:r>
            <a:r>
              <a:rPr lang="en-ID" dirty="0"/>
              <a:t> </a:t>
            </a:r>
            <a:r>
              <a:rPr lang="en-ID" dirty="0" err="1"/>
              <a:t>meringkas</a:t>
            </a:r>
            <a:r>
              <a:rPr lang="en-ID" dirty="0"/>
              <a:t> dan </a:t>
            </a:r>
            <a:r>
              <a:rPr lang="en-ID" dirty="0" err="1"/>
              <a:t>membawa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kesimpulan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3007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FC163-F9F1-5F0B-12B1-D2BA7B5D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Sesi</a:t>
            </a:r>
            <a:r>
              <a:rPr lang="en-US" dirty="0"/>
              <a:t> Tanya Jawab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70129-0586-5D1A-D077-48522333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397760"/>
            <a:ext cx="10830560" cy="3672840"/>
          </a:xfrm>
        </p:spPr>
        <p:txBody>
          <a:bodyPr>
            <a:normAutofit lnSpcReduction="10000"/>
          </a:bodyPr>
          <a:lstStyle/>
          <a:p>
            <a:r>
              <a:rPr lang="en-ID" dirty="0" err="1"/>
              <a:t>Penelitian</a:t>
            </a:r>
            <a:r>
              <a:rPr lang="en-ID" dirty="0"/>
              <a:t> yang </a:t>
            </a:r>
            <a:r>
              <a:rPr lang="en-ID" dirty="0" err="1"/>
              <a:t>terkonsentrasi</a:t>
            </a:r>
            <a:r>
              <a:rPr lang="en-ID" dirty="0"/>
              <a:t> dan </a:t>
            </a:r>
            <a:r>
              <a:rPr lang="en-ID" dirty="0" err="1"/>
              <a:t>berkelanjutan</a:t>
            </a:r>
            <a:r>
              <a:rPr lang="en-ID" dirty="0"/>
              <a:t> pada </a:t>
            </a:r>
            <a:r>
              <a:rPr lang="en-ID" dirty="0" err="1"/>
              <a:t>topik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periode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yang </a:t>
            </a:r>
            <a:r>
              <a:rPr lang="en-ID" dirty="0" err="1"/>
              <a:t>cukup</a:t>
            </a:r>
            <a:r>
              <a:rPr lang="en-ID" dirty="0"/>
              <a:t> lama </a:t>
            </a:r>
            <a:r>
              <a:rPr lang="en-ID" dirty="0" err="1"/>
              <a:t>membuat</a:t>
            </a:r>
            <a:r>
              <a:rPr lang="en-ID" dirty="0"/>
              <a:t> presenter </a:t>
            </a:r>
            <a:r>
              <a:rPr lang="en-ID" b="1" dirty="0" err="1"/>
              <a:t>lebih</a:t>
            </a:r>
            <a:r>
              <a:rPr lang="en-ID" b="1" dirty="0"/>
              <a:t> </a:t>
            </a:r>
            <a:r>
              <a:rPr lang="en-ID" b="1" dirty="0" err="1"/>
              <a:t>berpengetahuan</a:t>
            </a:r>
            <a:r>
              <a:rPr lang="en-ID" b="1" dirty="0"/>
              <a:t> </a:t>
            </a:r>
            <a:r>
              <a:rPr lang="en-ID" b="1" dirty="0" err="1"/>
              <a:t>tentang</a:t>
            </a:r>
            <a:r>
              <a:rPr lang="en-ID" b="1" dirty="0"/>
              <a:t> </a:t>
            </a:r>
            <a:r>
              <a:rPr lang="en-ID" b="1" dirty="0" err="1"/>
              <a:t>proyek</a:t>
            </a:r>
            <a:r>
              <a:rPr lang="en-ID" b="1" dirty="0"/>
              <a:t> </a:t>
            </a:r>
            <a:r>
              <a:rPr lang="en-ID" b="1" dirty="0" err="1"/>
              <a:t>daripada</a:t>
            </a:r>
            <a:r>
              <a:rPr lang="en-ID" b="1" dirty="0"/>
              <a:t> </a:t>
            </a:r>
            <a:r>
              <a:rPr lang="en-ID" b="1" dirty="0" err="1"/>
              <a:t>siapa</a:t>
            </a:r>
            <a:r>
              <a:rPr lang="en-ID" b="1" dirty="0"/>
              <a:t> pun di </a:t>
            </a:r>
            <a:r>
              <a:rPr lang="en-ID" b="1" dirty="0" err="1"/>
              <a:t>antara</a:t>
            </a:r>
            <a:r>
              <a:rPr lang="en-ID" b="1" dirty="0"/>
              <a:t> </a:t>
            </a:r>
            <a:r>
              <a:rPr lang="en-ID" b="1" dirty="0" err="1"/>
              <a:t>hadirin</a:t>
            </a:r>
            <a:r>
              <a:rPr lang="en-ID" b="1" dirty="0"/>
              <a:t>. </a:t>
            </a:r>
          </a:p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menangani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audiencens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percaya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dan </a:t>
            </a:r>
            <a:r>
              <a:rPr lang="en-ID" dirty="0" err="1"/>
              <a:t>tenang</a:t>
            </a:r>
            <a:r>
              <a:rPr lang="en-ID" dirty="0"/>
              <a:t>. </a:t>
            </a:r>
            <a:r>
              <a:rPr lang="en-ID" b="1" dirty="0" err="1"/>
              <a:t>Maka</a:t>
            </a:r>
            <a:r>
              <a:rPr lang="en-ID" b="1" dirty="0"/>
              <a:t> </a:t>
            </a:r>
            <a:r>
              <a:rPr lang="en-ID" b="1" dirty="0" err="1"/>
              <a:t>penting</a:t>
            </a:r>
            <a:r>
              <a:rPr lang="en-ID" b="1" dirty="0"/>
              <a:t>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bersikap</a:t>
            </a:r>
            <a:r>
              <a:rPr lang="en-ID" b="1" dirty="0"/>
              <a:t>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defensif</a:t>
            </a:r>
            <a:r>
              <a:rPr lang="en-ID" b="1" dirty="0"/>
              <a:t> </a:t>
            </a:r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diajukan</a:t>
            </a:r>
            <a:r>
              <a:rPr lang="en-ID" dirty="0"/>
              <a:t> yang </a:t>
            </a:r>
            <a:r>
              <a:rPr lang="en-ID" dirty="0" err="1"/>
              <a:t>tampaknya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kesalahan</a:t>
            </a:r>
            <a:r>
              <a:rPr lang="en-ID" dirty="0"/>
              <a:t> pada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.</a:t>
            </a:r>
          </a:p>
          <a:p>
            <a:r>
              <a:rPr lang="en-ID" b="1" dirty="0" err="1"/>
              <a:t>Keterbukaan</a:t>
            </a:r>
            <a:r>
              <a:rPr lang="en-ID" b="1" dirty="0"/>
              <a:t> </a:t>
            </a:r>
            <a:r>
              <a:rPr lang="en-ID" b="1" dirty="0" err="1"/>
              <a:t>terhadap</a:t>
            </a:r>
            <a:r>
              <a:rPr lang="en-ID" b="1" dirty="0"/>
              <a:t> saran </a:t>
            </a:r>
            <a:r>
              <a:rPr lang="en-ID" dirty="0"/>
              <a:t>juga </a:t>
            </a:r>
            <a:r>
              <a:rPr lang="en-ID" dirty="0" err="1"/>
              <a:t>membantu</a:t>
            </a:r>
            <a:r>
              <a:rPr lang="en-ID" dirty="0"/>
              <a:t>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 </a:t>
            </a:r>
            <a:r>
              <a:rPr lang="en-ID" dirty="0" err="1"/>
              <a:t>terkadang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ide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rekomendasi</a:t>
            </a:r>
            <a:r>
              <a:rPr lang="en-ID" dirty="0"/>
              <a:t> </a:t>
            </a:r>
            <a:r>
              <a:rPr lang="en-ID" dirty="0" err="1"/>
              <a:t>bagus</a:t>
            </a:r>
            <a:r>
              <a:rPr lang="en-ID" dirty="0"/>
              <a:t> yang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terpikirkan</a:t>
            </a:r>
            <a:r>
              <a:rPr lang="en-ID" dirty="0"/>
              <a:t> oleh </a:t>
            </a:r>
            <a:r>
              <a:rPr lang="en-ID" dirty="0" err="1"/>
              <a:t>peneliti</a:t>
            </a:r>
            <a:r>
              <a:rPr lang="en-ID" dirty="0"/>
              <a:t>. </a:t>
            </a:r>
            <a:r>
              <a:rPr lang="en-ID" dirty="0" err="1"/>
              <a:t>Gagasan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diakui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anggun</a:t>
            </a:r>
            <a:r>
              <a:rPr lang="en-ID" dirty="0"/>
              <a:t>. </a:t>
            </a:r>
          </a:p>
          <a:p>
            <a:r>
              <a:rPr lang="en-ID" dirty="0"/>
              <a:t>Jika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saran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hadirin</a:t>
            </a:r>
            <a:r>
              <a:rPr lang="en-ID" dirty="0"/>
              <a:t> </a:t>
            </a:r>
            <a:r>
              <a:rPr lang="en-ID" dirty="0" err="1"/>
              <a:t>kebetulan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kelemahan</a:t>
            </a:r>
            <a:r>
              <a:rPr lang="en-ID" dirty="0"/>
              <a:t>,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paling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disampaikan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b="1" dirty="0" err="1"/>
              <a:t>cara</a:t>
            </a:r>
            <a:r>
              <a:rPr lang="en-ID" b="1" dirty="0"/>
              <a:t> yang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menghakimi</a:t>
            </a:r>
            <a:r>
              <a:rPr lang="en-ID" b="1" dirty="0"/>
              <a:t>.</a:t>
            </a:r>
            <a:r>
              <a:rPr lang="en-ID" dirty="0"/>
              <a:t> Jika </a:t>
            </a:r>
            <a:r>
              <a:rPr lang="en-ID" dirty="0" err="1"/>
              <a:t>ditangani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,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 </a:t>
            </a:r>
            <a:r>
              <a:rPr lang="en-ID" dirty="0" err="1"/>
              <a:t>merasa</a:t>
            </a:r>
            <a:r>
              <a:rPr lang="en-ID" dirty="0"/>
              <a:t> </a:t>
            </a:r>
            <a:r>
              <a:rPr lang="en-ID" dirty="0" err="1"/>
              <a:t>terlibat</a:t>
            </a:r>
            <a:r>
              <a:rPr lang="en-ID" dirty="0"/>
              <a:t> dan </a:t>
            </a:r>
            <a:r>
              <a:rPr lang="en-ID" dirty="0" err="1"/>
              <a:t>puas</a:t>
            </a:r>
            <a:r>
              <a:rPr lang="en-ID" dirty="0"/>
              <a:t>.</a:t>
            </a:r>
          </a:p>
          <a:p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16402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6FC7F-DA32-8FBF-3864-BEBB6342D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Sesi</a:t>
            </a:r>
            <a:r>
              <a:rPr lang="en-US" dirty="0"/>
              <a:t> Tanya Jawab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B5695-2710-9E6A-CCB8-D6C3E3F79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" y="2377440"/>
            <a:ext cx="11084560" cy="4135120"/>
          </a:xfrm>
        </p:spPr>
        <p:txBody>
          <a:bodyPr>
            <a:normAutofit/>
          </a:bodyPr>
          <a:lstStyle/>
          <a:p>
            <a:r>
              <a:rPr lang="en-ID" b="1" dirty="0" err="1"/>
              <a:t>Pertanyaan</a:t>
            </a:r>
            <a:r>
              <a:rPr lang="en-ID" b="1" dirty="0"/>
              <a:t> </a:t>
            </a:r>
            <a:r>
              <a:rPr lang="en-ID" b="1" dirty="0" err="1"/>
              <a:t>harus</a:t>
            </a:r>
            <a:r>
              <a:rPr lang="en-ID" b="1" dirty="0"/>
              <a:t> </a:t>
            </a:r>
            <a:r>
              <a:rPr lang="en-ID" b="1" dirty="0" err="1"/>
              <a:t>didorong</a:t>
            </a:r>
            <a:r>
              <a:rPr lang="en-ID" b="1" dirty="0"/>
              <a:t> dan </a:t>
            </a:r>
            <a:r>
              <a:rPr lang="en-ID" b="1" dirty="0" err="1"/>
              <a:t>ditanggapi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hati-hati</a:t>
            </a:r>
            <a:r>
              <a:rPr lang="en-ID" dirty="0"/>
              <a:t>. </a:t>
            </a:r>
            <a:r>
              <a:rPr lang="en-ID" dirty="0" err="1"/>
              <a:t>Sesi</a:t>
            </a:r>
            <a:r>
              <a:rPr lang="en-ID" dirty="0"/>
              <a:t> </a:t>
            </a:r>
            <a:r>
              <a:rPr lang="en-ID" dirty="0" err="1"/>
              <a:t>tanya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interaktif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menawarkan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</a:t>
            </a:r>
            <a:r>
              <a:rPr lang="en-ID" dirty="0" err="1"/>
              <a:t>seru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pemateri</a:t>
            </a:r>
            <a:r>
              <a:rPr lang="en-ID" dirty="0"/>
              <a:t>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b="1" dirty="0" err="1"/>
              <a:t>membutuhkan</a:t>
            </a:r>
            <a:r>
              <a:rPr lang="en-ID" b="1" dirty="0"/>
              <a:t> </a:t>
            </a:r>
            <a:r>
              <a:rPr lang="en-ID" b="1" dirty="0" err="1"/>
              <a:t>perencanaan</a:t>
            </a:r>
            <a:r>
              <a:rPr lang="en-ID" b="1" dirty="0"/>
              <a:t> yang </a:t>
            </a:r>
            <a:r>
              <a:rPr lang="en-ID" b="1" dirty="0" err="1"/>
              <a:t>substansial</a:t>
            </a:r>
            <a:r>
              <a:rPr lang="en-ID" b="1" dirty="0"/>
              <a:t> </a:t>
            </a:r>
            <a:r>
              <a:rPr lang="en-ID" b="1" dirty="0" err="1"/>
              <a:t>antisipasi</a:t>
            </a:r>
            <a:r>
              <a:rPr lang="en-ID" b="1" dirty="0"/>
              <a:t> </a:t>
            </a:r>
            <a:r>
              <a:rPr lang="en-ID" b="1" dirty="0" err="1"/>
              <a:t>kekhawatiran</a:t>
            </a:r>
            <a:r>
              <a:rPr lang="en-ID" b="1" dirty="0"/>
              <a:t> </a:t>
            </a:r>
            <a:r>
              <a:rPr lang="en-ID" b="1" dirty="0" err="1"/>
              <a:t>audiens</a:t>
            </a:r>
            <a:r>
              <a:rPr lang="en-ID" b="1" dirty="0"/>
              <a:t>, </a:t>
            </a:r>
            <a:r>
              <a:rPr lang="en-ID" b="1" dirty="0" err="1"/>
              <a:t>kesiapan</a:t>
            </a:r>
            <a:r>
              <a:rPr lang="en-ID" b="1" dirty="0"/>
              <a:t> </a:t>
            </a:r>
            <a:r>
              <a:rPr lang="en-ID" b="1" dirty="0" err="1"/>
              <a:t>psikologis</a:t>
            </a:r>
            <a:r>
              <a:rPr lang="en-ID" b="1" dirty="0"/>
              <a:t>, dan </a:t>
            </a:r>
            <a:r>
              <a:rPr lang="en-ID" b="1" dirty="0" err="1"/>
              <a:t>keterampilan</a:t>
            </a:r>
            <a:r>
              <a:rPr lang="en-ID" b="1" dirty="0"/>
              <a:t> </a:t>
            </a:r>
            <a:r>
              <a:rPr lang="en-ID" b="1" dirty="0" err="1"/>
              <a:t>manajemen</a:t>
            </a:r>
            <a:r>
              <a:rPr lang="en-ID" b="1" dirty="0"/>
              <a:t> </a:t>
            </a:r>
            <a:r>
              <a:rPr lang="en-ID" b="1" dirty="0" err="1"/>
              <a:t>kesan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. </a:t>
            </a:r>
            <a:r>
              <a:rPr lang="en-ID" dirty="0" err="1"/>
              <a:t>Pelaporan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b="1" dirty="0" err="1"/>
              <a:t>jujur</a:t>
            </a:r>
            <a:r>
              <a:rPr lang="en-ID" b="1" dirty="0"/>
              <a:t> ​​dan </a:t>
            </a:r>
            <a:r>
              <a:rPr lang="en-ID" b="1" dirty="0" err="1"/>
              <a:t>lugas</a:t>
            </a:r>
            <a:r>
              <a:rPr lang="en-ID" dirty="0"/>
              <a:t>, . </a:t>
            </a:r>
          </a:p>
          <a:p>
            <a:r>
              <a:rPr lang="en-ID" b="1" dirty="0" err="1"/>
              <a:t>Tidaklah</a:t>
            </a:r>
            <a:r>
              <a:rPr lang="en-ID" b="1" dirty="0"/>
              <a:t> </a:t>
            </a:r>
            <a:r>
              <a:rPr lang="en-ID" b="1" dirty="0" err="1"/>
              <a:t>etis</a:t>
            </a:r>
            <a:r>
              <a:rPr lang="en-ID" b="1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melaporkan</a:t>
            </a:r>
            <a:r>
              <a:rPr lang="en-ID" b="1" dirty="0"/>
              <a:t> </a:t>
            </a:r>
            <a:r>
              <a:rPr lang="en-ID" b="1" dirty="0" err="1"/>
              <a:t>temuan</a:t>
            </a:r>
            <a:r>
              <a:rPr lang="en-ID" b="1" dirty="0"/>
              <a:t> </a:t>
            </a:r>
            <a:r>
              <a:rPr lang="en-ID" dirty="0"/>
              <a:t>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menyenangkan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sponsor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b="1" dirty="0"/>
              <a:t>yang </a:t>
            </a:r>
            <a:r>
              <a:rPr lang="en-ID" b="1" dirty="0" err="1"/>
              <a:t>berdampak</a:t>
            </a:r>
            <a:r>
              <a:rPr lang="en-ID" b="1" dirty="0"/>
              <a:t> </a:t>
            </a:r>
            <a:r>
              <a:rPr lang="en-ID" b="1" dirty="0" err="1"/>
              <a:t>buruk</a:t>
            </a:r>
            <a:r>
              <a:rPr lang="en-ID" b="1" dirty="0"/>
              <a:t> </a:t>
            </a:r>
            <a:r>
              <a:rPr lang="en-ID" dirty="0"/>
              <a:t>pada sponsor. </a:t>
            </a:r>
          </a:p>
          <a:p>
            <a:r>
              <a:rPr lang="en-ID" b="1" dirty="0" err="1"/>
              <a:t>Bersikap</a:t>
            </a:r>
            <a:r>
              <a:rPr lang="en-ID" b="1" dirty="0"/>
              <a:t> </a:t>
            </a:r>
            <a:r>
              <a:rPr lang="en-ID" b="1" dirty="0" err="1"/>
              <a:t>bijaksana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menyajikan</a:t>
            </a:r>
            <a:r>
              <a:rPr lang="en-ID" b="1" dirty="0"/>
              <a:t> </a:t>
            </a:r>
            <a:r>
              <a:rPr lang="en-ID" b="1" dirty="0" err="1"/>
              <a:t>temuan-temuan</a:t>
            </a:r>
            <a:r>
              <a:rPr lang="en-ID" b="1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menahan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memutarbalikkan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menyenangkan</a:t>
            </a:r>
            <a:r>
              <a:rPr lang="en-ID" dirty="0"/>
              <a:t> para sponsor.</a:t>
            </a:r>
          </a:p>
          <a:p>
            <a:r>
              <a:rPr lang="en-ID" dirty="0" err="1"/>
              <a:t>Peneliti</a:t>
            </a:r>
            <a:r>
              <a:rPr lang="en-ID" dirty="0"/>
              <a:t> internal, </a:t>
            </a:r>
            <a:r>
              <a:rPr lang="en-ID" dirty="0" err="1"/>
              <a:t>khususnya</a:t>
            </a:r>
            <a:r>
              <a:rPr lang="en-ID" dirty="0"/>
              <a:t>,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b="1" dirty="0" err="1"/>
              <a:t>menyajikan</a:t>
            </a:r>
            <a:r>
              <a:rPr lang="en-ID" b="1" dirty="0"/>
              <a:t> </a:t>
            </a:r>
            <a:r>
              <a:rPr lang="en-ID" b="1" dirty="0" err="1"/>
              <a:t>informasi</a:t>
            </a:r>
            <a:r>
              <a:rPr lang="en-ID" b="1" dirty="0"/>
              <a:t> yang </a:t>
            </a:r>
            <a:r>
              <a:rPr lang="en-ID" b="1" dirty="0" err="1"/>
              <a:t>tidak</a:t>
            </a:r>
            <a:r>
              <a:rPr lang="en-ID" b="1" dirty="0"/>
              <a:t> </a:t>
            </a:r>
            <a:r>
              <a:rPr lang="en-ID" b="1" dirty="0" err="1"/>
              <a:t>populer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cara</a:t>
            </a:r>
            <a:r>
              <a:rPr lang="en-ID" b="1" dirty="0"/>
              <a:t> yang </a:t>
            </a:r>
            <a:r>
              <a:rPr lang="en-ID" b="1" dirty="0" err="1"/>
              <a:t>bijaksana</a:t>
            </a:r>
            <a:r>
              <a:rPr lang="en-ID" b="1" dirty="0"/>
              <a:t>.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juga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menyatakan</a:t>
            </a:r>
            <a:r>
              <a:rPr lang="en-ID" dirty="0"/>
              <a:t> </a:t>
            </a:r>
            <a:r>
              <a:rPr lang="en-ID" b="1" dirty="0" err="1"/>
              <a:t>keterbatasan</a:t>
            </a:r>
            <a:r>
              <a:rPr lang="en-ID" b="1" dirty="0"/>
              <a:t> </a:t>
            </a:r>
            <a:r>
              <a:rPr lang="en-ID" b="1" dirty="0" err="1"/>
              <a:t>penelitian</a:t>
            </a:r>
            <a:r>
              <a:rPr lang="en-ID" dirty="0"/>
              <a:t>—dan </a:t>
            </a:r>
            <a:r>
              <a:rPr lang="en-ID" dirty="0" err="1"/>
              <a:t>hampir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keterbatasan</a:t>
            </a:r>
            <a:r>
              <a:rPr lang="en-ID" dirty="0"/>
              <a:t>—agar </a:t>
            </a:r>
            <a:r>
              <a:rPr lang="en-ID" dirty="0" err="1"/>
              <a:t>audiens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disesatkan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4856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13C70-36DE-1D88-B4A5-B4DE9D2C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RISET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FDF53-CDFD-AB09-79B3-4FF190B2D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" y="2306320"/>
            <a:ext cx="11104880" cy="38811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400" dirty="0">
                <a:latin typeface="Baskerville Old Face" panose="02020602080505020303" pitchFamily="18" charset="0"/>
              </a:rPr>
              <a:t>Proposal </a:t>
            </a:r>
            <a:r>
              <a:rPr lang="en-US" sz="2400" dirty="0" err="1">
                <a:latin typeface="Baskerville Old Face" panose="02020602080505020303" pitchFamily="18" charset="0"/>
              </a:rPr>
              <a:t>penelitian</a:t>
            </a:r>
            <a:r>
              <a:rPr lang="en-US" sz="2400" dirty="0">
                <a:latin typeface="Baskerville Old Face" panose="02020602080505020303" pitchFamily="18" charset="0"/>
              </a:rPr>
              <a:t> yang </a:t>
            </a:r>
            <a:r>
              <a:rPr lang="en-US" sz="2400" dirty="0" err="1">
                <a:latin typeface="Baskerville Old Face" panose="02020602080505020303" pitchFamily="18" charset="0"/>
              </a:rPr>
              <a:t>disusun</a:t>
            </a:r>
            <a:r>
              <a:rPr lang="en-US" sz="2400" dirty="0">
                <a:latin typeface="Baskerville Old Face" panose="02020602080505020303" pitchFamily="18" charset="0"/>
              </a:rPr>
              <a:t> oleh </a:t>
            </a:r>
            <a:r>
              <a:rPr lang="en-US" sz="2400" dirty="0" err="1">
                <a:latin typeface="Baskerville Old Face" panose="02020602080505020303" pitchFamily="18" charset="0"/>
              </a:rPr>
              <a:t>peneliti</a:t>
            </a:r>
            <a:r>
              <a:rPr lang="en-US" sz="2400" dirty="0"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latin typeface="Baskerville Old Face" panose="02020602080505020303" pitchFamily="18" charset="0"/>
              </a:rPr>
              <a:t>adalah</a:t>
            </a:r>
            <a:r>
              <a:rPr lang="en-US" sz="2400" dirty="0"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latin typeface="Baskerville Old Face" panose="02020602080505020303" pitchFamily="18" charset="0"/>
              </a:rPr>
              <a:t>hasil</a:t>
            </a:r>
            <a:r>
              <a:rPr lang="en-US" sz="2400" dirty="0"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latin typeface="Baskerville Old Face" panose="02020602080505020303" pitchFamily="18" charset="0"/>
              </a:rPr>
              <a:t>usaha</a:t>
            </a:r>
            <a:r>
              <a:rPr lang="en-US" sz="2400" dirty="0">
                <a:latin typeface="Baskerville Old Face" panose="02020602080505020303" pitchFamily="18" charset="0"/>
              </a:rPr>
              <a:t> yang </a:t>
            </a:r>
            <a:r>
              <a:rPr lang="en-US" sz="2400" dirty="0" err="1">
                <a:latin typeface="Baskerville Old Face" panose="02020602080505020303" pitchFamily="18" charset="0"/>
              </a:rPr>
              <a:t>terencana</a:t>
            </a:r>
            <a:r>
              <a:rPr lang="en-US" sz="2400" dirty="0">
                <a:latin typeface="Baskerville Old Face" panose="02020602080505020303" pitchFamily="18" charset="0"/>
              </a:rPr>
              <a:t>, </a:t>
            </a:r>
            <a:r>
              <a:rPr lang="en-US" sz="2400" dirty="0" err="1">
                <a:latin typeface="Baskerville Old Face" panose="02020602080505020303" pitchFamily="18" charset="0"/>
              </a:rPr>
              <a:t>terorganisasi</a:t>
            </a:r>
            <a:r>
              <a:rPr lang="en-US" sz="2400" dirty="0">
                <a:latin typeface="Baskerville Old Face" panose="02020602080505020303" pitchFamily="18" charset="0"/>
              </a:rPr>
              <a:t>, dan </a:t>
            </a:r>
            <a:r>
              <a:rPr lang="en-US" sz="2400" dirty="0" err="1">
                <a:latin typeface="Baskerville Old Face" panose="02020602080505020303" pitchFamily="18" charset="0"/>
              </a:rPr>
              <a:t>cermat</a:t>
            </a:r>
            <a:r>
              <a:rPr lang="en-US" sz="2400" dirty="0">
                <a:latin typeface="Baskerville Old Face" panose="02020602080505020303" pitchFamily="18" charset="0"/>
              </a:rPr>
              <a:t>, dan pada </a:t>
            </a:r>
            <a:r>
              <a:rPr lang="en-US" sz="2400" dirty="0" err="1">
                <a:latin typeface="Baskerville Old Face" panose="02020602080505020303" pitchFamily="18" charset="0"/>
              </a:rPr>
              <a:t>dasarnya</a:t>
            </a:r>
            <a:r>
              <a:rPr lang="en-US" sz="2400" dirty="0"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latin typeface="Baskerville Old Face" panose="02020602080505020303" pitchFamily="18" charset="0"/>
              </a:rPr>
              <a:t>memuat</a:t>
            </a:r>
            <a:r>
              <a:rPr lang="en-US" sz="2400" dirty="0"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latin typeface="Baskerville Old Face" panose="02020602080505020303" pitchFamily="18" charset="0"/>
              </a:rPr>
              <a:t>hal-hal</a:t>
            </a:r>
            <a:r>
              <a:rPr lang="en-US" sz="2400" dirty="0"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latin typeface="Baskerville Old Face" panose="02020602080505020303" pitchFamily="18" charset="0"/>
              </a:rPr>
              <a:t>sebagai</a:t>
            </a:r>
            <a:r>
              <a:rPr lang="en-US" sz="2400" dirty="0"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latin typeface="Baskerville Old Face" panose="02020602080505020303" pitchFamily="18" charset="0"/>
              </a:rPr>
              <a:t>berikut</a:t>
            </a:r>
            <a:r>
              <a:rPr lang="en-US" sz="2400" dirty="0">
                <a:latin typeface="Baskerville Old Face" panose="02020602080505020303" pitchFamily="18" charset="0"/>
              </a:rPr>
              <a:t>;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ID" sz="2400" dirty="0" err="1">
                <a:latin typeface="Baskerville Old Face" panose="02020602080505020303" pitchFamily="18" charset="0"/>
              </a:rPr>
              <a:t>Tujuan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studi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secara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luas</a:t>
            </a:r>
            <a:r>
              <a:rPr lang="en-ID" sz="2400" dirty="0">
                <a:latin typeface="Baskerville Old Face" panose="02020602080505020303" pitchFamily="18" charset="0"/>
              </a:rPr>
              <a:t>.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ID" sz="2400" dirty="0" err="1">
                <a:latin typeface="Baskerville Old Face" panose="02020602080505020303" pitchFamily="18" charset="0"/>
              </a:rPr>
              <a:t>Masalah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khusus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akan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diselidiki</a:t>
            </a:r>
            <a:r>
              <a:rPr lang="en-ID" sz="2400" dirty="0">
                <a:latin typeface="Baskerville Old Face" panose="02020602080505020303" pitchFamily="18" charset="0"/>
              </a:rPr>
              <a:t>.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ID" sz="2400" dirty="0" err="1">
                <a:latin typeface="Baskerville Old Face" panose="02020602080505020303" pitchFamily="18" charset="0"/>
              </a:rPr>
              <a:t>Rincian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prosedur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harus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diikuti</a:t>
            </a:r>
            <a:r>
              <a:rPr lang="en-ID" sz="2400" dirty="0">
                <a:latin typeface="Baskerville Old Face" panose="02020602080505020303" pitchFamily="18" charset="0"/>
              </a:rPr>
              <a:t>.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ID" sz="2400" dirty="0" err="1">
                <a:latin typeface="Baskerville Old Face" panose="02020602080505020303" pitchFamily="18" charset="0"/>
              </a:rPr>
              <a:t>Rancangan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penelitian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rincian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tentang</a:t>
            </a:r>
            <a:r>
              <a:rPr lang="en-ID" sz="2400" dirty="0">
                <a:latin typeface="Baskerville Old Face" panose="02020602080505020303" pitchFamily="18" charset="0"/>
              </a:rPr>
              <a:t>:</a:t>
            </a:r>
          </a:p>
          <a:p>
            <a:pPr marL="803275" lvl="1" indent="-265113">
              <a:spcBef>
                <a:spcPts val="600"/>
              </a:spcBef>
              <a:buSzPct val="100000"/>
              <a:buFont typeface="+mj-lt"/>
              <a:buAutoNum type="alphaLcPeriod"/>
            </a:pPr>
            <a:r>
              <a:rPr lang="en-ID" sz="2400" dirty="0">
                <a:latin typeface="Baskerville Old Face" panose="02020602080505020303" pitchFamily="18" charset="0"/>
              </a:rPr>
              <a:t>Desain </a:t>
            </a:r>
            <a:r>
              <a:rPr lang="en-ID" sz="2400" dirty="0" err="1">
                <a:latin typeface="Baskerville Old Face" panose="02020602080505020303" pitchFamily="18" charset="0"/>
              </a:rPr>
              <a:t>sampel</a:t>
            </a:r>
            <a:endParaRPr lang="en-ID" sz="2400" dirty="0">
              <a:latin typeface="Baskerville Old Face" panose="02020602080505020303" pitchFamily="18" charset="0"/>
            </a:endParaRPr>
          </a:p>
          <a:p>
            <a:pPr marL="803275" lvl="1" indent="-265113">
              <a:spcBef>
                <a:spcPts val="600"/>
              </a:spcBef>
              <a:buSzPct val="100000"/>
              <a:buFont typeface="+mj-lt"/>
              <a:buAutoNum type="alphaLcPeriod"/>
            </a:pPr>
            <a:r>
              <a:rPr lang="en-ID" sz="2400" dirty="0" err="1">
                <a:latin typeface="Baskerville Old Face" panose="02020602080505020303" pitchFamily="18" charset="0"/>
              </a:rPr>
              <a:t>Metode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pengumpulan</a:t>
            </a:r>
            <a:r>
              <a:rPr lang="en-ID" sz="2400" dirty="0">
                <a:latin typeface="Baskerville Old Face" panose="02020602080505020303" pitchFamily="18" charset="0"/>
              </a:rPr>
              <a:t> data</a:t>
            </a:r>
          </a:p>
          <a:p>
            <a:pPr marL="803275" lvl="1" indent="-265113">
              <a:spcBef>
                <a:spcPts val="600"/>
              </a:spcBef>
              <a:buSzPct val="100000"/>
              <a:buFont typeface="+mj-lt"/>
              <a:buAutoNum type="alphaLcPeriod"/>
            </a:pPr>
            <a:r>
              <a:rPr lang="en-ID" sz="2400" dirty="0" err="1">
                <a:latin typeface="Baskerville Old Face" panose="02020602080505020303" pitchFamily="18" charset="0"/>
              </a:rPr>
              <a:t>Analisis</a:t>
            </a:r>
            <a:r>
              <a:rPr lang="en-ID" sz="2400" dirty="0">
                <a:latin typeface="Baskerville Old Face" panose="02020602080505020303" pitchFamily="18" charset="0"/>
              </a:rPr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2983321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BA774-FCDF-79C9-7786-21D9574B6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Pertanyaan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2C4CF-9C9C-9818-A7AB-334E722A2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58720"/>
            <a:ext cx="10437606" cy="3972560"/>
          </a:xfrm>
        </p:spPr>
        <p:txBody>
          <a:bodyPr>
            <a:normAutofit/>
          </a:bodyPr>
          <a:lstStyle/>
          <a:p>
            <a:pPr>
              <a:buSzPct val="100000"/>
              <a:buFont typeface="+mj-lt"/>
              <a:buAutoNum type="arabicPeriod"/>
            </a:pPr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Proposal </a:t>
            </a:r>
            <a:r>
              <a:rPr lang="en-ID" dirty="0" err="1"/>
              <a:t>Penelitian</a:t>
            </a:r>
            <a:r>
              <a:rPr lang="en-ID" dirty="0"/>
              <a:t>?</a:t>
            </a:r>
          </a:p>
          <a:p>
            <a:pPr>
              <a:buSzPct val="100000"/>
              <a:buFont typeface="+mj-lt"/>
              <a:buAutoNum type="arabicPeriod"/>
            </a:pPr>
            <a:r>
              <a:rPr lang="en-ID" dirty="0" err="1"/>
              <a:t>Mengapa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kuasa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?</a:t>
            </a:r>
          </a:p>
          <a:p>
            <a:pPr>
              <a:buSzPct val="100000"/>
              <a:buFont typeface="+mj-lt"/>
              <a:buAutoNum type="arabicPeriod"/>
            </a:pPr>
            <a:r>
              <a:rPr lang="en-ID" dirty="0" err="1"/>
              <a:t>Diskusikan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dan </a:t>
            </a:r>
            <a:r>
              <a:rPr lang="en-ID" dirty="0" err="1"/>
              <a:t>isi</a:t>
            </a:r>
            <a:r>
              <a:rPr lang="en-ID" dirty="0"/>
              <a:t> </a:t>
            </a:r>
            <a:r>
              <a:rPr lang="en-ID" dirty="0" err="1"/>
              <a:t>Ringkasan</a:t>
            </a:r>
            <a:r>
              <a:rPr lang="en-ID" dirty="0"/>
              <a:t> </a:t>
            </a:r>
            <a:r>
              <a:rPr lang="en-ID" dirty="0" err="1"/>
              <a:t>Eksekutif</a:t>
            </a:r>
            <a:r>
              <a:rPr lang="en-ID" dirty="0"/>
              <a:t>.</a:t>
            </a:r>
          </a:p>
          <a:p>
            <a:pPr>
              <a:buSzPct val="100000"/>
              <a:buFont typeface="+mj-lt"/>
              <a:buAutoNum type="arabicPeriod"/>
            </a:pPr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dirty="0" err="1"/>
              <a:t>persamaan</a:t>
            </a:r>
            <a:r>
              <a:rPr lang="en-ID" dirty="0"/>
              <a:t> dan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dan </a:t>
            </a:r>
            <a:r>
              <a:rPr lang="en-ID" dirty="0" err="1"/>
              <a:t>terapan</a:t>
            </a:r>
            <a:r>
              <a:rPr lang="en-ID" dirty="0"/>
              <a:t>?</a:t>
            </a:r>
          </a:p>
          <a:p>
            <a:pPr>
              <a:buSzPct val="100000"/>
              <a:buFont typeface="+mj-lt"/>
              <a:buAutoNum type="arabicPeriod"/>
            </a:pP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kemajuan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penulisan</a:t>
            </a:r>
            <a:r>
              <a:rPr lang="en-ID" dirty="0"/>
              <a:t> dan </a:t>
            </a:r>
            <a:r>
              <a:rPr lang="en-ID" dirty="0" err="1"/>
              <a:t>penyajian</a:t>
            </a:r>
            <a:r>
              <a:rPr lang="en-ID" dirty="0"/>
              <a:t> </a:t>
            </a:r>
            <a:r>
              <a:rPr lang="en-ID" dirty="0" err="1"/>
              <a:t>penelitianlaporan</a:t>
            </a:r>
            <a:r>
              <a:rPr lang="en-ID" dirty="0"/>
              <a:t>?</a:t>
            </a:r>
          </a:p>
          <a:p>
            <a:pPr>
              <a:buSzPct val="100000"/>
              <a:buFont typeface="+mj-lt"/>
              <a:buAutoNum type="arabicPeriod"/>
            </a:pPr>
            <a:r>
              <a:rPr lang="en-ID" dirty="0" err="1"/>
              <a:t>Mengapa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disebutkan</a:t>
            </a:r>
            <a:r>
              <a:rPr lang="en-ID" dirty="0"/>
              <a:t> </a:t>
            </a:r>
            <a:r>
              <a:rPr lang="en-ID" dirty="0" err="1"/>
              <a:t>batasan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?</a:t>
            </a:r>
          </a:p>
          <a:p>
            <a:pPr>
              <a:buSzPct val="100000"/>
              <a:buFont typeface="+mj-lt"/>
              <a:buAutoNum type="arabicPeriod"/>
            </a:pP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kelas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Anda </a:t>
            </a:r>
            <a:r>
              <a:rPr lang="en-ID" dirty="0" err="1"/>
              <a:t>tekankan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tertulisdan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presentasi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11080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C3DA4-3C28-76C0-59DD-3B684BE15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TERIMA KASIH 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261121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EA6E3-304D-FC5A-94BC-1E86D4A67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RISET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B46DE-138C-6455-608F-714C30385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buSzPct val="100000"/>
              <a:buFont typeface="+mj-lt"/>
              <a:buAutoNum type="arabicPeriod" startAt="5"/>
            </a:pPr>
            <a:r>
              <a:rPr lang="en-ID" sz="2400" dirty="0" err="1">
                <a:latin typeface="Baskerville Old Face" panose="02020602080505020303" pitchFamily="18" charset="0"/>
              </a:rPr>
              <a:t>Kerangka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waktu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penelitian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termasuk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informasi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kapan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laporan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dituliskan</a:t>
            </a:r>
            <a:r>
              <a:rPr lang="en-ID" sz="2400" dirty="0">
                <a:latin typeface="Baskerville Old Face" panose="02020602080505020303" pitchFamily="18" charset="0"/>
              </a:rPr>
              <a:t> dan </a:t>
            </a:r>
            <a:r>
              <a:rPr lang="en-ID" sz="2400" dirty="0" err="1">
                <a:latin typeface="Baskerville Old Face" panose="02020602080505020303" pitchFamily="18" charset="0"/>
              </a:rPr>
              <a:t>diserahkan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kepada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pengguna</a:t>
            </a:r>
            <a:r>
              <a:rPr lang="en-ID" sz="2400" dirty="0">
                <a:latin typeface="Baskerville Old Face" panose="02020602080505020303" pitchFamily="18" charset="0"/>
              </a:rPr>
              <a:t> (sponsor).</a:t>
            </a:r>
          </a:p>
          <a:p>
            <a:pPr>
              <a:spcBef>
                <a:spcPts val="600"/>
              </a:spcBef>
              <a:buSzPct val="100000"/>
              <a:buFont typeface="+mj-lt"/>
              <a:buAutoNum type="arabicPeriod" startAt="5"/>
            </a:pPr>
            <a:r>
              <a:rPr lang="en-ID" sz="2400" dirty="0" err="1">
                <a:latin typeface="Baskerville Old Face" panose="02020602080505020303" pitchFamily="18" charset="0"/>
              </a:rPr>
              <a:t>Informasi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tentang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Anggaran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Riset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merinci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biaya-biaya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dengan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mengacu</a:t>
            </a:r>
            <a:r>
              <a:rPr lang="en-ID" sz="2400" dirty="0">
                <a:latin typeface="Baskerville Old Face" panose="02020602080505020303" pitchFamily="18" charset="0"/>
              </a:rPr>
              <a:t> pada </a:t>
            </a:r>
            <a:r>
              <a:rPr lang="en-ID" sz="2400" dirty="0" err="1">
                <a:latin typeface="Baskerville Old Face" panose="02020602080505020303" pitchFamily="18" charset="0"/>
              </a:rPr>
              <a:t>pos-pos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pengeluaran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tertentu</a:t>
            </a:r>
            <a:r>
              <a:rPr lang="en-ID" sz="2400" dirty="0">
                <a:latin typeface="Baskerville Old Face" panose="020206020805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284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1AF3A-5B39-3706-3C53-0B0A1B469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Studi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A5149-B93A-B198-1957-D1E0FC122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40940"/>
            <a:ext cx="882565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b="1" dirty="0" err="1">
                <a:latin typeface="Baskerville Old Face" panose="02020602080505020303" pitchFamily="18" charset="0"/>
              </a:rPr>
              <a:t>Tujuan</a:t>
            </a:r>
            <a:r>
              <a:rPr lang="en-ID" sz="2400" b="1" dirty="0">
                <a:latin typeface="Baskerville Old Face" panose="02020602080505020303" pitchFamily="18" charset="0"/>
              </a:rPr>
              <a:t> </a:t>
            </a:r>
            <a:r>
              <a:rPr lang="en-ID" sz="2400" b="1" dirty="0" err="1">
                <a:latin typeface="Baskerville Old Face" panose="02020602080505020303" pitchFamily="18" charset="0"/>
              </a:rPr>
              <a:t>riset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adalah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untuk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menemukan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solusi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atas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masalah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misalnya</a:t>
            </a:r>
            <a:r>
              <a:rPr lang="en-ID" sz="2400" dirty="0">
                <a:latin typeface="Baskerville Old Face" panose="02020602080505020303" pitchFamily="18" charset="0"/>
              </a:rPr>
              <a:t>;</a:t>
            </a:r>
          </a:p>
          <a:p>
            <a:pPr>
              <a:spcBef>
                <a:spcPts val="600"/>
              </a:spcBef>
              <a:buSzPct val="100000"/>
              <a:buFont typeface="+mj-lt"/>
              <a:buAutoNum type="alphaLcPeriod"/>
            </a:pPr>
            <a:r>
              <a:rPr lang="en-ID" sz="2400" dirty="0" err="1">
                <a:latin typeface="Baskerville Old Face" panose="02020602080505020303" pitchFamily="18" charset="0"/>
              </a:rPr>
              <a:t>Membuat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profil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mengapa</a:t>
            </a:r>
            <a:r>
              <a:rPr lang="en-ID" sz="2400" dirty="0">
                <a:latin typeface="Baskerville Old Face" panose="02020602080505020303" pitchFamily="18" charset="0"/>
              </a:rPr>
              <a:t> phenomena yang </a:t>
            </a:r>
            <a:r>
              <a:rPr lang="en-ID" sz="2400" dirty="0" err="1">
                <a:latin typeface="Baskerville Old Face" panose="02020602080505020303" pitchFamily="18" charset="0"/>
              </a:rPr>
              <a:t>akan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diteliti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terjadi</a:t>
            </a:r>
            <a:r>
              <a:rPr lang="en-ID" sz="2400" dirty="0">
                <a:latin typeface="Baskerville Old Face" panose="02020602080505020303" pitchFamily="18" charset="0"/>
              </a:rPr>
              <a:t>;</a:t>
            </a:r>
          </a:p>
          <a:p>
            <a:pPr>
              <a:spcBef>
                <a:spcPts val="600"/>
              </a:spcBef>
              <a:buSzPct val="100000"/>
              <a:buFont typeface="+mj-lt"/>
              <a:buAutoNum type="alphaLcPeriod"/>
            </a:pPr>
            <a:r>
              <a:rPr lang="en-ID" sz="2400" dirty="0" err="1">
                <a:latin typeface="Baskerville Old Face" panose="02020602080505020303" pitchFamily="18" charset="0"/>
              </a:rPr>
              <a:t>Melakukan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penilaian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apakah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ada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hal-hal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khusus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dari</a:t>
            </a:r>
            <a:r>
              <a:rPr lang="en-ID" sz="2400" dirty="0">
                <a:latin typeface="Baskerville Old Face" panose="02020602080505020303" pitchFamily="18" charset="0"/>
              </a:rPr>
              <a:t> “</a:t>
            </a:r>
            <a:r>
              <a:rPr lang="en-ID" sz="2400" dirty="0" err="1">
                <a:latin typeface="Baskerville Old Face" panose="02020602080505020303" pitchFamily="18" charset="0"/>
              </a:rPr>
              <a:t>sesuatu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baru</a:t>
            </a:r>
            <a:r>
              <a:rPr lang="en-ID" sz="2400" dirty="0">
                <a:latin typeface="Baskerville Old Face" panose="02020602080505020303" pitchFamily="18" charset="0"/>
              </a:rPr>
              <a:t>” yang </a:t>
            </a:r>
            <a:r>
              <a:rPr lang="en-ID" sz="2400" dirty="0" err="1">
                <a:latin typeface="Baskerville Old Face" panose="02020602080505020303" pitchFamily="18" charset="0"/>
              </a:rPr>
              <a:t>perlu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dimunculkan</a:t>
            </a:r>
            <a:r>
              <a:rPr lang="en-ID" sz="2400" dirty="0">
                <a:latin typeface="Baskerville Old Face" panose="02020602080505020303" pitchFamily="18" charset="0"/>
              </a:rPr>
              <a:t>;</a:t>
            </a:r>
          </a:p>
          <a:p>
            <a:pPr>
              <a:spcBef>
                <a:spcPts val="600"/>
              </a:spcBef>
              <a:buSzPct val="100000"/>
              <a:buFont typeface="+mj-lt"/>
              <a:buAutoNum type="alphaLcPeriod"/>
            </a:pPr>
            <a:r>
              <a:rPr lang="en-ID" sz="2400" dirty="0" err="1">
                <a:latin typeface="Baskerville Old Face" panose="02020602080505020303" pitchFamily="18" charset="0"/>
              </a:rPr>
              <a:t>Menentukan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alasan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mengapa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masalah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tersebut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terjadi</a:t>
            </a:r>
            <a:r>
              <a:rPr lang="en-ID" sz="2400" dirty="0">
                <a:latin typeface="Baskerville Old Face" panose="02020602080505020303" pitchFamily="18" charset="0"/>
              </a:rPr>
              <a:t> (</a:t>
            </a:r>
            <a:r>
              <a:rPr lang="en-ID" sz="2400" dirty="0" err="1">
                <a:latin typeface="Baskerville Old Face" panose="02020602080505020303" pitchFamily="18" charset="0"/>
              </a:rPr>
              <a:t>faktor-faktor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apa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saja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mempengaruhi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munculnya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masalah</a:t>
            </a:r>
            <a:r>
              <a:rPr lang="en-ID" sz="2400" dirty="0">
                <a:latin typeface="Baskerville Old Face" panose="020206020805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114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0416E-E88D-896B-D2F6-734C8C188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DESAIN RISET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00122-77D5-D8BE-CFA2-D1E5BDA48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2255520"/>
            <a:ext cx="10891520" cy="4124960"/>
          </a:xfrm>
        </p:spPr>
        <p:txBody>
          <a:bodyPr>
            <a:normAutofit/>
          </a:bodyPr>
          <a:lstStyle/>
          <a:p>
            <a:r>
              <a:rPr lang="en-ID" sz="2000" b="1" dirty="0" err="1"/>
              <a:t>Sampel</a:t>
            </a:r>
            <a:r>
              <a:rPr lang="en-ID" sz="2000" dirty="0"/>
              <a:t>: </a:t>
            </a:r>
            <a:r>
              <a:rPr lang="en-ID" sz="2000" dirty="0" err="1"/>
              <a:t>terpilih</a:t>
            </a:r>
            <a:r>
              <a:rPr lang="en-ID" sz="2000" dirty="0"/>
              <a:t> </a:t>
            </a:r>
            <a:r>
              <a:rPr lang="en-ID" sz="2000" dirty="0" err="1"/>
              <a:t>melalui</a:t>
            </a:r>
            <a:r>
              <a:rPr lang="en-ID" sz="2000" dirty="0"/>
              <a:t> </a:t>
            </a:r>
            <a:r>
              <a:rPr lang="en-ID" sz="2000" dirty="0" err="1"/>
              <a:t>desain</a:t>
            </a:r>
            <a:r>
              <a:rPr lang="en-ID" sz="2000" dirty="0"/>
              <a:t> </a:t>
            </a:r>
            <a:r>
              <a:rPr lang="en-ID" sz="2000" dirty="0" err="1"/>
              <a:t>pengambilan</a:t>
            </a:r>
            <a:r>
              <a:rPr lang="en-ID" sz="2000" dirty="0"/>
              <a:t> </a:t>
            </a:r>
            <a:r>
              <a:rPr lang="en-ID" sz="2000" dirty="0" err="1"/>
              <a:t>sampel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mendapat</a:t>
            </a:r>
            <a:r>
              <a:rPr lang="en-ID" sz="2000" dirty="0"/>
              <a:t> </a:t>
            </a:r>
            <a:r>
              <a:rPr lang="en-ID" sz="2000" dirty="0" err="1"/>
              <a:t>sampel</a:t>
            </a:r>
            <a:r>
              <a:rPr lang="en-ID" sz="2000" dirty="0"/>
              <a:t> yang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memberikan</a:t>
            </a:r>
            <a:r>
              <a:rPr lang="en-ID" sz="2000" dirty="0"/>
              <a:t> </a:t>
            </a:r>
            <a:r>
              <a:rPr lang="en-ID" sz="2000" dirty="0" err="1"/>
              <a:t>ketepatan</a:t>
            </a:r>
            <a:r>
              <a:rPr lang="en-ID" sz="2000" dirty="0"/>
              <a:t> dan </a:t>
            </a:r>
            <a:r>
              <a:rPr lang="en-ID" sz="2000" dirty="0" err="1"/>
              <a:t>keakuratan</a:t>
            </a:r>
            <a:r>
              <a:rPr lang="en-ID" sz="2000" dirty="0"/>
              <a:t> data (</a:t>
            </a:r>
            <a:r>
              <a:rPr lang="en-ID" sz="2000" dirty="0" err="1"/>
              <a:t>lihat</a:t>
            </a:r>
            <a:r>
              <a:rPr lang="en-ID" sz="2000" dirty="0"/>
              <a:t> </a:t>
            </a:r>
            <a:r>
              <a:rPr lang="en-ID" sz="2000" dirty="0" err="1"/>
              <a:t>bab</a:t>
            </a:r>
            <a:r>
              <a:rPr lang="en-ID" sz="2000" dirty="0"/>
              <a:t> 11 </a:t>
            </a:r>
            <a:r>
              <a:rPr lang="en-ID" sz="2000" dirty="0" err="1"/>
              <a:t>tentang</a:t>
            </a:r>
            <a:r>
              <a:rPr lang="en-ID" sz="2000" dirty="0"/>
              <a:t> </a:t>
            </a:r>
            <a:r>
              <a:rPr lang="en-ID" sz="2000" dirty="0" err="1"/>
              <a:t>sampel</a:t>
            </a:r>
            <a:r>
              <a:rPr lang="en-ID" sz="2000" dirty="0"/>
              <a:t>). </a:t>
            </a:r>
          </a:p>
          <a:p>
            <a:r>
              <a:rPr lang="en-ID" sz="2000" b="1" dirty="0" err="1"/>
              <a:t>Instrumen</a:t>
            </a:r>
            <a:r>
              <a:rPr lang="en-ID" sz="2000" b="1" dirty="0"/>
              <a:t> </a:t>
            </a:r>
            <a:r>
              <a:rPr lang="en-ID" sz="2000" b="1" dirty="0" err="1"/>
              <a:t>Survei</a:t>
            </a:r>
            <a:r>
              <a:rPr lang="en-ID" sz="2000" b="1" dirty="0"/>
              <a:t>: </a:t>
            </a:r>
            <a:r>
              <a:rPr lang="en-ID" sz="2000" dirty="0" err="1"/>
              <a:t>berupa</a:t>
            </a:r>
            <a:r>
              <a:rPr lang="en-ID" sz="2000" dirty="0"/>
              <a:t> </a:t>
            </a:r>
            <a:r>
              <a:rPr lang="en-ID" sz="2000" dirty="0" err="1"/>
              <a:t>kuesioner</a:t>
            </a:r>
            <a:r>
              <a:rPr lang="en-ID" sz="2000" dirty="0"/>
              <a:t> dan detail-detail </a:t>
            </a:r>
            <a:r>
              <a:rPr lang="en-ID" sz="2000" dirty="0" err="1"/>
              <a:t>tehnis</a:t>
            </a:r>
            <a:r>
              <a:rPr lang="en-ID" sz="2000" dirty="0"/>
              <a:t> </a:t>
            </a:r>
            <a:r>
              <a:rPr lang="en-ID" sz="2000" dirty="0" err="1"/>
              <a:t>wawancara</a:t>
            </a:r>
            <a:r>
              <a:rPr lang="en-ID" sz="2000" dirty="0"/>
              <a:t> (</a:t>
            </a:r>
            <a:r>
              <a:rPr lang="en-ID" sz="2000" dirty="0" err="1"/>
              <a:t>berapa</a:t>
            </a:r>
            <a:r>
              <a:rPr lang="en-ID" sz="2000" dirty="0"/>
              <a:t> lama </a:t>
            </a:r>
            <a:r>
              <a:rPr lang="en-ID" sz="2000" dirty="0" err="1"/>
              <a:t>waktu</a:t>
            </a:r>
            <a:r>
              <a:rPr lang="en-ID" sz="2000" dirty="0"/>
              <a:t> yang </a:t>
            </a:r>
            <a:r>
              <a:rPr lang="en-ID" sz="2000" dirty="0" err="1"/>
              <a:t>dibutuhkan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mewawancarai</a:t>
            </a:r>
            <a:r>
              <a:rPr lang="en-ID" sz="2000" dirty="0"/>
              <a:t> </a:t>
            </a:r>
            <a:r>
              <a:rPr lang="en-ID" sz="2000" dirty="0" err="1"/>
              <a:t>seorang</a:t>
            </a:r>
            <a:r>
              <a:rPr lang="en-ID" sz="2000" dirty="0"/>
              <a:t> </a:t>
            </a:r>
            <a:r>
              <a:rPr lang="en-ID" sz="2000" dirty="0" err="1"/>
              <a:t>responden</a:t>
            </a:r>
            <a:r>
              <a:rPr lang="en-ID" sz="2000" dirty="0"/>
              <a:t> agar </a:t>
            </a:r>
            <a:r>
              <a:rPr lang="en-ID" sz="2000" dirty="0" err="1"/>
              <a:t>responden</a:t>
            </a:r>
            <a:r>
              <a:rPr lang="en-ID" sz="2000" dirty="0"/>
              <a:t> </a:t>
            </a:r>
            <a:r>
              <a:rPr lang="en-ID" sz="2000" dirty="0" err="1"/>
              <a:t>tetap</a:t>
            </a:r>
            <a:r>
              <a:rPr lang="en-ID" sz="2000" dirty="0"/>
              <a:t> </a:t>
            </a:r>
            <a:r>
              <a:rPr lang="en-ID" sz="2000" dirty="0" err="1"/>
              <a:t>nyaman</a:t>
            </a:r>
            <a:r>
              <a:rPr lang="en-ID" sz="2000" dirty="0"/>
              <a:t>).</a:t>
            </a:r>
          </a:p>
          <a:p>
            <a:r>
              <a:rPr lang="en-ID" sz="2000" b="1" dirty="0" err="1"/>
              <a:t>Pengumpulan</a:t>
            </a:r>
            <a:r>
              <a:rPr lang="en-ID" sz="2000" b="1" dirty="0"/>
              <a:t> data</a:t>
            </a:r>
            <a:r>
              <a:rPr lang="en-ID" sz="2000" dirty="0"/>
              <a:t>: </a:t>
            </a:r>
            <a:r>
              <a:rPr lang="en-ID" sz="2000" dirty="0" err="1"/>
              <a:t>jika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kuesioner</a:t>
            </a:r>
            <a:r>
              <a:rPr lang="en-ID" sz="2000" dirty="0"/>
              <a:t> </a:t>
            </a:r>
            <a:r>
              <a:rPr lang="en-ID" sz="2000" dirty="0" err="1"/>
              <a:t>berikan</a:t>
            </a:r>
            <a:r>
              <a:rPr lang="en-ID" sz="2000" dirty="0"/>
              <a:t> </a:t>
            </a:r>
            <a:r>
              <a:rPr lang="en-ID" sz="2000" dirty="0" err="1"/>
              <a:t>kepada</a:t>
            </a:r>
            <a:r>
              <a:rPr lang="en-ID" sz="2000" dirty="0"/>
              <a:t> </a:t>
            </a:r>
            <a:r>
              <a:rPr lang="en-ID" sz="2000" dirty="0" err="1"/>
              <a:t>responden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diisi</a:t>
            </a:r>
            <a:r>
              <a:rPr lang="en-ID" sz="2000" dirty="0"/>
              <a:t> oleh </a:t>
            </a:r>
            <a:r>
              <a:rPr lang="en-ID" sz="2000" dirty="0" err="1"/>
              <a:t>mereka</a:t>
            </a:r>
            <a:r>
              <a:rPr lang="en-ID" sz="2000" dirty="0"/>
              <a:t> di </a:t>
            </a:r>
            <a:r>
              <a:rPr lang="en-ID" sz="2000" dirty="0" err="1"/>
              <a:t>rumah</a:t>
            </a:r>
            <a:r>
              <a:rPr lang="en-ID" sz="2000" dirty="0"/>
              <a:t> dan </a:t>
            </a:r>
            <a:r>
              <a:rPr lang="en-ID" sz="2000" dirty="0" err="1"/>
              <a:t>dikembalikan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anonim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kotak</a:t>
            </a:r>
            <a:r>
              <a:rPr lang="en-ID" sz="2000" dirty="0"/>
              <a:t> yang </a:t>
            </a:r>
            <a:r>
              <a:rPr lang="en-ID" sz="2000" dirty="0" err="1"/>
              <a:t>disiapkan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tujuan</a:t>
            </a:r>
            <a:r>
              <a:rPr lang="en-ID" sz="2000" dirty="0"/>
              <a:t> </a:t>
            </a:r>
            <a:r>
              <a:rPr lang="en-ID" sz="2000" dirty="0" err="1"/>
              <a:t>tersebut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tanggal</a:t>
            </a:r>
            <a:r>
              <a:rPr lang="en-ID" sz="2000" dirty="0"/>
              <a:t> yang </a:t>
            </a:r>
            <a:r>
              <a:rPr lang="en-ID" sz="2000" dirty="0" err="1"/>
              <a:t>ditentukan</a:t>
            </a:r>
            <a:r>
              <a:rPr lang="en-ID" sz="2000" dirty="0"/>
              <a:t>. </a:t>
            </a:r>
            <a:r>
              <a:rPr lang="en-ID" sz="2000" dirty="0" err="1"/>
              <a:t>Responden</a:t>
            </a:r>
            <a:r>
              <a:rPr lang="en-ID" sz="2000" dirty="0"/>
              <a:t>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diingatkan</a:t>
            </a:r>
            <a:r>
              <a:rPr lang="en-ID" sz="2000" dirty="0"/>
              <a:t> 2 </a:t>
            </a:r>
            <a:r>
              <a:rPr lang="en-ID" sz="2000" dirty="0" err="1"/>
              <a:t>hari</a:t>
            </a:r>
            <a:r>
              <a:rPr lang="en-ID" sz="2000" dirty="0"/>
              <a:t> </a:t>
            </a:r>
            <a:r>
              <a:rPr lang="en-ID" sz="2000" dirty="0" err="1"/>
              <a:t>sebelum</a:t>
            </a:r>
            <a:r>
              <a:rPr lang="en-ID" sz="2000" dirty="0"/>
              <a:t> </a:t>
            </a:r>
            <a:r>
              <a:rPr lang="en-ID" sz="2000" dirty="0" err="1"/>
              <a:t>tanggal</a:t>
            </a:r>
            <a:r>
              <a:rPr lang="en-ID" sz="2000" dirty="0"/>
              <a:t> </a:t>
            </a:r>
            <a:r>
              <a:rPr lang="en-ID" sz="2000" dirty="0" err="1"/>
              <a:t>jatuh</a:t>
            </a:r>
            <a:r>
              <a:rPr lang="en-ID" sz="2000" dirty="0"/>
              <a:t> tempo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mengembalikan</a:t>
            </a:r>
            <a:r>
              <a:rPr lang="en-ID" sz="2000" dirty="0"/>
              <a:t> </a:t>
            </a:r>
            <a:r>
              <a:rPr lang="en-ID" sz="2000" dirty="0" err="1"/>
              <a:t>kuesioner</a:t>
            </a:r>
            <a:r>
              <a:rPr lang="en-ID" sz="2000" dirty="0"/>
              <a:t> </a:t>
            </a:r>
            <a:r>
              <a:rPr lang="en-ID" sz="2000" dirty="0" err="1"/>
              <a:t>mereka</a:t>
            </a:r>
            <a:r>
              <a:rPr lang="en-ID" sz="2000" dirty="0"/>
              <a:t>, </a:t>
            </a:r>
            <a:r>
              <a:rPr lang="en-ID" sz="2000" dirty="0" err="1"/>
              <a:t>jika</a:t>
            </a:r>
            <a:r>
              <a:rPr lang="en-ID" sz="2000" dirty="0"/>
              <a:t> </a:t>
            </a:r>
            <a:r>
              <a:rPr lang="en-ID" sz="2000" dirty="0" err="1"/>
              <a:t>belum</a:t>
            </a:r>
            <a:r>
              <a:rPr lang="en-ID" sz="2000" dirty="0"/>
              <a:t> </a:t>
            </a:r>
            <a:r>
              <a:rPr lang="en-ID" sz="2000" dirty="0" err="1"/>
              <a:t>dilakukan</a:t>
            </a:r>
            <a:r>
              <a:rPr lang="en-ID" sz="2000" dirty="0"/>
              <a:t>. </a:t>
            </a:r>
            <a:r>
              <a:rPr lang="en-ID" sz="2000" dirty="0" err="1"/>
              <a:t>Bagi</a:t>
            </a:r>
            <a:r>
              <a:rPr lang="en-ID" sz="2000" dirty="0"/>
              <a:t> </a:t>
            </a:r>
            <a:r>
              <a:rPr lang="en-ID" sz="2000" dirty="0" err="1"/>
              <a:t>responden</a:t>
            </a:r>
            <a:r>
              <a:rPr lang="en-ID" sz="2000" dirty="0"/>
              <a:t> yang di </a:t>
            </a:r>
            <a:r>
              <a:rPr lang="en-ID" sz="2000" dirty="0" err="1"/>
              <a:t>wawancarai</a:t>
            </a:r>
            <a:r>
              <a:rPr lang="en-ID" sz="2000" dirty="0"/>
              <a:t> </a:t>
            </a:r>
            <a:r>
              <a:rPr lang="en-ID" sz="2000" dirty="0" err="1"/>
              <a:t>dilaksanakan</a:t>
            </a:r>
            <a:r>
              <a:rPr lang="en-ID" sz="2000" dirty="0"/>
              <a:t> </a:t>
            </a:r>
            <a:r>
              <a:rPr lang="en-ID" sz="2000" dirty="0" err="1"/>
              <a:t>selama</a:t>
            </a:r>
            <a:r>
              <a:rPr lang="en-ID" sz="2000" dirty="0"/>
              <a:t> 10 </a:t>
            </a:r>
            <a:r>
              <a:rPr lang="en-ID" sz="2000" dirty="0" err="1"/>
              <a:t>menit</a:t>
            </a:r>
            <a:r>
              <a:rPr lang="en-ID" sz="2000" dirty="0"/>
              <a:t> dan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dilakukan</a:t>
            </a:r>
            <a:r>
              <a:rPr lang="en-ID" sz="2000" dirty="0"/>
              <a:t> </a:t>
            </a:r>
            <a:r>
              <a:rPr lang="en-ID" sz="2000" dirty="0" err="1"/>
              <a:t>selama</a:t>
            </a:r>
            <a:r>
              <a:rPr lang="en-ID" sz="2000" dirty="0"/>
              <a:t> jam </a:t>
            </a:r>
            <a:r>
              <a:rPr lang="en-ID" sz="2000" dirty="0" err="1"/>
              <a:t>kantor</a:t>
            </a:r>
            <a:r>
              <a:rPr lang="en-ID" sz="2000" dirty="0"/>
              <a:t> agar </a:t>
            </a:r>
            <a:r>
              <a:rPr lang="en-ID" sz="2000" dirty="0" err="1"/>
              <a:t>responden</a:t>
            </a:r>
            <a:r>
              <a:rPr lang="en-ID" sz="2000" dirty="0"/>
              <a:t> </a:t>
            </a:r>
            <a:r>
              <a:rPr lang="en-ID" sz="2000" dirty="0" err="1"/>
              <a:t>tetap</a:t>
            </a:r>
            <a:r>
              <a:rPr lang="en-ID" sz="2000" dirty="0"/>
              <a:t> </a:t>
            </a:r>
            <a:r>
              <a:rPr lang="en-ID" sz="2000" dirty="0" err="1"/>
              <a:t>nyaman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580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73BA-00C9-05D2-5108-BC99EEF67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DESAIN RISET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3617C-5891-4000-D767-058CF6F6B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6640"/>
            <a:ext cx="9574006" cy="3693160"/>
          </a:xfrm>
        </p:spPr>
        <p:txBody>
          <a:bodyPr>
            <a:normAutofit/>
          </a:bodyPr>
          <a:lstStyle/>
          <a:p>
            <a:r>
              <a:rPr lang="en-ID" sz="2400" b="1" dirty="0" err="1">
                <a:latin typeface="Baskerville Old Face" panose="02020602080505020303" pitchFamily="18" charset="0"/>
              </a:rPr>
              <a:t>Analisis</a:t>
            </a:r>
            <a:r>
              <a:rPr lang="en-ID" sz="2400" b="1" dirty="0">
                <a:latin typeface="Baskerville Old Face" panose="02020602080505020303" pitchFamily="18" charset="0"/>
              </a:rPr>
              <a:t> data </a:t>
            </a:r>
            <a:r>
              <a:rPr lang="en-ID" sz="2400" dirty="0">
                <a:latin typeface="Baskerville Old Face" panose="02020602080505020303" pitchFamily="18" charset="0"/>
              </a:rPr>
              <a:t>: </a:t>
            </a:r>
            <a:r>
              <a:rPr lang="en-ID" sz="2400" dirty="0" err="1">
                <a:latin typeface="Baskerville Old Face" panose="02020602080505020303" pitchFamily="18" charset="0"/>
              </a:rPr>
              <a:t>setelah</a:t>
            </a:r>
            <a:r>
              <a:rPr lang="en-ID" sz="2400" dirty="0">
                <a:latin typeface="Baskerville Old Face" panose="02020602080505020303" pitchFamily="18" charset="0"/>
              </a:rPr>
              <a:t> data </a:t>
            </a:r>
            <a:r>
              <a:rPr lang="en-ID" sz="2400" dirty="0" err="1">
                <a:latin typeface="Baskerville Old Face" panose="02020602080505020303" pitchFamily="18" charset="0"/>
              </a:rPr>
              <a:t>dikumpulkan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informasi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diberi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kode</a:t>
            </a:r>
            <a:r>
              <a:rPr lang="en-ID" sz="2400" dirty="0">
                <a:latin typeface="Baskerville Old Face" panose="02020602080505020303" pitchFamily="18" charset="0"/>
              </a:rPr>
              <a:t> dan </a:t>
            </a:r>
            <a:r>
              <a:rPr lang="en-ID" sz="2400" dirty="0" err="1">
                <a:latin typeface="Baskerville Old Face" panose="02020602080505020303" pitchFamily="18" charset="0"/>
              </a:rPr>
              <a:t>teknik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analitik</a:t>
            </a:r>
            <a:r>
              <a:rPr lang="en-ID" sz="2400" dirty="0">
                <a:latin typeface="Baskerville Old Face" panose="02020602080505020303" pitchFamily="18" charset="0"/>
              </a:rPr>
              <a:t> data yang </a:t>
            </a:r>
            <a:r>
              <a:rPr lang="en-ID" sz="2400" dirty="0" err="1">
                <a:latin typeface="Baskerville Old Face" panose="02020602080505020303" pitchFamily="18" charset="0"/>
              </a:rPr>
              <a:t>sesuai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digunakan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untuk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menentukan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kemungkinan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alasan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mengapa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permasalahan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riset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terjadi</a:t>
            </a:r>
            <a:r>
              <a:rPr lang="en-ID" sz="2400" dirty="0">
                <a:latin typeface="Baskerville Old Face" panose="02020602080505020303" pitchFamily="18" charset="0"/>
              </a:rPr>
              <a:t>. </a:t>
            </a:r>
          </a:p>
          <a:p>
            <a:r>
              <a:rPr lang="en-ID" sz="2400" b="1" dirty="0" err="1">
                <a:latin typeface="Baskerville Old Face" panose="02020602080505020303" pitchFamily="18" charset="0"/>
              </a:rPr>
              <a:t>Laporan</a:t>
            </a:r>
            <a:r>
              <a:rPr lang="en-ID" sz="2400" dirty="0">
                <a:latin typeface="Baskerville Old Face" panose="02020602080505020303" pitchFamily="18" charset="0"/>
              </a:rPr>
              <a:t>: </a:t>
            </a:r>
            <a:r>
              <a:rPr lang="en-ID" sz="2400" dirty="0" err="1">
                <a:latin typeface="Baskerville Old Face" panose="02020602080505020303" pitchFamily="18" charset="0"/>
              </a:rPr>
              <a:t>laporan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tertulis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akan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diserahkan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dalam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waktu</a:t>
            </a:r>
            <a:r>
              <a:rPr lang="en-ID" sz="2400" dirty="0">
                <a:latin typeface="Baskerville Old Face" panose="02020602080505020303" pitchFamily="18" charset="0"/>
              </a:rPr>
              <a:t> yang </a:t>
            </a:r>
            <a:r>
              <a:rPr lang="en-ID" sz="2400" dirty="0" err="1">
                <a:latin typeface="Baskerville Old Face" panose="02020602080505020303" pitchFamily="18" charset="0"/>
              </a:rPr>
              <a:t>sudah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dijanjikan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misal</a:t>
            </a:r>
            <a:r>
              <a:rPr lang="en-ID" sz="2400" dirty="0">
                <a:latin typeface="Baskerville Old Face" panose="02020602080505020303" pitchFamily="18" charset="0"/>
              </a:rPr>
              <a:t> 2 </a:t>
            </a:r>
            <a:r>
              <a:rPr lang="en-ID" sz="2400" dirty="0" err="1">
                <a:latin typeface="Baskerville Old Face" panose="02020602080505020303" pitchFamily="18" charset="0"/>
              </a:rPr>
              <a:t>bulan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sejak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dimulainya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penelitian</a:t>
            </a:r>
            <a:r>
              <a:rPr lang="en-ID" sz="2400" dirty="0">
                <a:latin typeface="Baskerville Old Face" panose="02020602080505020303" pitchFamily="18" charset="0"/>
              </a:rPr>
              <a:t>, </a:t>
            </a:r>
            <a:r>
              <a:rPr lang="en-ID" sz="2400" dirty="0" err="1">
                <a:latin typeface="Baskerville Old Face" panose="02020602080505020303" pitchFamily="18" charset="0"/>
              </a:rPr>
              <a:t>diikuti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dengan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presentasi</a:t>
            </a:r>
            <a:r>
              <a:rPr lang="en-ID" sz="2400" dirty="0">
                <a:latin typeface="Baskerville Old Face" panose="02020602080505020303" pitchFamily="18" charset="0"/>
              </a:rPr>
              <a:t> </a:t>
            </a:r>
            <a:r>
              <a:rPr lang="en-ID" sz="2400" dirty="0" err="1">
                <a:latin typeface="Baskerville Old Face" panose="02020602080505020303" pitchFamily="18" charset="0"/>
              </a:rPr>
              <a:t>lisan</a:t>
            </a:r>
            <a:r>
              <a:rPr lang="en-ID" sz="2400" dirty="0">
                <a:latin typeface="Baskerville Old Face" panose="02020602080505020303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8648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BFE19-4BA2-B383-D227-9C8010B0B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Riset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9C82C-9F85-8F52-F78A-BFCB1D9DC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87600"/>
            <a:ext cx="8825659" cy="3632200"/>
          </a:xfrm>
        </p:spPr>
        <p:txBody>
          <a:bodyPr/>
          <a:lstStyle/>
          <a:p>
            <a:r>
              <a:rPr lang="en-ID" dirty="0" err="1"/>
              <a:t>Penting</a:t>
            </a:r>
            <a:r>
              <a:rPr lang="en-ID" dirty="0"/>
              <a:t> agar </a:t>
            </a:r>
            <a:r>
              <a:rPr lang="en-ID" b="1" dirty="0" err="1"/>
              <a:t>hasil</a:t>
            </a:r>
            <a:r>
              <a:rPr lang="en-ID" b="1" dirty="0"/>
              <a:t> </a:t>
            </a:r>
            <a:r>
              <a:rPr lang="en-ID" b="1" dirty="0" err="1"/>
              <a:t>studi</a:t>
            </a:r>
            <a:r>
              <a:rPr lang="en-ID" b="1" dirty="0"/>
              <a:t> dan </a:t>
            </a:r>
            <a:r>
              <a:rPr lang="en-ID" b="1" dirty="0" err="1"/>
              <a:t>rekomendasi</a:t>
            </a:r>
            <a:r>
              <a:rPr lang="en-ID" b="1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memecahkan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dikomunikasikan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b="1" dirty="0"/>
              <a:t>sponsor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saran yang </a:t>
            </a:r>
            <a:r>
              <a:rPr lang="en-ID" dirty="0" err="1"/>
              <a:t>dibuat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diterima</a:t>
            </a:r>
            <a:r>
              <a:rPr lang="en-ID" dirty="0"/>
              <a:t> dan </a:t>
            </a:r>
            <a:r>
              <a:rPr lang="en-ID" dirty="0" err="1"/>
              <a:t>diterapkan</a:t>
            </a:r>
            <a:r>
              <a:rPr lang="en-ID" dirty="0"/>
              <a:t>. </a:t>
            </a:r>
          </a:p>
          <a:p>
            <a:r>
              <a:rPr lang="en-ID" dirty="0" err="1"/>
              <a:t>Menulis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b="1" dirty="0" err="1"/>
              <a:t>ringkas</a:t>
            </a:r>
            <a:r>
              <a:rPr lang="en-ID" b="1" dirty="0"/>
              <a:t>, </a:t>
            </a:r>
            <a:r>
              <a:rPr lang="en-ID" b="1" dirty="0" err="1"/>
              <a:t>meyakinkan</a:t>
            </a:r>
            <a:r>
              <a:rPr lang="en-ID" b="1" dirty="0"/>
              <a:t>, dan </a:t>
            </a:r>
            <a:r>
              <a:rPr lang="en-ID" b="1" dirty="0" err="1"/>
              <a:t>jelas</a:t>
            </a:r>
            <a:r>
              <a:rPr lang="en-ID" b="1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pentingnya</a:t>
            </a:r>
            <a:r>
              <a:rPr lang="en-ID" dirty="0"/>
              <a:t>, </a:t>
            </a:r>
            <a:r>
              <a:rPr lang="en-ID" dirty="0" err="1"/>
              <a:t>daripada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yang </a:t>
            </a:r>
            <a:r>
              <a:rPr lang="en-ID" dirty="0" err="1"/>
              <a:t>sempurna</a:t>
            </a:r>
            <a:r>
              <a:rPr lang="en-ID" dirty="0"/>
              <a:t>. </a:t>
            </a:r>
          </a:p>
          <a:p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tertulis</a:t>
            </a:r>
            <a:r>
              <a:rPr lang="en-ID" dirty="0"/>
              <a:t> dan </a:t>
            </a:r>
            <a:r>
              <a:rPr lang="en-ID" dirty="0" err="1"/>
              <a:t>presentasi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 yang </a:t>
            </a:r>
            <a:r>
              <a:rPr lang="en-ID" dirty="0" err="1"/>
              <a:t>dipikirkan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sangat </a:t>
            </a:r>
            <a:r>
              <a:rPr lang="en-ID" dirty="0" err="1"/>
              <a:t>penting</a:t>
            </a:r>
            <a:r>
              <a:rPr lang="en-ID" dirty="0"/>
              <a:t>. Isi dan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mode </a:t>
            </a:r>
            <a:r>
              <a:rPr lang="en-ID" dirty="0" err="1"/>
              <a:t>komunikasi</a:t>
            </a:r>
            <a:r>
              <a:rPr lang="en-ID" dirty="0"/>
              <a:t>—</a:t>
            </a:r>
            <a:r>
              <a:rPr lang="en-ID" b="1" dirty="0" err="1"/>
              <a:t>laporan</a:t>
            </a:r>
            <a:r>
              <a:rPr lang="en-ID" b="1" dirty="0"/>
              <a:t> </a:t>
            </a:r>
            <a:r>
              <a:rPr lang="en-ID" b="1" dirty="0" err="1"/>
              <a:t>tertulis</a:t>
            </a:r>
            <a:r>
              <a:rPr lang="en-ID" b="1" dirty="0"/>
              <a:t> dan </a:t>
            </a:r>
            <a:r>
              <a:rPr lang="en-ID" b="1" dirty="0" err="1"/>
              <a:t>presentasi</a:t>
            </a:r>
            <a:r>
              <a:rPr lang="en-ID" b="1" dirty="0"/>
              <a:t> </a:t>
            </a:r>
            <a:r>
              <a:rPr lang="en-ID" b="1" dirty="0" err="1"/>
              <a:t>lisan</a:t>
            </a:r>
            <a:r>
              <a:rPr lang="en-ID" dirty="0"/>
              <a:t>—</a:t>
            </a:r>
            <a:r>
              <a:rPr lang="en-ID" dirty="0" err="1"/>
              <a:t>bergantung</a:t>
            </a:r>
            <a:r>
              <a:rPr lang="en-ID" dirty="0"/>
              <a:t> pada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, dan </a:t>
            </a:r>
            <a:r>
              <a:rPr lang="en-ID" dirty="0" err="1"/>
              <a:t>sasaran</a:t>
            </a:r>
            <a:r>
              <a:rPr lang="en-ID" dirty="0"/>
              <a:t> </a:t>
            </a:r>
            <a:r>
              <a:rPr lang="en-ID" dirty="0" err="1"/>
              <a:t>riset_nya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77216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901B6-DA66-C988-81E1-FF0572780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Laporan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62030-E1AC-B046-FF14-F6B415FAE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96160"/>
            <a:ext cx="8825659" cy="4135120"/>
          </a:xfrm>
        </p:spPr>
        <p:txBody>
          <a:bodyPr>
            <a:normAutofit/>
          </a:bodyPr>
          <a:lstStyle/>
          <a:p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tertulis</a:t>
            </a:r>
            <a:r>
              <a:rPr lang="en-ID" dirty="0"/>
              <a:t>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peneliti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menimbang</a:t>
            </a:r>
            <a:r>
              <a:rPr lang="en-ID" dirty="0"/>
              <a:t> </a:t>
            </a:r>
            <a:r>
              <a:rPr lang="en-ID" dirty="0" err="1"/>
              <a:t>fakta</a:t>
            </a:r>
            <a:r>
              <a:rPr lang="en-ID" dirty="0"/>
              <a:t> dan </a:t>
            </a:r>
            <a:r>
              <a:rPr lang="en-ID" dirty="0" err="1"/>
              <a:t>argumen</a:t>
            </a:r>
            <a:r>
              <a:rPr lang="en-ID" dirty="0"/>
              <a:t> yang </a:t>
            </a:r>
            <a:r>
              <a:rPr lang="en-ID" dirty="0" err="1"/>
              <a:t>disajikan</a:t>
            </a:r>
            <a:r>
              <a:rPr lang="en-ID" dirty="0"/>
              <a:t> di </a:t>
            </a:r>
            <a:r>
              <a:rPr lang="en-ID" dirty="0" err="1"/>
              <a:t>dalamnya</a:t>
            </a:r>
            <a:r>
              <a:rPr lang="en-ID" dirty="0"/>
              <a:t>, dan </a:t>
            </a:r>
            <a:r>
              <a:rPr lang="en-ID" dirty="0" err="1"/>
              <a:t>menerapkan</a:t>
            </a:r>
            <a:r>
              <a:rPr lang="en-ID" dirty="0"/>
              <a:t> </a:t>
            </a:r>
            <a:r>
              <a:rPr lang="en-ID" dirty="0" err="1"/>
              <a:t>rekomendasi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diterima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maksud</a:t>
            </a:r>
            <a:r>
              <a:rPr lang="en-ID" dirty="0"/>
              <a:t>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menutup</a:t>
            </a:r>
            <a:r>
              <a:rPr lang="en-ID" b="1" dirty="0"/>
              <a:t> </a:t>
            </a:r>
            <a:r>
              <a:rPr lang="en-ID" b="1" dirty="0" err="1"/>
              <a:t>kesenjangan</a:t>
            </a:r>
            <a:r>
              <a:rPr lang="en-ID" b="1" dirty="0"/>
              <a:t> </a:t>
            </a:r>
            <a:r>
              <a:rPr lang="en-ID" b="1" dirty="0" err="1"/>
              <a:t>antara</a:t>
            </a:r>
            <a:r>
              <a:rPr lang="en-ID" b="1" dirty="0"/>
              <a:t> </a:t>
            </a:r>
            <a:r>
              <a:rPr lang="en-ID" b="1" dirty="0" err="1"/>
              <a:t>keadaan</a:t>
            </a:r>
            <a:r>
              <a:rPr lang="en-ID" b="1" dirty="0"/>
              <a:t> yang </a:t>
            </a:r>
            <a:r>
              <a:rPr lang="en-ID" b="1" dirty="0" err="1"/>
              <a:t>ada</a:t>
            </a:r>
            <a:r>
              <a:rPr lang="en-ID" b="1" dirty="0"/>
              <a:t> dan </a:t>
            </a:r>
            <a:r>
              <a:rPr lang="en-ID" b="1" dirty="0" err="1"/>
              <a:t>keadaan</a:t>
            </a:r>
            <a:r>
              <a:rPr lang="en-ID" b="1" dirty="0"/>
              <a:t> yang </a:t>
            </a:r>
            <a:r>
              <a:rPr lang="en-ID" b="1" dirty="0" err="1"/>
              <a:t>diinginkan</a:t>
            </a:r>
            <a:r>
              <a:rPr lang="en-ID" dirty="0"/>
              <a:t>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tujuannya</a:t>
            </a:r>
            <a:r>
              <a:rPr lang="en-ID" dirty="0"/>
              <a:t>,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tertulis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fokus</a:t>
            </a:r>
            <a:r>
              <a:rPr lang="en-ID" dirty="0"/>
              <a:t> pada </a:t>
            </a:r>
            <a:r>
              <a:rPr lang="en-ID" dirty="0" err="1"/>
              <a:t>isu-isu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  <a:p>
            <a:pPr>
              <a:buFont typeface="+mj-lt"/>
              <a:buAutoNum type="arabicPeriod"/>
            </a:pPr>
            <a:r>
              <a:rPr lang="en-ID" b="1" dirty="0" err="1"/>
              <a:t>Tujuan</a:t>
            </a:r>
            <a:r>
              <a:rPr lang="en-ID" b="1" dirty="0"/>
              <a:t> </a:t>
            </a:r>
            <a:r>
              <a:rPr lang="en-ID" b="1" dirty="0" err="1"/>
              <a:t>Laporan</a:t>
            </a:r>
            <a:r>
              <a:rPr lang="en-ID" b="1" dirty="0"/>
              <a:t> </a:t>
            </a:r>
            <a:r>
              <a:rPr lang="en-ID" b="1" dirty="0" err="1"/>
              <a:t>Tertulis</a:t>
            </a:r>
            <a:r>
              <a:rPr lang="en-ID" dirty="0"/>
              <a:t>, </a:t>
            </a:r>
            <a:r>
              <a:rPr lang="en-ID" dirty="0" err="1"/>
              <a:t>bentuknya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bervariasi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(</a:t>
            </a:r>
            <a:r>
              <a:rPr lang="en-ID" dirty="0" err="1"/>
              <a:t>riset</a:t>
            </a:r>
            <a:r>
              <a:rPr lang="en-ID" dirty="0"/>
              <a:t> </a:t>
            </a:r>
            <a:r>
              <a:rPr lang="en-ID" dirty="0" err="1"/>
              <a:t>pesanan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riset</a:t>
            </a:r>
            <a:r>
              <a:rPr lang="en-ID" dirty="0"/>
              <a:t> </a:t>
            </a:r>
            <a:r>
              <a:rPr lang="en-ID" dirty="0" err="1"/>
              <a:t>akademik</a:t>
            </a:r>
            <a:r>
              <a:rPr lang="en-ID" dirty="0"/>
              <a:t>). Jika </a:t>
            </a:r>
            <a:r>
              <a:rPr lang="en-ID" b="1" dirty="0" err="1"/>
              <a:t>tujuannya</a:t>
            </a:r>
            <a:r>
              <a:rPr lang="en-ID" b="1" dirty="0"/>
              <a:t> </a:t>
            </a:r>
            <a:r>
              <a:rPr lang="en-ID" b="1" dirty="0" err="1"/>
              <a:t>hanya</a:t>
            </a:r>
            <a:r>
              <a:rPr lang="en-ID" b="1" dirty="0"/>
              <a:t>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menawarkan</a:t>
            </a:r>
            <a:r>
              <a:rPr lang="en-ID" b="1" dirty="0"/>
              <a:t> </a:t>
            </a:r>
            <a:r>
              <a:rPr lang="en-ID" b="1" dirty="0" err="1"/>
              <a:t>perincian</a:t>
            </a:r>
            <a:r>
              <a:rPr lang="en-ID" b="1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yang </a:t>
            </a:r>
            <a:r>
              <a:rPr lang="en-ID" dirty="0" err="1"/>
              <a:t>diminta</a:t>
            </a:r>
            <a:r>
              <a:rPr lang="en-ID" dirty="0"/>
              <a:t> oleh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manajer</a:t>
            </a:r>
            <a:r>
              <a:rPr lang="en-ID" dirty="0"/>
              <a:t>,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sangat </a:t>
            </a:r>
            <a:r>
              <a:rPr lang="en-ID" dirty="0" err="1"/>
              <a:t>terfokus</a:t>
            </a:r>
            <a:r>
              <a:rPr lang="en-ID" dirty="0"/>
              <a:t> dan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yang </a:t>
            </a:r>
            <a:r>
              <a:rPr lang="en-ID" dirty="0" err="1"/>
              <a:t>diinginkan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format </a:t>
            </a:r>
            <a:r>
              <a:rPr lang="en-ID" dirty="0" err="1"/>
              <a:t>singkat.Sebaliknya</a:t>
            </a:r>
            <a:r>
              <a:rPr lang="en-ID" dirty="0"/>
              <a:t>, </a:t>
            </a:r>
            <a:r>
              <a:rPr lang="en-ID" b="1" dirty="0" err="1"/>
              <a:t>jika</a:t>
            </a:r>
            <a:r>
              <a:rPr lang="en-ID" b="1" dirty="0"/>
              <a:t> </a:t>
            </a:r>
            <a:r>
              <a:rPr lang="en-ID" b="1" dirty="0" err="1"/>
              <a:t>laporan</a:t>
            </a:r>
            <a:r>
              <a:rPr lang="en-ID" b="1" dirty="0"/>
              <a:t> </a:t>
            </a:r>
            <a:r>
              <a:rPr lang="en-ID" b="1" dirty="0" err="1"/>
              <a:t>dimaksudkan</a:t>
            </a:r>
            <a:r>
              <a:rPr lang="en-ID" b="1" dirty="0"/>
              <a:t> </a:t>
            </a:r>
            <a:r>
              <a:rPr lang="en-ID" b="1" dirty="0" err="1"/>
              <a:t>untuk</a:t>
            </a:r>
            <a:r>
              <a:rPr lang="en-ID" b="1" dirty="0"/>
              <a:t> '</a:t>
            </a:r>
            <a:r>
              <a:rPr lang="en-ID" b="1" dirty="0" err="1"/>
              <a:t>menjual</a:t>
            </a:r>
            <a:r>
              <a:rPr lang="en-ID" b="1" dirty="0"/>
              <a:t> ide' </a:t>
            </a:r>
            <a:r>
              <a:rPr lang="en-ID" b="1" dirty="0" err="1"/>
              <a:t>kepada</a:t>
            </a:r>
            <a:r>
              <a:rPr lang="en-ID" b="1" dirty="0"/>
              <a:t> </a:t>
            </a:r>
            <a:r>
              <a:rPr lang="en-ID" b="1" dirty="0" err="1"/>
              <a:t>manajemen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rinci</a:t>
            </a:r>
            <a:r>
              <a:rPr lang="en-ID" dirty="0"/>
              <a:t> dan </a:t>
            </a:r>
            <a:r>
              <a:rPr lang="en-ID" dirty="0" err="1"/>
              <a:t>meyakinkan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ide yang </a:t>
            </a:r>
            <a:r>
              <a:rPr lang="en-ID" dirty="0" err="1"/>
              <a:t>diusulkan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perbaikan</a:t>
            </a:r>
            <a:r>
              <a:rPr lang="en-ID" dirty="0"/>
              <a:t> dan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diadopsi</a:t>
            </a:r>
            <a:r>
              <a:rPr lang="en-ID" dirty="0"/>
              <a:t>. </a:t>
            </a:r>
          </a:p>
          <a:p>
            <a:pPr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54655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1ED3A-E3F6-765E-CFD1-92773E5C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dan Audience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B1183-B37F-0F9F-C869-0A00EF61D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40" y="2265680"/>
            <a:ext cx="11084560" cy="4338320"/>
          </a:xfrm>
        </p:spPr>
        <p:txBody>
          <a:bodyPr>
            <a:normAutofit/>
          </a:bodyPr>
          <a:lstStyle/>
          <a:p>
            <a:r>
              <a:rPr lang="en-ID" dirty="0" err="1"/>
              <a:t>Penyusunan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, </a:t>
            </a:r>
            <a:r>
              <a:rPr lang="en-ID" dirty="0" err="1"/>
              <a:t>panjangnya</a:t>
            </a:r>
            <a:r>
              <a:rPr lang="en-ID" dirty="0"/>
              <a:t>, </a:t>
            </a:r>
            <a:r>
              <a:rPr lang="en-ID" dirty="0" err="1"/>
              <a:t>fokus</a:t>
            </a:r>
            <a:r>
              <a:rPr lang="en-ID" dirty="0"/>
              <a:t> pada </a:t>
            </a:r>
            <a:r>
              <a:rPr lang="en-ID" dirty="0" err="1"/>
              <a:t>perincian</a:t>
            </a:r>
            <a:r>
              <a:rPr lang="en-ID" dirty="0"/>
              <a:t>, </a:t>
            </a:r>
            <a:r>
              <a:rPr lang="en-ID" dirty="0" err="1"/>
              <a:t>penyajian</a:t>
            </a:r>
            <a:r>
              <a:rPr lang="en-ID" dirty="0"/>
              <a:t> data, dan </a:t>
            </a:r>
            <a:r>
              <a:rPr lang="en-ID" dirty="0" err="1"/>
              <a:t>ilustrasi</a:t>
            </a:r>
            <a:r>
              <a:rPr lang="en-ID" dirty="0"/>
              <a:t> </a:t>
            </a:r>
            <a:r>
              <a:rPr lang="en-ID" dirty="0" err="1"/>
              <a:t>sebagian</a:t>
            </a:r>
            <a:r>
              <a:rPr lang="en-ID" dirty="0"/>
              <a:t> </a:t>
            </a:r>
            <a:r>
              <a:rPr lang="en-ID" dirty="0" err="1"/>
              <a:t>disesuaikan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audiens</a:t>
            </a:r>
            <a:r>
              <a:rPr lang="en-ID" dirty="0"/>
              <a:t> yang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sasarannya</a:t>
            </a:r>
            <a:r>
              <a:rPr lang="en-ID" dirty="0"/>
              <a:t>.</a:t>
            </a:r>
          </a:p>
          <a:p>
            <a:r>
              <a:rPr lang="en-ID" dirty="0" err="1"/>
              <a:t>Ringkasan</a:t>
            </a:r>
            <a:r>
              <a:rPr lang="en-ID" dirty="0"/>
              <a:t> </a:t>
            </a:r>
            <a:r>
              <a:rPr lang="en-ID" dirty="0" err="1"/>
              <a:t>Eksekutif</a:t>
            </a:r>
            <a:r>
              <a:rPr lang="en-ID" dirty="0"/>
              <a:t> yang </a:t>
            </a:r>
            <a:r>
              <a:rPr lang="en-ID" dirty="0" err="1"/>
              <a:t>ditempatkan</a:t>
            </a:r>
            <a:r>
              <a:rPr lang="en-ID" dirty="0"/>
              <a:t> di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detil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para </a:t>
            </a:r>
            <a:r>
              <a:rPr lang="en-ID" dirty="0" err="1"/>
              <a:t>pembaca</a:t>
            </a:r>
            <a:r>
              <a:rPr lang="en-ID" dirty="0"/>
              <a:t>/</a:t>
            </a:r>
            <a:r>
              <a:rPr lang="en-ID" dirty="0" err="1"/>
              <a:t>eksekutif</a:t>
            </a:r>
            <a:r>
              <a:rPr lang="en-ID" dirty="0"/>
              <a:t> yang </a:t>
            </a:r>
            <a:r>
              <a:rPr lang="en-ID" dirty="0" err="1"/>
              <a:t>sibuk</a:t>
            </a:r>
            <a:r>
              <a:rPr lang="en-ID" dirty="0"/>
              <a:t>—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tiga</a:t>
            </a:r>
            <a:r>
              <a:rPr lang="en-ID" dirty="0"/>
              <a:t> </a:t>
            </a:r>
            <a:r>
              <a:rPr lang="en-ID" dirty="0" err="1"/>
              <a:t>halaman</a:t>
            </a:r>
            <a:r>
              <a:rPr lang="en-ID" dirty="0"/>
              <a:t>.</a:t>
            </a:r>
          </a:p>
          <a:p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pembaca</a:t>
            </a:r>
            <a:r>
              <a:rPr lang="en-ID" dirty="0"/>
              <a:t>/para </a:t>
            </a:r>
            <a:r>
              <a:rPr lang="en-ID" dirty="0" err="1"/>
              <a:t>manajer</a:t>
            </a:r>
            <a:r>
              <a:rPr lang="en-ID" dirty="0"/>
              <a:t> yang </a:t>
            </a:r>
            <a:r>
              <a:rPr lang="en-ID" dirty="0" err="1"/>
              <a:t>sibuk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esensi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dan </a:t>
            </a:r>
            <a:r>
              <a:rPr lang="en-ID" dirty="0" err="1"/>
              <a:t>temuannya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tertarik</a:t>
            </a:r>
            <a:r>
              <a:rPr lang="en-ID" dirty="0"/>
              <a:t> dan </a:t>
            </a:r>
            <a:r>
              <a:rPr lang="en-ID" dirty="0" err="1"/>
              <a:t>beralih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halaman</a:t>
            </a:r>
            <a:r>
              <a:rPr lang="en-ID" dirty="0"/>
              <a:t> yang </a:t>
            </a:r>
            <a:r>
              <a:rPr lang="en-ID" dirty="0" err="1"/>
              <a:t>menawarkan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rinci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aspek-aspek</a:t>
            </a:r>
            <a:r>
              <a:rPr lang="en-ID" dirty="0"/>
              <a:t> yang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.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pembaca</a:t>
            </a:r>
            <a:r>
              <a:rPr lang="en-ID" dirty="0"/>
              <a:t>/para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terganggu</a:t>
            </a:r>
            <a:r>
              <a:rPr lang="en-ID" dirty="0"/>
              <a:t> oleh data yang </a:t>
            </a:r>
            <a:r>
              <a:rPr lang="en-ID" dirty="0" err="1"/>
              <a:t>disajikan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tabel</a:t>
            </a:r>
            <a:r>
              <a:rPr lang="en-ID" dirty="0"/>
              <a:t> dan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nyaman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</a:t>
            </a:r>
            <a:r>
              <a:rPr lang="en-ID" dirty="0" err="1"/>
              <a:t>grafik</a:t>
            </a:r>
            <a:r>
              <a:rPr lang="en-ID" dirty="0"/>
              <a:t> dan </a:t>
            </a:r>
            <a:r>
              <a:rPr lang="en-ID" dirty="0" err="1"/>
              <a:t>bagan</a:t>
            </a:r>
            <a:r>
              <a:rPr lang="en-ID" dirty="0"/>
              <a:t>, </a:t>
            </a:r>
            <a:r>
              <a:rPr lang="en-ID" dirty="0" err="1"/>
              <a:t>sementara</a:t>
            </a:r>
            <a:r>
              <a:rPr lang="en-ID" dirty="0"/>
              <a:t> yang lain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melihat</a:t>
            </a:r>
            <a:r>
              <a:rPr lang="en-ID" dirty="0"/>
              <a:t> ―</a:t>
            </a:r>
            <a:r>
              <a:rPr lang="en-ID" dirty="0" err="1"/>
              <a:t>fakta</a:t>
            </a:r>
            <a:r>
              <a:rPr lang="en-ID" dirty="0"/>
              <a:t> dan </a:t>
            </a:r>
            <a:r>
              <a:rPr lang="en-ID" dirty="0" err="1"/>
              <a:t>angk-angka</a:t>
            </a:r>
            <a:r>
              <a:rPr lang="en-ID" dirty="0"/>
              <a:t> (Williams, 1990).</a:t>
            </a:r>
          </a:p>
          <a:p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tabel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representasi</a:t>
            </a:r>
            <a:r>
              <a:rPr lang="en-ID" dirty="0"/>
              <a:t> visual dan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disajikan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. Ketika </a:t>
            </a:r>
            <a:r>
              <a:rPr lang="en-ID" dirty="0" err="1"/>
              <a:t>hal-hal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disorot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dan </a:t>
            </a:r>
            <a:r>
              <a:rPr lang="en-ID" dirty="0" err="1"/>
              <a:t>diturunkan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lampiran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pada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kesadaran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keistimewaan</a:t>
            </a:r>
            <a:r>
              <a:rPr lang="en-ID" dirty="0"/>
              <a:t> </a:t>
            </a:r>
            <a:r>
              <a:rPr lang="en-ID" dirty="0" err="1"/>
              <a:t>pengguna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. Hal </a:t>
            </a:r>
            <a:r>
              <a:rPr lang="en-ID" dirty="0" err="1"/>
              <a:t>terpenting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keberadaan</a:t>
            </a:r>
            <a:r>
              <a:rPr lang="en-ID" dirty="0"/>
              <a:t> data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76012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124</TotalTime>
  <Words>1855</Words>
  <Application>Microsoft Office PowerPoint</Application>
  <PresentationFormat>Widescreen</PresentationFormat>
  <Paragraphs>113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Baskerville Old Face</vt:lpstr>
      <vt:lpstr>Century Gothic</vt:lpstr>
      <vt:lpstr>Wingdings 3</vt:lpstr>
      <vt:lpstr>Ion Boardroom</vt:lpstr>
      <vt:lpstr>LAPORAN PENELITIAN</vt:lpstr>
      <vt:lpstr>PROPOSAL RISET</vt:lpstr>
      <vt:lpstr>PROPOSAL RISET</vt:lpstr>
      <vt:lpstr>Tujuan Studi</vt:lpstr>
      <vt:lpstr>DESAIN RISET</vt:lpstr>
      <vt:lpstr>DESAIN RISET</vt:lpstr>
      <vt:lpstr>Laporan Riset</vt:lpstr>
      <vt:lpstr>Penulisan Laporan</vt:lpstr>
      <vt:lpstr>Laporan Tertulis dan Audience</vt:lpstr>
      <vt:lpstr>Laporan Yang Baik </vt:lpstr>
      <vt:lpstr>Laporan Yang Baik </vt:lpstr>
      <vt:lpstr>Bagian Integral dari Laporan</vt:lpstr>
      <vt:lpstr>Presentasi Lisan</vt:lpstr>
      <vt:lpstr>Presentasi Lisan</vt:lpstr>
      <vt:lpstr>Presentasi Lisan</vt:lpstr>
      <vt:lpstr>Presentasi Lisan</vt:lpstr>
      <vt:lpstr>Presentasi </vt:lpstr>
      <vt:lpstr>Menangani Pertanyaan  Sesi Tanya Jawab</vt:lpstr>
      <vt:lpstr>Menangani Pertanyaan  Sesi Tanya Jawab</vt:lpstr>
      <vt:lpstr>Tugas Pertanyaan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LAPORAN PENELITIAN</dc:title>
  <dc:creator>ida budiarti</dc:creator>
  <cp:lastModifiedBy>ida budiarti</cp:lastModifiedBy>
  <cp:revision>1</cp:revision>
  <dcterms:created xsi:type="dcterms:W3CDTF">2022-11-26T00:25:07Z</dcterms:created>
  <dcterms:modified xsi:type="dcterms:W3CDTF">2023-06-05T12:21:59Z</dcterms:modified>
</cp:coreProperties>
</file>