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7" r:id="rId18"/>
    <p:sldId id="274" r:id="rId19"/>
    <p:sldId id="278" r:id="rId20"/>
    <p:sldId id="275" r:id="rId21"/>
    <p:sldId id="279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da budiarti" userId="4b88fcadac676d17" providerId="LiveId" clId="{491C573A-AF29-49ED-B2D8-7C8F72AEF168}"/>
    <pc:docChg chg="custSel addSld modSld">
      <pc:chgData name="ida budiarti" userId="4b88fcadac676d17" providerId="LiveId" clId="{491C573A-AF29-49ED-B2D8-7C8F72AEF168}" dt="2021-04-27T02:27:41.977" v="496" actId="20577"/>
      <pc:docMkLst>
        <pc:docMk/>
      </pc:docMkLst>
      <pc:sldChg chg="modSp new mod">
        <pc:chgData name="ida budiarti" userId="4b88fcadac676d17" providerId="LiveId" clId="{491C573A-AF29-49ED-B2D8-7C8F72AEF168}" dt="2021-04-27T02:27:41.977" v="496" actId="20577"/>
        <pc:sldMkLst>
          <pc:docMk/>
          <pc:sldMk cId="2787635740" sldId="279"/>
        </pc:sldMkLst>
        <pc:spChg chg="mod">
          <ac:chgData name="ida budiarti" userId="4b88fcadac676d17" providerId="LiveId" clId="{491C573A-AF29-49ED-B2D8-7C8F72AEF168}" dt="2021-04-27T02:23:34.077" v="16" actId="20577"/>
          <ac:spMkLst>
            <pc:docMk/>
            <pc:sldMk cId="2787635740" sldId="279"/>
            <ac:spMk id="2" creationId="{F634405F-CB43-4C81-B1D9-0D0FE0DA1DAF}"/>
          </ac:spMkLst>
        </pc:spChg>
        <pc:spChg chg="mod">
          <ac:chgData name="ida budiarti" userId="4b88fcadac676d17" providerId="LiveId" clId="{491C573A-AF29-49ED-B2D8-7C8F72AEF168}" dt="2021-04-27T02:27:41.977" v="496" actId="20577"/>
          <ac:spMkLst>
            <pc:docMk/>
            <pc:sldMk cId="2787635740" sldId="279"/>
            <ac:spMk id="3" creationId="{41B3948E-8DD5-4120-B154-440447F7F1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7065D-1429-4D40-B1DB-D66281A6CBB9}" type="datetimeFigureOut">
              <a:rPr lang="en-ID" smtClean="0"/>
              <a:t>12/06/2024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D857A-0A2B-44B8-B41A-56A180A60E6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250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CD857A-0A2B-44B8-B41A-56A180A60E6B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834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Tehnologi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Metodelogi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Penelitian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Ida </a:t>
            </a:r>
            <a:r>
              <a:rPr lang="en-US" b="1" dirty="0" err="1">
                <a:solidFill>
                  <a:schemeClr val="tx1"/>
                </a:solidFill>
              </a:rPr>
              <a:t>Budiarty</a:t>
            </a:r>
            <a:r>
              <a:rPr lang="en-US" b="1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1"/>
            <a:ext cx="8229600" cy="762000"/>
          </a:xfrm>
        </p:spPr>
        <p:txBody>
          <a:bodyPr/>
          <a:lstStyle/>
          <a:p>
            <a:pPr algn="ctr">
              <a:buNone/>
            </a:pP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Riset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/>
              <a:t>Setelah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dan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mendesain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mana data yang </a:t>
            </a:r>
            <a:r>
              <a:rPr lang="en-US" dirty="0" err="1"/>
              <a:t>dibutuhkan</a:t>
            </a:r>
            <a:r>
              <a:rPr lang="en-US" dirty="0"/>
              <a:t> dan </a:t>
            </a:r>
            <a:r>
              <a:rPr lang="en-US" dirty="0" err="1"/>
              <a:t>dikumpulkan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dianalisis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.</a:t>
            </a:r>
          </a:p>
          <a:p>
            <a:r>
              <a:rPr lang="en-US" dirty="0"/>
              <a:t>Desain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serangkaian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yang </a:t>
            </a:r>
            <a:r>
              <a:rPr lang="en-US" dirty="0" err="1"/>
              <a:t>rasional</a:t>
            </a:r>
            <a:r>
              <a:rPr lang="en-US" dirty="0"/>
              <a:t>, yang </a:t>
            </a:r>
            <a:r>
              <a:rPr lang="en-US" dirty="0" err="1"/>
              <a:t>dihadirkan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sederhana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/>
              <a:t>Rincian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Riset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en-US" dirty="0" err="1"/>
              <a:t>Memperhatikan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Tipe-tipe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: 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kausal</a:t>
            </a:r>
            <a:r>
              <a:rPr lang="en-US" dirty="0"/>
              <a:t> (</a:t>
            </a:r>
            <a:r>
              <a:rPr lang="en-US" dirty="0" err="1"/>
              <a:t>kausalitas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(</a:t>
            </a:r>
            <a:r>
              <a:rPr lang="en-US" dirty="0" err="1"/>
              <a:t>asosiasi</a:t>
            </a:r>
            <a:r>
              <a:rPr lang="en-US" dirty="0"/>
              <a:t>).</a:t>
            </a:r>
          </a:p>
          <a:p>
            <a:pPr lvl="1"/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kausal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oleh </a:t>
            </a:r>
            <a:r>
              <a:rPr lang="en-US" dirty="0" err="1"/>
              <a:t>penliti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 </a:t>
            </a:r>
            <a:r>
              <a:rPr lang="en-US" dirty="0" err="1"/>
              <a:t>menggambarkan</a:t>
            </a:r>
            <a:r>
              <a:rPr lang="en-US" dirty="0"/>
              <a:t> (</a:t>
            </a:r>
            <a:r>
              <a:rPr lang="en-US" dirty="0" err="1"/>
              <a:t>membatasi</a:t>
            </a:r>
            <a:r>
              <a:rPr lang="en-US" dirty="0"/>
              <a:t>) </a:t>
            </a:r>
            <a:r>
              <a:rPr lang="en-US" dirty="0" err="1"/>
              <a:t>penyebab</a:t>
            </a:r>
            <a:r>
              <a:rPr lang="en-US" dirty="0"/>
              <a:t>  (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) </a:t>
            </a:r>
            <a:r>
              <a:rPr lang="en-US" dirty="0" err="1"/>
              <a:t>masalah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korelasi</a:t>
            </a:r>
            <a:r>
              <a:rPr lang="en-US" dirty="0"/>
              <a:t> 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 </a:t>
            </a:r>
            <a:r>
              <a:rPr lang="en-US" dirty="0" err="1"/>
              <a:t>menggambarkan</a:t>
            </a:r>
            <a:r>
              <a:rPr lang="en-US" dirty="0"/>
              <a:t> (</a:t>
            </a:r>
            <a:r>
              <a:rPr lang="en-US" dirty="0" err="1"/>
              <a:t>membatasi</a:t>
            </a:r>
            <a:r>
              <a:rPr lang="en-US" dirty="0"/>
              <a:t>)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Kausal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 minimum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penyerapan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?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penelitian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tentang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dampak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dari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suatu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kebijakan</a:t>
            </a:r>
            <a:r>
              <a:rPr lang="en-US" dirty="0">
                <a:sym typeface="Wingdings" pitchFamily="2" charset="2"/>
              </a:rPr>
              <a:t> yang </a:t>
            </a:r>
            <a:r>
              <a:rPr lang="en-US" dirty="0" err="1">
                <a:sym typeface="Wingdings" pitchFamily="2" charset="2"/>
              </a:rPr>
              <a:t>membutuhkan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pembuktian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secara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ilmiah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dirty="0" err="1">
                <a:sym typeface="Wingdings" pitchFamily="2" charset="2"/>
              </a:rPr>
              <a:t>langkah-langkah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statistik</a:t>
            </a:r>
            <a:r>
              <a:rPr lang="en-US" dirty="0">
                <a:sym typeface="Wingdings" pitchFamily="2" charset="2"/>
              </a:rPr>
              <a:t>). </a:t>
            </a:r>
            <a:r>
              <a:rPr lang="en-US" dirty="0" err="1">
                <a:sym typeface="Wingdings" pitchFamily="2" charset="2"/>
              </a:rPr>
              <a:t>Kondisi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sebaliknya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mempertanyakan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apakah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jika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tidak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ada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kebijakan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upah</a:t>
            </a:r>
            <a:r>
              <a:rPr lang="en-US" dirty="0">
                <a:sym typeface="Wingdings" pitchFamily="2" charset="2"/>
              </a:rPr>
              <a:t> minimum </a:t>
            </a:r>
            <a:r>
              <a:rPr lang="en-US" dirty="0" err="1">
                <a:sym typeface="Wingdings" pitchFamily="2" charset="2"/>
              </a:rPr>
              <a:t>penyerapan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pekerja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tidak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berkurang</a:t>
            </a:r>
            <a:r>
              <a:rPr lang="en-US" dirty="0">
                <a:sym typeface="Wingdings" pitchFamily="2" charset="2"/>
              </a:rPr>
              <a:t>?</a:t>
            </a:r>
            <a:endParaRPr lang="en-US" dirty="0"/>
          </a:p>
          <a:p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Korelasi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 minimum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penyerapan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melakukan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perhitungan</a:t>
            </a:r>
            <a:r>
              <a:rPr lang="en-US" dirty="0">
                <a:sym typeface="Wingdings" pitchFamily="2" charset="2"/>
              </a:rPr>
              <a:t> dan </a:t>
            </a:r>
            <a:r>
              <a:rPr lang="en-US" dirty="0" err="1">
                <a:sym typeface="Wingdings" pitchFamily="2" charset="2"/>
              </a:rPr>
              <a:t>menganalisis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secara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mendalam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atas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hubungan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kedua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variabel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dirty="0" err="1">
                <a:sym typeface="Wingdings" pitchFamily="2" charset="2"/>
              </a:rPr>
              <a:t>korelasi</a:t>
            </a:r>
            <a:r>
              <a:rPr lang="en-US" dirty="0">
                <a:sym typeface="Wingdings" pitchFamily="2" charset="2"/>
              </a:rPr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Peneliti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Keterlibatan</a:t>
            </a:r>
            <a:r>
              <a:rPr lang="en-US" dirty="0"/>
              <a:t> Minimal: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data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menganalisisnya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Moderat</a:t>
            </a:r>
            <a:r>
              <a:rPr lang="en-US" dirty="0"/>
              <a:t>: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data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data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menganalisisnya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(</a:t>
            </a:r>
            <a:r>
              <a:rPr lang="en-US" i="1" dirty="0"/>
              <a:t>excessive interference</a:t>
            </a:r>
            <a:r>
              <a:rPr lang="en-US" dirty="0"/>
              <a:t>):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</a:t>
            </a:r>
            <a:r>
              <a:rPr lang="en-US" dirty="0" err="1"/>
              <a:t>pengkoleksian</a:t>
            </a:r>
            <a:r>
              <a:rPr lang="en-US" dirty="0"/>
              <a:t> data, </a:t>
            </a:r>
            <a:r>
              <a:rPr lang="en-US" dirty="0" err="1"/>
              <a:t>mengumpulkan</a:t>
            </a:r>
            <a:r>
              <a:rPr lang="en-US" dirty="0"/>
              <a:t> data,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yang  </a:t>
            </a:r>
            <a:r>
              <a:rPr lang="en-US" dirty="0" err="1"/>
              <a:t>akan</a:t>
            </a:r>
            <a:r>
              <a:rPr lang="en-US" dirty="0"/>
              <a:t>/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, dan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data.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Peneliti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minimal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data (yang </a:t>
            </a:r>
            <a:r>
              <a:rPr lang="en-US" dirty="0" err="1"/>
              <a:t>dibutuhkan</a:t>
            </a:r>
            <a:r>
              <a:rPr lang="en-US" dirty="0"/>
              <a:t>) data </a:t>
            </a:r>
            <a:r>
              <a:rPr lang="en-US" dirty="0" err="1"/>
              <a:t>sekunder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moderat</a:t>
            </a:r>
            <a:r>
              <a:rPr lang="en-US" dirty="0"/>
              <a:t>: data yang </a:t>
            </a:r>
            <a:r>
              <a:rPr lang="en-US" dirty="0" err="1"/>
              <a:t>dikumpulkan</a:t>
            </a:r>
            <a:r>
              <a:rPr lang="en-US" dirty="0"/>
              <a:t>,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data dan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: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/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koleksi</a:t>
            </a:r>
            <a:r>
              <a:rPr lang="en-US" dirty="0"/>
              <a:t> data (data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). </a:t>
            </a:r>
            <a:r>
              <a:rPr lang="en-US" dirty="0" err="1"/>
              <a:t>Pengkolekasian</a:t>
            </a:r>
            <a:r>
              <a:rPr lang="en-US" dirty="0"/>
              <a:t> data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data bias.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68362"/>
          </a:xfrm>
          <a:solidFill>
            <a:schemeClr val="bg2"/>
          </a:solidFill>
        </p:spPr>
        <p:txBody>
          <a:bodyPr/>
          <a:lstStyle/>
          <a:p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Rekayasa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257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Rekayasa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yang </a:t>
            </a:r>
            <a:r>
              <a:rPr lang="en-US" sz="2400" dirty="0" err="1"/>
              <a:t>direkayasa</a:t>
            </a:r>
            <a:r>
              <a:rPr lang="en-US" sz="2400" dirty="0"/>
              <a:t> dan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direkayasa</a:t>
            </a:r>
            <a:r>
              <a:rPr lang="en-US" sz="2400" dirty="0"/>
              <a:t> </a:t>
            </a:r>
            <a:r>
              <a:rPr lang="en-US" sz="2400" dirty="0" err="1"/>
              <a:t>meliputi</a:t>
            </a:r>
            <a:r>
              <a:rPr lang="en-US" sz="2400" dirty="0"/>
              <a:t>:</a:t>
            </a:r>
          </a:p>
          <a:p>
            <a:pPr lvl="1"/>
            <a:r>
              <a:rPr lang="en-US" sz="2400" b="1" dirty="0" err="1"/>
              <a:t>Studi</a:t>
            </a:r>
            <a:r>
              <a:rPr lang="en-US" sz="2400" b="1" dirty="0"/>
              <a:t> </a:t>
            </a:r>
            <a:r>
              <a:rPr lang="en-US" sz="2400" b="1" dirty="0" err="1"/>
              <a:t>lapangan</a:t>
            </a:r>
            <a:r>
              <a:rPr lang="en-US" sz="2400" b="1" dirty="0"/>
              <a:t> </a:t>
            </a:r>
            <a:r>
              <a:rPr lang="en-US" sz="2400" dirty="0"/>
              <a:t>: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korelasi</a:t>
            </a:r>
            <a:r>
              <a:rPr lang="en-US" sz="2400" dirty="0"/>
              <a:t> yang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organisasinya</a:t>
            </a:r>
            <a:r>
              <a:rPr lang="en-US" sz="2400" dirty="0"/>
              <a:t>.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diuji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seting</a:t>
            </a:r>
            <a:r>
              <a:rPr lang="en-US" sz="2400" dirty="0"/>
              <a:t> yang natural dan </a:t>
            </a:r>
            <a:r>
              <a:rPr lang="en-US" sz="2400" dirty="0" err="1"/>
              <a:t>aktivitasnya</a:t>
            </a:r>
            <a:r>
              <a:rPr lang="en-US" sz="2400" dirty="0"/>
              <a:t> </a:t>
            </a:r>
            <a:r>
              <a:rPr lang="en-US" sz="2400" dirty="0" err="1"/>
              <a:t>berjalan</a:t>
            </a:r>
            <a:r>
              <a:rPr lang="en-US" sz="2400" dirty="0"/>
              <a:t> normal </a:t>
            </a:r>
            <a:r>
              <a:rPr lang="en-US" sz="2400" dirty="0" err="1"/>
              <a:t>dengan</a:t>
            </a:r>
            <a:r>
              <a:rPr lang="en-US" sz="2400" dirty="0"/>
              <a:t> minimal </a:t>
            </a:r>
            <a:r>
              <a:rPr lang="en-US" sz="2400" dirty="0" err="1"/>
              <a:t>keterlibatan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.</a:t>
            </a:r>
          </a:p>
          <a:p>
            <a:pPr lvl="1"/>
            <a:r>
              <a:rPr lang="en-US" sz="2400" b="1" dirty="0" err="1"/>
              <a:t>Eksperimen</a:t>
            </a:r>
            <a:r>
              <a:rPr lang="en-US" sz="2400" b="1" dirty="0"/>
              <a:t> </a:t>
            </a:r>
            <a:r>
              <a:rPr lang="en-US" sz="2400" b="1" dirty="0" err="1"/>
              <a:t>lapangan</a:t>
            </a:r>
            <a:r>
              <a:rPr lang="en-US" sz="2400" dirty="0"/>
              <a:t>: </a:t>
            </a:r>
            <a:r>
              <a:rPr lang="en-US" sz="2400" dirty="0" err="1"/>
              <a:t>studi</a:t>
            </a:r>
            <a:r>
              <a:rPr lang="en-US" sz="2400" dirty="0"/>
              <a:t> yang </a:t>
            </a:r>
            <a:r>
              <a:rPr lang="en-US" sz="2400" dirty="0" err="1"/>
              <a:t>meneliti</a:t>
            </a:r>
            <a:r>
              <a:rPr lang="en-US" sz="2400" dirty="0"/>
              <a:t> </a:t>
            </a:r>
            <a:r>
              <a:rPr lang="en-US" sz="2400" dirty="0" err="1"/>
              <a:t>faktor-faktor</a:t>
            </a:r>
            <a:r>
              <a:rPr lang="en-US" sz="2400" dirty="0"/>
              <a:t> </a:t>
            </a:r>
            <a:r>
              <a:rPr lang="en-US" sz="2400" dirty="0" err="1"/>
              <a:t>penyebab</a:t>
            </a:r>
            <a:r>
              <a:rPr lang="en-US" sz="2400" dirty="0"/>
              <a:t> dan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natural yang </a:t>
            </a:r>
            <a:r>
              <a:rPr lang="en-US" sz="2400" dirty="0" err="1"/>
              <a:t>sama</a:t>
            </a:r>
            <a:r>
              <a:rPr lang="en-US" sz="2400" dirty="0"/>
              <a:t> (</a:t>
            </a:r>
            <a:r>
              <a:rPr lang="en-US" sz="2400" dirty="0" err="1"/>
              <a:t>langsung</a:t>
            </a:r>
            <a:r>
              <a:rPr lang="en-US" sz="2400" dirty="0"/>
              <a:t> di </a:t>
            </a:r>
            <a:r>
              <a:rPr lang="en-US" sz="2400" dirty="0" err="1"/>
              <a:t>lapangan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normal).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terlibat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79C4C-E561-4BA3-9EF8-8E16C546139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Rekayasa</a:t>
            </a:r>
            <a:r>
              <a:rPr lang="en-US" dirty="0"/>
              <a:t>				</a:t>
            </a:r>
            <a:r>
              <a:rPr lang="en-US" dirty="0" err="1"/>
              <a:t>con’d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9E0B2-255D-4234-8C1B-BAF4594A52A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r>
              <a:rPr lang="en-US" sz="3200" b="1" dirty="0" err="1"/>
              <a:t>Contoh</a:t>
            </a:r>
            <a:r>
              <a:rPr lang="en-US" sz="3200" b="1" dirty="0"/>
              <a:t> </a:t>
            </a:r>
            <a:r>
              <a:rPr lang="en-US" sz="3200" b="1" dirty="0" err="1"/>
              <a:t>Eksperimen</a:t>
            </a:r>
            <a:r>
              <a:rPr lang="en-US" sz="3200" b="1" dirty="0"/>
              <a:t> Lab</a:t>
            </a:r>
            <a:r>
              <a:rPr lang="en-US" sz="3200" dirty="0"/>
              <a:t>: </a:t>
            </a:r>
            <a:r>
              <a:rPr lang="en-US" sz="3200" dirty="0" err="1"/>
              <a:t>studi</a:t>
            </a:r>
            <a:r>
              <a:rPr lang="en-US" sz="3200" dirty="0"/>
              <a:t> yang </a:t>
            </a:r>
            <a:r>
              <a:rPr lang="en-US" sz="3200" dirty="0" err="1"/>
              <a:t>meneliti</a:t>
            </a:r>
            <a:r>
              <a:rPr lang="en-US" sz="3200" dirty="0"/>
              <a:t> </a:t>
            </a:r>
            <a:r>
              <a:rPr lang="en-US" sz="3200" dirty="0" err="1"/>
              <a:t>faktor</a:t>
            </a:r>
            <a:r>
              <a:rPr lang="en-US" sz="3200" dirty="0"/>
              <a:t> </a:t>
            </a:r>
            <a:r>
              <a:rPr lang="en-US" sz="3200" dirty="0" err="1"/>
              <a:t>penyebab</a:t>
            </a:r>
            <a:r>
              <a:rPr lang="en-US" sz="3200" dirty="0"/>
              <a:t> dan </a:t>
            </a:r>
            <a:r>
              <a:rPr lang="en-US" sz="3200" dirty="0" err="1"/>
              <a:t>pengaruh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menciptakan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buatan</a:t>
            </a:r>
            <a:r>
              <a:rPr lang="en-US" sz="3200" dirty="0"/>
              <a:t>, </a:t>
            </a:r>
            <a:r>
              <a:rPr lang="en-US" sz="3200" dirty="0" err="1"/>
              <a:t>mendiskripsikan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 dan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mengkontrol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faktor</a:t>
            </a:r>
            <a:r>
              <a:rPr lang="en-US" sz="3200" dirty="0"/>
              <a:t> </a:t>
            </a:r>
            <a:r>
              <a:rPr lang="en-US" sz="3200" dirty="0" err="1"/>
              <a:t>pengaruh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mempunyai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Pemilihan</a:t>
            </a:r>
            <a:r>
              <a:rPr lang="en-US" sz="3200" dirty="0"/>
              <a:t> </a:t>
            </a:r>
            <a:r>
              <a:rPr lang="en-US" sz="3200" dirty="0" err="1"/>
              <a:t>Subjek</a:t>
            </a:r>
            <a:r>
              <a:rPr lang="en-US" sz="3200" dirty="0"/>
              <a:t>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hati-hati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merespon</a:t>
            </a:r>
            <a:r>
              <a:rPr lang="en-US" sz="3200" dirty="0"/>
              <a:t> </a:t>
            </a:r>
            <a:r>
              <a:rPr lang="en-US" sz="3200" dirty="0" err="1"/>
              <a:t>manipulasi</a:t>
            </a:r>
            <a:r>
              <a:rPr lang="en-US" sz="3200" dirty="0"/>
              <a:t> </a:t>
            </a:r>
            <a:r>
              <a:rPr lang="en-US" sz="3200" dirty="0" err="1"/>
              <a:t>stimulasi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.  </a:t>
            </a:r>
          </a:p>
          <a:p>
            <a:r>
              <a:rPr lang="en-US" sz="3200" dirty="0" err="1"/>
              <a:t>Peneliti</a:t>
            </a:r>
            <a:r>
              <a:rPr lang="en-US" sz="3200" dirty="0"/>
              <a:t> </a:t>
            </a:r>
            <a:r>
              <a:rPr lang="en-US" sz="3200" dirty="0" err="1"/>
              <a:t>mengeksplorasi</a:t>
            </a:r>
            <a:r>
              <a:rPr lang="en-US" sz="3200" dirty="0"/>
              <a:t>  </a:t>
            </a:r>
            <a:r>
              <a:rPr lang="en-US" sz="3200" dirty="0" err="1"/>
              <a:t>faktor</a:t>
            </a:r>
            <a:r>
              <a:rPr lang="en-US" sz="3200" dirty="0"/>
              <a:t> </a:t>
            </a:r>
            <a:r>
              <a:rPr lang="en-US" sz="3200" dirty="0" err="1"/>
              <a:t>penyebab</a:t>
            </a:r>
            <a:r>
              <a:rPr lang="en-US" sz="3200" dirty="0"/>
              <a:t> dan </a:t>
            </a:r>
            <a:r>
              <a:rPr lang="en-US" sz="3200" dirty="0" err="1"/>
              <a:t>pengaruh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berlatih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derajat</a:t>
            </a:r>
            <a:r>
              <a:rPr lang="en-US" sz="3200" dirty="0"/>
              <a:t> </a:t>
            </a:r>
            <a:r>
              <a:rPr lang="en-US" sz="3200" dirty="0" err="1"/>
              <a:t>pengawasan</a:t>
            </a:r>
            <a:r>
              <a:rPr lang="en-US" sz="3200" dirty="0"/>
              <a:t> yang </a:t>
            </a:r>
            <a:r>
              <a:rPr lang="en-US" sz="3200" dirty="0" err="1"/>
              <a:t>tinggi</a:t>
            </a:r>
            <a:r>
              <a:rPr lang="en-US" sz="3200" dirty="0"/>
              <a:t> </a:t>
            </a:r>
            <a:r>
              <a:rPr lang="en-US" sz="3200" dirty="0" err="1"/>
              <a:t>tetapi</a:t>
            </a:r>
            <a:r>
              <a:rPr lang="en-US" sz="3200" dirty="0"/>
              <a:t> juga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seting</a:t>
            </a:r>
            <a:r>
              <a:rPr lang="en-US" sz="3200" dirty="0"/>
              <a:t> yang </a:t>
            </a:r>
            <a:r>
              <a:rPr lang="en-US" sz="3200" dirty="0" err="1"/>
              <a:t>artifisial</a:t>
            </a:r>
            <a:r>
              <a:rPr lang="en-US" sz="3200" dirty="0"/>
              <a:t> (</a:t>
            </a:r>
            <a:r>
              <a:rPr lang="en-US" sz="3200" dirty="0" err="1"/>
              <a:t>buatan</a:t>
            </a:r>
            <a:r>
              <a:rPr lang="en-US" sz="3200" dirty="0"/>
              <a:t>).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11532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153400" cy="6400800"/>
          </a:xfrm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studi</a:t>
            </a:r>
            <a:r>
              <a:rPr lang="en-US" b="1" dirty="0"/>
              <a:t> </a:t>
            </a:r>
            <a:r>
              <a:rPr lang="en-US" b="1" dirty="0" err="1"/>
              <a:t>lapangan</a:t>
            </a:r>
            <a:r>
              <a:rPr lang="en-US" dirty="0"/>
              <a:t>: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bank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dan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deposito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nasabah</a:t>
            </a:r>
            <a:r>
              <a:rPr lang="en-US" dirty="0"/>
              <a:t>. </a:t>
            </a:r>
          </a:p>
          <a:p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mengkorelasikan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deposito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tabungan</a:t>
            </a:r>
            <a:r>
              <a:rPr lang="en-US" dirty="0"/>
              <a:t>, </a:t>
            </a:r>
            <a:r>
              <a:rPr lang="en-US" dirty="0" err="1"/>
              <a:t>sertifikat</a:t>
            </a:r>
            <a:r>
              <a:rPr lang="en-US" dirty="0"/>
              <a:t> </a:t>
            </a:r>
            <a:r>
              <a:rPr lang="en-US" dirty="0" err="1"/>
              <a:t>deposito</a:t>
            </a:r>
            <a:r>
              <a:rPr lang="en-US" dirty="0"/>
              <a:t>)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DE42A-931C-4018-8859-AA984D79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90600"/>
            <a:ext cx="8284029" cy="4983163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eksperimen</a:t>
            </a:r>
            <a:r>
              <a:rPr lang="en-US" b="1" dirty="0"/>
              <a:t> </a:t>
            </a:r>
            <a:r>
              <a:rPr lang="en-US" b="1" dirty="0" err="1"/>
              <a:t>lapangan</a:t>
            </a:r>
            <a:r>
              <a:rPr lang="en-US" dirty="0"/>
              <a:t>: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determinasi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dan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dan </a:t>
            </a:r>
            <a:r>
              <a:rPr lang="en-US" dirty="0" err="1"/>
              <a:t>insentif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nasabah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menabung</a:t>
            </a:r>
            <a:r>
              <a:rPr lang="en-US" dirty="0"/>
              <a:t> dan </a:t>
            </a:r>
            <a:r>
              <a:rPr lang="en-US" dirty="0" err="1"/>
              <a:t>mendeposit</a:t>
            </a:r>
            <a:r>
              <a:rPr lang="en-US" dirty="0"/>
              <a:t> uang di </a:t>
            </a:r>
            <a:r>
              <a:rPr lang="en-US" dirty="0" err="1"/>
              <a:t>banknya</a:t>
            </a:r>
            <a:r>
              <a:rPr lang="en-US" dirty="0"/>
              <a:t>. </a:t>
            </a:r>
          </a:p>
          <a:p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4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radius mil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eksperimen</a:t>
            </a:r>
            <a:r>
              <a:rPr lang="en-US" dirty="0"/>
              <a:t>. </a:t>
            </a:r>
          </a:p>
          <a:p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memasang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tahunan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sertifikat</a:t>
            </a:r>
            <a:r>
              <a:rPr lang="en-US" dirty="0"/>
              <a:t> </a:t>
            </a:r>
            <a:r>
              <a:rPr lang="en-US" dirty="0" err="1"/>
              <a:t>deposito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dan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,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naik di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9%, di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8%, di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10%, dan di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keempat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5%.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 </a:t>
            </a:r>
            <a:r>
              <a:rPr lang="en-US" dirty="0" err="1"/>
              <a:t>determinasi</a:t>
            </a:r>
            <a:r>
              <a:rPr lang="en-US" dirty="0"/>
              <a:t> 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,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pada </a:t>
            </a:r>
            <a:r>
              <a:rPr lang="en-US" dirty="0" err="1"/>
              <a:t>mobilisasi</a:t>
            </a:r>
            <a:r>
              <a:rPr lang="en-US" dirty="0"/>
              <a:t> </a:t>
            </a:r>
            <a:r>
              <a:rPr lang="en-US" dirty="0" err="1"/>
              <a:t>deposito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7977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>MEETING TOPIC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08000" cy="5436000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Mampu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keuntungan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tehnologi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Mengerti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Software PC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ide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Internet, Intranet, browsers, and web sites.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Mengerti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manfaat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bahaya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e-mail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penyimpanan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penggalian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data.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potensi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penyalahgunaan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tehnologi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	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Eksperimen</a:t>
            </a:r>
            <a:r>
              <a:rPr lang="en-US" b="1" dirty="0"/>
              <a:t> Lab</a:t>
            </a:r>
            <a:r>
              <a:rPr lang="en-US" dirty="0"/>
              <a:t>: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laboratorium</a:t>
            </a:r>
            <a:r>
              <a:rPr lang="en-US" dirty="0"/>
              <a:t> </a:t>
            </a:r>
            <a:r>
              <a:rPr lang="en-US" dirty="0" err="1"/>
              <a:t>buatan</a:t>
            </a:r>
            <a:r>
              <a:rPr lang="en-US" dirty="0"/>
              <a:t> (</a:t>
            </a:r>
            <a:r>
              <a:rPr lang="en-US" dirty="0" err="1"/>
              <a:t>artifisial</a:t>
            </a:r>
            <a:r>
              <a:rPr lang="en-US" dirty="0"/>
              <a:t>) dan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tabungan</a:t>
            </a:r>
            <a:r>
              <a:rPr lang="en-US" dirty="0"/>
              <a:t>.</a:t>
            </a:r>
          </a:p>
          <a:p>
            <a:r>
              <a:rPr lang="en-US" dirty="0" err="1"/>
              <a:t>Subyek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 </a:t>
            </a:r>
            <a:r>
              <a:rPr lang="en-US" dirty="0" err="1"/>
              <a:t>memiliki</a:t>
            </a:r>
            <a:r>
              <a:rPr lang="en-US" dirty="0"/>
              <a:t> background yang </a:t>
            </a:r>
            <a:r>
              <a:rPr lang="en-US" dirty="0" err="1"/>
              <a:t>sama</a:t>
            </a:r>
            <a:r>
              <a:rPr lang="en-US" dirty="0"/>
              <a:t> (</a:t>
            </a:r>
            <a:r>
              <a:rPr lang="en-US" dirty="0" err="1"/>
              <a:t>misal</a:t>
            </a:r>
            <a:r>
              <a:rPr lang="en-US" dirty="0"/>
              <a:t>: </a:t>
            </a:r>
            <a:r>
              <a:rPr lang="en-US" dirty="0" err="1"/>
              <a:t>mhs</a:t>
            </a:r>
            <a:r>
              <a:rPr lang="en-US" dirty="0"/>
              <a:t> yang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eko</a:t>
            </a:r>
            <a:r>
              <a:rPr lang="en-US" dirty="0"/>
              <a:t> </a:t>
            </a:r>
            <a:r>
              <a:rPr lang="en-US" dirty="0" err="1"/>
              <a:t>moneter</a:t>
            </a:r>
            <a:r>
              <a:rPr lang="en-US" dirty="0"/>
              <a:t>). </a:t>
            </a:r>
          </a:p>
          <a:p>
            <a:r>
              <a:rPr lang="en-US" dirty="0"/>
              <a:t>Jika </a:t>
            </a:r>
            <a:r>
              <a:rPr lang="en-US" dirty="0" err="1"/>
              <a:t>tabungan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keempat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progresif</a:t>
            </a:r>
            <a:r>
              <a:rPr lang="en-US" dirty="0"/>
              <a:t> </a:t>
            </a:r>
            <a:r>
              <a:rPr lang="en-US" dirty="0" err="1"/>
              <a:t>sejalan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dan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dan </a:t>
            </a:r>
            <a:r>
              <a:rPr lang="en-US" dirty="0" err="1"/>
              <a:t>deposito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4405F-CB43-4C81-B1D9-0D0FE0DA1D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Literatur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3948E-8DD5-4120-B154-440447F7F1D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menyeluruh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dipublikasi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dipublikasi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data </a:t>
            </a:r>
            <a:r>
              <a:rPr lang="en-US" dirty="0" err="1"/>
              <a:t>sekunder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yang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tertarik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menelitinya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Perpustakaan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basis </a:t>
            </a:r>
            <a:r>
              <a:rPr lang="en-US" dirty="0" err="1"/>
              <a:t>penyimpanan</a:t>
            </a:r>
            <a:r>
              <a:rPr lang="en-US" dirty="0"/>
              <a:t> yang kaya </a:t>
            </a:r>
            <a:r>
              <a:rPr lang="en-US" dirty="0" err="1"/>
              <a:t>untuk</a:t>
            </a:r>
            <a:r>
              <a:rPr lang="en-US" dirty="0"/>
              <a:t> data </a:t>
            </a:r>
            <a:r>
              <a:rPr lang="en-US" dirty="0" err="1"/>
              <a:t>sekunder</a:t>
            </a:r>
            <a:r>
              <a:rPr lang="en-US" dirty="0"/>
              <a:t>,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dan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, </a:t>
            </a:r>
            <a:r>
              <a:rPr lang="en-US" dirty="0" err="1"/>
              <a:t>jurnal</a:t>
            </a:r>
            <a:r>
              <a:rPr lang="en-US" dirty="0"/>
              <a:t>, </a:t>
            </a:r>
            <a:r>
              <a:rPr lang="en-US" dirty="0" err="1"/>
              <a:t>koran</a:t>
            </a:r>
            <a:r>
              <a:rPr lang="en-US" dirty="0"/>
              <a:t>, </a:t>
            </a:r>
            <a:r>
              <a:rPr lang="en-US" dirty="0" err="1"/>
              <a:t>majalah</a:t>
            </a:r>
            <a:r>
              <a:rPr lang="en-US" dirty="0"/>
              <a:t>, proceeding conference, </a:t>
            </a:r>
            <a:r>
              <a:rPr lang="en-US" dirty="0" err="1"/>
              <a:t>desertasi</a:t>
            </a:r>
            <a:r>
              <a:rPr lang="en-US" dirty="0"/>
              <a:t> </a:t>
            </a:r>
            <a:r>
              <a:rPr lang="en-US" dirty="0" err="1"/>
              <a:t>doktor</a:t>
            </a:r>
            <a:r>
              <a:rPr lang="en-US" dirty="0"/>
              <a:t>, thesis master, </a:t>
            </a:r>
            <a:r>
              <a:rPr lang="en-US" dirty="0" err="1"/>
              <a:t>publikasi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87635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F78C6-97D5-43C1-813C-B8B01E6FF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THANK YOU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63717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Tehnologi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Technologi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hardware, software,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lain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diinginkan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menulis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proposal,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mengolah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data, software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ekonometri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Jika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publikasi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topik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ketertarikan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dan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mengejar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data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diinginkan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Web dan Internet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perbandingan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pada masa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keberadaan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internet. 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/>
              <a:t>Internet </a:t>
            </a:r>
            <a:r>
              <a:rPr lang="en-US" dirty="0" err="1"/>
              <a:t>adalah</a:t>
            </a:r>
            <a:r>
              <a:rPr lang="en-US" dirty="0"/>
              <a:t> global network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dan </a:t>
            </a:r>
            <a:r>
              <a:rPr lang="en-US" dirty="0" err="1"/>
              <a:t>menghubungkan</a:t>
            </a:r>
            <a:r>
              <a:rPr lang="en-US" dirty="0"/>
              <a:t> orang dan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mempercepat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dan </a:t>
            </a:r>
            <a:r>
              <a:rPr lang="en-US" dirty="0" err="1"/>
              <a:t>memperluas</a:t>
            </a:r>
            <a:r>
              <a:rPr lang="en-US" dirty="0"/>
              <a:t> </a:t>
            </a:r>
            <a:r>
              <a:rPr lang="en-US" dirty="0" err="1"/>
              <a:t>jangkauan</a:t>
            </a:r>
            <a:r>
              <a:rPr lang="en-US" dirty="0"/>
              <a:t> </a:t>
            </a:r>
            <a:r>
              <a:rPr lang="en-US" dirty="0" err="1"/>
              <a:t>oportunitas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dunia. </a:t>
            </a:r>
            <a:r>
              <a:rPr lang="en-US" dirty="0" err="1"/>
              <a:t>Karena</a:t>
            </a:r>
            <a:r>
              <a:rPr lang="en-US" dirty="0"/>
              <a:t> internet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.</a:t>
            </a:r>
          </a:p>
          <a:p>
            <a:r>
              <a:rPr lang="en-US" dirty="0"/>
              <a:t>E-mail: electronic mail </a:t>
            </a:r>
            <a:r>
              <a:rPr lang="en-US" dirty="0" err="1"/>
              <a:t>adalah</a:t>
            </a:r>
            <a:r>
              <a:rPr lang="en-US" dirty="0"/>
              <a:t> primary mode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internal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(private or government).</a:t>
            </a:r>
          </a:p>
          <a:p>
            <a:r>
              <a:rPr lang="en-US" dirty="0"/>
              <a:t>Intranet: link </a:t>
            </a:r>
            <a:r>
              <a:rPr lang="en-US" dirty="0" err="1"/>
              <a:t>jaringan</a:t>
            </a:r>
            <a:r>
              <a:rPr lang="en-US" dirty="0"/>
              <a:t> data internal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orang </a:t>
            </a:r>
            <a:r>
              <a:rPr lang="en-US" dirty="0" err="1"/>
              <a:t>luar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err="1"/>
              <a:t>Manajerial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Keputusan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menyimpan</a:t>
            </a:r>
            <a:r>
              <a:rPr lang="en-US" dirty="0"/>
              <a:t> data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menggali</a:t>
            </a:r>
            <a:r>
              <a:rPr lang="en-US" dirty="0"/>
              <a:t> data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</a:p>
          <a:p>
            <a:r>
              <a:rPr lang="en-US" dirty="0" err="1"/>
              <a:t>Penyimpanan</a:t>
            </a:r>
            <a:r>
              <a:rPr lang="en-US" dirty="0"/>
              <a:t> data (</a:t>
            </a:r>
            <a:r>
              <a:rPr lang="en-US" dirty="0" err="1"/>
              <a:t>pusat</a:t>
            </a:r>
            <a:r>
              <a:rPr lang="en-US" dirty="0"/>
              <a:t>  </a:t>
            </a:r>
            <a:r>
              <a:rPr lang="en-US" dirty="0" err="1"/>
              <a:t>penyimpanan</a:t>
            </a:r>
            <a:r>
              <a:rPr lang="en-US" dirty="0"/>
              <a:t> data)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mengunduh</a:t>
            </a:r>
            <a:r>
              <a:rPr lang="en-US" dirty="0"/>
              <a:t> data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proses </a:t>
            </a:r>
            <a:r>
              <a:rPr lang="en-US" dirty="0" err="1"/>
              <a:t>penyadapan</a:t>
            </a:r>
            <a:r>
              <a:rPr lang="en-US" dirty="0"/>
              <a:t>, </a:t>
            </a:r>
            <a:r>
              <a:rPr lang="en-US" dirty="0" err="1"/>
              <a:t>pentransferan</a:t>
            </a:r>
            <a:r>
              <a:rPr lang="en-US" dirty="0"/>
              <a:t>, dan </a:t>
            </a:r>
            <a:r>
              <a:rPr lang="en-US" dirty="0" err="1"/>
              <a:t>menyatupadukan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data </a:t>
            </a:r>
            <a:r>
              <a:rPr lang="en-US" dirty="0" err="1"/>
              <a:t>eksternal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dan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tingkatan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intelegensi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</a:t>
            </a:r>
            <a:r>
              <a:rPr lang="en-US" dirty="0" err="1"/>
              <a:t>Tehniknya</a:t>
            </a:r>
            <a:r>
              <a:rPr lang="en-US" dirty="0"/>
              <a:t>: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data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,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tersembunyi</a:t>
            </a:r>
            <a:r>
              <a:rPr lang="en-US" dirty="0"/>
              <a:t> dan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data. </a:t>
            </a:r>
          </a:p>
          <a:p>
            <a:r>
              <a:rPr lang="en-US" dirty="0" err="1"/>
              <a:t>Keamanan</a:t>
            </a:r>
            <a:r>
              <a:rPr lang="en-US" dirty="0"/>
              <a:t> data :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bertanggungjawab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Etika/Moral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Tehnologi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err="1"/>
              <a:t>Pertama</a:t>
            </a:r>
            <a:r>
              <a:rPr lang="en-US" dirty="0"/>
              <a:t>, </a:t>
            </a:r>
            <a:r>
              <a:rPr lang="en-US" dirty="0" err="1"/>
              <a:t>setiap</a:t>
            </a:r>
            <a:r>
              <a:rPr lang="en-US" dirty="0"/>
              <a:t> orang </a:t>
            </a:r>
            <a:r>
              <a:rPr lang="en-US" dirty="0" err="1"/>
              <a:t>mempunyai</a:t>
            </a:r>
            <a:r>
              <a:rPr lang="en-US" dirty="0"/>
              <a:t> privacy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dilanggar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seimbang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asasi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.</a:t>
            </a:r>
          </a:p>
          <a:p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kerahasiaan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terlarang</a:t>
            </a:r>
            <a:r>
              <a:rPr lang="en-US" dirty="0"/>
              <a:t> (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).</a:t>
            </a:r>
          </a:p>
          <a:p>
            <a:r>
              <a:rPr lang="en-US" dirty="0" err="1"/>
              <a:t>Ketiga</a:t>
            </a:r>
            <a:r>
              <a:rPr lang="en-US" dirty="0"/>
              <a:t>,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informasinya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.</a:t>
            </a:r>
          </a:p>
          <a:p>
            <a:r>
              <a:rPr lang="en-US" dirty="0" err="1"/>
              <a:t>Keempat</a:t>
            </a:r>
            <a:r>
              <a:rPr lang="en-US" dirty="0"/>
              <a:t>, </a:t>
            </a:r>
            <a:r>
              <a:rPr lang="en-US" dirty="0" err="1"/>
              <a:t>pengumpul</a:t>
            </a:r>
            <a:r>
              <a:rPr lang="en-US" dirty="0"/>
              <a:t> data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jujur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dipercaya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hati-hati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mencatat</a:t>
            </a:r>
            <a:r>
              <a:rPr lang="en-US" dirty="0"/>
              <a:t> data.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229600" cy="762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/>
              <a:t>PROSES PENELITIAN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600" y="381000"/>
            <a:ext cx="8543925" cy="6210300"/>
            <a:chOff x="1485" y="1260"/>
            <a:chExt cx="13455" cy="978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1485" y="1260"/>
              <a:ext cx="1995" cy="1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1.Observasi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Broad area of research interest identified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1635" y="5265"/>
              <a:ext cx="1995" cy="1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2.Preliminary data gathering: interviewing literature survey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3705" y="1755"/>
              <a:ext cx="1995" cy="1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3.Problem definition : Research problem delineated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5835" y="1755"/>
              <a:ext cx="1995" cy="211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4. Theoritical Framework Variabel clearly identified and labeled 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7980" y="1755"/>
              <a:ext cx="1995" cy="1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5. Generation of Hypotheses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10155" y="1755"/>
              <a:ext cx="1995" cy="1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6. Sceintific Research design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12360" y="1755"/>
              <a:ext cx="1995" cy="18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7. Data Collection Analysis, and interpretation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>
              <a:off x="12450" y="4620"/>
              <a:ext cx="1995" cy="235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8.Deduction Hypotheses substantied? Research question answered?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6870" y="8910"/>
              <a:ext cx="1995" cy="91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9. Report writing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9465" y="8895"/>
              <a:ext cx="1995" cy="93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10. Report Presentation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12150" y="8835"/>
              <a:ext cx="2790" cy="99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11. Managerial Decision Making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>
              <a:off x="8880" y="9315"/>
              <a:ext cx="58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>
              <a:off x="11490" y="9315"/>
              <a:ext cx="58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0" name="AutoShape 16"/>
            <p:cNvCxnSpPr>
              <a:cxnSpLocks noChangeShapeType="1"/>
            </p:cNvCxnSpPr>
            <p:nvPr/>
          </p:nvCxnSpPr>
          <p:spPr bwMode="auto">
            <a:xfrm>
              <a:off x="2880" y="3750"/>
              <a:ext cx="268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1" name="AutoShape 17"/>
            <p:cNvCxnSpPr>
              <a:cxnSpLocks noChangeShapeType="1"/>
            </p:cNvCxnSpPr>
            <p:nvPr/>
          </p:nvCxnSpPr>
          <p:spPr bwMode="auto">
            <a:xfrm>
              <a:off x="2340" y="3210"/>
              <a:ext cx="15" cy="189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2" name="AutoShape 18"/>
            <p:cNvCxnSpPr>
              <a:cxnSpLocks noChangeShapeType="1"/>
            </p:cNvCxnSpPr>
            <p:nvPr/>
          </p:nvCxnSpPr>
          <p:spPr bwMode="auto">
            <a:xfrm>
              <a:off x="7065" y="3675"/>
              <a:ext cx="1815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 flipV="1">
              <a:off x="9675" y="3300"/>
              <a:ext cx="1455" cy="1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>
              <a:off x="11835" y="3315"/>
              <a:ext cx="1410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5" name="AutoShape 21"/>
            <p:cNvCxnSpPr>
              <a:cxnSpLocks noChangeShapeType="1"/>
            </p:cNvCxnSpPr>
            <p:nvPr/>
          </p:nvCxnSpPr>
          <p:spPr bwMode="auto">
            <a:xfrm>
              <a:off x="13320" y="3870"/>
              <a:ext cx="0" cy="63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046" name="AutoShape 22"/>
            <p:cNvCxnSpPr>
              <a:cxnSpLocks noChangeShapeType="1"/>
            </p:cNvCxnSpPr>
            <p:nvPr/>
          </p:nvCxnSpPr>
          <p:spPr bwMode="auto">
            <a:xfrm flipH="1">
              <a:off x="5700" y="7320"/>
              <a:ext cx="7747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7" name="AutoShape 23"/>
            <p:cNvCxnSpPr>
              <a:cxnSpLocks noChangeShapeType="1"/>
            </p:cNvCxnSpPr>
            <p:nvPr/>
          </p:nvCxnSpPr>
          <p:spPr bwMode="auto">
            <a:xfrm flipH="1" flipV="1">
              <a:off x="4485" y="3870"/>
              <a:ext cx="1215" cy="34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1048" name="AutoShape 24"/>
            <p:cNvCxnSpPr>
              <a:cxnSpLocks noChangeShapeType="1"/>
            </p:cNvCxnSpPr>
            <p:nvPr/>
          </p:nvCxnSpPr>
          <p:spPr bwMode="auto">
            <a:xfrm flipV="1">
              <a:off x="5700" y="4005"/>
              <a:ext cx="1065" cy="331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1049" name="AutoShape 25"/>
            <p:cNvCxnSpPr>
              <a:cxnSpLocks noChangeShapeType="1"/>
            </p:cNvCxnSpPr>
            <p:nvPr/>
          </p:nvCxnSpPr>
          <p:spPr bwMode="auto">
            <a:xfrm flipV="1">
              <a:off x="5835" y="3870"/>
              <a:ext cx="2865" cy="345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1050" name="AutoShape 26"/>
            <p:cNvCxnSpPr>
              <a:cxnSpLocks noChangeShapeType="1"/>
            </p:cNvCxnSpPr>
            <p:nvPr/>
          </p:nvCxnSpPr>
          <p:spPr bwMode="auto">
            <a:xfrm flipV="1">
              <a:off x="5835" y="3750"/>
              <a:ext cx="5025" cy="357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1051" name="AutoShape 27"/>
            <p:cNvCxnSpPr>
              <a:cxnSpLocks noChangeShapeType="1"/>
            </p:cNvCxnSpPr>
            <p:nvPr/>
          </p:nvCxnSpPr>
          <p:spPr bwMode="auto">
            <a:xfrm flipV="1">
              <a:off x="5835" y="3615"/>
              <a:ext cx="7125" cy="370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sp>
          <p:nvSpPr>
            <p:cNvPr id="1052" name="Text Box 28"/>
            <p:cNvSpPr txBox="1">
              <a:spLocks noChangeArrowheads="1"/>
            </p:cNvSpPr>
            <p:nvPr/>
          </p:nvSpPr>
          <p:spPr bwMode="auto">
            <a:xfrm>
              <a:off x="5460" y="8010"/>
              <a:ext cx="930" cy="43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No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53" name="AutoShape 29"/>
            <p:cNvCxnSpPr>
              <a:cxnSpLocks noChangeShapeType="1"/>
            </p:cNvCxnSpPr>
            <p:nvPr/>
          </p:nvCxnSpPr>
          <p:spPr bwMode="auto">
            <a:xfrm flipH="1" flipV="1">
              <a:off x="3165" y="7170"/>
              <a:ext cx="2295" cy="106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sp>
          <p:nvSpPr>
            <p:cNvPr id="1054" name="Text Box 30"/>
            <p:cNvSpPr txBox="1">
              <a:spLocks noChangeArrowheads="1"/>
            </p:cNvSpPr>
            <p:nvPr/>
          </p:nvSpPr>
          <p:spPr bwMode="auto">
            <a:xfrm>
              <a:off x="5505" y="7575"/>
              <a:ext cx="930" cy="43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Text Box 31"/>
            <p:cNvSpPr txBox="1">
              <a:spLocks noChangeArrowheads="1"/>
            </p:cNvSpPr>
            <p:nvPr/>
          </p:nvSpPr>
          <p:spPr bwMode="auto">
            <a:xfrm>
              <a:off x="9930" y="8010"/>
              <a:ext cx="930" cy="43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Yes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56" name="AutoShape 32"/>
            <p:cNvCxnSpPr>
              <a:cxnSpLocks noChangeShapeType="1"/>
            </p:cNvCxnSpPr>
            <p:nvPr/>
          </p:nvCxnSpPr>
          <p:spPr bwMode="auto">
            <a:xfrm>
              <a:off x="10365" y="8445"/>
              <a:ext cx="0" cy="39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57" name="Text Box 33"/>
            <p:cNvSpPr txBox="1">
              <a:spLocks noChangeArrowheads="1"/>
            </p:cNvSpPr>
            <p:nvPr/>
          </p:nvSpPr>
          <p:spPr bwMode="auto">
            <a:xfrm>
              <a:off x="10155" y="7575"/>
              <a:ext cx="930" cy="43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Text Box 34"/>
            <p:cNvSpPr txBox="1">
              <a:spLocks noChangeArrowheads="1"/>
            </p:cNvSpPr>
            <p:nvPr/>
          </p:nvSpPr>
          <p:spPr bwMode="auto">
            <a:xfrm>
              <a:off x="1860" y="10500"/>
              <a:ext cx="8265" cy="54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Figure : THE RESEARCH PROSES FOR BASIC AND APPLIED RESEARCH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AE60EA7-C311-4844-BD35-485EB38BD220}"/>
              </a:ext>
            </a:extLst>
          </p:cNvPr>
          <p:cNvCxnSpPr>
            <a:cxnSpLocks/>
            <a:stCxn id="1034" idx="2"/>
          </p:cNvCxnSpPr>
          <p:nvPr/>
        </p:nvCxnSpPr>
        <p:spPr>
          <a:xfrm>
            <a:off x="7824788" y="4010025"/>
            <a:ext cx="0" cy="219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C9A189C-3E04-43FF-8EE9-08A90CC3FF1D}"/>
              </a:ext>
            </a:extLst>
          </p:cNvPr>
          <p:cNvCxnSpPr/>
          <p:nvPr/>
        </p:nvCxnSpPr>
        <p:spPr>
          <a:xfrm>
            <a:off x="5619750" y="4229100"/>
            <a:ext cx="0" cy="438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1291</Words>
  <Application>Microsoft Office PowerPoint</Application>
  <PresentationFormat>On-screen Show (4:3)</PresentationFormat>
  <Paragraphs>96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Tehnologi dalam Penelitian </vt:lpstr>
      <vt:lpstr>MEETING TOPIC OBJECTIVES </vt:lpstr>
      <vt:lpstr>Keuntungan Tehnologi</vt:lpstr>
      <vt:lpstr>Definisi</vt:lpstr>
      <vt:lpstr>Pengelolaan Sistem Informasi</vt:lpstr>
      <vt:lpstr>Data</vt:lpstr>
      <vt:lpstr>Etika/Moral Penggunaan Tehnologi</vt:lpstr>
      <vt:lpstr>PowerPoint Presentation</vt:lpstr>
      <vt:lpstr>PowerPoint Presentation</vt:lpstr>
      <vt:lpstr>PowerPoint Presentation</vt:lpstr>
      <vt:lpstr>Desain Riset</vt:lpstr>
      <vt:lpstr>Rincian Desain Riset</vt:lpstr>
      <vt:lpstr>Pertanyaan Penelitian Menurut  Jenis Studi Penelitian</vt:lpstr>
      <vt:lpstr>Keterlibatan Seorang Peneliti</vt:lpstr>
      <vt:lpstr>Contoh Keterlibatan Peneliti</vt:lpstr>
      <vt:lpstr>Studi Rekayasa</vt:lpstr>
      <vt:lpstr> Studi Rekayasa    con’d</vt:lpstr>
      <vt:lpstr>PowerPoint Presentation</vt:lpstr>
      <vt:lpstr>PowerPoint Presentation</vt:lpstr>
      <vt:lpstr>PowerPoint Presentation</vt:lpstr>
      <vt:lpstr>Survei Literatur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ida_budiarty@yahoo.c</dc:creator>
  <cp:lastModifiedBy>ida budiarti</cp:lastModifiedBy>
  <cp:revision>35</cp:revision>
  <dcterms:created xsi:type="dcterms:W3CDTF">2006-08-16T00:00:00Z</dcterms:created>
  <dcterms:modified xsi:type="dcterms:W3CDTF">2024-06-12T01:09:27Z</dcterms:modified>
</cp:coreProperties>
</file>