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93" r:id="rId4"/>
    <p:sldId id="295" r:id="rId5"/>
    <p:sldId id="294" r:id="rId6"/>
    <p:sldId id="296" r:id="rId7"/>
    <p:sldId id="292" r:id="rId8"/>
    <p:sldId id="297" r:id="rId9"/>
    <p:sldId id="289" r:id="rId10"/>
    <p:sldId id="290" r:id="rId11"/>
    <p:sldId id="29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29DA-FA3B-4E42-9A42-E58803C29EB1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1CC0-8481-4788-A431-BE40C3F2C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29DA-FA3B-4E42-9A42-E58803C29EB1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1CC0-8481-4788-A431-BE40C3F2C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29DA-FA3B-4E42-9A42-E58803C29EB1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1CC0-8481-4788-A431-BE40C3F2C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29DA-FA3B-4E42-9A42-E58803C29EB1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1CC0-8481-4788-A431-BE40C3F2C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29DA-FA3B-4E42-9A42-E58803C29EB1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1CC0-8481-4788-A431-BE40C3F2C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29DA-FA3B-4E42-9A42-E58803C29EB1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1CC0-8481-4788-A431-BE40C3F2C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29DA-FA3B-4E42-9A42-E58803C29EB1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1CC0-8481-4788-A431-BE40C3F2C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29DA-FA3B-4E42-9A42-E58803C29EB1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1CC0-8481-4788-A431-BE40C3F2C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29DA-FA3B-4E42-9A42-E58803C29EB1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1CC0-8481-4788-A431-BE40C3F2C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29DA-FA3B-4E42-9A42-E58803C29EB1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1CC0-8481-4788-A431-BE40C3F2C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29DA-FA3B-4E42-9A42-E58803C29EB1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1CC0-8481-4788-A431-BE40C3F2C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629DA-FA3B-4E42-9A42-E58803C29EB1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51CC0-8481-4788-A431-BE40C3F2C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icrosoft\Documents\ANIMASI\ffff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9" name="Picture 5" descr="C:\Users\microsoft\Documents\ANIMASI\book_015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71450" y="533400"/>
            <a:ext cx="1409700" cy="990600"/>
          </a:xfrm>
          <a:prstGeom prst="rect">
            <a:avLst/>
          </a:prstGeom>
          <a:noFill/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0" y="228601"/>
            <a:ext cx="9144000" cy="3200399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6000" b="1" dirty="0" smtClean="0"/>
              <a:t>PENGANTAR ILMU HUKUM</a:t>
            </a:r>
            <a:endParaRPr lang="en-US" sz="6000" b="1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304800" y="2286000"/>
            <a:ext cx="8839200" cy="2514600"/>
          </a:xfrm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rgbClr val="FF0000"/>
                </a:solidFill>
              </a:rPr>
              <a:t>Oleh</a:t>
            </a:r>
            <a:endParaRPr lang="en-US" sz="6000" b="1" dirty="0" smtClean="0">
              <a:solidFill>
                <a:srgbClr val="FF0000"/>
              </a:solidFill>
            </a:endParaRPr>
          </a:p>
          <a:p>
            <a:r>
              <a:rPr lang="en-US" sz="6000" b="1" dirty="0" smtClean="0">
                <a:solidFill>
                  <a:srgbClr val="FF0000"/>
                </a:solidFill>
              </a:rPr>
              <a:t>KASMAWATI,SH., </a:t>
            </a:r>
            <a:r>
              <a:rPr lang="en-US" sz="6000" b="1" dirty="0" err="1" smtClean="0">
                <a:solidFill>
                  <a:srgbClr val="FF0000"/>
                </a:solidFill>
              </a:rPr>
              <a:t>M.Hum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B0F0"/>
                </a:solidFill>
              </a:rPr>
              <a:t>Unsur</a:t>
            </a:r>
            <a:r>
              <a:rPr lang="en-US" b="1" dirty="0" smtClean="0">
                <a:solidFill>
                  <a:srgbClr val="00B0F0"/>
                </a:solidFill>
              </a:rPr>
              <a:t> riel </a:t>
            </a:r>
            <a:r>
              <a:rPr lang="en-US" b="1" dirty="0" err="1" smtClean="0">
                <a:solidFill>
                  <a:srgbClr val="00B0F0"/>
                </a:solidFill>
              </a:rPr>
              <a:t>dan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idiel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tersebut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bersumber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pada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manusia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sebagai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unsur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utama</a:t>
            </a:r>
            <a:r>
              <a:rPr lang="en-US" b="1" dirty="0" smtClean="0">
                <a:solidFill>
                  <a:srgbClr val="00B0F0"/>
                </a:solidFill>
              </a:rPr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en-US" b="1" dirty="0" err="1" smtClean="0">
                <a:solidFill>
                  <a:schemeClr val="tx1"/>
                </a:solidFill>
              </a:rPr>
              <a:t>Menurut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Soedarto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nilai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adalah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ukuran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yg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disadari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atau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tidak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disadari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oleh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masyarakat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atau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golongan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untuk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menetapkan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yg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benar</a:t>
            </a:r>
            <a:r>
              <a:rPr lang="en-US" b="1" dirty="0" smtClean="0">
                <a:solidFill>
                  <a:schemeClr val="tx1"/>
                </a:solidFill>
              </a:rPr>
              <a:t>, yang </a:t>
            </a:r>
            <a:r>
              <a:rPr lang="en-US" b="1" dirty="0" err="1" smtClean="0">
                <a:solidFill>
                  <a:schemeClr val="tx1"/>
                </a:solidFill>
              </a:rPr>
              <a:t>baik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None/>
            </a:pPr>
            <a:r>
              <a:rPr lang="en-US" b="1" dirty="0" err="1" smtClean="0">
                <a:solidFill>
                  <a:schemeClr val="tx1"/>
                </a:solidFill>
              </a:rPr>
              <a:t>Menurut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Notonagoro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nilai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dibagi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menjadi</a:t>
            </a:r>
            <a:r>
              <a:rPr lang="en-US" b="1" dirty="0" smtClean="0">
                <a:solidFill>
                  <a:schemeClr val="tx1"/>
                </a:solidFill>
              </a:rPr>
              <a:t>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Nilai</a:t>
            </a:r>
            <a:r>
              <a:rPr lang="en-US" b="1" dirty="0" smtClean="0">
                <a:solidFill>
                  <a:schemeClr val="tx1"/>
                </a:solidFill>
              </a:rPr>
              <a:t> materiel : </a:t>
            </a:r>
            <a:r>
              <a:rPr lang="en-US" b="1" dirty="0" err="1" smtClean="0">
                <a:solidFill>
                  <a:schemeClr val="tx1"/>
                </a:solidFill>
              </a:rPr>
              <a:t>segala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sesuatu</a:t>
            </a:r>
            <a:r>
              <a:rPr lang="en-US" b="1" dirty="0" smtClean="0">
                <a:solidFill>
                  <a:schemeClr val="tx1"/>
                </a:solidFill>
              </a:rPr>
              <a:t> y</a:t>
            </a:r>
            <a:r>
              <a:rPr lang="id-ID" b="1" dirty="0" smtClean="0">
                <a:solidFill>
                  <a:schemeClr val="tx1"/>
                </a:solidFill>
              </a:rPr>
              <a:t>an</a:t>
            </a:r>
            <a:r>
              <a:rPr lang="en-US" b="1" dirty="0" smtClean="0">
                <a:solidFill>
                  <a:schemeClr val="tx1"/>
                </a:solidFill>
              </a:rPr>
              <a:t>g </a:t>
            </a:r>
            <a:r>
              <a:rPr lang="en-US" b="1" dirty="0" err="1" smtClean="0">
                <a:solidFill>
                  <a:schemeClr val="tx1"/>
                </a:solidFill>
              </a:rPr>
              <a:t>berguna</a:t>
            </a:r>
            <a:r>
              <a:rPr lang="en-US" b="1" dirty="0" smtClean="0">
                <a:solidFill>
                  <a:schemeClr val="tx1"/>
                </a:solidFill>
              </a:rPr>
              <a:t> b</a:t>
            </a:r>
            <a:r>
              <a:rPr lang="id-ID" b="1" dirty="0" smtClean="0">
                <a:solidFill>
                  <a:schemeClr val="tx1"/>
                </a:solidFill>
              </a:rPr>
              <a:t>a</a:t>
            </a:r>
            <a:r>
              <a:rPr lang="en-US" b="1" dirty="0" smtClean="0">
                <a:solidFill>
                  <a:schemeClr val="tx1"/>
                </a:solidFill>
              </a:rPr>
              <a:t>g</a:t>
            </a:r>
            <a:r>
              <a:rPr lang="id-ID" b="1" dirty="0" smtClean="0">
                <a:solidFill>
                  <a:schemeClr val="tx1"/>
                </a:solidFill>
              </a:rPr>
              <a:t>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unsur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jasmani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manusia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Nilai</a:t>
            </a:r>
            <a:r>
              <a:rPr lang="en-US" b="1" dirty="0" smtClean="0">
                <a:solidFill>
                  <a:schemeClr val="tx1"/>
                </a:solidFill>
              </a:rPr>
              <a:t> vital </a:t>
            </a:r>
            <a:r>
              <a:rPr lang="en-US" b="1" dirty="0" err="1" smtClean="0">
                <a:solidFill>
                  <a:schemeClr val="tx1"/>
                </a:solidFill>
              </a:rPr>
              <a:t>adalah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segala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sesuatu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id-ID" b="1" dirty="0" smtClean="0">
                <a:solidFill>
                  <a:schemeClr val="tx1"/>
                </a:solidFill>
              </a:rPr>
              <a:t>yang </a:t>
            </a:r>
            <a:r>
              <a:rPr lang="en-US" b="1" dirty="0" err="1" smtClean="0">
                <a:solidFill>
                  <a:schemeClr val="tx1"/>
                </a:solidFill>
              </a:rPr>
              <a:t>berguna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bagi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manusia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untuk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dapat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mengadakan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kegiatan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atau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aktivitas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id-ID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microsoft\Documents\ANIMASI\027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0" y="5867400"/>
            <a:ext cx="38862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3. </a:t>
            </a:r>
            <a:r>
              <a:rPr lang="en-US" sz="3600" b="1" dirty="0" err="1" smtClean="0"/>
              <a:t>Nilai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kerohanian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adalah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segala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sesuatu</a:t>
            </a:r>
            <a:r>
              <a:rPr lang="en-US" sz="3600" b="1" dirty="0" smtClean="0"/>
              <a:t> yang </a:t>
            </a:r>
            <a:r>
              <a:rPr lang="en-US" sz="3600" b="1" dirty="0" err="1" smtClean="0"/>
              <a:t>berguna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bagi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rohani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manusia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just"/>
            <a:r>
              <a:rPr lang="en-US" b="1" dirty="0" err="1" smtClean="0">
                <a:solidFill>
                  <a:srgbClr val="002060"/>
                </a:solidFill>
              </a:rPr>
              <a:t>Nilai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kerohanian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menurut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Notonagoro</a:t>
            </a:r>
            <a:r>
              <a:rPr lang="en-US" b="1" dirty="0" smtClean="0">
                <a:solidFill>
                  <a:srgbClr val="002060"/>
                </a:solidFill>
              </a:rPr>
              <a:t>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 err="1" smtClean="0">
                <a:solidFill>
                  <a:srgbClr val="002060"/>
                </a:solidFill>
              </a:rPr>
              <a:t>Nilai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kebenaran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berasal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dari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rasio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atau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cipta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manusia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 err="1" smtClean="0">
                <a:solidFill>
                  <a:srgbClr val="002060"/>
                </a:solidFill>
              </a:rPr>
              <a:t>Nilai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keindahan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berasal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dari</a:t>
            </a:r>
            <a:r>
              <a:rPr lang="en-US" b="1" dirty="0" smtClean="0">
                <a:solidFill>
                  <a:srgbClr val="002060"/>
                </a:solidFill>
              </a:rPr>
              <a:t> rasa </a:t>
            </a:r>
            <a:r>
              <a:rPr lang="en-US" b="1" dirty="0" err="1" smtClean="0">
                <a:solidFill>
                  <a:srgbClr val="002060"/>
                </a:solidFill>
              </a:rPr>
              <a:t>manusia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 err="1" smtClean="0">
                <a:solidFill>
                  <a:srgbClr val="002060"/>
                </a:solidFill>
              </a:rPr>
              <a:t>Nilai</a:t>
            </a:r>
            <a:r>
              <a:rPr lang="en-US" b="1" dirty="0" smtClean="0">
                <a:solidFill>
                  <a:srgbClr val="002060"/>
                </a:solidFill>
              </a:rPr>
              <a:t> moral </a:t>
            </a:r>
            <a:r>
              <a:rPr lang="en-US" b="1" dirty="0" err="1" smtClean="0">
                <a:solidFill>
                  <a:srgbClr val="002060"/>
                </a:solidFill>
              </a:rPr>
              <a:t>atau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kebaikan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berasal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dari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kehendak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atau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karsa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manusia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 err="1" smtClean="0">
                <a:solidFill>
                  <a:srgbClr val="002060"/>
                </a:solidFill>
              </a:rPr>
              <a:t>Nilai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religius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berasal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dari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keyakinan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atau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kepercayaan</a:t>
            </a:r>
            <a:endParaRPr lang="en-US" b="1" dirty="0" smtClean="0">
              <a:solidFill>
                <a:srgbClr val="002060"/>
              </a:solidFill>
            </a:endParaRPr>
          </a:p>
          <a:p>
            <a:pPr algn="just"/>
            <a:endParaRPr lang="en-US" b="1" dirty="0" smtClean="0">
              <a:solidFill>
                <a:srgbClr val="002060"/>
              </a:solidFill>
            </a:endParaRPr>
          </a:p>
          <a:p>
            <a:endParaRPr lang="id-ID" dirty="0"/>
          </a:p>
        </p:txBody>
      </p:sp>
      <p:pic>
        <p:nvPicPr>
          <p:cNvPr id="4" name="Picture 2" descr="C:\Users\microsoft\Documents\WALLPAPER LANDSCAPE\Travel ,Beach Tree, pictures, 1600x1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6800" cy="1485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icrosoft\Documents\WALLPAPER LANDSCAPE\Travel ,Beach Tree, pictures, 1600x1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4572000"/>
            <a:ext cx="3048000" cy="2286000"/>
          </a:xfrm>
          <a:prstGeom prst="rect">
            <a:avLst/>
          </a:prstGeom>
          <a:noFill/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4953000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Ada yang membedakan nilai secara </a:t>
            </a:r>
            <a:r>
              <a:rPr lang="id-ID" sz="4900" b="1" dirty="0" smtClean="0">
                <a:solidFill>
                  <a:srgbClr val="C00000"/>
                </a:solidFill>
              </a:rPr>
              <a:t>dikhotomis </a:t>
            </a:r>
            <a:r>
              <a:rPr lang="id-ID" dirty="0" smtClean="0"/>
              <a:t>, yaitu</a:t>
            </a:r>
            <a:r>
              <a:rPr lang="id-ID" b="1" dirty="0" smtClean="0"/>
              <a:t> nilai materiel dan imateriel. Nilai materiel mengandung sifat kebendaan. </a:t>
            </a:r>
            <a:r>
              <a:rPr lang="id-ID" dirty="0" smtClean="0"/>
              <a:t>Sedangkan </a:t>
            </a:r>
            <a:r>
              <a:rPr lang="id-ID" b="1" dirty="0" smtClean="0"/>
              <a:t>nilai immaterriel bersifat non kebendaan atau spritual</a:t>
            </a:r>
            <a:r>
              <a:rPr lang="id-ID" dirty="0" smtClean="0"/>
              <a:t>.  Masih dimungkinkan adanya pembagian lain sesuai dengan tujuannnya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icrosoft\Documents\ANIMASI\Earth-Day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199"/>
            <a:ext cx="9144000" cy="6858000"/>
          </a:xfrm>
          <a:prstGeom prst="rect">
            <a:avLst/>
          </a:prstGeom>
          <a:noFill/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743199"/>
          </a:xfrm>
        </p:spPr>
        <p:txBody>
          <a:bodyPr>
            <a:normAutofit/>
          </a:bodyPr>
          <a:lstStyle/>
          <a:p>
            <a:pPr lvl="0"/>
            <a:r>
              <a:rPr lang="en-US" sz="6000" b="1" dirty="0" smtClean="0">
                <a:solidFill>
                  <a:schemeClr val="bg1"/>
                </a:solidFill>
              </a:rPr>
              <a:t>HUKUM DAN MASYARAKAT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0" y="1828800"/>
            <a:ext cx="9144000" cy="5486399"/>
          </a:xfrm>
        </p:spPr>
        <p:txBody>
          <a:bodyPr>
            <a:normAutofit/>
          </a:bodyPr>
          <a:lstStyle/>
          <a:p>
            <a:pPr algn="l"/>
            <a:endParaRPr lang="id-ID" sz="3500" b="1" dirty="0" smtClean="0">
              <a:solidFill>
                <a:schemeClr val="bg1"/>
              </a:solidFill>
            </a:endParaRPr>
          </a:p>
          <a:p>
            <a:pPr algn="l"/>
            <a:endParaRPr lang="id-ID" sz="3500" b="1" dirty="0" smtClean="0">
              <a:solidFill>
                <a:schemeClr val="bg1"/>
              </a:solidFill>
            </a:endParaRPr>
          </a:p>
          <a:p>
            <a:pPr algn="l"/>
            <a:r>
              <a:rPr lang="en-US" sz="4800" b="1" dirty="0" err="1" smtClean="0">
                <a:solidFill>
                  <a:schemeClr val="bg1"/>
                </a:solidFill>
              </a:rPr>
              <a:t>Hukum</a:t>
            </a:r>
            <a:r>
              <a:rPr lang="en-US" sz="4800" b="1" dirty="0" smtClean="0">
                <a:solidFill>
                  <a:schemeClr val="bg1"/>
                </a:solidFill>
              </a:rPr>
              <a:t>  </a:t>
            </a:r>
            <a:r>
              <a:rPr lang="en-US" sz="4800" b="1" dirty="0" err="1" smtClean="0">
                <a:solidFill>
                  <a:schemeClr val="bg1"/>
                </a:solidFill>
              </a:rPr>
              <a:t>merupakan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bagian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dari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smtClean="0">
                <a:solidFill>
                  <a:schemeClr val="bg1"/>
                </a:solidFill>
              </a:rPr>
              <a:t>:</a:t>
            </a:r>
          </a:p>
          <a:p>
            <a:pPr algn="l">
              <a:buFont typeface="Wingdings" pitchFamily="2" charset="2"/>
              <a:buChar char="Ø"/>
            </a:pPr>
            <a:r>
              <a:rPr lang="en-US" sz="7200" b="1" dirty="0" err="1" smtClean="0">
                <a:solidFill>
                  <a:srgbClr val="FFFF00"/>
                </a:solidFill>
              </a:rPr>
              <a:t>Humaniora</a:t>
            </a:r>
            <a:endParaRPr lang="en-US" sz="7200" b="1" dirty="0" smtClean="0">
              <a:solidFill>
                <a:srgbClr val="FFFF0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7200" b="1" dirty="0" err="1" smtClean="0">
                <a:solidFill>
                  <a:srgbClr val="FFFF00"/>
                </a:solidFill>
              </a:rPr>
              <a:t>Ilmu</a:t>
            </a:r>
            <a:r>
              <a:rPr lang="en-US" sz="7200" b="1" dirty="0" smtClean="0">
                <a:solidFill>
                  <a:srgbClr val="FFFF00"/>
                </a:solidFill>
              </a:rPr>
              <a:t> </a:t>
            </a:r>
            <a:r>
              <a:rPr lang="en-US" sz="7200" b="1" dirty="0" err="1" smtClean="0">
                <a:solidFill>
                  <a:srgbClr val="FFFF00"/>
                </a:solidFill>
              </a:rPr>
              <a:t>sosial</a:t>
            </a:r>
            <a:endParaRPr lang="en-US" sz="7200" b="1" dirty="0" smtClean="0">
              <a:solidFill>
                <a:srgbClr val="FFFF00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id-ID" b="1" dirty="0" smtClean="0">
                <a:solidFill>
                  <a:srgbClr val="C00000"/>
                </a:solidFill>
              </a:rPr>
              <a:t>UNSUR-UNSUR HUKUM</a:t>
            </a:r>
            <a:endParaRPr lang="id-ID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4400" dirty="0" smtClean="0"/>
              <a:t>Hukum bukan hanya bagian dari </a:t>
            </a:r>
            <a:r>
              <a:rPr lang="id-ID" sz="5400" b="1" dirty="0" smtClean="0">
                <a:solidFill>
                  <a:srgbClr val="C00000"/>
                </a:solidFill>
              </a:rPr>
              <a:t>humaniora</a:t>
            </a:r>
            <a:r>
              <a:rPr lang="id-ID" sz="4400" dirty="0" smtClean="0"/>
              <a:t>, tetapi merupakan bagian dari </a:t>
            </a:r>
            <a:r>
              <a:rPr lang="id-ID" sz="5400" b="1" dirty="0" smtClean="0">
                <a:solidFill>
                  <a:srgbClr val="C00000"/>
                </a:solidFill>
              </a:rPr>
              <a:t>ilmu-ilmu sosial</a:t>
            </a:r>
            <a:r>
              <a:rPr lang="id-ID" sz="4400" dirty="0" smtClean="0"/>
              <a:t>.</a:t>
            </a:r>
          </a:p>
          <a:p>
            <a:pPr>
              <a:buNone/>
            </a:pPr>
            <a:r>
              <a:rPr lang="id-ID" sz="4400" b="1" dirty="0" smtClean="0"/>
              <a:t>E UTRECHT “ ILMU HUKUM TERMASUK ILMU SOSIAL </a:t>
            </a:r>
            <a:r>
              <a:rPr lang="id-ID" sz="4400" b="1" i="1" dirty="0" smtClean="0">
                <a:solidFill>
                  <a:srgbClr val="C00000"/>
                </a:solidFill>
              </a:rPr>
              <a:t>(SOCIALE WETENSCHAP, SOCIAL SCIENCE)</a:t>
            </a:r>
            <a:endParaRPr lang="id-ID" sz="44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4800" b="1" dirty="0" smtClean="0"/>
              <a:t>Hubungan antara hukum dan masyarakat erat kaitannya.</a:t>
            </a:r>
            <a:endParaRPr lang="id-ID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id-ID" sz="3600" dirty="0" smtClean="0"/>
              <a:t>Karena hukum senantiasa dipengaruhi oleh </a:t>
            </a:r>
            <a:r>
              <a:rPr lang="id-ID" sz="4800" b="1" dirty="0" smtClean="0">
                <a:solidFill>
                  <a:schemeClr val="tx2"/>
                </a:solidFill>
              </a:rPr>
              <a:t>interaksi sosial</a:t>
            </a:r>
            <a:r>
              <a:rPr lang="id-ID" sz="3600" dirty="0" smtClean="0"/>
              <a:t> sehingga dapat dikatakan bahwa </a:t>
            </a:r>
            <a:r>
              <a:rPr lang="id-ID" sz="3600" b="1" dirty="0" smtClean="0">
                <a:solidFill>
                  <a:schemeClr val="tx2"/>
                </a:solidFill>
              </a:rPr>
              <a:t>semakin tinggi intensitas dan hubungan sosial, maka semakin tinggi pula tingkat pengunaan hukum untuk melancarkan proses interaksi sosial.</a:t>
            </a:r>
          </a:p>
          <a:p>
            <a:r>
              <a:rPr lang="id-ID" sz="3600" dirty="0" smtClean="0"/>
              <a:t>Hukum adalah </a:t>
            </a:r>
            <a:r>
              <a:rPr lang="id-ID" sz="4400" b="1" dirty="0" smtClean="0">
                <a:solidFill>
                  <a:srgbClr val="C00000"/>
                </a:solidFill>
              </a:rPr>
              <a:t>QONDITIO SINE QUANON,</a:t>
            </a:r>
            <a:r>
              <a:rPr lang="id-ID" sz="3600" dirty="0" smtClean="0"/>
              <a:t> syarat mutlak bagi masyarakat.</a:t>
            </a:r>
            <a:endParaRPr lang="id-ID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553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id-ID" sz="3600" dirty="0" smtClean="0"/>
              <a:t>Hukum bukan satu-satunya norma (kaidah) di masyarakat, sulit untuk dipungkiri bahwa </a:t>
            </a:r>
            <a:r>
              <a:rPr lang="id-ID" sz="3600" b="1" dirty="0" smtClean="0">
                <a:solidFill>
                  <a:srgbClr val="C00000"/>
                </a:solidFill>
              </a:rPr>
              <a:t>hukum memiliki peran yang menonjol dan dominan dalam masyarakat negara dibanding dengan norma-norma lainnya</a:t>
            </a:r>
            <a:r>
              <a:rPr lang="id-ID" sz="3600" dirty="0" smtClean="0"/>
              <a:t>.</a:t>
            </a:r>
          </a:p>
          <a:p>
            <a:pPr>
              <a:buNone/>
            </a:pPr>
            <a:r>
              <a:rPr lang="id-ID" sz="3600" dirty="0" smtClean="0"/>
              <a:t>Kinerja hukum tidak terlepas dengan norma-norma lain yang ada dimasyarakat seperti </a:t>
            </a:r>
            <a:r>
              <a:rPr lang="id-ID" sz="3600" b="1" dirty="0" smtClean="0">
                <a:solidFill>
                  <a:srgbClr val="C00000"/>
                </a:solidFill>
              </a:rPr>
              <a:t>norma agama, norma sopan santun dan norma kebiasaan.</a:t>
            </a:r>
            <a:endParaRPr lang="id-ID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id-ID" sz="6000" b="1" dirty="0" smtClean="0"/>
              <a:t>Pengantar Ilmu Hukum (PIH) </a:t>
            </a:r>
            <a:r>
              <a:rPr lang="id-ID" sz="4000" dirty="0" smtClean="0"/>
              <a:t> merupakan mata kuliah dasar keilmuan materinya lebih bersifat mendasar dan menyeluruh </a:t>
            </a:r>
            <a:r>
              <a:rPr lang="id-ID" sz="4000" b="1" i="1" dirty="0" smtClean="0">
                <a:solidFill>
                  <a:srgbClr val="C00000"/>
                </a:solidFill>
              </a:rPr>
              <a:t>(comprehensive).</a:t>
            </a:r>
            <a:r>
              <a:rPr lang="id-ID" sz="4000" dirty="0" smtClean="0"/>
              <a:t>  </a:t>
            </a:r>
          </a:p>
          <a:p>
            <a:pPr>
              <a:buNone/>
            </a:pPr>
            <a:endParaRPr lang="id-ID" sz="4000" dirty="0" smtClean="0"/>
          </a:p>
          <a:p>
            <a:pPr>
              <a:buNone/>
            </a:pPr>
            <a:r>
              <a:rPr lang="id-ID" sz="4000" dirty="0" smtClean="0"/>
              <a:t>Hukum sebagai objek kajian adalah </a:t>
            </a:r>
            <a:r>
              <a:rPr lang="id-ID" sz="4400" b="1" dirty="0" smtClean="0">
                <a:solidFill>
                  <a:srgbClr val="C00000"/>
                </a:solidFill>
              </a:rPr>
              <a:t>gejala universal yang sudah ada sejak zaman dulu bahkan sejak keberadaan manusia di dunia.</a:t>
            </a:r>
            <a:endParaRPr lang="id-ID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89037"/>
            <a:ext cx="8229600" cy="5668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d-ID" sz="4800" b="1" dirty="0" smtClean="0">
                <a:solidFill>
                  <a:srgbClr val="C00000"/>
                </a:solidFill>
              </a:rPr>
              <a:t>M</a:t>
            </a:r>
            <a:r>
              <a:rPr lang="en-US" sz="4800" b="1" dirty="0" err="1" smtClean="0">
                <a:solidFill>
                  <a:srgbClr val="C00000"/>
                </a:solidFill>
              </a:rPr>
              <a:t>enurut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Purnadi</a:t>
            </a:r>
            <a:r>
              <a:rPr lang="en-US" sz="4800" b="1" dirty="0" smtClean="0">
                <a:solidFill>
                  <a:srgbClr val="C00000"/>
                </a:solidFill>
              </a:rPr>
              <a:t> &amp;</a:t>
            </a:r>
            <a:r>
              <a:rPr lang="en-US" sz="4800" b="1" dirty="0" err="1" smtClean="0">
                <a:solidFill>
                  <a:srgbClr val="C00000"/>
                </a:solidFill>
              </a:rPr>
              <a:t>Soerjono</a:t>
            </a:r>
            <a:r>
              <a:rPr lang="en-US" sz="4800" b="1" dirty="0" smtClean="0">
                <a:solidFill>
                  <a:srgbClr val="C00000"/>
                </a:solidFill>
              </a:rPr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b="1" dirty="0" err="1" smtClean="0"/>
              <a:t>Unsur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idiel</a:t>
            </a:r>
            <a:r>
              <a:rPr lang="en-US" sz="4800" b="1" dirty="0" smtClean="0"/>
              <a:t> : </a:t>
            </a:r>
            <a:r>
              <a:rPr lang="en-US" sz="4800" b="1" dirty="0" err="1" smtClean="0"/>
              <a:t>hasrat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susila</a:t>
            </a:r>
            <a:r>
              <a:rPr lang="en-US" sz="4800" b="1" dirty="0" smtClean="0"/>
              <a:t>(</a:t>
            </a:r>
            <a:r>
              <a:rPr lang="en-US" sz="4800" b="1" dirty="0" err="1" smtClean="0"/>
              <a:t>keinginan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baik</a:t>
            </a:r>
            <a:r>
              <a:rPr lang="en-US" sz="4800" b="1" dirty="0" smtClean="0"/>
              <a:t>) &amp; </a:t>
            </a:r>
            <a:r>
              <a:rPr lang="en-US" sz="4800" b="1" dirty="0" err="1" smtClean="0"/>
              <a:t>Rasio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manusia</a:t>
            </a:r>
            <a:endParaRPr lang="en-US" sz="48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800" b="1" dirty="0" err="1" smtClean="0"/>
              <a:t>Unsur</a:t>
            </a:r>
            <a:r>
              <a:rPr lang="en-US" sz="4800" b="1" dirty="0" smtClean="0"/>
              <a:t> riel : </a:t>
            </a:r>
            <a:r>
              <a:rPr lang="en-US" sz="4800" b="1" dirty="0" err="1" smtClean="0"/>
              <a:t>manusia</a:t>
            </a:r>
            <a:r>
              <a:rPr lang="en-US" sz="4800" b="1" dirty="0" smtClean="0"/>
              <a:t>, </a:t>
            </a:r>
            <a:r>
              <a:rPr lang="en-US" sz="4800" b="1" dirty="0" err="1" smtClean="0"/>
              <a:t>kebudayaan</a:t>
            </a:r>
            <a:r>
              <a:rPr lang="en-US" sz="4800" b="1" dirty="0" smtClean="0"/>
              <a:t> materiel </a:t>
            </a:r>
            <a:r>
              <a:rPr lang="en-US" sz="4800" b="1" dirty="0" err="1" smtClean="0"/>
              <a:t>dan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lingkungan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alam</a:t>
            </a:r>
            <a:endParaRPr lang="en-US" sz="4800" b="1" dirty="0" smtClean="0"/>
          </a:p>
          <a:p>
            <a:endParaRPr lang="id-ID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3600" b="1" dirty="0" err="1" smtClean="0">
                <a:solidFill>
                  <a:srgbClr val="C00000"/>
                </a:solidFill>
              </a:rPr>
              <a:t>Unsur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idiel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berhubungan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dengan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ide</a:t>
            </a:r>
            <a:r>
              <a:rPr lang="en-US" sz="3600" b="1" dirty="0" smtClean="0">
                <a:solidFill>
                  <a:srgbClr val="C00000"/>
                </a:solidFill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</a:rPr>
              <a:t>gagasan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dan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pemikiran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manusia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tentang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hukum</a:t>
            </a:r>
            <a:r>
              <a:rPr lang="id-ID" sz="3600" b="1" dirty="0" smtClean="0">
                <a:solidFill>
                  <a:srgbClr val="C00000"/>
                </a:solidFill>
              </a:rPr>
              <a:t>.  </a:t>
            </a:r>
            <a:r>
              <a:rPr lang="en-US" sz="3600" b="1" dirty="0" err="1" smtClean="0">
                <a:solidFill>
                  <a:srgbClr val="C00000"/>
                </a:solidFill>
              </a:rPr>
              <a:t>Hasrat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susila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menghasilkan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prinsip</a:t>
            </a:r>
            <a:r>
              <a:rPr lang="en-US" sz="3600" b="1" dirty="0" smtClean="0">
                <a:solidFill>
                  <a:srgbClr val="C00000"/>
                </a:solidFill>
              </a:rPr>
              <a:t>/</a:t>
            </a:r>
            <a:r>
              <a:rPr lang="en-US" sz="3600" b="1" dirty="0" err="1" smtClean="0">
                <a:solidFill>
                  <a:srgbClr val="C00000"/>
                </a:solidFill>
              </a:rPr>
              <a:t>asas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hukum</a:t>
            </a:r>
            <a:endParaRPr lang="id-ID" sz="3600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sz="3600" b="1" dirty="0" smtClean="0">
              <a:solidFill>
                <a:srgbClr val="C00000"/>
              </a:solidFill>
            </a:endParaRPr>
          </a:p>
          <a:p>
            <a:pPr>
              <a:buNone/>
              <a:tabLst>
                <a:tab pos="2576513" algn="l"/>
              </a:tabLst>
            </a:pPr>
            <a:r>
              <a:rPr lang="en-US" sz="3600" b="1" dirty="0" err="1" smtClean="0">
                <a:solidFill>
                  <a:srgbClr val="C00000"/>
                </a:solidFill>
              </a:rPr>
              <a:t>Unsur</a:t>
            </a:r>
            <a:r>
              <a:rPr lang="en-US" sz="3600" b="1" dirty="0" smtClean="0">
                <a:solidFill>
                  <a:srgbClr val="C00000"/>
                </a:solidFill>
              </a:rPr>
              <a:t> riel </a:t>
            </a:r>
            <a:r>
              <a:rPr lang="en-US" sz="3600" b="1" dirty="0" err="1" smtClean="0">
                <a:solidFill>
                  <a:srgbClr val="C00000"/>
                </a:solidFill>
              </a:rPr>
              <a:t>berkenaan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dengan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hal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konkret</a:t>
            </a:r>
            <a:r>
              <a:rPr lang="en-US" sz="3600" b="1" dirty="0" smtClean="0">
                <a:solidFill>
                  <a:srgbClr val="C00000"/>
                </a:solidFill>
              </a:rPr>
              <a:t>/</a:t>
            </a:r>
            <a:r>
              <a:rPr lang="en-US" sz="3600" b="1" dirty="0" err="1" smtClean="0">
                <a:solidFill>
                  <a:srgbClr val="C00000"/>
                </a:solidFill>
              </a:rPr>
              <a:t>nyata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yg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terdiri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dari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unsur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manusia</a:t>
            </a:r>
            <a:r>
              <a:rPr lang="en-US" sz="3600" b="1" dirty="0" smtClean="0">
                <a:solidFill>
                  <a:srgbClr val="C00000"/>
                </a:solidFill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</a:rPr>
              <a:t>kebudayaan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materiil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dan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lingkungan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alam</a:t>
            </a:r>
            <a:endParaRPr lang="en-US" sz="3600" b="1" dirty="0" smtClean="0">
              <a:solidFill>
                <a:srgbClr val="C00000"/>
              </a:solidFill>
            </a:endParaRPr>
          </a:p>
          <a:p>
            <a:pPr>
              <a:tabLst>
                <a:tab pos="2576513" algn="l"/>
              </a:tabLst>
            </a:pPr>
            <a:endParaRPr lang="en-US" sz="3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686800" cy="6858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  <a:tabLst>
                <a:tab pos="2576513" algn="l"/>
              </a:tabLst>
            </a:pPr>
            <a:r>
              <a:rPr lang="en-US" sz="4400" b="1" dirty="0" err="1" smtClean="0">
                <a:solidFill>
                  <a:schemeClr val="tx1"/>
                </a:solidFill>
              </a:rPr>
              <a:t>Kebudayaan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dibagi</a:t>
            </a:r>
            <a:r>
              <a:rPr lang="en-US" sz="4400" b="1" dirty="0" smtClean="0">
                <a:solidFill>
                  <a:schemeClr val="tx1"/>
                </a:solidFill>
              </a:rPr>
              <a:t> 2 </a:t>
            </a:r>
            <a:r>
              <a:rPr lang="en-US" sz="4400" b="1" dirty="0" err="1" smtClean="0">
                <a:solidFill>
                  <a:schemeClr val="tx1"/>
                </a:solidFill>
              </a:rPr>
              <a:t>yaitu</a:t>
            </a:r>
            <a:r>
              <a:rPr lang="en-US" sz="4400" b="1" dirty="0" smtClean="0">
                <a:solidFill>
                  <a:schemeClr val="tx1"/>
                </a:solidFill>
              </a:rPr>
              <a:t> :</a:t>
            </a:r>
          </a:p>
          <a:p>
            <a:pPr marL="514350" indent="-514350">
              <a:buFont typeface="+mj-lt"/>
              <a:buAutoNum type="arabicPeriod"/>
              <a:tabLst>
                <a:tab pos="2411413" algn="l"/>
                <a:tab pos="2576513" algn="l"/>
              </a:tabLst>
            </a:pPr>
            <a:r>
              <a:rPr lang="en-US" sz="4400" b="1" dirty="0" err="1" smtClean="0">
                <a:solidFill>
                  <a:schemeClr val="tx1"/>
                </a:solidFill>
              </a:rPr>
              <a:t>Kebudayaan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immateriel</a:t>
            </a:r>
            <a:r>
              <a:rPr lang="en-US" sz="4400" b="1" dirty="0" smtClean="0">
                <a:solidFill>
                  <a:schemeClr val="tx1"/>
                </a:solidFill>
              </a:rPr>
              <a:t>/</a:t>
            </a:r>
            <a:r>
              <a:rPr lang="en-US" sz="4400" b="1" dirty="0" err="1" smtClean="0">
                <a:solidFill>
                  <a:schemeClr val="tx1"/>
                </a:solidFill>
              </a:rPr>
              <a:t>tdk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berwujud</a:t>
            </a:r>
            <a:r>
              <a:rPr lang="en-US" sz="4400" b="1" dirty="0" smtClean="0">
                <a:solidFill>
                  <a:schemeClr val="tx1"/>
                </a:solidFill>
              </a:rPr>
              <a:t> ex: </a:t>
            </a:r>
            <a:r>
              <a:rPr lang="en-US" sz="4400" b="1" dirty="0" err="1" smtClean="0">
                <a:solidFill>
                  <a:schemeClr val="tx1"/>
                </a:solidFill>
              </a:rPr>
              <a:t>nilai</a:t>
            </a:r>
            <a:r>
              <a:rPr lang="id-ID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</a:rPr>
              <a:t>(values),</a:t>
            </a:r>
            <a:r>
              <a:rPr lang="en-US" sz="4400" b="1" dirty="0" err="1" smtClean="0">
                <a:solidFill>
                  <a:schemeClr val="tx1"/>
                </a:solidFill>
              </a:rPr>
              <a:t>sistem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religi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dan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pengetahuan</a:t>
            </a:r>
            <a:r>
              <a:rPr lang="en-US" sz="4400" b="1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  <a:tabLst>
                <a:tab pos="2411413" algn="l"/>
                <a:tab pos="2576513" algn="l"/>
              </a:tabLst>
            </a:pPr>
            <a:r>
              <a:rPr lang="en-US" sz="4400" b="1" dirty="0" err="1" smtClean="0">
                <a:solidFill>
                  <a:schemeClr val="tx1"/>
                </a:solidFill>
              </a:rPr>
              <a:t>Kebudayaan</a:t>
            </a:r>
            <a:r>
              <a:rPr lang="en-US" sz="4400" b="1" dirty="0" smtClean="0">
                <a:solidFill>
                  <a:schemeClr val="tx1"/>
                </a:solidFill>
              </a:rPr>
              <a:t> materiel :</a:t>
            </a:r>
            <a:r>
              <a:rPr lang="en-US" sz="4400" b="1" dirty="0" err="1" smtClean="0">
                <a:solidFill>
                  <a:schemeClr val="tx1"/>
                </a:solidFill>
              </a:rPr>
              <a:t>merupakan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unsur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hukum</a:t>
            </a:r>
            <a:r>
              <a:rPr lang="en-US" sz="4400" b="1" dirty="0" smtClean="0">
                <a:solidFill>
                  <a:schemeClr val="tx1"/>
                </a:solidFill>
              </a:rPr>
              <a:t> yang riel. </a:t>
            </a:r>
            <a:r>
              <a:rPr lang="en-US" sz="4400" b="1" dirty="0" err="1" smtClean="0">
                <a:solidFill>
                  <a:schemeClr val="tx1"/>
                </a:solidFill>
              </a:rPr>
              <a:t>Lingkungan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alam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di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mana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manusia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hidup</a:t>
            </a:r>
            <a:r>
              <a:rPr lang="en-US" sz="4400" b="1" dirty="0" smtClean="0">
                <a:solidFill>
                  <a:schemeClr val="tx1"/>
                </a:solidFill>
              </a:rPr>
              <a:t>.</a:t>
            </a:r>
          </a:p>
          <a:p>
            <a:endParaRPr lang="en-US" sz="4400" b="1" dirty="0" smtClean="0">
              <a:solidFill>
                <a:srgbClr val="00B0F0"/>
              </a:solidFill>
            </a:endParaRPr>
          </a:p>
          <a:p>
            <a:endParaRPr lang="id-ID" sz="4400" dirty="0"/>
          </a:p>
        </p:txBody>
      </p:sp>
      <p:pic>
        <p:nvPicPr>
          <p:cNvPr id="4" name="Picture 2" descr="C:\Users\microsoft\Documents\WALLPAPER LANDSCAPE\Travel ,Blue Sky and Flowers, pictures, 1600x1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6019800"/>
            <a:ext cx="4876800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442</Words>
  <Application>Microsoft Office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PENGANTAR ILMU HUKUM</vt:lpstr>
      <vt:lpstr>HUKUM DAN MASYARAKAT</vt:lpstr>
      <vt:lpstr>UNSUR-UNSUR HUKUM</vt:lpstr>
      <vt:lpstr>Hubungan antara hukum dan masyarakat erat kaitannya.</vt:lpstr>
      <vt:lpstr>Slide 5</vt:lpstr>
      <vt:lpstr>Slide 6</vt:lpstr>
      <vt:lpstr>Slide 7</vt:lpstr>
      <vt:lpstr>Slide 8</vt:lpstr>
      <vt:lpstr>Slide 9</vt:lpstr>
      <vt:lpstr>Unsur riel dan idiel tersebut bersumber pada manusia sebagai unsur utama.</vt:lpstr>
      <vt:lpstr>3. Nilai kerohanian adalah segala sesuatu yang berguna bagi rohani manusia</vt:lpstr>
      <vt:lpstr>Ada yang membedakan nilai secara dikhotomis , yaitu nilai materiel dan imateriel. Nilai materiel mengandung sifat kebendaan. Sedangkan nilai immaterriel bersifat non kebendaan atau spritual.  Masih dimungkinkan adanya pembagian lain sesuai dengan tujuannnya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</dc:creator>
  <cp:lastModifiedBy>ACER</cp:lastModifiedBy>
  <cp:revision>46</cp:revision>
  <dcterms:created xsi:type="dcterms:W3CDTF">2011-03-20T04:57:05Z</dcterms:created>
  <dcterms:modified xsi:type="dcterms:W3CDTF">2015-08-24T03:46:34Z</dcterms:modified>
</cp:coreProperties>
</file>