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4" r:id="rId3"/>
    <p:sldId id="277" r:id="rId4"/>
    <p:sldId id="275" r:id="rId5"/>
    <p:sldId id="27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8" r:id="rId20"/>
    <p:sldId id="270" r:id="rId21"/>
    <p:sldId id="271" r:id="rId22"/>
    <p:sldId id="272" r:id="rId23"/>
    <p:sldId id="273" r:id="rId2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EB011-CCE4-4EAE-BE51-5F2FE9BE130C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68C00DB-D766-42E5-9141-64E63FD89EF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EB011-CCE4-4EAE-BE51-5F2FE9BE130C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00DB-D766-42E5-9141-64E63FD89EF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EB011-CCE4-4EAE-BE51-5F2FE9BE130C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00DB-D766-42E5-9141-64E63FD89EF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EB011-CCE4-4EAE-BE51-5F2FE9BE130C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00DB-D766-42E5-9141-64E63FD89EF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EB011-CCE4-4EAE-BE51-5F2FE9BE130C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00DB-D766-42E5-9141-64E63FD89EF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EB011-CCE4-4EAE-BE51-5F2FE9BE130C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00DB-D766-42E5-9141-64E63FD89EF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EB011-CCE4-4EAE-BE51-5F2FE9BE130C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00DB-D766-42E5-9141-64E63FD89EF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EB011-CCE4-4EAE-BE51-5F2FE9BE130C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00DB-D766-42E5-9141-64E63FD89EF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EB011-CCE4-4EAE-BE51-5F2FE9BE130C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00DB-D766-42E5-9141-64E63FD89EF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EB011-CCE4-4EAE-BE51-5F2FE9BE130C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00DB-D766-42E5-9141-64E63FD89EF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EB011-CCE4-4EAE-BE51-5F2FE9BE130C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00DB-D766-42E5-9141-64E63FD89EF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DAEB011-CCE4-4EAE-BE51-5F2FE9BE130C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868C00DB-D766-42E5-9141-64E63FD89EF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id-ID" dirty="0" smtClean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sz="2800" b="1" dirty="0" smtClean="0"/>
              <a:t>BANTUAN HUKUM </a:t>
            </a:r>
            <a:br>
              <a:rPr lang="id-ID" sz="2800" b="1" dirty="0" smtClean="0"/>
            </a:br>
            <a:r>
              <a:rPr lang="id-ID" sz="2800" b="1" dirty="0" smtClean="0"/>
              <a:t>DI lingkungan PERADILAN AGAMA</a:t>
            </a:r>
            <a:endParaRPr lang="id-ID" sz="2800" b="1" dirty="0"/>
          </a:p>
        </p:txBody>
      </p:sp>
    </p:spTree>
    <p:extLst>
      <p:ext uri="{BB962C8B-B14F-4D97-AF65-F5344CB8AC3E}">
        <p14:creationId xmlns:p14="http://schemas.microsoft.com/office/powerpoint/2010/main" xmlns="" val="3423278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Prosedur Prodeo di TINGKAT BANDING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d-ID" dirty="0" smtClean="0"/>
              <a:t>Permohonan prodeo diajukan ke Pengadilan Agama dalam tenggang waktu 14 hari setelah putusan dibacakan atau diberitahukan</a:t>
            </a:r>
          </a:p>
          <a:p>
            <a:r>
              <a:rPr lang="id-ID" dirty="0" smtClean="0"/>
              <a:t>Majelis Hakim PA memeriksa permohonan yang dituangkan dalam Berita Acara</a:t>
            </a:r>
          </a:p>
          <a:p>
            <a:r>
              <a:rPr lang="id-ID" dirty="0" smtClean="0"/>
              <a:t>Hasil pemeriksaan dikirim oleh PA ke PTA bersama salinan putusan selambat-lambatnya 7 hari setelah pemeriksaan selesai</a:t>
            </a:r>
          </a:p>
          <a:p>
            <a:r>
              <a:rPr lang="id-ID" dirty="0" smtClean="0"/>
              <a:t>PTA memeriksa permohonan tsb dan menjatuhkan putusan dan dikirim ke PA asal</a:t>
            </a:r>
          </a:p>
          <a:p>
            <a:r>
              <a:rPr lang="id-ID" dirty="0" smtClean="0"/>
              <a:t>Jika permohonan tidak dikabulkan, pemohon dapat mengajukan banding dalam waktu 14 hari setelah amar penetapan diberitahukan kepada pemohon dengan membayar biaya banding</a:t>
            </a:r>
          </a:p>
          <a:p>
            <a:r>
              <a:rPr lang="id-ID" dirty="0" smtClean="0"/>
              <a:t>Jika permohonan dikabulkan, pemohon dapat mengajukan banding dalam waktu 14 hari setelah amar penetapan diberitahukan kepada pemohon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108849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Prosedur Prodeo di TINGKAT KASASI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Permohonan prodeo diajukan ke Pengadilan Agama dalam tenggang waktu 14 hari setelah putusan dibacakan atau diberitahukan</a:t>
            </a:r>
          </a:p>
          <a:p>
            <a:r>
              <a:rPr lang="id-ID" dirty="0" smtClean="0"/>
              <a:t>Majelis Hakim PA memeriksa permohonan yang dituangkan dalam Berita Acara</a:t>
            </a:r>
          </a:p>
          <a:p>
            <a:r>
              <a:rPr lang="id-ID" dirty="0" smtClean="0"/>
              <a:t>Hasil pemeriksaan dikirim oleh PA ke MA bersama bundel A dan bundel B</a:t>
            </a:r>
          </a:p>
          <a:p>
            <a:r>
              <a:rPr lang="id-ID" dirty="0" smtClean="0"/>
              <a:t>Majelis hakim di MA memeriksa secara bersamaan permohonan prodeo dan pokok perkara yang dituangkan dalam putusan akhir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31349990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 smtClean="0"/>
              <a:t>2. PELAKSANAAN SIDANG KELILING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d-ID" dirty="0" smtClean="0"/>
              <a:t>Sidang keliling adalah sidang yang dilaksanakan secara tetap (berkala) atau sewaktu-waktu oleh pengadilan di suatu tempat yang ada di dalam wilayah hukumnya tetapi di luar tempat kedudukan pengadilan</a:t>
            </a:r>
          </a:p>
          <a:p>
            <a:r>
              <a:rPr lang="id-ID" dirty="0" smtClean="0"/>
              <a:t>PA dapat menyelenggarakan sidang keliling</a:t>
            </a:r>
          </a:p>
          <a:p>
            <a:r>
              <a:rPr lang="id-ID" dirty="0" smtClean="0"/>
              <a:t>Sidang keliling dilaksanakan di lokasi yang jauh dari Kantor PA atau di lokasi yang menyulitkan para pencari keadilan baik dari segi biaya, transportasi maupun prosesnya</a:t>
            </a:r>
          </a:p>
          <a:p>
            <a:r>
              <a:rPr lang="id-ID" dirty="0" smtClean="0"/>
              <a:t>Sidang keliling dapat dilaksanakan di kantor pemerintahan (kantor kecamatan, KUA Kecamatan, Kantor Desa) atau gedung lainnya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2790575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Petugas Pelaksana Sidang Keliling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Sidang keliling dilaksanakan sekurang-kurangnya oleh satu majelis hakim </a:t>
            </a:r>
          </a:p>
          <a:p>
            <a:r>
              <a:rPr lang="id-ID" dirty="0" smtClean="0"/>
              <a:t>Sidang keliling dapat diikuti oleh hakim mediator dan pejabat serta staf PA sesuai kebutuhan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26399420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Pelaksanaan Sidang Keliling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Sidang keliling dilaksanakan sesuai kebutuhan</a:t>
            </a:r>
          </a:p>
          <a:p>
            <a:r>
              <a:rPr lang="id-ID" dirty="0" smtClean="0"/>
              <a:t>Sidang keliling dapat melayani perkara biasa dan perkara prodeo</a:t>
            </a:r>
          </a:p>
          <a:p>
            <a:r>
              <a:rPr lang="id-ID" dirty="0" smtClean="0"/>
              <a:t>Sidang keliling dilaksanakan seefektif dan seefisien mungkin dengan memperhatikan faktor-faktor seperti jumlah perkara dan lokasi sidang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3568774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3. POS BANTUAN HUKUM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dirty="0" smtClean="0"/>
              <a:t>Pada setiap PA dibentuk Pos Bantuan Hukum</a:t>
            </a:r>
          </a:p>
          <a:p>
            <a:r>
              <a:rPr lang="id-ID" dirty="0" smtClean="0"/>
              <a:t>Jenis jasa hukum yang diberikan oleh PBH berupa pemberian informasi, konsultasi, advis dan pembuatan surat gugatan/permohonan</a:t>
            </a:r>
          </a:p>
          <a:p>
            <a:r>
              <a:rPr lang="id-ID" dirty="0" smtClean="0"/>
              <a:t>Pemberi jasa di PBH adalah advokat, Sarjana Hukum, dan Sarjana Syari’ah</a:t>
            </a:r>
          </a:p>
          <a:p>
            <a:r>
              <a:rPr lang="id-ID" dirty="0" smtClean="0"/>
              <a:t>Pemberi jasa di PBH berasal dari organisasi bantuan hukum dari unsur Asosiasi Profesi Advokat, Perguruan Tinggi, dan LSM yang terdaftar di Kemenkumham</a:t>
            </a:r>
          </a:p>
          <a:p>
            <a:r>
              <a:rPr lang="id-ID" dirty="0" smtClean="0"/>
              <a:t>Pemberi jasa yang bertugas di PBH ditunjuk oleh Ketua PA melalui kerjasama kelembagaan dengan organisasi profesi advokat dan organisasi bantuan hukum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27172235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Penerima Jasa PBH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 smtClean="0"/>
              <a:t>Yang berhak menerima jasa PBH adalah orang yang tidak mampu membayar jasa advokat tertutama perempuan dan anak-anak serta penyandang disabilitas baik sebagai penggugat, pemohon, tergugat, ataupun termohon</a:t>
            </a:r>
          </a:p>
          <a:p>
            <a:r>
              <a:rPr lang="id-ID" dirty="0" smtClean="0"/>
              <a:t>Syarat mengajukan permohonan pemberian jasa dari PBH adalah melampirkan:</a:t>
            </a:r>
          </a:p>
          <a:p>
            <a:pPr lvl="1"/>
            <a:r>
              <a:rPr lang="id-ID" dirty="0" smtClean="0"/>
              <a:t>Surat Keterangan Tidak Mampu</a:t>
            </a:r>
          </a:p>
          <a:p>
            <a:pPr lvl="1"/>
            <a:r>
              <a:rPr lang="id-ID" dirty="0" smtClean="0"/>
              <a:t>Surat Keterangan Tunjangan Sosial lainnya</a:t>
            </a:r>
          </a:p>
          <a:p>
            <a:pPr lvl="1"/>
            <a:r>
              <a:rPr lang="id-ID" dirty="0" smtClean="0"/>
              <a:t>Surat Pernyataan tidak mampu membayar jasa advokat yang dibuat dan ditandatangani oleh Pemohon dan diketahui oleh Ketua PA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18495200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Mekanisme Pemberian Jasa PBH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dirty="0" smtClean="0"/>
              <a:t>Pemohon mengajukan permohonan jasa PBH dengan mengisi formulir yang telah disediakan</a:t>
            </a:r>
          </a:p>
          <a:p>
            <a:r>
              <a:rPr lang="id-ID" dirty="0" smtClean="0"/>
              <a:t>Permohonan dilampirkan dengan</a:t>
            </a:r>
          </a:p>
          <a:p>
            <a:pPr lvl="1"/>
            <a:r>
              <a:rPr lang="id-ID" dirty="0" smtClean="0"/>
              <a:t>FC Surat Keterangan Tidak Mampu dengan memperlihatkan aslinya</a:t>
            </a:r>
          </a:p>
          <a:p>
            <a:pPr lvl="1"/>
            <a:r>
              <a:rPr lang="id-ID" dirty="0" smtClean="0"/>
              <a:t>FC Surat Keterangan Tunjangan Sosial lainnya dengan memperlihatkan aslinya</a:t>
            </a:r>
          </a:p>
          <a:p>
            <a:pPr lvl="1"/>
            <a:r>
              <a:rPr lang="id-ID" dirty="0" smtClean="0"/>
              <a:t>Surat Pernyataan tidak mampu membayar jasa advokat yang dibuat dan ditandatangani oleh Pemohon dan diketahui oleh Ketua PA</a:t>
            </a:r>
          </a:p>
          <a:p>
            <a:r>
              <a:rPr lang="id-ID" dirty="0" smtClean="0"/>
              <a:t>Pemohon yang telah memenuhi syarat dapat langsung menerima jasa layanan bantuan hukum pemberian informasi, advis, konsultasi, dan pembuatan gugatan/permohonan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33555191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 smtClean="0"/>
              <a:t>BANTUAN HUKUM DALAM PERKARA JINAYAT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Dilaksanakan di Mahkamah Syar’iyah</a:t>
            </a:r>
          </a:p>
          <a:p>
            <a:r>
              <a:rPr lang="id-ID" dirty="0" smtClean="0"/>
              <a:t>Bentuk bantuan hukum dalam perkara jinayat:</a:t>
            </a:r>
          </a:p>
          <a:p>
            <a:pPr lvl="1"/>
            <a:r>
              <a:rPr lang="id-ID" dirty="0" smtClean="0"/>
              <a:t>Pos Bantuan Hukum </a:t>
            </a:r>
          </a:p>
          <a:p>
            <a:pPr lvl="1"/>
            <a:r>
              <a:rPr lang="id-ID" dirty="0" smtClean="0"/>
              <a:t>Advokat Pendamping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36985714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Cont’d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/>
              <a:t>Mahkamah Syar’iyah menyediakan dan mengelola ruangan untuk Jaksa Penuntut Umum dan Ruang Tahanan</a:t>
            </a:r>
          </a:p>
          <a:p>
            <a:r>
              <a:rPr lang="id-ID" dirty="0"/>
              <a:t>Jasa bantuan hukum yang diberikan kepada Tersangka/Terdakwa berupa informasi, konsultasi, dan advis serta penyediaan advokat pendamping secara Cuma-Cuma untuk membela kepentingan tersangka/terdakwa jika ia tidak mampu membiayai sendiri penasihat hukumnya</a:t>
            </a:r>
          </a:p>
          <a:p>
            <a:r>
              <a:rPr lang="id-ID" dirty="0"/>
              <a:t>Bantuan penyediaan advokat secara Cuma-Cuma hanya diberikan terhadap perkara yang telah dilimpahkan oleh JPU ke MS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3034478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DASAR HUKUM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UU No. 16 Tahun 2011 tentang Bantuan Hukum</a:t>
            </a:r>
          </a:p>
          <a:p>
            <a:r>
              <a:rPr lang="id-ID" dirty="0" smtClean="0"/>
              <a:t>SEMA No. 10 Tahun 2010 tentang Pedoman Pemberian Bantuan Hukum</a:t>
            </a:r>
          </a:p>
          <a:p>
            <a:pPr lvl="1"/>
            <a:r>
              <a:rPr lang="id-ID" dirty="0" smtClean="0"/>
              <a:t>Lampiran B Pedoman Pemberian Bantuan Hukum di Lingkungan Peradilan Agama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36198161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Pemberi Jasa di PBH dalam Perkara Jinayat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d-ID" dirty="0" smtClean="0"/>
              <a:t>Pemberi jasa di PBH adalah advokat, Sarjana Hukum, dan Sarjana Syari’ah</a:t>
            </a:r>
          </a:p>
          <a:p>
            <a:r>
              <a:rPr lang="id-ID" dirty="0" smtClean="0"/>
              <a:t>Pemberi jasa di PBH berasal dari organisasi bantuan hukum dari unsur Asosiasi Profesi Advokat, Perguruan Tinggi, dan LSM yang terdaftar di Kemenkumham</a:t>
            </a:r>
          </a:p>
          <a:p>
            <a:r>
              <a:rPr lang="id-ID" dirty="0" smtClean="0"/>
              <a:t>Khusus untuk pendampingan terdakwa di persidangan, pemberi jasa bantuan hukum adalah advokat</a:t>
            </a:r>
          </a:p>
          <a:p>
            <a:r>
              <a:rPr lang="id-ID" dirty="0" smtClean="0"/>
              <a:t>Pemberi jasa yang bertugas di PBH ditunjuk oleh Ketua MS melalui kerjasama kelembagaan dengan organisasi profesi advokat dan organisasi bantuan hukum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30037231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Penerima Jasa Bantuan Hukum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Yang berhak menerima jasa PBH adalah orang yang tidak mampu membayar jasa advokat tertutama perempuan dan anak-anak serta penyandang disabilitas baik sebagai terdakwa maupun tersangka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23159118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Mekanisme Pemberian Jasa PBH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dirty="0" smtClean="0"/>
              <a:t>Tersangka/terdakwa mengajukan permohonan kepada PBH dengan mengisi formulir yang telah disediakan</a:t>
            </a:r>
          </a:p>
          <a:p>
            <a:r>
              <a:rPr lang="id-ID" dirty="0" smtClean="0"/>
              <a:t>Permohonan dilampirkan dengan</a:t>
            </a:r>
          </a:p>
          <a:p>
            <a:pPr lvl="1"/>
            <a:r>
              <a:rPr lang="id-ID" dirty="0" smtClean="0"/>
              <a:t>FC Surat Keterangan Tidak Mampu dengan memperlihatkan aslinya</a:t>
            </a:r>
          </a:p>
          <a:p>
            <a:pPr lvl="1"/>
            <a:r>
              <a:rPr lang="id-ID" dirty="0" smtClean="0"/>
              <a:t>FC Surat Keterangan Tunjangan Sosial lainnya dengan memperlihatkan aslinya</a:t>
            </a:r>
          </a:p>
          <a:p>
            <a:pPr lvl="1"/>
            <a:r>
              <a:rPr lang="id-ID" dirty="0" smtClean="0"/>
              <a:t>Surat Pernyataan tidak mampu membayar jasa advokat yang dibuat dan ditandatangani oleh Pemohon dan diketahui oleh Ketua PA</a:t>
            </a:r>
          </a:p>
          <a:p>
            <a:r>
              <a:rPr lang="id-ID" dirty="0" smtClean="0"/>
              <a:t>Pemohon yang telah memenuhi syarat dapat langsung menerima jasa layanan bantuan hukum pemberian informasi, advis, dan konsultasi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32289270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Cont’d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Pemohon jasa bantuan hukum yang memerlukan jasa pendampingan dalam persidangan dapat diberikan bantuan oleh seorang advokat setelah berkas perkaranya dilimpahkan oleh JPU ke MS</a:t>
            </a:r>
          </a:p>
          <a:p>
            <a:r>
              <a:rPr lang="id-ID" dirty="0" smtClean="0"/>
              <a:t>Ketua MS menunjuk advokat untuk mendampingi terdakwa di persidangan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3484789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PENGERTIAN “BANTUAN HUKUM”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Jasa hukum yang diberikan oleh pemberi bantuan hukum secara Cuma-Cuma kepada penerima bantuan hukum (pengertian secara umum, UU No. 16 th 2011)</a:t>
            </a:r>
          </a:p>
          <a:p>
            <a:r>
              <a:rPr lang="id-ID" dirty="0" smtClean="0"/>
              <a:t>Pemberian jasa hukum yang difasilitasi oleh negara melalui Peradilan Agama dalam perkara perdata gugatan dan permohonan maupun perkara jinayat (pengertian khusus, SEMA No. 10 Th 2010)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2170020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 smtClean="0"/>
              <a:t>Asas-asas pelaksanaan bantuan hukum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71500" indent="-457200">
              <a:buFont typeface="+mj-lt"/>
              <a:buAutoNum type="arabicPeriod"/>
            </a:pPr>
            <a:r>
              <a:rPr lang="id-ID" dirty="0" smtClean="0"/>
              <a:t>Asas keadilan </a:t>
            </a:r>
            <a:r>
              <a:rPr lang="id-ID" dirty="0" smtClean="0">
                <a:sym typeface="Wingdings" pitchFamily="2" charset="2"/>
              </a:rPr>
              <a:t> menempatkan hak dan kewajiban setiap orang secara proporsional, patut, benar, baik, dan tertib</a:t>
            </a:r>
            <a:endParaRPr lang="id-ID" dirty="0" smtClean="0"/>
          </a:p>
          <a:p>
            <a:pPr marL="571500" indent="-457200">
              <a:buFont typeface="+mj-lt"/>
              <a:buAutoNum type="arabicPeriod"/>
            </a:pPr>
            <a:r>
              <a:rPr lang="id-ID" dirty="0" smtClean="0"/>
              <a:t>Asas persamaan kedudukan di dalam hukum </a:t>
            </a:r>
            <a:r>
              <a:rPr lang="id-ID" dirty="0" smtClean="0">
                <a:sym typeface="Wingdings" pitchFamily="2" charset="2"/>
              </a:rPr>
              <a:t> setiap orang mempunyai hak dan perlakuan yang sama di depan hukum serta kewajiban menjunjung tinggi hukum</a:t>
            </a:r>
            <a:endParaRPr lang="id-ID" dirty="0" smtClean="0"/>
          </a:p>
          <a:p>
            <a:pPr marL="571500" indent="-457200">
              <a:buFont typeface="+mj-lt"/>
              <a:buAutoNum type="arabicPeriod"/>
            </a:pPr>
            <a:r>
              <a:rPr lang="id-ID" dirty="0" smtClean="0"/>
              <a:t>Asas keterbukaan </a:t>
            </a:r>
            <a:r>
              <a:rPr lang="id-ID" dirty="0" smtClean="0">
                <a:sym typeface="Wingdings" pitchFamily="2" charset="2"/>
              </a:rPr>
              <a:t> memberikan akses kepada masyarakat untuk memperoleh informasi secara lengkap, benar, jujur, dan tidak memihak dalam mendapatkan jaminan keadilan atas dasar hak secara konstitusional</a:t>
            </a:r>
            <a:endParaRPr lang="id-ID" dirty="0" smtClean="0"/>
          </a:p>
        </p:txBody>
      </p:sp>
    </p:spTree>
    <p:extLst>
      <p:ext uri="{BB962C8B-B14F-4D97-AF65-F5344CB8AC3E}">
        <p14:creationId xmlns:p14="http://schemas.microsoft.com/office/powerpoint/2010/main" xmlns="" val="3212052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Cont’d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457200">
              <a:buFont typeface="+mj-lt"/>
              <a:buAutoNum type="arabicPeriod" startAt="4"/>
            </a:pPr>
            <a:r>
              <a:rPr lang="id-ID" dirty="0"/>
              <a:t>Asas </a:t>
            </a:r>
            <a:r>
              <a:rPr lang="id-ID" dirty="0" smtClean="0"/>
              <a:t>efisiensi </a:t>
            </a:r>
            <a:r>
              <a:rPr lang="id-ID" dirty="0" smtClean="0">
                <a:sym typeface="Wingdings" pitchFamily="2" charset="2"/>
              </a:rPr>
              <a:t> memaksimalkan pemberian bantuan hukum melalui penggunaan sumber anggaran yang ada</a:t>
            </a:r>
            <a:endParaRPr lang="id-ID" dirty="0"/>
          </a:p>
          <a:p>
            <a:pPr marL="571500" indent="-457200">
              <a:buFont typeface="+mj-lt"/>
              <a:buAutoNum type="arabicPeriod" startAt="4"/>
            </a:pPr>
            <a:r>
              <a:rPr lang="id-ID" dirty="0"/>
              <a:t>Asas </a:t>
            </a:r>
            <a:r>
              <a:rPr lang="id-ID" dirty="0" smtClean="0"/>
              <a:t>efektivitas </a:t>
            </a:r>
            <a:r>
              <a:rPr lang="id-ID" dirty="0" smtClean="0">
                <a:sym typeface="Wingdings" pitchFamily="2" charset="2"/>
              </a:rPr>
              <a:t> menentukan pencapaian tujuan pemberian bantuan hukum secara tepat</a:t>
            </a:r>
            <a:endParaRPr lang="id-ID" dirty="0"/>
          </a:p>
          <a:p>
            <a:pPr marL="571500" indent="-457200">
              <a:buFont typeface="+mj-lt"/>
              <a:buAutoNum type="arabicPeriod" startAt="4"/>
            </a:pPr>
            <a:r>
              <a:rPr lang="id-ID" dirty="0"/>
              <a:t>Asas </a:t>
            </a:r>
            <a:r>
              <a:rPr lang="id-ID" dirty="0" smtClean="0"/>
              <a:t>akuntabilitas </a:t>
            </a:r>
            <a:r>
              <a:rPr lang="id-ID" dirty="0" smtClean="0">
                <a:sym typeface="Wingdings" pitchFamily="2" charset="2"/>
              </a:rPr>
              <a:t> setiap kegiatan dan hasil akhir dari kegiatan penyelenggaraan bantuan hukum harus dapat dipertanggungjawabkan kepada masyarakat</a:t>
            </a:r>
            <a:endParaRPr lang="id-ID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2840360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 smtClean="0"/>
              <a:t>TUJUAN BANTUAN HUKUM DI LINGKUNGAN PERADILAN AGAMA (Pasal 2)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Membantu masyarakat pencari keadilan yang tidak mampu secara ekonomis dalam menjalankan proses hukum di pengadilan</a:t>
            </a:r>
          </a:p>
          <a:p>
            <a:r>
              <a:rPr lang="id-ID" dirty="0" smtClean="0"/>
              <a:t>Meningkatkan akses terhadap keadilan</a:t>
            </a:r>
          </a:p>
          <a:p>
            <a:r>
              <a:rPr lang="id-ID" dirty="0" smtClean="0"/>
              <a:t>Meningkatkan kesadaran dan pengetahuan masyarakat tentang hukum melalui penghargaan, pemenuhan dan perlindungan hukum terhadap hak dan kewajibannya, dan</a:t>
            </a:r>
          </a:p>
          <a:p>
            <a:r>
              <a:rPr lang="id-ID" dirty="0" smtClean="0"/>
              <a:t>Memberikan pelayanan prima kepada masyarakat pencari keadilan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1621552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MACAM BANTUAN HUKUM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800" dirty="0" smtClean="0"/>
              <a:t>Bantuan hukum dalam perkara PERDATA:</a:t>
            </a:r>
          </a:p>
          <a:p>
            <a:pPr marL="868680" lvl="1" indent="-457200">
              <a:buFont typeface="+mj-lt"/>
              <a:buAutoNum type="arabicPeriod"/>
            </a:pPr>
            <a:r>
              <a:rPr lang="id-ID" sz="2400" dirty="0" smtClean="0"/>
              <a:t>Pelayanan Perkara Prodeo</a:t>
            </a:r>
          </a:p>
          <a:p>
            <a:pPr marL="868680" lvl="1" indent="-457200">
              <a:buFont typeface="+mj-lt"/>
              <a:buAutoNum type="arabicPeriod"/>
            </a:pPr>
            <a:r>
              <a:rPr lang="id-ID" sz="2400" dirty="0" smtClean="0"/>
              <a:t>Penyelenggaraan Sidang Keliling</a:t>
            </a:r>
          </a:p>
          <a:p>
            <a:pPr marL="868680" lvl="1" indent="-457200">
              <a:buFont typeface="+mj-lt"/>
              <a:buAutoNum type="arabicPeriod"/>
            </a:pPr>
            <a:r>
              <a:rPr lang="id-ID" sz="2400" dirty="0" smtClean="0"/>
              <a:t>Pos Bantuan Hukum</a:t>
            </a:r>
          </a:p>
          <a:p>
            <a:r>
              <a:rPr lang="id-ID" sz="2800" dirty="0" smtClean="0"/>
              <a:t>Bantuan hukum dalam perkara PIDANA:</a:t>
            </a:r>
          </a:p>
          <a:p>
            <a:pPr marL="868680" lvl="1" indent="-457200">
              <a:buFont typeface="+mj-lt"/>
              <a:buAutoNum type="arabicPeriod"/>
            </a:pPr>
            <a:r>
              <a:rPr lang="id-ID" sz="2400" dirty="0" smtClean="0"/>
              <a:t>Pos Bantuan Hukum</a:t>
            </a:r>
          </a:p>
          <a:p>
            <a:pPr marL="868680" lvl="1" indent="-457200">
              <a:buFont typeface="+mj-lt"/>
              <a:buAutoNum type="arabicPeriod"/>
            </a:pPr>
            <a:r>
              <a:rPr lang="id-ID" sz="2400" dirty="0" smtClean="0"/>
              <a:t>Advokat Pendamping</a:t>
            </a: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xmlns="" val="4188647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1. PELAYANAN PERKARA PRODEO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d-ID" dirty="0" smtClean="0"/>
              <a:t>Prodeo adalah proses berperkara di pengadilan secara Cuma-Cuma dengan dibiayai negara melalui DIPA pengadilan</a:t>
            </a:r>
          </a:p>
          <a:p>
            <a:r>
              <a:rPr lang="id-ID" dirty="0" smtClean="0"/>
              <a:t>Pihak dapat mengajukan gugatan permohonan berperkara secara cuma-cuma dengan melampirkan:</a:t>
            </a:r>
          </a:p>
          <a:p>
            <a:pPr lvl="1"/>
            <a:r>
              <a:rPr lang="id-ID" dirty="0" smtClean="0"/>
              <a:t>Surat Keterangan Tidak Mampu (SKTM) yang dikeluarkan oleh Kepala Desa/Lurah/Banjar/Nagari /Gampong yang menyatakan bahwa benar ybs tidak mampu membayar biaya perkara, atau</a:t>
            </a:r>
          </a:p>
          <a:p>
            <a:pPr lvl="1"/>
            <a:r>
              <a:rPr lang="id-ID" dirty="0" smtClean="0"/>
              <a:t>Surat Keterangan Tunjangan Sosial lainnya seperti Kartu Keluarga Miskin (KKM), Kartu Jaminan Kesehatan Masyarakat, Kartu Program Keluarga Harapan, atau Kartu Bantuan Langsung Tunai</a:t>
            </a:r>
            <a:endParaRPr lang="id-ID" dirty="0"/>
          </a:p>
          <a:p>
            <a:r>
              <a:rPr lang="id-ID" dirty="0" smtClean="0"/>
              <a:t>Pemberian izin berperkara secara prodeo hanya berlaku untuk masing-masing tingkat peradilan dan tidak dapat diberikan untuk semua tingkat peradilan sekaligus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435238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Prosedur Prodeo di Pengadilan Agama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d-ID" dirty="0" smtClean="0"/>
              <a:t>Penggugat/Pemohon mengajukan permohonan prodep bersamaan dengan surat gugatan/permohonan</a:t>
            </a:r>
          </a:p>
          <a:p>
            <a:r>
              <a:rPr lang="id-ID" dirty="0" smtClean="0"/>
              <a:t>Tergugat/Termohon dapat mengajukan prodeo yang disampaikan pada waktu menyampaikan jawaban</a:t>
            </a:r>
          </a:p>
          <a:p>
            <a:r>
              <a:rPr lang="id-ID" dirty="0" smtClean="0"/>
              <a:t>Majelis hakim membuat Putusan Sela untuk mengabulkan atau tidak permohonan prodeo, setelah sebelumnya memberi kesempatan kepada pihak lawan untuk menanggapi permohonan tersebut</a:t>
            </a:r>
          </a:p>
          <a:p>
            <a:r>
              <a:rPr lang="id-ID" dirty="0" smtClean="0"/>
              <a:t>Jika permohonan prodeo tidak dikabulkan, penggugat/pemohon diperintahkan membayar biaya perkara dalam jangka waktu 14 hari setelah diucapkannya Putusan Sela. Bila tidak dilaksanakan, gugatan/permohonan dicoret dari daftar perkara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3118736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159</TotalTime>
  <Words>1314</Words>
  <Application>Microsoft Office PowerPoint</Application>
  <PresentationFormat>On-screen Show (4:3)</PresentationFormat>
  <Paragraphs>109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Apothecary</vt:lpstr>
      <vt:lpstr>BANTUAN HUKUM  DI lingkungan PERADILAN AGAMA</vt:lpstr>
      <vt:lpstr>DASAR HUKUM</vt:lpstr>
      <vt:lpstr>PENGERTIAN “BANTUAN HUKUM”</vt:lpstr>
      <vt:lpstr>Asas-asas pelaksanaan bantuan hukum</vt:lpstr>
      <vt:lpstr>Cont’d</vt:lpstr>
      <vt:lpstr>TUJUAN BANTUAN HUKUM DI LINGKUNGAN PERADILAN AGAMA (Pasal 2)</vt:lpstr>
      <vt:lpstr>MACAM BANTUAN HUKUM</vt:lpstr>
      <vt:lpstr>1. PELAYANAN PERKARA PRODEO</vt:lpstr>
      <vt:lpstr>Prosedur Prodeo di Pengadilan Agama</vt:lpstr>
      <vt:lpstr>Prosedur Prodeo di TINGKAT BANDING</vt:lpstr>
      <vt:lpstr>Prosedur Prodeo di TINGKAT KASASI</vt:lpstr>
      <vt:lpstr>2. PELAKSANAAN SIDANG KELILING</vt:lpstr>
      <vt:lpstr>Petugas Pelaksana Sidang Keliling</vt:lpstr>
      <vt:lpstr>Pelaksanaan Sidang Keliling</vt:lpstr>
      <vt:lpstr>3. POS BANTUAN HUKUM</vt:lpstr>
      <vt:lpstr>Penerima Jasa PBH</vt:lpstr>
      <vt:lpstr>Mekanisme Pemberian Jasa PBH</vt:lpstr>
      <vt:lpstr>BANTUAN HUKUM DALAM PERKARA JINAYAT</vt:lpstr>
      <vt:lpstr>Cont’d</vt:lpstr>
      <vt:lpstr>Pemberi Jasa di PBH dalam Perkara Jinayat</vt:lpstr>
      <vt:lpstr>Penerima Jasa Bantuan Hukum</vt:lpstr>
      <vt:lpstr>Mekanisme Pemberian Jasa PBH</vt:lpstr>
      <vt:lpstr>Cont’d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BANTUAN HUKUM  DI PERADILAN AGAMA</dc:title>
  <dc:creator>Acer Valued Customer</dc:creator>
  <cp:lastModifiedBy>user</cp:lastModifiedBy>
  <cp:revision>13</cp:revision>
  <dcterms:created xsi:type="dcterms:W3CDTF">2012-07-26T09:06:02Z</dcterms:created>
  <dcterms:modified xsi:type="dcterms:W3CDTF">2014-11-11T02:27:18Z</dcterms:modified>
</cp:coreProperties>
</file>