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8288000" cy="10287000"/>
  <p:notesSz cx="18288000" cy="10287000"/>
  <p:embeddedFontLst>
    <p:embeddedFont>
      <p:font typeface="PCFAIT+ArialMTPro-Bold"/>
      <p:regular r:id="rId31"/>
    </p:embeddedFont>
    <p:embeddedFont>
      <p:font typeface="KSFOOR+ArialMTPro-Regular"/>
      <p:regular r:id="rId32"/>
    </p:embeddedFont>
    <p:embeddedFont>
      <p:font typeface="EVIMGA+ArialMT"/>
      <p:regular r:id="rId33"/>
    </p:embeddedFont>
    <p:embeddedFont>
      <p:font typeface="IMOBTA+SegoeUISymbol"/>
      <p:regular r:id="rId3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viewProps" Target="viewProps.xml" /><Relationship Id="rId30" Type="http://schemas.openxmlformats.org/officeDocument/2006/relationships/slide" Target="slides/slide25.xml" /><Relationship Id="rId31" Type="http://schemas.openxmlformats.org/officeDocument/2006/relationships/font" Target="fonts/font1.fntdata" /><Relationship Id="rId32" Type="http://schemas.openxmlformats.org/officeDocument/2006/relationships/font" Target="fonts/font2.fntdata" /><Relationship Id="rId33" Type="http://schemas.openxmlformats.org/officeDocument/2006/relationships/font" Target="fonts/font3.fntdata" /><Relationship Id="rId34" Type="http://schemas.openxmlformats.org/officeDocument/2006/relationships/font" Target="fonts/font4.fntdata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3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023183"/>
            <a:ext cx="5307113" cy="8137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PSIKOLOGI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PENDIDIKAN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BIMBINGAN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643371" y="1644008"/>
            <a:ext cx="5438645" cy="18113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283"/>
              </a:lnSpc>
              <a:spcBef>
                <a:spcPts val="0"/>
              </a:spcBef>
              <a:spcAft>
                <a:spcPts val="0"/>
              </a:spcAft>
            </a:pPr>
            <a:r>
              <a:rPr dirty="0" sz="6400" b="1">
                <a:solidFill>
                  <a:srgbClr val="091e69"/>
                </a:solidFill>
                <a:latin typeface="PCFAIT+ArialMTPro-Bold"/>
                <a:cs typeface="PCFAIT+ArialMTPro-Bold"/>
              </a:rPr>
              <a:t>Aspek</a:t>
            </a:r>
            <a:r>
              <a:rPr dirty="0" sz="6400" spc="17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6400" b="1">
                <a:solidFill>
                  <a:srgbClr val="091e69"/>
                </a:solidFill>
                <a:latin typeface="PCFAIT+ArialMTPro-Bold"/>
                <a:cs typeface="PCFAIT+ArialMTPro-Bold"/>
              </a:rPr>
              <a:t>mental</a:t>
            </a:r>
          </a:p>
          <a:p>
            <a:pPr marL="0" marR="0">
              <a:lnSpc>
                <a:spcPts val="6283"/>
              </a:lnSpc>
              <a:spcBef>
                <a:spcPts val="1395"/>
              </a:spcBef>
              <a:spcAft>
                <a:spcPts val="0"/>
              </a:spcAft>
            </a:pPr>
            <a:r>
              <a:rPr dirty="0" sz="6400" b="1">
                <a:solidFill>
                  <a:srgbClr val="091e69"/>
                </a:solidFill>
                <a:latin typeface="PCFAIT+ArialMTPro-Bold"/>
                <a:cs typeface="PCFAIT+ArialMTPro-Bold"/>
              </a:rPr>
              <a:t>yang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43371" y="3594474"/>
            <a:ext cx="5977640" cy="27866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283"/>
              </a:lnSpc>
              <a:spcBef>
                <a:spcPts val="0"/>
              </a:spcBef>
              <a:spcAft>
                <a:spcPts val="0"/>
              </a:spcAft>
            </a:pPr>
            <a:r>
              <a:rPr dirty="0" sz="6400" b="1">
                <a:solidFill>
                  <a:srgbClr val="091e69"/>
                </a:solidFill>
                <a:latin typeface="PCFAIT+ArialMTPro-Bold"/>
                <a:cs typeface="PCFAIT+ArialMTPro-Bold"/>
              </a:rPr>
              <a:t>mempengaruhi</a:t>
            </a:r>
          </a:p>
          <a:p>
            <a:pPr marL="0" marR="0">
              <a:lnSpc>
                <a:spcPts val="6283"/>
              </a:lnSpc>
              <a:spcBef>
                <a:spcPts val="1395"/>
              </a:spcBef>
              <a:spcAft>
                <a:spcPts val="0"/>
              </a:spcAft>
            </a:pPr>
            <a:r>
              <a:rPr dirty="0" sz="6400" b="1">
                <a:solidFill>
                  <a:srgbClr val="091e69"/>
                </a:solidFill>
                <a:latin typeface="PCFAIT+ArialMTPro-Bold"/>
                <a:cs typeface="PCFAIT+ArialMTPro-Bold"/>
              </a:rPr>
              <a:t>proses</a:t>
            </a:r>
          </a:p>
          <a:p>
            <a:pPr marL="0" marR="0">
              <a:lnSpc>
                <a:spcPts val="6283"/>
              </a:lnSpc>
              <a:spcBef>
                <a:spcPts val="1345"/>
              </a:spcBef>
              <a:spcAft>
                <a:spcPts val="0"/>
              </a:spcAft>
            </a:pPr>
            <a:r>
              <a:rPr dirty="0" sz="6400" b="1">
                <a:solidFill>
                  <a:srgbClr val="091e69"/>
                </a:solidFill>
                <a:latin typeface="PCFAIT+ArialMTPro-Bold"/>
                <a:cs typeface="PCFAIT+ArialMTPro-Bold"/>
              </a:rPr>
              <a:t>pembelajaran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643371" y="8828135"/>
            <a:ext cx="2779345" cy="3935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PERTEMUAN_7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144000" y="1023183"/>
            <a:ext cx="7057463" cy="20935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Memori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bukan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sekadar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"kotak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penyimpanan",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melainkan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proses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mental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dinamis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untuk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mengodekan,</a:t>
            </a:r>
          </a:p>
          <a:p>
            <a:pPr marL="0" marR="0">
              <a:lnSpc>
                <a:spcPts val="2748"/>
              </a:lnSpc>
              <a:spcBef>
                <a:spcPts val="61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menyimpan,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memanggil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kembali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informasi.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61680" y="1171407"/>
            <a:ext cx="1823110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MEMORI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3999" y="3237328"/>
            <a:ext cx="7955744" cy="820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Agar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tersimpan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permanen,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perlu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melewati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tiga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"stasiun"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utama: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446258" y="4085904"/>
            <a:ext cx="8119725" cy="509070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84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KSFOOR+ArialMTPro-Regular"/>
                <a:cs typeface="KSFOOR+ArialMTPro-Regular"/>
              </a:rPr>
              <a:t>1.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Sensory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Memory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(Ingatan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Sensoris):</a:t>
            </a:r>
          </a:p>
          <a:p>
            <a:pPr marL="302259" marR="0">
              <a:lnSpc>
                <a:spcPts val="2798"/>
              </a:lnSpc>
              <a:spcBef>
                <a:spcPts val="596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Menampung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indera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(mata,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telinga)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selama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sepersekian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detik.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memberikan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atensi,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lanjut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tahap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berikutnya.</a:t>
            </a:r>
          </a:p>
          <a:p>
            <a:pPr marL="0" marR="0">
              <a:lnSpc>
                <a:spcPts val="2849"/>
              </a:lnSpc>
              <a:spcBef>
                <a:spcPts val="573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KSFOOR+ArialMTPro-Regular"/>
                <a:cs typeface="KSFOOR+ArialMTPro-Regular"/>
              </a:rPr>
              <a:t>2.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Short-Term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Memory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(STM)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/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Working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Memory:</a:t>
            </a:r>
          </a:p>
          <a:p>
            <a:pPr marL="302259" marR="0">
              <a:lnSpc>
                <a:spcPts val="2798"/>
              </a:lnSpc>
              <a:spcBef>
                <a:spcPts val="546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Kapasitasnya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terbatas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(hanya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sekitar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2-7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unit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bertahan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sekitar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20-30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detik.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sini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terjadi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berpikir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aktif.</a:t>
            </a:r>
          </a:p>
          <a:p>
            <a:pPr marL="0" marR="0">
              <a:lnSpc>
                <a:spcPts val="2849"/>
              </a:lnSpc>
              <a:spcBef>
                <a:spcPts val="573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KSFOOR+ArialMTPro-Regular"/>
                <a:cs typeface="KSFOOR+ArialMTPro-Regular"/>
              </a:rPr>
              <a:t>3.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Long-Term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Memory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(LTM):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Gudang</a:t>
            </a:r>
          </a:p>
          <a:p>
            <a:pPr marL="302259" marR="0">
              <a:lnSpc>
                <a:spcPts val="2798"/>
              </a:lnSpc>
              <a:spcBef>
                <a:spcPts val="596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penyimpanan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terbatas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bisa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menyimpan</a:t>
            </a:r>
          </a:p>
          <a:p>
            <a:pPr marL="302259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selama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bertahun-tahun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melalui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proses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konsolidasi.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61681" y="1171407"/>
            <a:ext cx="4216806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749212" y="1314536"/>
            <a:ext cx="8659796" cy="33797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Mencegah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Cognitive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Overload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(Beban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Berlebih)</a:t>
            </a:r>
          </a:p>
          <a:p>
            <a:pPr marL="302259" marR="0">
              <a:lnSpc>
                <a:spcPts val="3182"/>
              </a:lnSpc>
              <a:spcBef>
                <a:spcPts val="63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Chunking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(Pengelompokan):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Kelompokkan</a:t>
            </a:r>
          </a:p>
          <a:p>
            <a:pPr marL="604518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besar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menjadi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unit-unit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kecil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604518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bermakna.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Contoh: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menghafal</a:t>
            </a:r>
          </a:p>
          <a:p>
            <a:pPr marL="604518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08123456789,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mudah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0812-3456-789.</a:t>
            </a:r>
          </a:p>
          <a:p>
            <a:pPr marL="302259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Sampaikan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Bertahap: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memberikan</a:t>
            </a:r>
          </a:p>
          <a:p>
            <a:pPr marL="604518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terlalu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banyak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konsep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dalam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tanpa</a:t>
            </a:r>
          </a:p>
          <a:p>
            <a:pPr marL="604518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pengolahan.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749212" y="4727280"/>
            <a:ext cx="8798076" cy="25265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Meningkatkan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Encoding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(Penyandian)</a:t>
            </a:r>
          </a:p>
          <a:p>
            <a:pPr marL="302259" marR="0">
              <a:lnSpc>
                <a:spcPts val="3182"/>
              </a:lnSpc>
              <a:spcBef>
                <a:spcPts val="63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Dual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Coding: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Gunakan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kombinasi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visual</a:t>
            </a:r>
          </a:p>
          <a:p>
            <a:pPr marL="604518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(gambar/diagram)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verbal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(penjelasan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kata-</a:t>
            </a:r>
          </a:p>
          <a:p>
            <a:pPr marL="604518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kata).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Otak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memproses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gambar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</a:p>
          <a:p>
            <a:pPr marL="604518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saluran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berbeda,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sehingga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jejak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</a:p>
          <a:p>
            <a:pPr marL="604518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kuat.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51471" y="7217364"/>
            <a:ext cx="8476263" cy="216942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Elaborasi: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Ajak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mengaitkan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baru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sudah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ketahui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sebelumnya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(Prior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Knowledge).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Contoh: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"Ingat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tidak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bahas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X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kemarin?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Nah,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konsep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kelanjutannya."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61680" y="1171407"/>
            <a:ext cx="4216806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01552" y="2064603"/>
            <a:ext cx="8468691" cy="8137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C.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Memperkuat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Retensi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&amp;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Retrieval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(Pemanggilan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Kembali)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03811" y="3274906"/>
            <a:ext cx="7902530" cy="43023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Spaced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Repetition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(Pengulangan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Berjarak):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Mengulang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interval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waktu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meningkat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(hari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lusa,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minggu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depan)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efektif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sistem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kebut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semalam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(cramming).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Retrieval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Practice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(Latihan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Mengingat):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kuis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kecil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pertanyaan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awal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kelas.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Memaksa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otak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"menarik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keluar"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jauh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menguatkan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sekadar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membaca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ulang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catatan.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3811" y="7540838"/>
            <a:ext cx="7745766" cy="13162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Mnemonic: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Gunakan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singkatan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jembatan</a:t>
            </a:r>
          </a:p>
          <a:p>
            <a:pPr marL="302259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keledai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daftar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sulit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dihafal.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Contoh: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Me-Ji-Ku-Hi-Bi-Ni-U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warna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pelangi.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61680" y="1171407"/>
            <a:ext cx="4216806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01552" y="2145106"/>
            <a:ext cx="6276133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Memperhatikan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Aspek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Emosional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01552" y="2998292"/>
            <a:ext cx="8431368" cy="29531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sangat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terikat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sistem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limbik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(pusat</a:t>
            </a:r>
          </a:p>
          <a:p>
            <a:pPr marL="0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emosi).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disampaikan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cerita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berkesan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humor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mudah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diingat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kering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membosankan.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Misalnya:</a:t>
            </a:r>
          </a:p>
          <a:p>
            <a:pPr marL="302259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menjelaskan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konsep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"Memori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Lupa",</a:t>
            </a:r>
          </a:p>
          <a:p>
            <a:pPr marL="604518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bisa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berpura-pura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lupa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ingin</a:t>
            </a:r>
          </a:p>
          <a:p>
            <a:pPr marL="604518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dikatakan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selanjutnya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sebagai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ilustrasi.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3811" y="5914968"/>
            <a:ext cx="8022680" cy="30226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Menertawakan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sendiri,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jadikan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sebagai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objek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lelucon,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jadikan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pengalaman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lalu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sebagai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objeknya.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merasa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kurang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pandai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bercerita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lucu,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biarkan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teknologi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membantu.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gambar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video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humor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dapat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dikaitkan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tugas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sulit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021034"/>
            <a:ext cx="4915814" cy="9248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PENALARAN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</a:p>
          <a:p>
            <a:pPr marL="0" marR="0">
              <a:lnSpc>
                <a:spcPts val="3142"/>
              </a:lnSpc>
              <a:spcBef>
                <a:spcPts val="747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PEMECAHAN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MASALAH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2269972"/>
            <a:ext cx="7618757" cy="1240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Dalam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hierarki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kognitif,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Penalaran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dan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Pemecahan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Masalah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adalah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kemampuan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tingkat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tinggi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(Higher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Order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Thinking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Skills).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9936" y="3803497"/>
            <a:ext cx="7660344" cy="12467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Penalaran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kesimpulan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berdasarkan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bukti,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argumen,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premis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72195" y="5013800"/>
            <a:ext cx="7271210" cy="47289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Penalaran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Deduktif: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Bergerak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prinsip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umum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kesimpulan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khusus.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Contoh: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Semua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manusia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butuh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oksigen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(umum).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manusia.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Maka,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butuh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oksigen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(khusus).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Penalaran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Induktif: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Bergerak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pengamatan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khusus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membangun</a:t>
            </a:r>
          </a:p>
          <a:p>
            <a:pPr marL="302259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kesimpulan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umum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(probabilitas).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Contoh: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Setiap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kali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melihat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angsa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ini,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warnanya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putih.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Maka,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kemungkinan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besar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semua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angsa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sini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berwarna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putih.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021034"/>
            <a:ext cx="4915814" cy="9248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PENALARAN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</a:p>
          <a:p>
            <a:pPr marL="0" marR="0">
              <a:lnSpc>
                <a:spcPts val="3142"/>
              </a:lnSpc>
              <a:spcBef>
                <a:spcPts val="747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PEMECAHAN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MASALAH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777445" y="1171619"/>
            <a:ext cx="342769" cy="3743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700" b="1">
                <a:solidFill>
                  <a:srgbClr val="ffffff"/>
                </a:solidFill>
                <a:latin typeface="PCFAIT+ArialMTPro-Bold"/>
                <a:cs typeface="PCFAIT+ArialMTPro-Bold"/>
              </a:rPr>
              <a:t>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9936" y="2174517"/>
            <a:ext cx="7383432" cy="1240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Penalaran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pemecahan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masalah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adalah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tentang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bagaimana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kita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menggunakan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informasi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untuk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situasi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baru.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69936" y="3611601"/>
            <a:ext cx="7640795" cy="20999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Pemecahan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mental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menemukan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jalan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keluar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ketika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menghadapi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hambatan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menuju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tujuan,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meliputi:</a:t>
            </a:r>
          </a:p>
          <a:p>
            <a:pPr marL="302259" marR="0">
              <a:lnSpc>
                <a:spcPts val="2849"/>
              </a:lnSpc>
              <a:spcBef>
                <a:spcPts val="573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KSFOOR+ArialMTPro-Regular"/>
                <a:cs typeface="KSFOOR+ArialMTPro-Regular"/>
              </a:rPr>
              <a:t>1.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Identifikasi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Masalah: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Menyadari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604519" marR="0">
              <a:lnSpc>
                <a:spcPts val="2798"/>
              </a:lnSpc>
              <a:spcBef>
                <a:spcPts val="546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sebenarnya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salah.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72195" y="5739955"/>
            <a:ext cx="7389226" cy="38109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84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KSFOOR+ArialMTPro-Regular"/>
                <a:cs typeface="KSFOOR+ArialMTPro-Regular"/>
              </a:rPr>
              <a:t>2.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Representasi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Masalah: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Memetakan</a:t>
            </a:r>
          </a:p>
          <a:p>
            <a:pPr marL="302259" marR="0">
              <a:lnSpc>
                <a:spcPts val="2798"/>
              </a:lnSpc>
              <a:spcBef>
                <a:spcPts val="596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diketahui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dibutuhkan.</a:t>
            </a:r>
          </a:p>
          <a:p>
            <a:pPr marL="0" marR="0">
              <a:lnSpc>
                <a:spcPts val="2849"/>
              </a:lnSpc>
              <a:spcBef>
                <a:spcPts val="523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KSFOOR+ArialMTPro-Regular"/>
                <a:cs typeface="KSFOOR+ArialMTPro-Regular"/>
              </a:rPr>
              <a:t>3.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Pemilihan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Strategi: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Menggunakan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Algoritma</a:t>
            </a:r>
          </a:p>
          <a:p>
            <a:pPr marL="302259" marR="0">
              <a:lnSpc>
                <a:spcPts val="2798"/>
              </a:lnSpc>
              <a:spcBef>
                <a:spcPts val="596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(langkah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pasti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menjamin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hasil)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Heuristik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(strategi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praktis/tebakan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cerdas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cepat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tapi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belum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tentu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berhasil).</a:t>
            </a:r>
          </a:p>
          <a:p>
            <a:pPr marL="0" marR="0">
              <a:lnSpc>
                <a:spcPts val="2849"/>
              </a:lnSpc>
              <a:spcBef>
                <a:spcPts val="573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KSFOOR+ArialMTPro-Regular"/>
                <a:cs typeface="KSFOOR+ArialMTPro-Regular"/>
              </a:rPr>
              <a:t>4.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Evaluasi: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Mengecek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apakah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solusi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tersebut</a:t>
            </a:r>
          </a:p>
          <a:p>
            <a:pPr marL="302259" marR="0">
              <a:lnSpc>
                <a:spcPts val="2798"/>
              </a:lnSpc>
              <a:spcBef>
                <a:spcPts val="546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efektif.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021034"/>
            <a:ext cx="4915814" cy="9248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PENALARAN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</a:p>
          <a:p>
            <a:pPr marL="0" marR="0">
              <a:lnSpc>
                <a:spcPts val="3142"/>
              </a:lnSpc>
              <a:spcBef>
                <a:spcPts val="747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PEMECAHAN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MASALAH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777445" y="1171619"/>
            <a:ext cx="342769" cy="3743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700" b="1">
                <a:solidFill>
                  <a:srgbClr val="ffffff"/>
                </a:solidFill>
                <a:latin typeface="PCFAIT+ArialMTPro-Bold"/>
                <a:cs typeface="PCFAIT+ArialMTPro-Bold"/>
              </a:rPr>
              <a:t>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700" y="2186076"/>
            <a:ext cx="7541973" cy="20999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Gunakan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Metode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Sokratik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(Socratic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Questioning)</a:t>
            </a:r>
          </a:p>
          <a:p>
            <a:pPr marL="0" marR="0">
              <a:lnSpc>
                <a:spcPts val="2798"/>
              </a:lnSpc>
              <a:spcBef>
                <a:spcPts val="6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langsung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menjawab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pertanyaan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siswa.</a:t>
            </a:r>
          </a:p>
          <a:p>
            <a:pPr marL="0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Balas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pertanyaan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memancing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penalaran.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30959" y="4249566"/>
            <a:ext cx="7653699" cy="17428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"Menurutmu,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terjadi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variabel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X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hilangkan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persamaan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ini?"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Manfaat: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Memaksasiswa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melakukan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simulasi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mental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penalaran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logis.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8700" y="6452006"/>
            <a:ext cx="8015464" cy="12467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Berikan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Masalah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"Kurang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Terstruktur"</a:t>
            </a:r>
          </a:p>
          <a:p>
            <a:pPr marL="0" marR="0">
              <a:lnSpc>
                <a:spcPts val="279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dunia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nyata,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jarang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memiliki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petunjuk</a:t>
            </a:r>
          </a:p>
          <a:p>
            <a:pPr marL="0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lengkap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seperti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buku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teks.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30959" y="7662312"/>
            <a:ext cx="7192294" cy="17428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Strategi: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studi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kasus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datanya</a:t>
            </a:r>
          </a:p>
          <a:p>
            <a:pPr marL="302259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tidak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lengkap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memiliki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banyak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solusi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benar.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Biarkan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mahasiswa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berdebat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mempertahankan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argumen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021034"/>
            <a:ext cx="4915814" cy="9248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PENALARAN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</a:p>
          <a:p>
            <a:pPr marL="0" marR="0">
              <a:lnSpc>
                <a:spcPts val="3142"/>
              </a:lnSpc>
              <a:spcBef>
                <a:spcPts val="747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PEMECAHAN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MASALAH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777445" y="1171619"/>
            <a:ext cx="342769" cy="3743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700" b="1">
                <a:solidFill>
                  <a:srgbClr val="ffffff"/>
                </a:solidFill>
                <a:latin typeface="PCFAIT+ArialMTPro-Bold"/>
                <a:cs typeface="PCFAIT+ArialMTPro-Bold"/>
              </a:rPr>
              <a:t>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700" y="2207433"/>
            <a:ext cx="5822905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C.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Ajarkan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"Metakognisi"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8700" y="2634026"/>
            <a:ext cx="9727638" cy="167335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Bantu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menyadari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berpikir</a:t>
            </a:r>
          </a:p>
          <a:p>
            <a:pPr marL="302259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Mintalah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menjelaskan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bagaimana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sampai</a:t>
            </a:r>
          </a:p>
          <a:p>
            <a:pPr marL="604518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kesimpulan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tersebut,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hasilnya.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</a:t>
            </a:r>
          </a:p>
          <a:p>
            <a:pPr marL="604518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memperkuat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jalur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penalaran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8700" y="4766991"/>
            <a:ext cx="10367274" cy="12467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Gunakan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"Scaffolding"</a:t>
            </a:r>
          </a:p>
          <a:p>
            <a:pPr marL="0" marR="0">
              <a:lnSpc>
                <a:spcPts val="279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bantuan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besar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awal,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lalu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kurangi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perlahan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saat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kemampuan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meningkat.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30959" y="5977295"/>
            <a:ext cx="9206405" cy="1316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template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pemecahan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(misal: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analisis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SWOT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diagram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tulang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ikan/Ishikawa)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agar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memiliki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struktur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dalam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berpikir.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28700" y="7753144"/>
            <a:ext cx="7008052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E.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Ciptakan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Budaya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"Aman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untuk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Salah"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28700" y="8179737"/>
            <a:ext cx="10188116" cy="167335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Penalaran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sering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kali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melibatkan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trial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and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error.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takut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salah,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berhenti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mencoba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berpikir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kritis.</a:t>
            </a:r>
          </a:p>
          <a:p>
            <a:pPr marL="302259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Tetap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apresiasi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logika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akal</a:t>
            </a:r>
          </a:p>
          <a:p>
            <a:pPr marL="604518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meskipun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hasil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akhirnya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keliru.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834648" y="1025202"/>
            <a:ext cx="10938876" cy="1240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Minat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Motivasi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adalah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bahan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bakar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utama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dalam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mesin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pembelajaran.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Tanpa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keduanya,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proses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kognitif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kita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bahas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sebelumnya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tidak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akan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berjalan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secara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maksimal.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93261" y="1117356"/>
            <a:ext cx="2404414" cy="12019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124"/>
              </a:lnSpc>
              <a:spcBef>
                <a:spcPts val="0"/>
              </a:spcBef>
              <a:spcAft>
                <a:spcPts val="0"/>
              </a:spcAft>
            </a:pPr>
            <a:r>
              <a:rPr dirty="0" sz="4200" b="1">
                <a:solidFill>
                  <a:srgbClr val="031040"/>
                </a:solidFill>
                <a:latin typeface="PCFAIT+ArialMTPro-Bold"/>
                <a:cs typeface="PCFAIT+ArialMTPro-Bold"/>
              </a:rPr>
              <a:t>ASPEK</a:t>
            </a:r>
          </a:p>
          <a:p>
            <a:pPr marL="0" marR="0">
              <a:lnSpc>
                <a:spcPts val="4124"/>
              </a:lnSpc>
              <a:spcBef>
                <a:spcPts val="965"/>
              </a:spcBef>
              <a:spcAft>
                <a:spcPts val="0"/>
              </a:spcAft>
            </a:pPr>
            <a:r>
              <a:rPr dirty="0" sz="4200" b="1">
                <a:solidFill>
                  <a:srgbClr val="031040"/>
                </a:solidFill>
                <a:latin typeface="PCFAIT+ArialMTPro-Bold"/>
                <a:cs typeface="PCFAIT+ArialMTPro-Bold"/>
              </a:rPr>
              <a:t>AFEKTIF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444246" y="3008674"/>
            <a:ext cx="9809376" cy="1074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Minat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kecenderungan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jiwa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tetap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memperhatikan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mengenang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beberapa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aktivitas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objek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terus-menerus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disertai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rasa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senang.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03326" y="4045182"/>
            <a:ext cx="9677398" cy="15001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3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Minat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Situasional: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Tertarik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karena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sesuatu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mengejutkan,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baru,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relevan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sesaat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(misal: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eksperimen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sains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meledak).</a:t>
            </a:r>
          </a:p>
          <a:p>
            <a:pPr marL="0" marR="0">
              <a:lnSpc>
                <a:spcPts val="2737"/>
              </a:lnSpc>
              <a:spcBef>
                <a:spcPts val="53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Minat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Pribadi: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Ketertarikan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jangka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panjang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dibawa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</a:t>
            </a:r>
          </a:p>
          <a:p>
            <a:pPr marL="259079" marR="0">
              <a:lnSpc>
                <a:spcPts val="2400"/>
              </a:lnSpc>
              <a:spcBef>
                <a:spcPts val="42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dalam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dirinya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(misal: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suka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robotika).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44246" y="6138482"/>
            <a:ext cx="9674045" cy="708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Motivasi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kekuatan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pendorong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mengarahkan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menjaga</a:t>
            </a:r>
          </a:p>
          <a:p>
            <a:pPr marL="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perilaku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seseorang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mencapai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tujuan.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703326" y="6809358"/>
            <a:ext cx="9577119" cy="18658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3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Motivasi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Intrinsik: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Keinginan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belajar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karena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menikmati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prosesnya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ingin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menguasai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keahlian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tersebut.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(Paling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kuat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tahan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lama).</a:t>
            </a:r>
          </a:p>
          <a:p>
            <a:pPr marL="0" marR="0">
              <a:lnSpc>
                <a:spcPts val="2737"/>
              </a:lnSpc>
              <a:spcBef>
                <a:spcPts val="3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Motivasi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Ekstrinsik: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Belajar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karena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dorongan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luar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seperti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nilai,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pujian,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menghindari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hukuman,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hadiah.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117966"/>
            <a:ext cx="4216806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19115" y="2816118"/>
            <a:ext cx="8795018" cy="8137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Attention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(Perhatian)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-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"Bagaimana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cara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menarik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minat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mereka?"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21374" y="3599828"/>
            <a:ext cx="8990279" cy="17428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Variasi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Metode: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ceramah.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Gunakan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video,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simulasi,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diskusi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kelompok.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Incongruity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&amp;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Paradox: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Sajikan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fakta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berlawanan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logika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umum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agar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penasaran.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019115" y="5802268"/>
            <a:ext cx="8281358" cy="8137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Relevance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(Relevansi)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-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"Apa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untungnya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buat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saya?"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321374" y="6585979"/>
            <a:ext cx="8772373" cy="174282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Tujuan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Jelas: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Jelaskan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penting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karier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nanti.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Modelling: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Hadirkan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contoh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sukses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alumni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menggunakan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ilmu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tersebut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dunia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kerja.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723519" y="1186790"/>
            <a:ext cx="3352368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3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ASPEK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PENTING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2017051"/>
            <a:ext cx="8105850" cy="21329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535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Belajar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merupakan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proses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kompleks</a:t>
            </a:r>
          </a:p>
          <a:p>
            <a:pPr marL="0" marR="0">
              <a:lnSpc>
                <a:spcPts val="3535"/>
              </a:lnSpc>
              <a:spcBef>
                <a:spcPts val="834"/>
              </a:spcBef>
              <a:spcAft>
                <a:spcPts val="0"/>
              </a:spcAft>
            </a:pP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yang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melibatkan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tiga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domain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utama,</a:t>
            </a:r>
          </a:p>
          <a:p>
            <a:pPr marL="0" marR="0">
              <a:lnSpc>
                <a:spcPts val="3535"/>
              </a:lnSpc>
              <a:spcBef>
                <a:spcPts val="784"/>
              </a:spcBef>
              <a:spcAft>
                <a:spcPts val="0"/>
              </a:spcAft>
            </a:pP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seperti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yang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telah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dijelaskan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pada</a:t>
            </a:r>
          </a:p>
          <a:p>
            <a:pPr marL="0" marR="0">
              <a:lnSpc>
                <a:spcPts val="3535"/>
              </a:lnSpc>
              <a:spcBef>
                <a:spcPts val="784"/>
              </a:spcBef>
              <a:spcAft>
                <a:spcPts val="0"/>
              </a:spcAft>
            </a:pP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materi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pertemuan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600" b="1">
                <a:solidFill>
                  <a:srgbClr val="091e69"/>
                </a:solidFill>
                <a:latin typeface="PCFAIT+ArialMTPro-Bold"/>
                <a:cs typeface="PCFAIT+ArialMTPro-Bold"/>
              </a:rPr>
              <a:t>5.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17319" y="4639713"/>
            <a:ext cx="5902603" cy="10485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6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3650">
                <a:solidFill>
                  <a:srgbClr val="031040"/>
                </a:solidFill>
                <a:latin typeface="KSFOOR+ArialMTPro-Regular"/>
                <a:cs typeface="KSFOOR+ArialMTPro-Regular"/>
              </a:rPr>
              <a:t>1.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Kognitif: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Bagaimana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</a:p>
          <a:p>
            <a:pPr marL="388619" marR="0">
              <a:lnSpc>
                <a:spcPts val="3600"/>
              </a:lnSpc>
              <a:spcBef>
                <a:spcPts val="706"/>
              </a:spcBef>
              <a:spcAft>
                <a:spcPts val="0"/>
              </a:spcAft>
            </a:pP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mengolah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17319" y="5736993"/>
            <a:ext cx="7301179" cy="26944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6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3650">
                <a:solidFill>
                  <a:srgbClr val="031040"/>
                </a:solidFill>
                <a:latin typeface="KSFOOR+ArialMTPro-Regular"/>
                <a:cs typeface="KSFOOR+ArialMTPro-Regular"/>
              </a:rPr>
              <a:t>2.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Afektif: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Bagaimana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perasaan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388619" marR="0">
              <a:lnSpc>
                <a:spcPts val="3600"/>
              </a:lnSpc>
              <a:spcBef>
                <a:spcPts val="706"/>
              </a:spcBef>
              <a:spcAft>
                <a:spcPts val="0"/>
              </a:spcAft>
            </a:pP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terhadap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belajar.</a:t>
            </a:r>
          </a:p>
          <a:p>
            <a:pPr marL="0" marR="0">
              <a:lnSpc>
                <a:spcPts val="3650"/>
              </a:lnSpc>
              <a:spcBef>
                <a:spcPts val="683"/>
              </a:spcBef>
              <a:spcAft>
                <a:spcPts val="0"/>
              </a:spcAft>
            </a:pPr>
            <a:r>
              <a:rPr dirty="0" sz="3650">
                <a:solidFill>
                  <a:srgbClr val="031040"/>
                </a:solidFill>
                <a:latin typeface="KSFOOR+ArialMTPro-Regular"/>
                <a:cs typeface="KSFOOR+ArialMTPro-Regular"/>
              </a:rPr>
              <a:t>3.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Psikomotorik: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Bagaimana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fisik</a:t>
            </a:r>
          </a:p>
          <a:p>
            <a:pPr marL="388619" marR="0">
              <a:lnSpc>
                <a:spcPts val="3600"/>
              </a:lnSpc>
              <a:spcBef>
                <a:spcPts val="706"/>
              </a:spcBef>
              <a:spcAft>
                <a:spcPts val="0"/>
              </a:spcAft>
            </a:pP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melakukan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gerakan</a:t>
            </a:r>
          </a:p>
          <a:p>
            <a:pPr marL="388619" marR="0">
              <a:lnSpc>
                <a:spcPts val="3600"/>
              </a:lnSpc>
              <a:spcBef>
                <a:spcPts val="720"/>
              </a:spcBef>
              <a:spcAft>
                <a:spcPts val="0"/>
              </a:spcAft>
            </a:pPr>
            <a:r>
              <a:rPr dirty="0" sz="36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terkoordinasi.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117966"/>
            <a:ext cx="4216806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92015" y="1605890"/>
            <a:ext cx="9250021" cy="8137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C.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Confidence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(Kepercayaan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Diri)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-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"Apakah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saya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bisa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melakukannya?"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594274" y="2389600"/>
            <a:ext cx="10588844" cy="2169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Scaffolding: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tugas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termudah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tersulit</a:t>
            </a:r>
          </a:p>
          <a:p>
            <a:pPr marL="302260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agar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merasakan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"kemenangan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kecil"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(small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wins).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Kriteria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Penilaian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Jelas: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termotivasi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tahu</a:t>
            </a:r>
          </a:p>
          <a:p>
            <a:pPr marL="30226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persis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harus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dilakukan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mendapatkan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bagus</a:t>
            </a:r>
          </a:p>
          <a:p>
            <a:pPr marL="30226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(gunakan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rubrik).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92015" y="4592041"/>
            <a:ext cx="10753176" cy="50860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Satisfaction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(Kepuasan)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-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"Apakah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hasilnya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sepadan?"</a:t>
            </a:r>
          </a:p>
          <a:p>
            <a:pPr marL="302258" marR="0">
              <a:lnSpc>
                <a:spcPts val="3182"/>
              </a:lnSpc>
              <a:spcBef>
                <a:spcPts val="63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Umpan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Balik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Positif: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apresiasi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hasil,</a:t>
            </a:r>
          </a:p>
          <a:p>
            <a:pPr marL="60451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tapi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usaha.</a:t>
            </a:r>
          </a:p>
          <a:p>
            <a:pPr marL="302258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Aplikasi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Nyata: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Biarkan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memamerkan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hasil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karyanya</a:t>
            </a:r>
          </a:p>
          <a:p>
            <a:pPr marL="60451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(misal: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presentasi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proyek)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agar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muncul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rasa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bangga.</a:t>
            </a:r>
          </a:p>
          <a:p>
            <a:pPr marL="0" marR="0">
              <a:lnSpc>
                <a:spcPts val="274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E.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"The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Power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of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Choice"</a:t>
            </a:r>
          </a:p>
          <a:p>
            <a:pPr marL="0" marR="0">
              <a:lnSpc>
                <a:spcPts val="2798"/>
              </a:lnSpc>
              <a:spcBef>
                <a:spcPts val="6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tercepat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meningkatkan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motivasi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pilihan.</a:t>
            </a:r>
          </a:p>
          <a:p>
            <a:pPr marL="302258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Contoh: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tugas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akhir,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kalian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boleh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memilih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membuat</a:t>
            </a:r>
          </a:p>
          <a:p>
            <a:pPr marL="60451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makalah,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video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edukasi,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proyek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lapangan."</a:t>
            </a:r>
          </a:p>
          <a:p>
            <a:pPr marL="302258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efektif?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otonomi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membuat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merasa</a:t>
            </a:r>
          </a:p>
          <a:p>
            <a:pPr marL="60451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memiliki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(sense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of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ownership)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terhadap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belajarnya,</a:t>
            </a:r>
          </a:p>
          <a:p>
            <a:pPr marL="60451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sehingga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motivasi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intrinsik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meningkat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tajam.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738647" y="1171407"/>
            <a:ext cx="4217212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SIKAP,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EMOSI,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NILAI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1919968"/>
            <a:ext cx="16134832" cy="1240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Dalam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ranah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afektif,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Sikap,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Emosi,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Nilai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adalah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elemen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"di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balik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layar"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menentukan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apakah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seorang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siswa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akan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menerima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atau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menolak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informasi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guru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berikan.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Jika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kognitif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adalah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mesinnya,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maka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elemen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afektif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ini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adalah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pelumas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dan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suhu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91e69"/>
                </a:solidFill>
                <a:latin typeface="PCFAIT+ArialMTPro-Bold"/>
                <a:cs typeface="PCFAIT+ArialMTPro-Bold"/>
              </a:rPr>
              <a:t>mesinnya.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700" y="3588515"/>
            <a:ext cx="2778990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Sikap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(Attitude)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8700" y="4015108"/>
            <a:ext cx="8826299" cy="12467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Sikap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kecenderungan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merespons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(secara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positif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negatif)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terhadap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lingkungan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belajar.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30959" y="5225412"/>
            <a:ext cx="8614898" cy="88964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Komponen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Sikap: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Kognitif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(keyakinan),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Afektif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(perasaan),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Konatif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(kecenderungan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bertindak).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28700" y="6574666"/>
            <a:ext cx="2542244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Guru: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834725" y="6868890"/>
            <a:ext cx="8734136" cy="26589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8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IMOBTA+SegoeUISymbol"/>
                <a:cs typeface="IMOBTA+SegoeUISymbol"/>
              </a:rPr>
              <a:t>⚬</a:t>
            </a:r>
            <a:r>
              <a:rPr dirty="0" sz="2850" spc="1102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Menjadi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Role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Model: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cenderung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sikap</a:t>
            </a:r>
          </a:p>
          <a:p>
            <a:pPr marL="403012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gurunya.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antusias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terhadap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materi,</a:t>
            </a:r>
          </a:p>
          <a:p>
            <a:pPr marL="403012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cenderung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bersikap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positif.</a:t>
            </a:r>
          </a:p>
          <a:p>
            <a:pPr marL="0" marR="0">
              <a:lnSpc>
                <a:spcPts val="335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IMOBTA+SegoeUISymbol"/>
                <a:cs typeface="IMOBTA+SegoeUISymbol"/>
              </a:rPr>
              <a:t>⚬</a:t>
            </a:r>
            <a:r>
              <a:rPr dirty="0" sz="2850" spc="1102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Persuasi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Pesan: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Jelaskan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manfaat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</a:p>
          <a:p>
            <a:pPr marL="403012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bahasa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menyentuh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emosional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mereka,</a:t>
            </a:r>
          </a:p>
          <a:p>
            <a:pPr marL="403012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sekadar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logika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teknis.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738647" y="1171407"/>
            <a:ext cx="4217212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SIKAP,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EMOSI,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NILAI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2413291"/>
            <a:ext cx="2976633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Emosi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(Emotion)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700" y="2839884"/>
            <a:ext cx="9438068" cy="167335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Emosi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keadaan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psikologis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bersifat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sementara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namun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sangat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kuat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memengaruhi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konsentrasi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memori.</a:t>
            </a:r>
          </a:p>
          <a:p>
            <a:pPr marL="302259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Emosi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Positif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(Senang,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Antusias):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Memperluas</a:t>
            </a:r>
          </a:p>
          <a:p>
            <a:pPr marL="604518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perhatian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meningkatkan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kreativitas.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30959" y="4476781"/>
            <a:ext cx="8831026" cy="13162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Emosi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Negatif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(Cemas,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Takut):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Menyempitkan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fokus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(tunnel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vision)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menghambat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kerja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memori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jangka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pendek.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8700" y="6252628"/>
            <a:ext cx="2542244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Guru: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30959" y="6609746"/>
            <a:ext cx="9215649" cy="30226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Kondisi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(Emotional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Check-in):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Mulailah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kelas</a:t>
            </a:r>
          </a:p>
          <a:p>
            <a:pPr marL="302259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menanyakan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kabar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ice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breaking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singkat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menurunkan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ketegangan.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Lingkungan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Belajar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Aman: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Pastikan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tidak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merasa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terancam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melakukan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kesalahan.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Gunakan</a:t>
            </a:r>
          </a:p>
          <a:p>
            <a:pPr marL="302259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kalimat: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"Salah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tidak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apa-apa,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penting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tahu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letak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kesalahannya."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738647" y="1171407"/>
            <a:ext cx="4217212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SIKAP,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EMOSI,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NILAI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202" y="2802676"/>
            <a:ext cx="2384770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Nilai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(Values)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33202" y="3229268"/>
            <a:ext cx="9221940" cy="20999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keyakinan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mendalam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tentang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dianggap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benar,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penting,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berharga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dalam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hidup.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bersifat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permanen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sikap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emosi.</a:t>
            </a:r>
          </a:p>
          <a:p>
            <a:pPr marL="302259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dalam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Belajar: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Integritas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(kejujuran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akademik),</a:t>
            </a:r>
          </a:p>
          <a:p>
            <a:pPr marL="604518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kerja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keras,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keingintahuan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intelektual.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3202" y="5788826"/>
            <a:ext cx="2542244" cy="3871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Guru: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35461" y="6145945"/>
            <a:ext cx="8495814" cy="25960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Internalisasi: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melarang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menyontek,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tapi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jelaskan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kejujuran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sebagai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fondasi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profesionalisme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depan.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Kaitan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Karakter: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Hubungkan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tugas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pengembangan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karakter,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misalnya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tugas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kelompok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melatih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kolaborasi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tanggung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jawab.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753775" y="1020424"/>
            <a:ext cx="3797655" cy="12019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124"/>
              </a:lnSpc>
              <a:spcBef>
                <a:spcPts val="0"/>
              </a:spcBef>
              <a:spcAft>
                <a:spcPts val="0"/>
              </a:spcAft>
            </a:pPr>
            <a:r>
              <a:rPr dirty="0" sz="4200" b="1">
                <a:solidFill>
                  <a:srgbClr val="031040"/>
                </a:solidFill>
                <a:latin typeface="PCFAIT+ArialMTPro-Bold"/>
                <a:cs typeface="PCFAIT+ArialMTPro-Bold"/>
              </a:rPr>
              <a:t>ASPEK</a:t>
            </a:r>
          </a:p>
          <a:p>
            <a:pPr marL="0" marR="0">
              <a:lnSpc>
                <a:spcPts val="4124"/>
              </a:lnSpc>
              <a:spcBef>
                <a:spcPts val="965"/>
              </a:spcBef>
              <a:spcAft>
                <a:spcPts val="0"/>
              </a:spcAft>
            </a:pPr>
            <a:r>
              <a:rPr dirty="0" sz="4200" b="1">
                <a:solidFill>
                  <a:srgbClr val="031040"/>
                </a:solidFill>
                <a:latin typeface="PCFAIT+ArialMTPro-Bold"/>
                <a:cs typeface="PCFAIT+ArialMTPro-Bold"/>
              </a:rPr>
              <a:t>PSIKOMOTOR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99797" y="1175612"/>
            <a:ext cx="6063994" cy="289684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Keterampilan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Psikomotorik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adalah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ranah</a:t>
            </a:r>
          </a:p>
          <a:p>
            <a:pPr marL="250793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berkaitan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dengan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aktivitas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fisik,</a:t>
            </a:r>
          </a:p>
          <a:p>
            <a:pPr marL="195256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koordinasi,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dan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penggunaan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area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otot</a:t>
            </a:r>
          </a:p>
          <a:p>
            <a:pPr marL="132527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rangka.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Dalam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konteks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perkuliahan,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ini</a:t>
            </a:r>
          </a:p>
          <a:p>
            <a:pPr marL="342545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sangat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relevan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untuk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bidang-bidang</a:t>
            </a:r>
          </a:p>
          <a:p>
            <a:pPr marL="477184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seperti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kedokteran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(bedah),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teknik</a:t>
            </a:r>
          </a:p>
          <a:p>
            <a:pPr marL="474563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(perakitan),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seni,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olahraga,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hingga</a:t>
            </a:r>
          </a:p>
          <a:p>
            <a:pPr marL="719321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penggunaan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alat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laboratorium.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777445" y="1171619"/>
            <a:ext cx="342769" cy="37432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47"/>
              </a:lnSpc>
              <a:spcBef>
                <a:spcPts val="0"/>
              </a:spcBef>
              <a:spcAft>
                <a:spcPts val="0"/>
              </a:spcAft>
            </a:pPr>
            <a:r>
              <a:rPr dirty="0" sz="2700" b="1">
                <a:solidFill>
                  <a:srgbClr val="ffffff"/>
                </a:solidFill>
                <a:latin typeface="PCFAIT+ArialMTPro-Bold"/>
                <a:cs typeface="PCFAIT+ArialMTPro-Bold"/>
              </a:rPr>
              <a:t>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219145" y="3517210"/>
            <a:ext cx="4206239" cy="25413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KSFOOR+ArialMTPro-Regular"/>
                <a:cs typeface="KSFOOR+ArialMTPro-Regular"/>
              </a:rPr>
              <a:t>1.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Presisi: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melakukan</a:t>
            </a:r>
          </a:p>
          <a:p>
            <a:pPr marL="259080" marR="0">
              <a:lnSpc>
                <a:spcPts val="2400"/>
              </a:lnSpc>
              <a:spcBef>
                <a:spcPts val="415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gerakan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</a:p>
          <a:p>
            <a:pPr marL="25908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akurat,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proporsional,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25908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sedikit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kesalahan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tanpa</a:t>
            </a:r>
          </a:p>
          <a:p>
            <a:pPr marL="25908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bantuan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instruksi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mendetail.</a:t>
            </a:r>
          </a:p>
          <a:p>
            <a:pPr marL="0" marR="0">
              <a:lnSpc>
                <a:spcPts val="2450"/>
              </a:lnSpc>
              <a:spcBef>
                <a:spcPts val="442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KSFOOR+ArialMTPro-Regular"/>
                <a:cs typeface="KSFOOR+ArialMTPro-Regular"/>
              </a:rPr>
              <a:t>2.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Artikulasi: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mampu</a:t>
            </a:r>
          </a:p>
          <a:p>
            <a:pPr marL="259080" marR="0">
              <a:lnSpc>
                <a:spcPts val="2400"/>
              </a:lnSpc>
              <a:spcBef>
                <a:spcPts val="465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mengoordinasikan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8700" y="4064745"/>
            <a:ext cx="3878579" cy="10686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Tahapan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Perkembangan</a:t>
            </a:r>
          </a:p>
          <a:p>
            <a:pPr marL="0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Psikomotorik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(Taksonomi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Dave)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87780" y="5522667"/>
            <a:ext cx="3781958" cy="107877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KSFOOR+ArialMTPro-Regular"/>
                <a:cs typeface="KSFOOR+ArialMTPro-Regular"/>
              </a:rPr>
              <a:t>1.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Imitasi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(Peniruan):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</a:p>
          <a:p>
            <a:pPr marL="259080" marR="0">
              <a:lnSpc>
                <a:spcPts val="2400"/>
              </a:lnSpc>
              <a:spcBef>
                <a:spcPts val="415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mengamati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25908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mencoba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meniru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478225" y="6081251"/>
            <a:ext cx="3930395" cy="10741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serangkaian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gerakan</a:t>
            </a:r>
          </a:p>
          <a:p>
            <a:pPr marL="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berurutan,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logis,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mulus.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546860" y="6624176"/>
            <a:ext cx="3116580" cy="7085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gerakan,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meski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masih</a:t>
            </a:r>
          </a:p>
          <a:p>
            <a:pPr marL="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kaku.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3219145" y="7173540"/>
            <a:ext cx="3985260" cy="18100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KSFOOR+ArialMTPro-Regular"/>
                <a:cs typeface="KSFOOR+ArialMTPro-Regular"/>
              </a:rPr>
              <a:t>3.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Naturalisasi: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Gerakan</a:t>
            </a:r>
          </a:p>
          <a:p>
            <a:pPr marL="259080" marR="0">
              <a:lnSpc>
                <a:spcPts val="2400"/>
              </a:lnSpc>
              <a:spcBef>
                <a:spcPts val="415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menjadi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otomatis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(refleks).</a:t>
            </a:r>
          </a:p>
          <a:p>
            <a:pPr marL="25908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melakukan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tugas</a:t>
            </a:r>
          </a:p>
          <a:p>
            <a:pPr marL="25908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tanpa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harus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berpikir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keras</a:t>
            </a:r>
          </a:p>
          <a:p>
            <a:pPr marL="25908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tentang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langkah-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287780" y="7350832"/>
            <a:ext cx="3698138" cy="18100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KSFOOR+ArialMTPro-Regular"/>
                <a:cs typeface="KSFOOR+ArialMTPro-Regular"/>
              </a:rPr>
              <a:t>2.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Manipulasi: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</a:p>
          <a:p>
            <a:pPr marL="259080" marR="0">
              <a:lnSpc>
                <a:spcPts val="2400"/>
              </a:lnSpc>
              <a:spcBef>
                <a:spcPts val="415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melakukan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gerakan</a:t>
            </a:r>
          </a:p>
          <a:p>
            <a:pPr marL="25908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berdasarkan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instruksi</a:t>
            </a:r>
          </a:p>
          <a:p>
            <a:pPr marL="25908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tertulis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lisan,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bukan</a:t>
            </a:r>
          </a:p>
          <a:p>
            <a:pPr marL="25908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sekadar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melihat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contoh.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3478225" y="9006316"/>
            <a:ext cx="1795881" cy="342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langkahnya.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051734" y="839214"/>
            <a:ext cx="7319162" cy="10686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A.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Metode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Demonstrasi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(Modeling)</a:t>
            </a:r>
          </a:p>
          <a:p>
            <a:pPr marL="0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Siswa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harus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melihat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"standar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emas"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dari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gerakan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91e69"/>
                </a:solidFill>
                <a:latin typeface="PCFAIT+ArialMTPro-Bold"/>
                <a:cs typeface="PCFAIT+ArialMTPro-Bold"/>
              </a:rPr>
              <a:t>tersebut.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93261" y="1023183"/>
            <a:ext cx="1949671" cy="8137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10814" y="1875722"/>
            <a:ext cx="6917130" cy="15001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3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50">
                <a:solidFill>
                  <a:srgbClr val="091e69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91e69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Lakukan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demonstrasi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kecepatan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normal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terlebih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dahulu,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lalu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ulangi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kecepatan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lambat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sambil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menjelaskan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langkah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demi</a:t>
            </a:r>
          </a:p>
          <a:p>
            <a:pPr marL="259079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langkah.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10814" y="3338254"/>
            <a:ext cx="7085989" cy="768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3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50">
                <a:solidFill>
                  <a:srgbClr val="091e69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91e69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Gunakan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video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slow-motion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gerakan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tersebut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terlalu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cepat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ditangkap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mata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91e69"/>
                </a:solidFill>
                <a:latin typeface="KSFOOR+ArialMTPro-Regular"/>
                <a:cs typeface="KSFOOR+ArialMTPro-Regular"/>
              </a:rPr>
              <a:t>telanjang.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8700" y="3825589"/>
            <a:ext cx="3347313" cy="363359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B.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Praktik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Terbimbing</a:t>
            </a:r>
          </a:p>
          <a:p>
            <a:pPr marL="0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(Guided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Practice)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Biarkan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siswa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mencoba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saat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Anda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masih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berada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di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samping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mereka.</a:t>
            </a:r>
          </a:p>
          <a:p>
            <a:pPr marL="259080" marR="0">
              <a:lnSpc>
                <a:spcPts val="2737"/>
              </a:lnSpc>
              <a:spcBef>
                <a:spcPts val="46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Segera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</a:p>
          <a:p>
            <a:pPr marL="51816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koreksi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terjadi</a:t>
            </a:r>
          </a:p>
          <a:p>
            <a:pPr marL="51816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kesalahan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prosedur</a:t>
            </a:r>
          </a:p>
          <a:p>
            <a:pPr marL="51816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(terutama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236289" y="3825589"/>
            <a:ext cx="3827374" cy="7030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C.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Latihan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Mental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(Mental</a:t>
            </a:r>
          </a:p>
          <a:p>
            <a:pPr marL="0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Imagery)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236289" y="4556855"/>
            <a:ext cx="4150155" cy="25312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Penelitian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menunjukkan</a:t>
            </a:r>
          </a:p>
          <a:p>
            <a:pPr marL="0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bahwa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membayangkan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melakukan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gerakan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secara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detail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dapat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memperkuat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jalur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saraf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sama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dengan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melakukan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gerakan</a:t>
            </a:r>
          </a:p>
          <a:p>
            <a:pPr marL="0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fisik.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3495370" y="7055895"/>
            <a:ext cx="3917289" cy="113455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3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Sebelum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praktik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lab,</a:t>
            </a:r>
          </a:p>
          <a:p>
            <a:pPr marL="25908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minta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memejamkan</a:t>
            </a:r>
          </a:p>
          <a:p>
            <a:pPr marL="25908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958314" y="7451490"/>
            <a:ext cx="6791552" cy="106867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D.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Pengulangan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Berkala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(Drilling)</a:t>
            </a:r>
          </a:p>
          <a:p>
            <a:pPr marL="0" marR="0">
              <a:lnSpc>
                <a:spcPts val="2356"/>
              </a:lnSpc>
              <a:spcBef>
                <a:spcPts val="47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Keterampilan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fisik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membutuhkan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memori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otot</a:t>
            </a:r>
          </a:p>
          <a:p>
            <a:pPr marL="0" marR="0">
              <a:lnSpc>
                <a:spcPts val="2356"/>
              </a:lnSpc>
              <a:spcBef>
                <a:spcPts val="522"/>
              </a:spcBef>
              <a:spcAft>
                <a:spcPts val="0"/>
              </a:spcAft>
            </a:pP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(muscle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4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memory).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46860" y="7481919"/>
            <a:ext cx="2693517" cy="180543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berkaitan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</a:p>
          <a:p>
            <a:pPr marL="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keamanan/K3).</a:t>
            </a:r>
          </a:p>
          <a:p>
            <a:pPr marL="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biarkan</a:t>
            </a:r>
          </a:p>
          <a:p>
            <a:pPr marL="0" marR="0">
              <a:lnSpc>
                <a:spcPts val="2400"/>
              </a:lnSpc>
              <a:spcBef>
                <a:spcPts val="42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kesalahan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menjadi</a:t>
            </a:r>
          </a:p>
          <a:p>
            <a:pPr marL="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kebiasaan.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3754450" y="8213186"/>
            <a:ext cx="3421380" cy="1074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mensimulasikan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seluruh</a:t>
            </a:r>
          </a:p>
          <a:p>
            <a:pPr marL="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prosedur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kepala</a:t>
            </a:r>
          </a:p>
          <a:p>
            <a:pPr marL="0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selama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2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menit.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217393" y="8487998"/>
            <a:ext cx="7543493" cy="11345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37"/>
              </a:lnSpc>
              <a:spcBef>
                <a:spcPts val="0"/>
              </a:spcBef>
              <a:spcAft>
                <a:spcPts val="0"/>
              </a:spcAft>
            </a:pPr>
            <a:r>
              <a:rPr dirty="0" sz="24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450" spc="5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waktu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praktik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cukup.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baik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latihan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15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menit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setiap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hari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daripada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2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jam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sekaligus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namun</a:t>
            </a:r>
          </a:p>
          <a:p>
            <a:pPr marL="259079" marR="0">
              <a:lnSpc>
                <a:spcPts val="2400"/>
              </a:lnSpc>
              <a:spcBef>
                <a:spcPts val="478"/>
              </a:spcBef>
              <a:spcAft>
                <a:spcPts val="0"/>
              </a:spcAft>
            </a:pP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hanya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sebulan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4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sekali.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750257" y="942420"/>
            <a:ext cx="4686833" cy="5618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124"/>
              </a:lnSpc>
              <a:spcBef>
                <a:spcPts val="0"/>
              </a:spcBef>
              <a:spcAft>
                <a:spcPts val="0"/>
              </a:spcAft>
            </a:pPr>
            <a:r>
              <a:rPr dirty="0" sz="4200" b="1">
                <a:solidFill>
                  <a:srgbClr val="091e69"/>
                </a:solidFill>
                <a:latin typeface="PCFAIT+ArialMTPro-Bold"/>
                <a:cs typeface="PCFAIT+ArialMTPro-Bold"/>
              </a:rPr>
              <a:t>ASPEK</a:t>
            </a:r>
            <a:r>
              <a:rPr dirty="0" sz="4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4200" b="1">
                <a:solidFill>
                  <a:srgbClr val="091e69"/>
                </a:solidFill>
                <a:latin typeface="PCFAIT+ArialMTPro-Bold"/>
                <a:cs typeface="PCFAIT+ArialMTPro-Bold"/>
              </a:rPr>
              <a:t>KOGNITIF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6130" y="1133530"/>
            <a:ext cx="5231993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PERHATIAN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(ATTENTION)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700" y="1952899"/>
            <a:ext cx="9830791" cy="20935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Perhatian</a:t>
            </a:r>
            <a:r>
              <a:rPr dirty="0" sz="2800" spc="95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(Attention)</a:t>
            </a:r>
            <a:r>
              <a:rPr dirty="0" sz="2800" spc="166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sering</a:t>
            </a:r>
            <a:r>
              <a:rPr dirty="0" sz="2800" spc="125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disebut</a:t>
            </a:r>
            <a:r>
              <a:rPr dirty="0" sz="2800" spc="107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sebagai</a:t>
            </a:r>
            <a:r>
              <a:rPr dirty="0" sz="2800" spc="112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"penyaring"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atau</a:t>
            </a:r>
            <a:r>
              <a:rPr dirty="0" sz="2800" spc="1485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"gerbang"</a:t>
            </a:r>
            <a:r>
              <a:rPr dirty="0" sz="2800" spc="1482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informasi.</a:t>
            </a:r>
            <a:r>
              <a:rPr dirty="0" sz="2800" spc="1477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Secara</a:t>
            </a:r>
            <a:r>
              <a:rPr dirty="0" sz="2800" spc="1434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sederhana,</a:t>
            </a:r>
            <a:r>
              <a:rPr dirty="0" sz="2800" spc="1463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atensi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adalah</a:t>
            </a:r>
            <a:r>
              <a:rPr dirty="0" sz="2800" spc="299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proses</a:t>
            </a:r>
            <a:r>
              <a:rPr dirty="0" sz="2800" spc="273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mental</a:t>
            </a:r>
            <a:r>
              <a:rPr dirty="0" sz="2800" spc="307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ketika</a:t>
            </a:r>
            <a:r>
              <a:rPr dirty="0" sz="2800" spc="221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siswa</a:t>
            </a:r>
            <a:r>
              <a:rPr dirty="0" sz="2800" spc="194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memusatkan</a:t>
            </a:r>
            <a:r>
              <a:rPr dirty="0" sz="2800" spc="294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sumber</a:t>
            </a:r>
          </a:p>
          <a:p>
            <a:pPr marL="0" marR="0">
              <a:lnSpc>
                <a:spcPts val="2748"/>
              </a:lnSpc>
              <a:spcBef>
                <a:spcPts val="61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daya</a:t>
            </a:r>
            <a:r>
              <a:rPr dirty="0" sz="2800" spc="2329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daya</a:t>
            </a:r>
            <a:r>
              <a:rPr dirty="0" sz="2800" spc="2329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pikirnya</a:t>
            </a:r>
            <a:r>
              <a:rPr dirty="0" sz="2800" spc="2443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pada</a:t>
            </a:r>
            <a:r>
              <a:rPr dirty="0" sz="2800" spc="2461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stimulus</a:t>
            </a:r>
            <a:r>
              <a:rPr dirty="0" sz="2800" spc="2459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tertentu</a:t>
            </a:r>
            <a:r>
              <a:rPr dirty="0" sz="2800" spc="2476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mengabaikan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stimulus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lainnya.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8700" y="4379844"/>
            <a:ext cx="4873792" cy="3935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Karakteristik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Utama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Perhatian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30959" y="4736962"/>
            <a:ext cx="9546222" cy="34491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Selektivitas</a:t>
            </a:r>
            <a:r>
              <a:rPr dirty="0" sz="2800" spc="963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(Selectivity):</a:t>
            </a:r>
            <a:r>
              <a:rPr dirty="0" sz="2800" spc="976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 spc="905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tidak</a:t>
            </a:r>
            <a:r>
              <a:rPr dirty="0" sz="2800" spc="1014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bisa</a:t>
            </a:r>
            <a:r>
              <a:rPr dirty="0" sz="2800" spc="1018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memproses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semua</a:t>
            </a:r>
            <a:r>
              <a:rPr dirty="0" sz="2800" spc="993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 spc="100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sekaligus.</a:t>
            </a:r>
            <a:r>
              <a:rPr dirty="0" sz="2800" spc="943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Otak</a:t>
            </a:r>
            <a:r>
              <a:rPr dirty="0" sz="2800" spc="993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memilih</a:t>
            </a:r>
            <a:r>
              <a:rPr dirty="0" sz="2800" spc="1014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mana</a:t>
            </a:r>
            <a:r>
              <a:rPr dirty="0" sz="2800" spc="99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relevan</a:t>
            </a:r>
            <a:r>
              <a:rPr dirty="0" sz="2800" spc="586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(misal:</a:t>
            </a:r>
            <a:r>
              <a:rPr dirty="0" sz="2800" spc="66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suara</a:t>
            </a:r>
            <a:r>
              <a:rPr dirty="0" sz="2800" spc="61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guru)</a:t>
            </a:r>
            <a:r>
              <a:rPr dirty="0" sz="2800" spc="644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 spc="63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membuang</a:t>
            </a:r>
            <a:r>
              <a:rPr dirty="0" sz="2800" spc="598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 spc="56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tidak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relevan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(misal: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kipas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angin).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Kapasitas</a:t>
            </a:r>
            <a:r>
              <a:rPr dirty="0" sz="2800" spc="1043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Terbatas</a:t>
            </a:r>
            <a:r>
              <a:rPr dirty="0" sz="2800" spc="798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(Limited</a:t>
            </a:r>
            <a:r>
              <a:rPr dirty="0" sz="2800" spc="1068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Capacity):</a:t>
            </a:r>
            <a:r>
              <a:rPr dirty="0" sz="2800" spc="106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Energi</a:t>
            </a:r>
            <a:r>
              <a:rPr dirty="0" sz="2800" spc="1057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mental</a:t>
            </a:r>
          </a:p>
          <a:p>
            <a:pPr marL="302259" marR="0">
              <a:lnSpc>
                <a:spcPts val="2798"/>
              </a:lnSpc>
              <a:spcBef>
                <a:spcPts val="50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 spc="59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terbatas.</a:t>
            </a:r>
            <a:r>
              <a:rPr dirty="0" sz="2800" spc="68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2800" spc="707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 spc="59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melakukan</a:t>
            </a:r>
            <a:r>
              <a:rPr dirty="0" sz="2800" spc="688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dua</a:t>
            </a:r>
            <a:r>
              <a:rPr dirty="0" sz="2800" spc="69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tugas</a:t>
            </a:r>
            <a:r>
              <a:rPr dirty="0" sz="2800" spc="659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berat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sekaligus</a:t>
            </a:r>
            <a:r>
              <a:rPr dirty="0" sz="2800" spc="2454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(multitasking),</a:t>
            </a:r>
            <a:r>
              <a:rPr dirty="0" sz="2800" spc="2465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performa</a:t>
            </a:r>
            <a:r>
              <a:rPr dirty="0" sz="2800" spc="246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pada</a:t>
            </a:r>
            <a:r>
              <a:rPr dirty="0" sz="2800" spc="2446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keduanya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biasanya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menurun.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30959" y="8149705"/>
            <a:ext cx="9517545" cy="1316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Kewaspadaan</a:t>
            </a:r>
            <a:r>
              <a:rPr dirty="0" sz="2800" spc="1619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(Vigilance):</a:t>
            </a:r>
            <a:r>
              <a:rPr dirty="0" sz="2800" spc="176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Kemampuan</a:t>
            </a:r>
            <a:r>
              <a:rPr dirty="0" sz="2800" spc="1686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 spc="1679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mempertahankan</a:t>
            </a:r>
            <a:r>
              <a:rPr dirty="0" sz="2800" spc="44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fokus</a:t>
            </a:r>
            <a:r>
              <a:rPr dirty="0" sz="2800" spc="44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dalam</a:t>
            </a:r>
            <a:r>
              <a:rPr dirty="0" sz="2800" spc="473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jangka</a:t>
            </a:r>
            <a:r>
              <a:rPr dirty="0" sz="2800" spc="463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waktu</a:t>
            </a:r>
            <a:r>
              <a:rPr dirty="0" sz="2800" spc="45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lama</a:t>
            </a:r>
            <a:r>
              <a:rPr dirty="0" sz="2800" spc="48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pada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tugas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monoton.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06130" y="1133530"/>
            <a:ext cx="5231993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PERHATIAN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(ATTENTION)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4597" y="2293869"/>
            <a:ext cx="9919625" cy="2520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Teori</a:t>
            </a:r>
            <a:r>
              <a:rPr dirty="0" sz="2800" spc="-208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Filter</a:t>
            </a:r>
            <a:r>
              <a:rPr dirty="0" sz="2800" spc="52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(Broadbent’s</a:t>
            </a:r>
            <a:r>
              <a:rPr dirty="0" sz="2800" spc="-8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Filter</a:t>
            </a:r>
            <a:r>
              <a:rPr dirty="0" sz="2800" spc="52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Model)</a:t>
            </a:r>
            <a:r>
              <a:rPr dirty="0" sz="2800" spc="66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menjelaskan</a:t>
            </a:r>
            <a:r>
              <a:rPr dirty="0" sz="2800" spc="2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bahwa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otak</a:t>
            </a:r>
            <a:r>
              <a:rPr dirty="0" sz="2800" spc="755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memiliki</a:t>
            </a:r>
            <a:r>
              <a:rPr dirty="0" sz="2800" spc="734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saluran</a:t>
            </a:r>
            <a:r>
              <a:rPr dirty="0" sz="2800" spc="74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spc="655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sempit.</a:t>
            </a:r>
            <a:r>
              <a:rPr dirty="0" sz="2800" spc="748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Bayangkan</a:t>
            </a:r>
            <a:r>
              <a:rPr dirty="0" sz="2800" spc="617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sebuah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leher</a:t>
            </a:r>
            <a:r>
              <a:rPr dirty="0" sz="2800" spc="248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botol</a:t>
            </a:r>
            <a:r>
              <a:rPr dirty="0" sz="2800" spc="27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(bottleneck).</a:t>
            </a:r>
            <a:r>
              <a:rPr dirty="0" sz="2800" spc="217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Ribuan</a:t>
            </a:r>
            <a:r>
              <a:rPr dirty="0" sz="2800" spc="235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informasi</a:t>
            </a:r>
            <a:r>
              <a:rPr dirty="0" sz="2800" spc="252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masuk</a:t>
            </a:r>
            <a:r>
              <a:rPr dirty="0" sz="2800" spc="246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melalui</a:t>
            </a:r>
          </a:p>
          <a:p>
            <a:pPr marL="0" marR="0">
              <a:lnSpc>
                <a:spcPts val="2748"/>
              </a:lnSpc>
              <a:spcBef>
                <a:spcPts val="61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indera,</a:t>
            </a:r>
            <a:r>
              <a:rPr dirty="0" sz="2800" spc="448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tetapi</a:t>
            </a:r>
            <a:r>
              <a:rPr dirty="0" sz="2800" spc="49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hanya</a:t>
            </a:r>
            <a:r>
              <a:rPr dirty="0" sz="2800" spc="382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informasi</a:t>
            </a:r>
            <a:r>
              <a:rPr dirty="0" sz="2800" spc="482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spc="389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"lolos</a:t>
            </a:r>
            <a:r>
              <a:rPr dirty="0" sz="2800" spc="48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sensor"</a:t>
            </a:r>
            <a:r>
              <a:rPr dirty="0" sz="2800" spc="476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filter</a:t>
            </a:r>
          </a:p>
          <a:p>
            <a:pPr marL="0" marR="0">
              <a:lnSpc>
                <a:spcPts val="274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perhatian</a:t>
            </a:r>
            <a:r>
              <a:rPr dirty="0" sz="2800" spc="767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spc="673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akan</a:t>
            </a:r>
            <a:r>
              <a:rPr dirty="0" sz="2800" spc="761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masuk</a:t>
            </a:r>
            <a:r>
              <a:rPr dirty="0" sz="2800" spc="761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ke</a:t>
            </a:r>
            <a:r>
              <a:rPr dirty="0" sz="2800" spc="692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memori</a:t>
            </a:r>
            <a:r>
              <a:rPr dirty="0" sz="2800" spc="767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jangka</a:t>
            </a:r>
            <a:r>
              <a:rPr dirty="0" sz="2800" spc="759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pendek</a:t>
            </a:r>
          </a:p>
          <a:p>
            <a:pPr marL="0" marR="0">
              <a:lnSpc>
                <a:spcPts val="2748"/>
              </a:lnSpc>
              <a:spcBef>
                <a:spcPts val="61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untuk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dipelajari.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700" y="5480883"/>
            <a:ext cx="5763541" cy="3935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Komponen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Perhatian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dalam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Belajar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30959" y="5838001"/>
            <a:ext cx="9617627" cy="34491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Alerting</a:t>
            </a:r>
            <a:r>
              <a:rPr dirty="0" sz="2800" spc="170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(Kesiagaan):</a:t>
            </a:r>
            <a:r>
              <a:rPr dirty="0" sz="2800" spc="160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Kemampuan</a:t>
            </a:r>
            <a:r>
              <a:rPr dirty="0" sz="2800" spc="1604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 spc="1694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siap</a:t>
            </a:r>
            <a:r>
              <a:rPr dirty="0" sz="2800" spc="1705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siaga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menerima</a:t>
            </a:r>
            <a:r>
              <a:rPr dirty="0" sz="2800" spc="95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informasi.</a:t>
            </a:r>
            <a:r>
              <a:rPr dirty="0" sz="2800" spc="947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 spc="83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 spc="864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"siap"</a:t>
            </a:r>
            <a:r>
              <a:rPr dirty="0" sz="2800" spc="93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2800" spc="914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mental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cepat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menangkap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Orienting</a:t>
            </a:r>
            <a:r>
              <a:rPr dirty="0" sz="2800" spc="498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(Pengarahan):</a:t>
            </a:r>
            <a:r>
              <a:rPr dirty="0" sz="2800" spc="306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Mengarahkan</a:t>
            </a:r>
            <a:r>
              <a:rPr dirty="0" sz="2800" spc="45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indera</a:t>
            </a:r>
            <a:r>
              <a:rPr dirty="0" sz="2800" spc="473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(mata</a:t>
            </a:r>
            <a:r>
              <a:rPr dirty="0" sz="2800" spc="511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telinga)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sumber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Executive</a:t>
            </a:r>
            <a:r>
              <a:rPr dirty="0" sz="2800" spc="169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Control</a:t>
            </a:r>
            <a:r>
              <a:rPr dirty="0" sz="2800" spc="375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(Kontrol</a:t>
            </a:r>
            <a:r>
              <a:rPr dirty="0" sz="2800" spc="289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Eksekutif):</a:t>
            </a:r>
            <a:r>
              <a:rPr dirty="0" sz="2800" spc="367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Kemampuan</a:t>
            </a:r>
            <a:r>
              <a:rPr dirty="0" sz="2800" spc="27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memindahkan</a:t>
            </a:r>
            <a:r>
              <a:rPr dirty="0" sz="2800" spc="143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fokus</a:t>
            </a:r>
            <a:r>
              <a:rPr dirty="0" sz="2800" spc="1418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</a:t>
            </a:r>
            <a:r>
              <a:rPr dirty="0" sz="2800" spc="1457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satu</a:t>
            </a:r>
            <a:r>
              <a:rPr dirty="0" sz="2800" spc="1446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hal</a:t>
            </a:r>
            <a:r>
              <a:rPr dirty="0" sz="2800" spc="145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</a:t>
            </a:r>
            <a:r>
              <a:rPr dirty="0" sz="2800" spc="1359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hal</a:t>
            </a:r>
            <a:r>
              <a:rPr dirty="0" sz="2800" spc="1452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lain</a:t>
            </a:r>
            <a:r>
              <a:rPr dirty="0" sz="2800" spc="1455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memutuskan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tetap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fokus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meskipun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gangguan.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06130" y="1133530"/>
            <a:ext cx="4216806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92506" y="2128083"/>
            <a:ext cx="7482253" cy="820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membantu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tetap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fokus,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perlu</a:t>
            </a:r>
          </a:p>
          <a:p>
            <a:pPr marL="0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memahami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dua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jenis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faktor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92506" y="3407861"/>
            <a:ext cx="4537514" cy="3935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Faktor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Eksternal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(Stimulus):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94765" y="3764979"/>
            <a:ext cx="8535982" cy="2169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Intensitas: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keras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warna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menarik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perhatian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Kebaruan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(Novelty):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Hal-hal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unik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biasanya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cepat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ditangkap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oleh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perhatian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94765" y="5897945"/>
            <a:ext cx="8416190" cy="88964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Perulangan: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diulang-ulang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memiliki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peluang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lebih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besar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diperhatikan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92506" y="7247200"/>
            <a:ext cx="8500899" cy="12467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Faktor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Internal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(Individu):</a:t>
            </a:r>
          </a:p>
          <a:p>
            <a:pPr marL="302259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Motivasi/Minat: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cenderung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memperhatikan</a:t>
            </a:r>
          </a:p>
          <a:p>
            <a:pPr marL="604518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hal-hal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sukai.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594765" y="8457504"/>
            <a:ext cx="8160247" cy="88964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Kondisi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Fisik: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Kelelahan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kurang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tidur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sangat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menurunkan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kapasitas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atensi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133530"/>
            <a:ext cx="2185212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PERSEPSI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1911411"/>
            <a:ext cx="8915195" cy="14125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Persepsi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adalah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proses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pengorganisasian</a:t>
            </a:r>
          </a:p>
          <a:p>
            <a:pPr marL="0" marR="0">
              <a:lnSpc>
                <a:spcPts val="3142"/>
              </a:lnSpc>
              <a:spcBef>
                <a:spcPts val="747"/>
              </a:spcBef>
              <a:spcAft>
                <a:spcPts val="0"/>
              </a:spcAft>
            </a:pP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penginterpretasian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kesan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sensoris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untuk</a:t>
            </a:r>
          </a:p>
          <a:p>
            <a:pPr marL="0" marR="0">
              <a:lnSpc>
                <a:spcPts val="3142"/>
              </a:lnSpc>
              <a:spcBef>
                <a:spcPts val="697"/>
              </a:spcBef>
              <a:spcAft>
                <a:spcPts val="0"/>
              </a:spcAft>
            </a:pP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memberikan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makna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pada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91e69"/>
                </a:solidFill>
                <a:latin typeface="PCFAIT+ArialMTPro-Bold"/>
                <a:cs typeface="PCFAIT+ArialMTPro-Bold"/>
              </a:rPr>
              <a:t>lingkungan.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8700" y="3473510"/>
            <a:ext cx="8889998" cy="23952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Setelah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lolos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dari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penyaring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atensi,</a:t>
            </a:r>
          </a:p>
          <a:p>
            <a:pPr marL="0" marR="0">
              <a:lnSpc>
                <a:spcPts val="3200"/>
              </a:lnSpc>
              <a:spcBef>
                <a:spcPts val="63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masuk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ke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tahap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persepsi.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atensi</a:t>
            </a:r>
          </a:p>
          <a:p>
            <a:pPr marL="0" marR="0">
              <a:lnSpc>
                <a:spcPts val="320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tentang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"apa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pilih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dilihat",</a:t>
            </a:r>
          </a:p>
          <a:p>
            <a:pPr marL="0" marR="0">
              <a:lnSpc>
                <a:spcPts val="3200"/>
              </a:lnSpc>
              <a:spcBef>
                <a:spcPts val="63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maka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persepsi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adalah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tentang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"bagaimana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</a:p>
          <a:p>
            <a:pPr marL="0" marR="0">
              <a:lnSpc>
                <a:spcPts val="320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mengartikan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apa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kita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lihat."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8700" y="6092885"/>
            <a:ext cx="8983877" cy="33705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Mengapa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Persepsi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Penting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dalam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Belajar?</a:t>
            </a:r>
          </a:p>
          <a:p>
            <a:pPr marL="0" marR="0">
              <a:lnSpc>
                <a:spcPts val="3200"/>
              </a:lnSpc>
              <a:spcBef>
                <a:spcPts val="697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Jika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memiliki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persepsi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negatif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terhadap</a:t>
            </a:r>
          </a:p>
          <a:p>
            <a:pPr marL="0" marR="0">
              <a:lnSpc>
                <a:spcPts val="3200"/>
              </a:lnSpc>
              <a:spcBef>
                <a:spcPts val="690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pelajaran,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maka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meskipun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</a:p>
          <a:p>
            <a:pPr marL="0" marR="0">
              <a:lnSpc>
                <a:spcPts val="3200"/>
              </a:lnSpc>
              <a:spcBef>
                <a:spcPts val="640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dijelaskan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sangat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jelas,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otaknya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akan</a:t>
            </a:r>
          </a:p>
          <a:p>
            <a:pPr marL="0" marR="0">
              <a:lnSpc>
                <a:spcPts val="320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cenderung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menolak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mendistorsi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</a:p>
          <a:p>
            <a:pPr marL="0" marR="0">
              <a:lnSpc>
                <a:spcPts val="3200"/>
              </a:lnSpc>
              <a:spcBef>
                <a:spcPts val="640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tersebut.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Itulah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sebabnya,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membangun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persepsi</a:t>
            </a:r>
          </a:p>
          <a:p>
            <a:pPr marL="0" marR="0">
              <a:lnSpc>
                <a:spcPts val="3200"/>
              </a:lnSpc>
              <a:spcBef>
                <a:spcPts val="63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positif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awal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pembelajaran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sangat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krusial.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133530"/>
            <a:ext cx="2185212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PERSEPSI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2449784"/>
            <a:ext cx="7741512" cy="14198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Persepsi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tidak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terjadi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instan,</a:t>
            </a:r>
          </a:p>
          <a:p>
            <a:pPr marL="0" marR="0">
              <a:lnSpc>
                <a:spcPts val="3200"/>
              </a:lnSpc>
              <a:spcBef>
                <a:spcPts val="63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melainkan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melalui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urutan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melibatkan</a:t>
            </a:r>
          </a:p>
          <a:p>
            <a:pPr marL="0" marR="0">
              <a:lnSpc>
                <a:spcPts val="3200"/>
              </a:lnSpc>
              <a:spcBef>
                <a:spcPts val="690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fisik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mental: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74140" y="4395894"/>
            <a:ext cx="7930487" cy="43522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2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3250">
                <a:solidFill>
                  <a:srgbClr val="031040"/>
                </a:solidFill>
                <a:latin typeface="KSFOOR+ArialMTPro-Regular"/>
                <a:cs typeface="KSFOOR+ArialMTPro-Regular"/>
              </a:rPr>
              <a:t>1.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Stimulus: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Adanya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objek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peristiwa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di</a:t>
            </a:r>
          </a:p>
          <a:p>
            <a:pPr marL="345440" marR="0">
              <a:lnSpc>
                <a:spcPts val="3200"/>
              </a:lnSpc>
              <a:spcBef>
                <a:spcPts val="626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dunia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nyata.</a:t>
            </a:r>
          </a:p>
          <a:p>
            <a:pPr marL="0" marR="0">
              <a:lnSpc>
                <a:spcPts val="3250"/>
              </a:lnSpc>
              <a:spcBef>
                <a:spcPts val="603"/>
              </a:spcBef>
              <a:spcAft>
                <a:spcPts val="0"/>
              </a:spcAft>
            </a:pPr>
            <a:r>
              <a:rPr dirty="0" sz="3250">
                <a:solidFill>
                  <a:srgbClr val="031040"/>
                </a:solidFill>
                <a:latin typeface="KSFOOR+ArialMTPro-Regular"/>
                <a:cs typeface="KSFOOR+ArialMTPro-Regular"/>
              </a:rPr>
              <a:t>2.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Registrasi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Sensoris: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Indera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(mata,</a:t>
            </a:r>
          </a:p>
          <a:p>
            <a:pPr marL="345440" marR="0">
              <a:lnSpc>
                <a:spcPts val="3200"/>
              </a:lnSpc>
              <a:spcBef>
                <a:spcPts val="676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telinga,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dll.)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menangkap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stimulus</a:t>
            </a:r>
          </a:p>
          <a:p>
            <a:pPr marL="345440" marR="0">
              <a:lnSpc>
                <a:spcPts val="3200"/>
              </a:lnSpc>
              <a:spcBef>
                <a:spcPts val="63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tersebut.</a:t>
            </a:r>
          </a:p>
          <a:p>
            <a:pPr marL="0" marR="0">
              <a:lnSpc>
                <a:spcPts val="3250"/>
              </a:lnSpc>
              <a:spcBef>
                <a:spcPts val="653"/>
              </a:spcBef>
              <a:spcAft>
                <a:spcPts val="0"/>
              </a:spcAft>
            </a:pPr>
            <a:r>
              <a:rPr dirty="0" sz="3250">
                <a:solidFill>
                  <a:srgbClr val="031040"/>
                </a:solidFill>
                <a:latin typeface="KSFOOR+ArialMTPro-Regular"/>
                <a:cs typeface="KSFOOR+ArialMTPro-Regular"/>
              </a:rPr>
              <a:t>3.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Interpretasi: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Otak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mencocokkan</a:t>
            </a:r>
          </a:p>
          <a:p>
            <a:pPr marL="345440" marR="0">
              <a:lnSpc>
                <a:spcPts val="3200"/>
              </a:lnSpc>
              <a:spcBef>
                <a:spcPts val="626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informasi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baru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pengetahuan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</a:p>
          <a:p>
            <a:pPr marL="345440" marR="0">
              <a:lnSpc>
                <a:spcPts val="3200"/>
              </a:lnSpc>
              <a:spcBef>
                <a:spcPts val="639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pengalaman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lalu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(memori).</a:t>
            </a:r>
          </a:p>
          <a:p>
            <a:pPr marL="0" marR="0">
              <a:lnSpc>
                <a:spcPts val="3250"/>
              </a:lnSpc>
              <a:spcBef>
                <a:spcPts val="653"/>
              </a:spcBef>
              <a:spcAft>
                <a:spcPts val="0"/>
              </a:spcAft>
            </a:pPr>
            <a:r>
              <a:rPr dirty="0" sz="3250">
                <a:solidFill>
                  <a:srgbClr val="031040"/>
                </a:solidFill>
                <a:latin typeface="KSFOOR+ArialMTPro-Regular"/>
                <a:cs typeface="KSFOOR+ArialMTPro-Regular"/>
              </a:rPr>
              <a:t>4.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Respon: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Munculnya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pemahaman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19581" y="8789623"/>
            <a:ext cx="2275840" cy="444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tindakan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02018" y="8789623"/>
            <a:ext cx="1620723" cy="444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31040"/>
                </a:solidFill>
                <a:latin typeface="KSFOOR+ArialMTPro-Regular"/>
                <a:cs typeface="KSFOOR+ArialMTPro-Regular"/>
              </a:rPr>
              <a:t>ersebut.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133530"/>
            <a:ext cx="4216806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2012992"/>
            <a:ext cx="8351385" cy="12467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1.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Membangun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First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Impression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Kuat</a:t>
            </a:r>
          </a:p>
          <a:p>
            <a:pPr marL="0" marR="0">
              <a:lnSpc>
                <a:spcPts val="279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Persepsi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seringkali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terbentuk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dalam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beberapa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menit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pertama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pertemuan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(efek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Primacy).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30959" y="3223295"/>
            <a:ext cx="8120790" cy="2169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Tunjukkan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bahwa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kompeten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(menguasai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materi)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namun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tetap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hangat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dapat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didekati.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Kontak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senyuman,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posisi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tubuh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terbuka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menunjukkan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kesiapan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membantu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8700" y="5425736"/>
            <a:ext cx="8431367" cy="25265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2.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Mengelola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Perceptual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Set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(Ekspektasi)</a:t>
            </a:r>
          </a:p>
          <a:p>
            <a:pPr marL="0" marR="0">
              <a:lnSpc>
                <a:spcPts val="279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sering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datang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prasangka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bahwa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mata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pelajaran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tertentu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"sulit"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"membosankan".</a:t>
            </a:r>
          </a:p>
          <a:p>
            <a:pPr marL="302259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Jelaskan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tujuan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pembelajaran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secara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jelas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dan</a:t>
            </a:r>
          </a:p>
          <a:p>
            <a:pPr marL="604518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tunjukkan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bahwa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target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tersebut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dapat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dicapai</a:t>
            </a:r>
          </a:p>
          <a:p>
            <a:pPr marL="604518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(achievable).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30959" y="7915820"/>
            <a:ext cx="8693813" cy="88964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Tunjukkan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relevansi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kehidupan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nyata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karier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masa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depan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633218" y="8838482"/>
            <a:ext cx="2285593" cy="8201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mempersepsi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bermanfa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809260" y="8838482"/>
            <a:ext cx="1911281" cy="3935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dianggap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93261" y="1133530"/>
            <a:ext cx="4216806" cy="43718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42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DAN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3200" b="1">
                <a:solidFill>
                  <a:srgbClr val="031040"/>
                </a:solidFill>
                <a:latin typeface="PCFAIT+ArialMTPro-Bold"/>
                <a:cs typeface="PCFAIT+ArialMTPro-Bold"/>
              </a:rPr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8700" y="2012992"/>
            <a:ext cx="8747382" cy="12467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3.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Menggunakan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Strategi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Top-Down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Processing</a:t>
            </a:r>
          </a:p>
          <a:p>
            <a:pPr marL="0" marR="0">
              <a:lnSpc>
                <a:spcPts val="279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Bantu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menggunakan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pengetahuan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lama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memahami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hal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baru.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30959" y="3223295"/>
            <a:ext cx="8791924" cy="21694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Apersepsi,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mulailah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kelas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mengaitkan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dengan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materi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sebelumnya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pengalaman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sehari-hari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sudah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pahami.</a:t>
            </a:r>
          </a:p>
          <a:p>
            <a:pPr marL="0" marR="0">
              <a:lnSpc>
                <a:spcPts val="3182"/>
              </a:lnSpc>
              <a:spcBef>
                <a:spcPts val="12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Analogi,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gunakan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perumpamaan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sederhana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untuk</a:t>
            </a:r>
          </a:p>
          <a:p>
            <a:pPr marL="302259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menjelaskan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konsep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abstrak.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8700" y="5425736"/>
            <a:ext cx="8884593" cy="167335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4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4.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Memberikan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Feedback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yang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 </a:t>
            </a:r>
            <a:r>
              <a:rPr dirty="0" sz="2800" b="1">
                <a:solidFill>
                  <a:srgbClr val="031040"/>
                </a:solidFill>
                <a:latin typeface="PCFAIT+ArialMTPro-Bold"/>
                <a:cs typeface="PCFAIT+ArialMTPro-Bold"/>
              </a:rPr>
              <a:t>Konstruktif</a:t>
            </a:r>
          </a:p>
          <a:p>
            <a:pPr marL="0" marR="0">
              <a:lnSpc>
                <a:spcPts val="2798"/>
              </a:lnSpc>
              <a:spcBef>
                <a:spcPts val="6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Cara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guru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nilai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atau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kritik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sangat</a:t>
            </a:r>
          </a:p>
          <a:p>
            <a:pPr marL="0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memengaruhi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persepsi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siswa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terhadap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kemampuannya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sendiri.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30959" y="7062634"/>
            <a:ext cx="8831737" cy="1316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Fokus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pada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Proses,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Hasil.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Berikan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pujian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atas</a:t>
            </a:r>
          </a:p>
          <a:p>
            <a:pPr marL="302259" marR="0">
              <a:lnSpc>
                <a:spcPts val="2798"/>
              </a:lnSpc>
              <a:spcBef>
                <a:spcPts val="51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usaha,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bukan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hanya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karena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mereka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pintar.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Ini</a:t>
            </a:r>
          </a:p>
          <a:p>
            <a:pPr marL="302259" marR="0">
              <a:lnSpc>
                <a:spcPts val="2798"/>
              </a:lnSpc>
              <a:spcBef>
                <a:spcPts val="559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membangun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growth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mindset.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30959" y="8342414"/>
            <a:ext cx="7883335" cy="46304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82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31040"/>
                </a:solidFill>
                <a:latin typeface="EVIMGA+ArialMT"/>
                <a:cs typeface="EVIMGA+ArialMT"/>
              </a:rPr>
              <a:t>•</a:t>
            </a:r>
            <a:r>
              <a:rPr dirty="0" sz="2850" spc="669">
                <a:solidFill>
                  <a:srgbClr val="03104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Kritik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yang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Membangun.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Sampaikan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kesalahan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33218" y="8838482"/>
            <a:ext cx="2365574" cy="82016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sebagai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pelua</a:t>
            </a:r>
          </a:p>
          <a:p>
            <a:pPr marL="0" marR="0">
              <a:lnSpc>
                <a:spcPts val="2798"/>
              </a:lnSpc>
              <a:spcBef>
                <a:spcPts val="56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permanen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849784" y="8838482"/>
            <a:ext cx="2958503" cy="39357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7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ebagai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 </a:t>
            </a:r>
            <a:r>
              <a:rPr dirty="0" sz="2800">
                <a:solidFill>
                  <a:srgbClr val="031040"/>
                </a:solidFill>
                <a:latin typeface="KSFOOR+ArialMTPro-Regular"/>
                <a:cs typeface="KSFOOR+ArialMTPro-Regular"/>
              </a:rPr>
              <a:t>kegagalan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Administrator</dc:creator>
  <cp:lastModifiedBy>Administrator</cp:lastModifiedBy>
  <cp:revision>1</cp:revision>
  <dcterms:modified xsi:type="dcterms:W3CDTF">2026-02-09T22:40:34-06:00</dcterms:modified>
</cp:coreProperties>
</file>