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761D-FAB3-4853-9484-EA68FB1D8996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587-6A6B-4442-BF8B-12C996A201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September 12,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2B1B13E-D5AF-485E-81A1-82A140076526}" type="datetime4">
              <a:rPr lang="en-US" smtClean="0"/>
              <a:pPr/>
              <a:t>September 12,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096" y="403412"/>
            <a:ext cx="995449" cy="605117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987" y="403412"/>
            <a:ext cx="51955" cy="605117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6552" y="403412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57150" y="6858000"/>
                </a:move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lnTo>
                  <a:pt x="57150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2887" y="403412"/>
            <a:ext cx="25631" cy="6051176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81297" y="403412"/>
            <a:ext cx="9236" cy="6051176"/>
          </a:xfrm>
          <a:custGeom>
            <a:avLst/>
            <a:gdLst/>
            <a:ahLst/>
            <a:cxnLst/>
            <a:rect l="l" t="t" r="r" b="b"/>
            <a:pathLst>
              <a:path w="10159" h="6858000">
                <a:moveTo>
                  <a:pt x="9906" y="6858000"/>
                </a:moveTo>
                <a:lnTo>
                  <a:pt x="9906" y="0"/>
                </a:lnTo>
                <a:lnTo>
                  <a:pt x="0" y="0"/>
                </a:lnTo>
                <a:lnTo>
                  <a:pt x="0" y="6858000"/>
                </a:lnTo>
                <a:lnTo>
                  <a:pt x="9906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75012" y="403411"/>
            <a:ext cx="52532" cy="6051176"/>
          </a:xfrm>
          <a:custGeom>
            <a:avLst/>
            <a:gdLst/>
            <a:ahLst/>
            <a:cxnLst/>
            <a:rect l="l" t="t" r="r" b="b"/>
            <a:pathLst>
              <a:path w="57784" h="6858000">
                <a:moveTo>
                  <a:pt x="11442" y="0"/>
                </a:moveTo>
                <a:lnTo>
                  <a:pt x="0" y="0"/>
                </a:lnTo>
                <a:lnTo>
                  <a:pt x="0" y="6858000"/>
                </a:lnTo>
                <a:lnTo>
                  <a:pt x="11442" y="6858000"/>
                </a:lnTo>
                <a:lnTo>
                  <a:pt x="11442" y="0"/>
                </a:lnTo>
                <a:close/>
              </a:path>
              <a:path w="57784" h="6858000">
                <a:moveTo>
                  <a:pt x="57162" y="0"/>
                </a:moveTo>
                <a:lnTo>
                  <a:pt x="22872" y="0"/>
                </a:lnTo>
                <a:lnTo>
                  <a:pt x="22872" y="6858000"/>
                </a:lnTo>
                <a:lnTo>
                  <a:pt x="57162" y="6858000"/>
                </a:lnTo>
                <a:lnTo>
                  <a:pt x="57162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381297" y="2133600"/>
            <a:ext cx="6310745" cy="2089000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endParaRPr sz="2700" dirty="0">
              <a:latin typeface="Cambria"/>
              <a:cs typeface="Cambria"/>
            </a:endParaRPr>
          </a:p>
          <a:p>
            <a:pPr marL="11397"/>
            <a:r>
              <a:rPr lang="en-US" b="1" spc="278" dirty="0" smtClean="0">
                <a:latin typeface="Cambria"/>
                <a:cs typeface="Cambria"/>
              </a:rPr>
              <a:t>PE</a:t>
            </a:r>
            <a:r>
              <a:rPr b="1" spc="278" dirty="0" smtClean="0">
                <a:latin typeface="Cambria"/>
                <a:cs typeface="Cambria"/>
              </a:rPr>
              <a:t>NYAKIT</a:t>
            </a:r>
            <a:r>
              <a:rPr b="1" spc="283" dirty="0" smtClean="0">
                <a:latin typeface="Cambria"/>
                <a:cs typeface="Cambria"/>
              </a:rPr>
              <a:t> </a:t>
            </a:r>
            <a:r>
              <a:rPr lang="en-US" b="1" spc="242" dirty="0" smtClean="0">
                <a:latin typeface="Cambria"/>
                <a:cs typeface="Cambria"/>
              </a:rPr>
              <a:t>AK</a:t>
            </a:r>
            <a:r>
              <a:rPr b="1" spc="242" dirty="0" smtClean="0">
                <a:latin typeface="Cambria"/>
                <a:cs typeface="Cambria"/>
              </a:rPr>
              <a:t>IBAT</a:t>
            </a:r>
            <a:r>
              <a:rPr b="1" spc="278" dirty="0" smtClean="0">
                <a:latin typeface="Cambria"/>
                <a:cs typeface="Cambria"/>
              </a:rPr>
              <a:t> </a:t>
            </a:r>
            <a:r>
              <a:rPr lang="en-US" b="1" spc="389" dirty="0" smtClean="0">
                <a:latin typeface="Cambria"/>
                <a:cs typeface="Cambria"/>
              </a:rPr>
              <a:t>KE</a:t>
            </a:r>
            <a:r>
              <a:rPr b="1" spc="389" dirty="0" smtClean="0">
                <a:latin typeface="Cambria"/>
                <a:cs typeface="Cambria"/>
              </a:rPr>
              <a:t>RJA</a:t>
            </a:r>
            <a:r>
              <a:rPr lang="en-US" b="1" spc="389" dirty="0" smtClean="0">
                <a:latin typeface="Cambria"/>
                <a:cs typeface="Cambria"/>
              </a:rPr>
              <a:t> (PAK)</a:t>
            </a:r>
            <a:endParaRPr sz="2700" dirty="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39422" y="4872765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80497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1233" y="1769588"/>
            <a:ext cx="8078585" cy="3725146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11397">
              <a:spcBef>
                <a:spcPts val="628"/>
              </a:spcBef>
            </a:pP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11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Antrakosis</a:t>
            </a:r>
            <a:endParaRPr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r>
              <a:rPr spc="-4" dirty="0">
                <a:latin typeface="Times New Roman"/>
                <a:cs typeface="Times New Roman"/>
              </a:rPr>
              <a:t>Penyakit antrakosis adalah penyakit saluran pernapasan 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bara.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biasanya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dijumpai pada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pekerja-pekerja tambang batubara atau pada pekerja-pekerja 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banyak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melibatkan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penggunaan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batubara,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seperti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pengumpa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batubara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tanur besi, lokomotif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stoker</a:t>
            </a:r>
            <a:r>
              <a:rPr spc="-4" dirty="0">
                <a:latin typeface="Times New Roman"/>
                <a:cs typeface="Times New Roman"/>
              </a:rPr>
              <a:t>),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juga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kapal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laut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bertenaga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batubara,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serta pekerja boiler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 pusat Listrik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27" dirty="0">
                <a:latin typeface="Times New Roman"/>
                <a:cs typeface="Times New Roman"/>
              </a:rPr>
              <a:t>Tenaga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Uap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berbahan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bakar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batubara.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antrakosis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tiga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macam,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yaitu: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antrakosis murni, penyakit silikoantrakosis, dan penyakit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 err="1">
                <a:latin typeface="Times New Roman"/>
                <a:cs typeface="Times New Roman"/>
              </a:rPr>
              <a:t>tuberkolosilkoantrakosis</a:t>
            </a:r>
            <a:r>
              <a:rPr spc="-9" dirty="0" smtClean="0">
                <a:latin typeface="Times New Roman"/>
                <a:cs typeface="Times New Roman"/>
              </a:rPr>
              <a:t>.</a:t>
            </a:r>
            <a:r>
              <a:rPr lang="en-US" spc="-9" dirty="0" smtClean="0">
                <a:latin typeface="Times New Roman"/>
                <a:cs typeface="Times New Roman"/>
              </a:rPr>
              <a:t> </a:t>
            </a:r>
          </a:p>
          <a:p>
            <a:pPr marL="11397" marR="4559" indent="417699">
              <a:spcBef>
                <a:spcPts val="538"/>
              </a:spcBef>
            </a:pPr>
            <a:endParaRPr lang="en-US" spc="-9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endParaRPr lang="en-US" spc="-9" dirty="0" smtClean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endParaRPr lang="en-US" spc="-9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84664" y="533400"/>
            <a:ext cx="8005154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3.D PE</a:t>
            </a:r>
            <a:r>
              <a:rPr spc="251" dirty="0" smtClean="0"/>
              <a:t>NYAKIT </a:t>
            </a:r>
            <a:r>
              <a:rPr lang="en-US" spc="247" dirty="0" smtClean="0"/>
              <a:t>AN</a:t>
            </a:r>
            <a:r>
              <a:rPr spc="247" dirty="0" smtClean="0"/>
              <a:t>TRAKOSIS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13631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9278" y="1769588"/>
            <a:ext cx="8130540" cy="3661025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11397">
              <a:spcBef>
                <a:spcPts val="628"/>
              </a:spcBef>
            </a:pP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Beriliosis</a:t>
            </a:r>
            <a:endParaRPr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r>
              <a:rPr spc="-4" dirty="0">
                <a:latin typeface="Times New Roman"/>
                <a:cs typeface="Times New Roman"/>
              </a:rPr>
              <a:t>Udara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tercemar oleh debu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logam berilium, baik yang berupa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logam murni, oksida, sulfat, maupun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bentuk halogenida, dapat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saliran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pernafasan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disebut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beriliosis.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logam tersebut dapat menyebabkan nasoparingtis, bronchitis, 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pneumonitis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ditandai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 gejala sedikit demam,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batuk kering,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sesak nafas.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 beriliosis dapat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timbul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 pekerja-pekerja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industri yang menggunakan logam campuran berilium, tembaga,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</a:t>
            </a:r>
            <a:r>
              <a:rPr spc="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fluoresen,</a:t>
            </a:r>
            <a:r>
              <a:rPr spc="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pembuatan</a:t>
            </a:r>
            <a:r>
              <a:rPr spc="7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tabung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radio,</a:t>
            </a:r>
            <a:r>
              <a:rPr spc="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juga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pengolahan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 penunjang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industri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18" dirty="0" err="1">
                <a:latin typeface="Times New Roman"/>
                <a:cs typeface="Times New Roman"/>
              </a:rPr>
              <a:t>nuklir</a:t>
            </a:r>
            <a:r>
              <a:rPr spc="-18" dirty="0" smtClean="0">
                <a:latin typeface="Times New Roman"/>
                <a:cs typeface="Times New Roman"/>
              </a:rPr>
              <a:t>.</a:t>
            </a:r>
            <a:r>
              <a:rPr lang="en-US" spc="-18" dirty="0" smtClean="0">
                <a:latin typeface="Times New Roman"/>
                <a:cs typeface="Times New Roman"/>
              </a:rPr>
              <a:t> </a:t>
            </a:r>
          </a:p>
          <a:p>
            <a:pPr marL="11397" marR="4559" indent="417699">
              <a:spcBef>
                <a:spcPts val="538"/>
              </a:spcBef>
            </a:pPr>
            <a:endParaRPr lang="en-US" spc="-18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endParaRPr lang="en-US" spc="-18" dirty="0" smtClean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97378" y="609600"/>
            <a:ext cx="7818119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3.E PE</a:t>
            </a:r>
            <a:r>
              <a:rPr spc="251" dirty="0" smtClean="0"/>
              <a:t>NYAKIT </a:t>
            </a:r>
            <a:r>
              <a:rPr lang="en-US" spc="247" dirty="0" smtClean="0"/>
              <a:t>BE</a:t>
            </a:r>
            <a:r>
              <a:rPr spc="247" dirty="0" smtClean="0"/>
              <a:t>RILIOSIS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422504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72688" y="3962400"/>
            <a:ext cx="8078585" cy="2252948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11397">
              <a:spcBef>
                <a:spcPts val="628"/>
              </a:spcBef>
            </a:pPr>
            <a:r>
              <a:rPr lang="en-US" sz="2400" b="1" spc="-4" dirty="0" smtClean="0">
                <a:latin typeface="Times New Roman"/>
                <a:cs typeface="Times New Roman"/>
              </a:rPr>
              <a:t>3.G PENYAKIT KULIT </a:t>
            </a:r>
          </a:p>
          <a:p>
            <a:pPr marL="11397">
              <a:spcBef>
                <a:spcPts val="628"/>
              </a:spcBef>
            </a:pPr>
            <a:r>
              <a:rPr spc="-4" dirty="0" err="1" smtClean="0">
                <a:latin typeface="Times New Roman"/>
                <a:cs typeface="Times New Roman"/>
              </a:rPr>
              <a:t>Penyakit</a:t>
            </a:r>
            <a:r>
              <a:rPr spc="-36" dirty="0" smtClean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Kulit</a:t>
            </a:r>
            <a:endParaRPr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r>
              <a:rPr spc="-4" dirty="0">
                <a:latin typeface="Times New Roman"/>
                <a:cs typeface="Times New Roman"/>
              </a:rPr>
              <a:t>Pada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umumnya tidak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spesifik, menyusahkan, tidak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mengancam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kehidupan, dan kadang sembuh sendiri. Dermatitis kontak 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dilaporkan, 90%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merupakan penyakit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kulit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berhubungan dengan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Penting riwayat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mengidentifikasi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iritan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merupakan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membuat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peka,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karena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faktor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12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02852" y="1213485"/>
            <a:ext cx="7825512" cy="50395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z="3200" spc="251" dirty="0" smtClean="0"/>
              <a:t>3.F PE</a:t>
            </a:r>
            <a:r>
              <a:rPr sz="3200" spc="251" dirty="0" smtClean="0"/>
              <a:t>NYAKIT</a:t>
            </a:r>
            <a:r>
              <a:rPr sz="3200" spc="265" dirty="0" smtClean="0"/>
              <a:t> </a:t>
            </a:r>
            <a:r>
              <a:rPr lang="en-US" sz="3200" spc="274" dirty="0" smtClean="0"/>
              <a:t>SA</a:t>
            </a:r>
            <a:r>
              <a:rPr sz="3200" spc="274" dirty="0" smtClean="0"/>
              <a:t>LURAN</a:t>
            </a:r>
            <a:r>
              <a:rPr lang="en-US" sz="3200" spc="260" dirty="0" smtClean="0"/>
              <a:t> </a:t>
            </a:r>
            <a:r>
              <a:rPr lang="en-US" sz="3200" spc="256" dirty="0" smtClean="0"/>
              <a:t>PE</a:t>
            </a:r>
            <a:r>
              <a:rPr sz="3200" spc="256" dirty="0" smtClean="0"/>
              <a:t>RNAFASAN</a:t>
            </a:r>
            <a:endParaRPr sz="3200" dirty="0"/>
          </a:p>
        </p:txBody>
      </p:sp>
      <p:sp>
        <p:nvSpPr>
          <p:cNvPr id="12" name="object 12"/>
          <p:cNvSpPr txBox="1"/>
          <p:nvPr/>
        </p:nvSpPr>
        <p:spPr>
          <a:xfrm>
            <a:off x="324197" y="1032222"/>
            <a:ext cx="8005155" cy="239677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endParaRPr lang="en-US" sz="2700" spc="99" dirty="0" smtClean="0">
              <a:solidFill>
                <a:srgbClr val="575F6D"/>
              </a:solidFill>
              <a:latin typeface="Cambria"/>
              <a:cs typeface="Cambria"/>
            </a:endParaRPr>
          </a:p>
          <a:p>
            <a:pPr marL="11397">
              <a:spcBef>
                <a:spcPts val="1920"/>
              </a:spcBef>
            </a:pPr>
            <a:r>
              <a:rPr spc="-4" dirty="0" err="1" smtClean="0">
                <a:latin typeface="Times New Roman"/>
                <a:cs typeface="Times New Roman"/>
              </a:rPr>
              <a:t>Penyakit</a:t>
            </a:r>
            <a:r>
              <a:rPr spc="-18" dirty="0" smtClean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Saluran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Pernafasan</a:t>
            </a:r>
            <a:endParaRPr dirty="0">
              <a:latin typeface="Times New Roman"/>
              <a:cs typeface="Times New Roman"/>
            </a:endParaRPr>
          </a:p>
          <a:p>
            <a:pPr marL="429096">
              <a:spcBef>
                <a:spcPts val="538"/>
              </a:spcBef>
            </a:pPr>
            <a:r>
              <a:rPr spc="-58" dirty="0">
                <a:latin typeface="Times New Roman"/>
                <a:cs typeface="Times New Roman"/>
              </a:rPr>
              <a:t>PAK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saluran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pernafasan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bersifat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akut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maupun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kronis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11397" marR="53566"/>
            <a:r>
              <a:rPr spc="-4" dirty="0">
                <a:latin typeface="Times New Roman"/>
                <a:cs typeface="Times New Roman"/>
              </a:rPr>
              <a:t>Akut misalnya asma akibat kerja. Sering didiagnosis sebagai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tracheobronchitis akut atau karena virus kronis, misal: asbestosis.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Seperti gejala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Chronic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Obstructive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Pulmonary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Disease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(COPD)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edema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akut.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kimia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seperti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nitrogen oksida</a:t>
            </a:r>
            <a:r>
              <a:rPr spc="-9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730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59278" y="631627"/>
            <a:ext cx="8130540" cy="5056479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1920"/>
              </a:spcBef>
            </a:pPr>
            <a:r>
              <a:rPr lang="en-US" sz="2400" b="1" spc="-4" dirty="0" smtClean="0">
                <a:latin typeface="Times New Roman"/>
                <a:cs typeface="Times New Roman"/>
              </a:rPr>
              <a:t>3.H KERUSAKAN PENDENGERAN </a:t>
            </a:r>
          </a:p>
          <a:p>
            <a:pPr marL="11397">
              <a:spcBef>
                <a:spcPts val="1920"/>
              </a:spcBef>
            </a:pPr>
            <a:r>
              <a:rPr spc="-4" dirty="0" err="1" smtClean="0">
                <a:latin typeface="Times New Roman"/>
                <a:cs typeface="Times New Roman"/>
              </a:rPr>
              <a:t>Kerusakan</a:t>
            </a:r>
            <a:r>
              <a:rPr spc="-18" dirty="0" smtClean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Pendengaran</a:t>
            </a:r>
            <a:endParaRPr dirty="0">
              <a:latin typeface="Times New Roman"/>
              <a:cs typeface="Times New Roman"/>
            </a:endParaRPr>
          </a:p>
          <a:p>
            <a:pPr marL="11397" marR="768726" indent="417699">
              <a:spcBef>
                <a:spcPts val="538"/>
              </a:spcBef>
            </a:pPr>
            <a:r>
              <a:rPr spc="-4" dirty="0" err="1" smtClean="0">
                <a:latin typeface="Times New Roman"/>
                <a:cs typeface="Times New Roman"/>
              </a:rPr>
              <a:t>Banyak</a:t>
            </a:r>
            <a:r>
              <a:rPr spc="9" dirty="0" smtClean="0">
                <a:latin typeface="Times New Roman"/>
                <a:cs typeface="Times New Roman"/>
              </a:rPr>
              <a:t> </a:t>
            </a:r>
            <a:r>
              <a:rPr spc="-4" dirty="0" err="1" smtClean="0">
                <a:latin typeface="Times New Roman"/>
                <a:cs typeface="Times New Roman"/>
              </a:rPr>
              <a:t>kasus</a:t>
            </a:r>
            <a:r>
              <a:rPr spc="4" dirty="0" smtClean="0">
                <a:latin typeface="Times New Roman"/>
                <a:cs typeface="Times New Roman"/>
              </a:rPr>
              <a:t> </a:t>
            </a:r>
            <a:r>
              <a:rPr spc="-4" dirty="0" err="1" smtClean="0">
                <a:latin typeface="Times New Roman"/>
                <a:cs typeface="Times New Roman"/>
              </a:rPr>
              <a:t>gangguan</a:t>
            </a:r>
            <a:r>
              <a:rPr spc="4" dirty="0" smtClean="0">
                <a:latin typeface="Times New Roman"/>
                <a:cs typeface="Times New Roman"/>
              </a:rPr>
              <a:t> </a:t>
            </a:r>
            <a:r>
              <a:rPr spc="-4" dirty="0" err="1" smtClean="0">
                <a:latin typeface="Times New Roman"/>
                <a:cs typeface="Times New Roman"/>
              </a:rPr>
              <a:t>pendengaran</a:t>
            </a:r>
            <a:r>
              <a:rPr dirty="0" smtClean="0">
                <a:latin typeface="Times New Roman"/>
                <a:cs typeface="Times New Roman"/>
              </a:rPr>
              <a:t> </a:t>
            </a:r>
            <a:r>
              <a:rPr spc="-4" dirty="0" err="1" smtClean="0">
                <a:latin typeface="Times New Roman"/>
                <a:cs typeface="Times New Roman"/>
              </a:rPr>
              <a:t>menunjukan</a:t>
            </a:r>
            <a:r>
              <a:rPr spc="13" dirty="0" smtClean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akibat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pajanan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kebisingan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lama,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kasus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bukan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karena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11397" marR="687808"/>
            <a:r>
              <a:rPr spc="-4" dirty="0">
                <a:latin typeface="Times New Roman"/>
                <a:cs typeface="Times New Roman"/>
              </a:rPr>
              <a:t>Riwayat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secara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detail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sebaiknya didapatkan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setiap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orang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 gangguan pendengaran. Dibuat rekomendasi tentang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pencegahan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terjadinya hilang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pendengaran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>
              <a:spcBef>
                <a:spcPts val="31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1397"/>
            <a:r>
              <a:rPr lang="en-US" sz="2400" b="1" spc="-4" dirty="0" smtClean="0">
                <a:latin typeface="Times New Roman"/>
                <a:cs typeface="Times New Roman"/>
              </a:rPr>
              <a:t>3.I GEJALA PADA PUNGGUNG DAN SENDI </a:t>
            </a:r>
          </a:p>
          <a:p>
            <a:pPr marL="11397"/>
            <a:r>
              <a:rPr spc="-4" dirty="0" err="1" smtClean="0">
                <a:latin typeface="Times New Roman"/>
                <a:cs typeface="Times New Roman"/>
              </a:rPr>
              <a:t>Gejala</a:t>
            </a:r>
            <a:r>
              <a:rPr spc="-4" dirty="0" smtClean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 Punggung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Sendi</a:t>
            </a:r>
            <a:endParaRPr dirty="0">
              <a:latin typeface="Times New Roman"/>
              <a:cs typeface="Times New Roman"/>
            </a:endParaRPr>
          </a:p>
          <a:p>
            <a:pPr marL="11397" marR="1028577" indent="417699">
              <a:spcBef>
                <a:spcPts val="538"/>
              </a:spcBef>
            </a:pPr>
            <a:r>
              <a:rPr spc="-18" dirty="0">
                <a:latin typeface="Times New Roman"/>
                <a:cs typeface="Times New Roman"/>
              </a:rPr>
              <a:t>Tidak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tes atau prosedur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dapat membedakan penyakit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punggung 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berhubungan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 daripada yang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tidak berhubungan dengan pekerjaan. Penentuan kemungkinan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bergantung pada riwayat pekerjaan. Artritis dan tenosynovitis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gerakan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berulang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tidak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wajar</a:t>
            </a:r>
            <a:endParaRPr dirty="0">
              <a:latin typeface="Times New Roman"/>
              <a:cs typeface="Times New Roman"/>
            </a:endParaRPr>
          </a:p>
          <a:p>
            <a:pPr marR="4559" algn="r">
              <a:lnSpc>
                <a:spcPts val="1369"/>
              </a:lnSpc>
            </a:pPr>
            <a:r>
              <a:rPr sz="1300" b="1" spc="-27" dirty="0" smtClean="0">
                <a:solidFill>
                  <a:srgbClr val="FFFFFF"/>
                </a:solidFill>
                <a:latin typeface="Cambria"/>
                <a:cs typeface="Cambria"/>
              </a:rPr>
              <a:t>13</a:t>
            </a:r>
            <a:endParaRPr sz="13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69399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11233" y="952276"/>
            <a:ext cx="7853447" cy="2796886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1727"/>
              </a:spcBef>
            </a:pPr>
            <a:r>
              <a:rPr lang="en-US" b="1" spc="108" dirty="0" smtClean="0">
                <a:latin typeface="Cambria"/>
                <a:cs typeface="Cambria"/>
              </a:rPr>
              <a:t>3. J </a:t>
            </a:r>
            <a:r>
              <a:rPr b="1" spc="108" dirty="0" err="1" smtClean="0">
                <a:latin typeface="Cambria"/>
                <a:cs typeface="Cambria"/>
              </a:rPr>
              <a:t>Kanker</a:t>
            </a:r>
            <a:endParaRPr b="1" dirty="0">
              <a:latin typeface="Cambria"/>
              <a:cs typeface="Cambria"/>
            </a:endParaRPr>
          </a:p>
          <a:p>
            <a:pPr marL="11397" marR="162977" indent="417699">
              <a:lnSpc>
                <a:spcPct val="90100"/>
              </a:lnSpc>
              <a:spcBef>
                <a:spcPts val="503"/>
              </a:spcBef>
            </a:pPr>
            <a:r>
              <a:rPr spc="-4" dirty="0">
                <a:latin typeface="Times New Roman"/>
                <a:cs typeface="Times New Roman"/>
              </a:rPr>
              <a:t>Adanya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presentase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signifikan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menunjukan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kasus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Kanker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pajanan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tempat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kerja. Bukti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bahwa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tempat kerja (karsinogen) sering kali didapat dari laporan klinis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individu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studi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epidemiologi.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Kanker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pajanan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terjadinya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karsinogen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mulai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u="sng" spc="-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&gt;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20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tahun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sebelum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diagnosis.</a:t>
            </a:r>
            <a:endParaRPr dirty="0">
              <a:latin typeface="Times New Roman"/>
              <a:cs typeface="Times New Roman"/>
            </a:endParaRPr>
          </a:p>
          <a:p>
            <a:pPr>
              <a:spcBef>
                <a:spcPts val="36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1397"/>
            <a:r>
              <a:rPr lang="en-US" b="1" i="1" spc="90" dirty="0" smtClean="0">
                <a:latin typeface="Cambria"/>
                <a:cs typeface="Cambria"/>
              </a:rPr>
              <a:t>3.K </a:t>
            </a:r>
            <a:r>
              <a:rPr b="1" i="1" spc="90" dirty="0" smtClean="0">
                <a:latin typeface="Cambria"/>
                <a:cs typeface="Cambria"/>
              </a:rPr>
              <a:t>Coronary</a:t>
            </a:r>
            <a:r>
              <a:rPr b="1" i="1" spc="76" dirty="0" smtClean="0">
                <a:latin typeface="Cambria"/>
                <a:cs typeface="Cambria"/>
              </a:rPr>
              <a:t> </a:t>
            </a:r>
            <a:r>
              <a:rPr b="1" i="1" spc="63" dirty="0">
                <a:latin typeface="Cambria"/>
                <a:cs typeface="Cambria"/>
              </a:rPr>
              <a:t>Artery</a:t>
            </a:r>
            <a:endParaRPr b="1" dirty="0">
              <a:latin typeface="Cambria"/>
              <a:cs typeface="Cambria"/>
            </a:endParaRPr>
          </a:p>
          <a:p>
            <a:pPr marL="11397" marR="4559" indent="417699">
              <a:lnSpc>
                <a:spcPts val="1947"/>
              </a:lnSpc>
              <a:spcBef>
                <a:spcPts val="534"/>
              </a:spcBef>
            </a:pP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 disebabkan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karena stres atau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Carbon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Monoksida </a:t>
            </a:r>
            <a:r>
              <a:rPr spc="-43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bahan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kimia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tempat kerja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4642" y="4114800"/>
            <a:ext cx="7940039" cy="888627"/>
          </a:xfrm>
          <a:prstGeom prst="rect">
            <a:avLst/>
          </a:prstGeom>
        </p:spPr>
        <p:txBody>
          <a:bodyPr vert="horz" wrap="square" lIns="0" tIns="48437" rIns="0" bIns="0" rtlCol="0">
            <a:spAutoFit/>
          </a:bodyPr>
          <a:lstStyle/>
          <a:p>
            <a:pPr marL="11397">
              <a:spcBef>
                <a:spcPts val="381"/>
              </a:spcBef>
            </a:pPr>
            <a:r>
              <a:rPr lang="en-US" b="1" spc="81" dirty="0" smtClean="0">
                <a:latin typeface="Cambria"/>
                <a:cs typeface="Cambria"/>
              </a:rPr>
              <a:t>3.L </a:t>
            </a:r>
            <a:r>
              <a:rPr b="1" spc="81" dirty="0" err="1" smtClean="0">
                <a:latin typeface="Cambria"/>
                <a:cs typeface="Cambria"/>
              </a:rPr>
              <a:t>Penyekit</a:t>
            </a:r>
            <a:r>
              <a:rPr b="1" spc="63" dirty="0" smtClean="0">
                <a:latin typeface="Cambria"/>
                <a:cs typeface="Cambria"/>
              </a:rPr>
              <a:t> </a:t>
            </a:r>
            <a:r>
              <a:rPr b="1" spc="85" dirty="0">
                <a:latin typeface="Cambria"/>
                <a:cs typeface="Cambria"/>
              </a:rPr>
              <a:t>Liver</a:t>
            </a:r>
            <a:endParaRPr b="1" dirty="0">
              <a:latin typeface="Cambria"/>
              <a:cs typeface="Cambria"/>
            </a:endParaRPr>
          </a:p>
          <a:p>
            <a:pPr marL="11397" marR="4559" indent="417699">
              <a:lnSpc>
                <a:spcPct val="90100"/>
              </a:lnSpc>
              <a:spcBef>
                <a:spcPts val="503"/>
              </a:spcBef>
            </a:pPr>
            <a:r>
              <a:rPr spc="-4" dirty="0">
                <a:latin typeface="Times New Roman"/>
                <a:cs typeface="Times New Roman"/>
              </a:rPr>
              <a:t>Sering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didiagnosis sebagai penyakit liver oleh karena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hepatitis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 virus atau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sirosis</a:t>
            </a:r>
            <a:r>
              <a:rPr spc="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karena alkohol</a:t>
            </a:r>
            <a:r>
              <a:rPr spc="-4" dirty="0">
                <a:latin typeface="Times New Roman"/>
                <a:cs typeface="Times New Roman"/>
              </a:rPr>
              <a:t>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Penting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riwayat tentang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serta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 toksik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14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36214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5520" y="609600"/>
            <a:ext cx="7925753" cy="227623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1916"/>
              </a:spcBef>
            </a:pPr>
            <a:r>
              <a:rPr lang="en-US" sz="2400" b="1" spc="-4" dirty="0" smtClean="0">
                <a:latin typeface="Times New Roman"/>
                <a:cs typeface="Times New Roman"/>
              </a:rPr>
              <a:t>3.M </a:t>
            </a:r>
            <a:r>
              <a:rPr sz="2400" b="1" spc="-4" dirty="0" err="1" smtClean="0">
                <a:latin typeface="Times New Roman"/>
                <a:cs typeface="Times New Roman"/>
              </a:rPr>
              <a:t>Masalah</a:t>
            </a:r>
            <a:r>
              <a:rPr sz="2400" b="1" spc="-49" dirty="0" smtClean="0">
                <a:latin typeface="Times New Roman"/>
                <a:cs typeface="Times New Roman"/>
              </a:rPr>
              <a:t> </a:t>
            </a:r>
            <a:r>
              <a:rPr sz="2400" b="1" spc="-4" dirty="0">
                <a:latin typeface="Times New Roman"/>
                <a:cs typeface="Times New Roman"/>
              </a:rPr>
              <a:t>Neuropsikiatrik</a:t>
            </a:r>
            <a:endParaRPr sz="2400" b="1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r>
              <a:rPr sz="1700" dirty="0">
                <a:latin typeface="Times New Roman"/>
                <a:cs typeface="Times New Roman"/>
              </a:rPr>
              <a:t>Masalah neuropsikiatrik yang </a:t>
            </a:r>
            <a:r>
              <a:rPr sz="1700" spc="-4" dirty="0">
                <a:latin typeface="Times New Roman"/>
                <a:cs typeface="Times New Roman"/>
              </a:rPr>
              <a:t>berhubungan dengan </a:t>
            </a:r>
            <a:r>
              <a:rPr sz="1700" dirty="0">
                <a:latin typeface="Times New Roman"/>
                <a:cs typeface="Times New Roman"/>
              </a:rPr>
              <a:t>tempat </a:t>
            </a:r>
            <a:r>
              <a:rPr sz="1700" spc="-4" dirty="0">
                <a:latin typeface="Times New Roman"/>
                <a:cs typeface="Times New Roman"/>
              </a:rPr>
              <a:t>kerja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sering diabaikan. </a:t>
            </a:r>
            <a:r>
              <a:rPr sz="1700" spc="-9" dirty="0">
                <a:latin typeface="Times New Roman"/>
                <a:cs typeface="Times New Roman"/>
              </a:rPr>
              <a:t>Neuropatiperifer, </a:t>
            </a:r>
            <a:r>
              <a:rPr sz="1700" spc="-4" dirty="0">
                <a:latin typeface="Times New Roman"/>
                <a:cs typeface="Times New Roman"/>
              </a:rPr>
              <a:t>sering dikaitkan dengan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diabet, 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pemakaian alkohol</a:t>
            </a:r>
            <a:r>
              <a:rPr sz="1700" spc="-4" dirty="0">
                <a:latin typeface="Times New Roman"/>
                <a:cs typeface="Times New Roman"/>
              </a:rPr>
              <a:t>, atau tidak diketahui penyebabnya. Depresi oleh karena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penyalahgunaan zat-zat atau masalah psikiatri. </a:t>
            </a:r>
            <a:r>
              <a:rPr sz="1700" dirty="0">
                <a:latin typeface="Times New Roman"/>
                <a:cs typeface="Times New Roman"/>
              </a:rPr>
              <a:t>Kelakuan yang tidak baik 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mungkin merupakan gejala awal dari </a:t>
            </a:r>
            <a:r>
              <a:rPr sz="1700" dirty="0">
                <a:latin typeface="Times New Roman"/>
                <a:cs typeface="Times New Roman"/>
              </a:rPr>
              <a:t>stres yang </a:t>
            </a:r>
            <a:r>
              <a:rPr sz="1700" spc="-4" dirty="0">
                <a:latin typeface="Times New Roman"/>
                <a:cs typeface="Times New Roman"/>
              </a:rPr>
              <a:t>berhubungan </a:t>
            </a:r>
            <a:r>
              <a:rPr sz="1700" dirty="0">
                <a:latin typeface="Times New Roman"/>
                <a:cs typeface="Times New Roman"/>
              </a:rPr>
              <a:t>dengan 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pekerjaan. Lebih dari 100 bahan </a:t>
            </a:r>
            <a:r>
              <a:rPr sz="1700" spc="-4" dirty="0">
                <a:latin typeface="Times New Roman"/>
                <a:cs typeface="Times New Roman"/>
              </a:rPr>
              <a:t>kimia (a.I solven) dapat menyebabkan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depresi. Beberapa neurotoksin (termasuk arsen, timah, merkuri, methyl, </a:t>
            </a:r>
            <a:r>
              <a:rPr sz="1700" dirty="0">
                <a:latin typeface="Times New Roman"/>
                <a:cs typeface="Times New Roman"/>
              </a:rPr>
              <a:t> butyl ketone) dapat </a:t>
            </a:r>
            <a:r>
              <a:rPr sz="1700" spc="-4" dirty="0">
                <a:latin typeface="Times New Roman"/>
                <a:cs typeface="Times New Roman"/>
              </a:rPr>
              <a:t>menyebabkan </a:t>
            </a:r>
            <a:r>
              <a:rPr sz="1700" dirty="0">
                <a:latin typeface="Times New Roman"/>
                <a:cs typeface="Times New Roman"/>
              </a:rPr>
              <a:t>neuropati </a:t>
            </a:r>
            <a:r>
              <a:rPr sz="1700" spc="-13" dirty="0">
                <a:latin typeface="Times New Roman"/>
                <a:cs typeface="Times New Roman"/>
              </a:rPr>
              <a:t>perifer. </a:t>
            </a:r>
            <a:r>
              <a:rPr sz="1700" dirty="0">
                <a:latin typeface="Times New Roman"/>
                <a:cs typeface="Times New Roman"/>
              </a:rPr>
              <a:t>Selain itu, Carbon 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disulfide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dapat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menyebabkan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gejala seperti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psikosis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9278" y="3428999"/>
            <a:ext cx="8057110" cy="1298840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11397">
              <a:spcBef>
                <a:spcPts val="628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3.N </a:t>
            </a:r>
            <a:r>
              <a:rPr sz="2400" b="1" dirty="0" err="1" smtClean="0">
                <a:latin typeface="Times New Roman"/>
                <a:cs typeface="Times New Roman"/>
              </a:rPr>
              <a:t>Penyakit</a:t>
            </a:r>
            <a:r>
              <a:rPr sz="2400" b="1" spc="-31" dirty="0" smtClean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yang</a:t>
            </a:r>
            <a:r>
              <a:rPr sz="2400" b="1" spc="-58" dirty="0">
                <a:latin typeface="Times New Roman"/>
                <a:cs typeface="Times New Roman"/>
              </a:rPr>
              <a:t> </a:t>
            </a:r>
            <a:r>
              <a:rPr sz="2400" b="1" spc="-13" dirty="0">
                <a:latin typeface="Times New Roman"/>
                <a:cs typeface="Times New Roman"/>
              </a:rPr>
              <a:t>Tidak</a:t>
            </a:r>
            <a:r>
              <a:rPr sz="2400" b="1" spc="-31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Diketahui</a:t>
            </a:r>
            <a:r>
              <a:rPr sz="2400" b="1" spc="-27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Sebabnya</a:t>
            </a:r>
            <a:endParaRPr sz="2400" b="1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38"/>
              </a:spcBef>
            </a:pPr>
            <a:r>
              <a:rPr sz="1700" spc="-9" dirty="0">
                <a:latin typeface="Times New Roman"/>
                <a:cs typeface="Times New Roman"/>
              </a:rPr>
              <a:t>Alergi </a:t>
            </a:r>
            <a:r>
              <a:rPr sz="1700" spc="-4" dirty="0">
                <a:latin typeface="Times New Roman"/>
                <a:cs typeface="Times New Roman"/>
              </a:rPr>
              <a:t>dan gangguan kecemasan mungkin </a:t>
            </a:r>
            <a:r>
              <a:rPr sz="1700" dirty="0">
                <a:latin typeface="Times New Roman"/>
                <a:cs typeface="Times New Roman"/>
              </a:rPr>
              <a:t>berhubungan dengan bahan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kimia </a:t>
            </a:r>
            <a:r>
              <a:rPr sz="1700" dirty="0">
                <a:latin typeface="Times New Roman"/>
                <a:cs typeface="Times New Roman"/>
              </a:rPr>
              <a:t>atau lingkungan </a:t>
            </a:r>
            <a:r>
              <a:rPr sz="1700" spc="-4" dirty="0">
                <a:latin typeface="Times New Roman"/>
                <a:cs typeface="Times New Roman"/>
              </a:rPr>
              <a:t>s</a:t>
            </a:r>
            <a:r>
              <a:rPr sz="1700" i="1" spc="-4" dirty="0">
                <a:latin typeface="Times New Roman"/>
                <a:cs typeface="Times New Roman"/>
              </a:rPr>
              <a:t>ick building </a:t>
            </a:r>
            <a:r>
              <a:rPr sz="1700" i="1" spc="-13" dirty="0">
                <a:latin typeface="Times New Roman"/>
                <a:cs typeface="Times New Roman"/>
              </a:rPr>
              <a:t>syndrome. </a:t>
            </a:r>
            <a:r>
              <a:rPr sz="1700" i="1" spc="-4" dirty="0">
                <a:latin typeface="Times New Roman"/>
                <a:cs typeface="Times New Roman"/>
              </a:rPr>
              <a:t>Multiple Chemical 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4" dirty="0">
                <a:latin typeface="Times New Roman"/>
                <a:cs typeface="Times New Roman"/>
              </a:rPr>
              <a:t>Sensitivities</a:t>
            </a:r>
            <a:r>
              <a:rPr sz="1700" i="1" spc="-2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(MCS),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misal: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parfum,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derivate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petroleum,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rokok</a:t>
            </a:r>
            <a:r>
              <a:rPr sz="17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008422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5838" y="609600"/>
            <a:ext cx="7853479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 FA</a:t>
            </a:r>
            <a:r>
              <a:rPr spc="251" dirty="0" smtClean="0"/>
              <a:t>KTOR</a:t>
            </a:r>
            <a:r>
              <a:rPr spc="256" dirty="0" smtClean="0"/>
              <a:t> </a:t>
            </a:r>
            <a:r>
              <a:rPr lang="en-US" spc="269" dirty="0" smtClean="0"/>
              <a:t>PE</a:t>
            </a:r>
            <a:r>
              <a:rPr spc="269" dirty="0" smtClean="0"/>
              <a:t>NYEBAB</a:t>
            </a:r>
            <a:r>
              <a:rPr lang="en-US" spc="269" dirty="0" smtClean="0"/>
              <a:t> PAK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16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02854" y="2590800"/>
            <a:ext cx="3802495" cy="2029810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421688" indent="-410291">
              <a:spcBef>
                <a:spcPts val="628"/>
              </a:spcBef>
              <a:buClr>
                <a:srgbClr val="FE8637"/>
              </a:buClr>
              <a:buSzPct val="68750"/>
              <a:buAutoNum type="alphaLcPeriod"/>
              <a:tabLst>
                <a:tab pos="421118" algn="l"/>
                <a:tab pos="421688" algn="l"/>
              </a:tabLst>
            </a:pPr>
            <a:r>
              <a:rPr sz="2200" spc="112" dirty="0">
                <a:latin typeface="Cambria"/>
                <a:cs typeface="Cambria"/>
              </a:rPr>
              <a:t>Faktor</a:t>
            </a:r>
            <a:r>
              <a:rPr sz="2200" spc="85" dirty="0">
                <a:latin typeface="Cambria"/>
                <a:cs typeface="Cambria"/>
              </a:rPr>
              <a:t> </a:t>
            </a:r>
            <a:r>
              <a:rPr sz="2200" spc="130" dirty="0">
                <a:latin typeface="Cambria"/>
                <a:cs typeface="Cambria"/>
              </a:rPr>
              <a:t>Fisik</a:t>
            </a:r>
            <a:endParaRPr sz="2200" dirty="0"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68750"/>
              <a:buAutoNum type="alphaLcPeriod"/>
              <a:tabLst>
                <a:tab pos="421118" algn="l"/>
                <a:tab pos="421688" algn="l"/>
              </a:tabLst>
            </a:pPr>
            <a:r>
              <a:rPr sz="2200" spc="112" dirty="0">
                <a:latin typeface="Cambria"/>
                <a:cs typeface="Cambria"/>
              </a:rPr>
              <a:t>Faktor</a:t>
            </a:r>
            <a:r>
              <a:rPr sz="2200" spc="85" dirty="0">
                <a:latin typeface="Cambria"/>
                <a:cs typeface="Cambria"/>
              </a:rPr>
              <a:t> </a:t>
            </a:r>
            <a:r>
              <a:rPr sz="2200" spc="148" dirty="0">
                <a:latin typeface="Cambria"/>
                <a:cs typeface="Cambria"/>
              </a:rPr>
              <a:t>Kimia</a:t>
            </a:r>
            <a:endParaRPr sz="2200" dirty="0"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68750"/>
              <a:buAutoNum type="alphaLcPeriod"/>
              <a:tabLst>
                <a:tab pos="421118" algn="l"/>
                <a:tab pos="421688" algn="l"/>
              </a:tabLst>
            </a:pPr>
            <a:r>
              <a:rPr sz="2200" spc="112" dirty="0">
                <a:latin typeface="Cambria"/>
                <a:cs typeface="Cambria"/>
              </a:rPr>
              <a:t>Faktor</a:t>
            </a:r>
            <a:r>
              <a:rPr sz="2200" spc="90" dirty="0">
                <a:latin typeface="Cambria"/>
                <a:cs typeface="Cambria"/>
              </a:rPr>
              <a:t> </a:t>
            </a:r>
            <a:r>
              <a:rPr sz="2200" spc="58" dirty="0">
                <a:latin typeface="Cambria"/>
                <a:cs typeface="Cambria"/>
              </a:rPr>
              <a:t>Biologi</a:t>
            </a:r>
            <a:endParaRPr sz="2200" dirty="0"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68750"/>
              <a:buAutoNum type="alphaLcPeriod"/>
              <a:tabLst>
                <a:tab pos="421118" algn="l"/>
                <a:tab pos="421688" algn="l"/>
              </a:tabLst>
            </a:pPr>
            <a:r>
              <a:rPr sz="2200" spc="108" dirty="0">
                <a:latin typeface="Cambria"/>
                <a:cs typeface="Cambria"/>
              </a:rPr>
              <a:t>Faktor</a:t>
            </a:r>
            <a:r>
              <a:rPr sz="2200" spc="90" dirty="0">
                <a:latin typeface="Cambria"/>
                <a:cs typeface="Cambria"/>
              </a:rPr>
              <a:t> </a:t>
            </a:r>
            <a:r>
              <a:rPr sz="2200" spc="40" dirty="0">
                <a:latin typeface="Cambria"/>
                <a:cs typeface="Cambria"/>
              </a:rPr>
              <a:t>Ergonomi/Fisiologi</a:t>
            </a:r>
            <a:endParaRPr sz="2200" dirty="0"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68750"/>
              <a:buAutoNum type="alphaLcPeriod"/>
              <a:tabLst>
                <a:tab pos="421118" algn="l"/>
                <a:tab pos="421688" algn="l"/>
              </a:tabLst>
            </a:pPr>
            <a:r>
              <a:rPr sz="2200" spc="112" dirty="0">
                <a:latin typeface="Cambria"/>
                <a:cs typeface="Cambria"/>
              </a:rPr>
              <a:t>Faktor</a:t>
            </a:r>
            <a:r>
              <a:rPr sz="2200" spc="99" dirty="0">
                <a:latin typeface="Cambria"/>
                <a:cs typeface="Cambria"/>
              </a:rPr>
              <a:t> </a:t>
            </a:r>
            <a:r>
              <a:rPr sz="2200" spc="67" dirty="0">
                <a:latin typeface="Cambria"/>
                <a:cs typeface="Cambria"/>
              </a:rPr>
              <a:t>Psikologi</a:t>
            </a:r>
            <a:endParaRPr sz="22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42209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83804" y="762000"/>
            <a:ext cx="6640946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4.A FA</a:t>
            </a:r>
            <a:r>
              <a:rPr spc="251" dirty="0" smtClean="0"/>
              <a:t>KTOR</a:t>
            </a:r>
            <a:r>
              <a:rPr spc="247" dirty="0" smtClean="0"/>
              <a:t> </a:t>
            </a:r>
            <a:r>
              <a:rPr lang="en-US" spc="260" dirty="0" smtClean="0"/>
              <a:t>FI</a:t>
            </a:r>
            <a:r>
              <a:rPr spc="260" dirty="0" smtClean="0"/>
              <a:t>SIK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17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02854" y="1841126"/>
            <a:ext cx="6243781" cy="3686298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54" dirty="0">
                <a:latin typeface="Cambria"/>
                <a:cs typeface="Cambria"/>
              </a:rPr>
              <a:t>Penyebab</a:t>
            </a:r>
            <a:r>
              <a:rPr spc="54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  <a:p>
            <a:pPr marL="319115" indent="-307718">
              <a:spcBef>
                <a:spcPts val="94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Suara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tinggi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bising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ketulian</a:t>
            </a:r>
            <a:endParaRPr dirty="0">
              <a:latin typeface="Times New Roman"/>
              <a:cs typeface="Times New Roman"/>
            </a:endParaRPr>
          </a:p>
          <a:p>
            <a:pPr marL="318546" marR="4559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13" dirty="0">
                <a:latin typeface="Times New Roman"/>
                <a:cs typeface="Times New Roman"/>
              </a:rPr>
              <a:t>Temperature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suhu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tinggi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 Hyperpireksi,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Miliaria,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Heat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Cramp,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Heat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Exhaustion,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Heat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Stroke</a:t>
            </a:r>
            <a:endParaRPr dirty="0">
              <a:latin typeface="Times New Roman"/>
              <a:cs typeface="Times New Roman"/>
            </a:endParaRPr>
          </a:p>
          <a:p>
            <a:pPr marL="318546" marR="135624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Radias</a:t>
            </a:r>
            <a:r>
              <a:rPr spc="-4" dirty="0">
                <a:latin typeface="Times New Roman"/>
                <a:cs typeface="Times New Roman"/>
              </a:rPr>
              <a:t>i sinar elektromagnetik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infra merah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menyebabkan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katarak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Ultraviolet</a:t>
            </a:r>
            <a:r>
              <a:rPr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konjungtivitis</a:t>
            </a:r>
            <a:endParaRPr dirty="0">
              <a:latin typeface="Times New Roman"/>
              <a:cs typeface="Times New Roman"/>
            </a:endParaRPr>
          </a:p>
          <a:p>
            <a:pPr marL="319115" marR="316266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Radio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aktif</a:t>
            </a:r>
            <a:r>
              <a:rPr spc="-4" dirty="0">
                <a:latin typeface="Times New Roman"/>
                <a:cs typeface="Times New Roman"/>
              </a:rPr>
              <a:t>: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alfa/beta/gama/X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gangguan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terhadap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sel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tubuh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manusia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22" dirty="0">
                <a:solidFill>
                  <a:srgbClr val="FF0000"/>
                </a:solidFill>
                <a:latin typeface="Times New Roman"/>
                <a:cs typeface="Times New Roman"/>
              </a:rPr>
              <a:t>Tekanan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udara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tinggi</a:t>
            </a:r>
            <a:r>
              <a:rPr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Coison</a:t>
            </a:r>
            <a:r>
              <a:rPr spc="-4" dirty="0">
                <a:latin typeface="Times New Roman"/>
                <a:cs typeface="Times New Roman"/>
              </a:rPr>
              <a:t> Disease</a:t>
            </a:r>
            <a:endParaRPr dirty="0">
              <a:latin typeface="Times New Roman"/>
              <a:cs typeface="Times New Roman"/>
            </a:endParaRPr>
          </a:p>
          <a:p>
            <a:pPr marL="319115" marR="439923" indent="-307718">
              <a:lnSpc>
                <a:spcPct val="114999"/>
              </a:lnSpc>
              <a:spcBef>
                <a:spcPts val="27"/>
              </a:spcBef>
              <a:buClr>
                <a:srgbClr val="FE8637"/>
              </a:buClr>
              <a:buSzPct val="69444"/>
              <a:buAutoNum type="arabicParenR"/>
              <a:tabLst>
                <a:tab pos="318546" algn="l"/>
                <a:tab pos="319115" algn="l"/>
              </a:tabLst>
            </a:pP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Getaran </a:t>
            </a:r>
            <a:r>
              <a:rPr sz="1600" dirty="0">
                <a:latin typeface="Times New Roman"/>
                <a:cs typeface="Times New Roman"/>
              </a:rPr>
              <a:t>menyebabkan </a:t>
            </a:r>
            <a:r>
              <a:rPr sz="1600" spc="-18" dirty="0">
                <a:latin typeface="Times New Roman"/>
                <a:cs typeface="Times New Roman"/>
              </a:rPr>
              <a:t>Reynaud’s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Desiase, ganguan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metabolisme,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Polineurutis</a:t>
            </a:r>
            <a:endParaRPr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0875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1841127"/>
            <a:ext cx="7426498" cy="2476736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Pencegahannya</a:t>
            </a:r>
            <a:r>
              <a:rPr spc="81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  <a:p>
            <a:pPr marL="319115" indent="-307718">
              <a:spcBef>
                <a:spcPts val="94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cahaya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ruang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laboratorium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marR="4559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  <a:tab pos="1511809" algn="l"/>
                <a:tab pos="2450921" algn="l"/>
                <a:tab pos="2949538" algn="l"/>
                <a:tab pos="4155339" algn="l"/>
                <a:tab pos="4564490" algn="l"/>
                <a:tab pos="5378805" algn="l"/>
                <a:tab pos="5990823" algn="l"/>
              </a:tabLst>
            </a:pPr>
            <a:r>
              <a:rPr spc="-9" dirty="0">
                <a:latin typeface="Times New Roman"/>
                <a:cs typeface="Times New Roman"/>
              </a:rPr>
              <a:t>Pengatura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9" dirty="0">
                <a:latin typeface="Times New Roman"/>
                <a:cs typeface="Times New Roman"/>
              </a:rPr>
              <a:t>ventilas</a:t>
            </a:r>
            <a:r>
              <a:rPr spc="-4" dirty="0">
                <a:latin typeface="Times New Roman"/>
                <a:cs typeface="Times New Roman"/>
              </a:rPr>
              <a:t>i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4" dirty="0">
                <a:latin typeface="Times New Roman"/>
                <a:cs typeface="Times New Roman"/>
              </a:rPr>
              <a:t>d</a:t>
            </a:r>
            <a:r>
              <a:rPr spc="-9" dirty="0">
                <a:latin typeface="Times New Roman"/>
                <a:cs typeface="Times New Roman"/>
              </a:rPr>
              <a:t>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9" dirty="0">
                <a:latin typeface="Times New Roman"/>
                <a:cs typeface="Times New Roman"/>
              </a:rPr>
              <a:t>penyediaa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4" dirty="0">
                <a:latin typeface="Times New Roman"/>
                <a:cs typeface="Times New Roman"/>
              </a:rPr>
              <a:t>a</a:t>
            </a:r>
            <a:r>
              <a:rPr spc="-9" dirty="0">
                <a:latin typeface="Times New Roman"/>
                <a:cs typeface="Times New Roman"/>
              </a:rPr>
              <a:t>i</a:t>
            </a:r>
            <a:r>
              <a:rPr spc="-4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9" dirty="0">
                <a:latin typeface="Times New Roman"/>
                <a:cs typeface="Times New Roman"/>
              </a:rPr>
              <a:t>minu</a:t>
            </a:r>
            <a:r>
              <a:rPr spc="-4" dirty="0">
                <a:latin typeface="Times New Roman"/>
                <a:cs typeface="Times New Roman"/>
              </a:rPr>
              <a:t>m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4" dirty="0">
                <a:latin typeface="Times New Roman"/>
                <a:cs typeface="Times New Roman"/>
              </a:rPr>
              <a:t>y</a:t>
            </a:r>
            <a:r>
              <a:rPr spc="-9" dirty="0">
                <a:latin typeface="Times New Roman"/>
                <a:cs typeface="Times New Roman"/>
              </a:rPr>
              <a:t>an</a:t>
            </a:r>
            <a:r>
              <a:rPr spc="-4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4" dirty="0">
                <a:latin typeface="Times New Roman"/>
                <a:cs typeface="Times New Roman"/>
              </a:rPr>
              <a:t>c</a:t>
            </a:r>
            <a:r>
              <a:rPr spc="-9" dirty="0">
                <a:latin typeface="Times New Roman"/>
                <a:cs typeface="Times New Roman"/>
              </a:rPr>
              <a:t>ukup  </a:t>
            </a:r>
            <a:r>
              <a:rPr spc="-4" dirty="0">
                <a:latin typeface="Times New Roman"/>
                <a:cs typeface="Times New Roman"/>
              </a:rPr>
              <a:t>memadai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Menurunkan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getaran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bantalan anti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vibrasi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Pengaturan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jadwal kerja yang sesuai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Pelindung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mata untuk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sinar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laser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Filter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mikroskop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793596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5800" y="533400"/>
            <a:ext cx="5933732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4.B FA</a:t>
            </a:r>
            <a:r>
              <a:rPr spc="251" dirty="0" smtClean="0"/>
              <a:t>KTOR</a:t>
            </a:r>
            <a:r>
              <a:rPr spc="242" dirty="0" smtClean="0"/>
              <a:t> </a:t>
            </a:r>
            <a:r>
              <a:rPr lang="en-US" spc="247" dirty="0" smtClean="0"/>
              <a:t>KI</a:t>
            </a:r>
            <a:r>
              <a:rPr spc="247" dirty="0" smtClean="0"/>
              <a:t>MIA</a:t>
            </a:r>
            <a:endParaRPr sz="2700" dirty="0"/>
          </a:p>
        </p:txBody>
      </p:sp>
      <p:sp>
        <p:nvSpPr>
          <p:cNvPr id="12" name="object 12"/>
          <p:cNvSpPr txBox="1"/>
          <p:nvPr/>
        </p:nvSpPr>
        <p:spPr>
          <a:xfrm>
            <a:off x="459278" y="1807419"/>
            <a:ext cx="8057110" cy="319571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marR="4559" algn="just">
              <a:lnSpc>
                <a:spcPct val="105000"/>
              </a:lnSpc>
              <a:spcBef>
                <a:spcPts val="90"/>
              </a:spcBef>
            </a:pPr>
            <a:r>
              <a:rPr lang="en-US" sz="1500" spc="-4" dirty="0" err="1" smtClean="0">
                <a:latin typeface="Times New Roman"/>
                <a:cs typeface="Times New Roman"/>
              </a:rPr>
              <a:t>Penyebab</a:t>
            </a:r>
            <a:r>
              <a:rPr lang="en-US" sz="1500" spc="-4" dirty="0" smtClean="0">
                <a:latin typeface="Times New Roman"/>
                <a:cs typeface="Times New Roman"/>
              </a:rPr>
              <a:t>: </a:t>
            </a:r>
          </a:p>
          <a:p>
            <a:pPr marL="11397" marR="4559" algn="just">
              <a:lnSpc>
                <a:spcPct val="105000"/>
              </a:lnSpc>
              <a:spcBef>
                <a:spcPts val="90"/>
              </a:spcBef>
            </a:pPr>
            <a:r>
              <a:rPr lang="en-US" sz="1500" spc="-4" dirty="0" err="1" smtClean="0">
                <a:latin typeface="Times New Roman"/>
                <a:cs typeface="Times New Roman"/>
              </a:rPr>
              <a:t>Asal</a:t>
            </a:r>
            <a:r>
              <a:rPr lang="en-US" sz="1500" spc="-4" dirty="0" smtClean="0">
                <a:latin typeface="Times New Roman"/>
                <a:cs typeface="Times New Roman"/>
              </a:rPr>
              <a:t>: </a:t>
            </a:r>
            <a:r>
              <a:rPr lang="en-US" sz="1500" spc="-4" dirty="0" err="1" smtClean="0">
                <a:latin typeface="Times New Roman"/>
                <a:cs typeface="Times New Roman"/>
              </a:rPr>
              <a:t>bahan</a:t>
            </a:r>
            <a:r>
              <a:rPr lang="en-US" sz="1500" spc="-4" dirty="0" smtClean="0">
                <a:latin typeface="Times New Roman"/>
                <a:cs typeface="Times New Roman"/>
              </a:rPr>
              <a:t> </a:t>
            </a:r>
            <a:r>
              <a:rPr lang="en-US" sz="1500" spc="-4" dirty="0" err="1" smtClean="0">
                <a:latin typeface="Times New Roman"/>
                <a:cs typeface="Times New Roman"/>
              </a:rPr>
              <a:t>baku</a:t>
            </a:r>
            <a:r>
              <a:rPr lang="en-US" sz="1500" spc="-4" dirty="0" smtClean="0">
                <a:latin typeface="Times New Roman"/>
                <a:cs typeface="Times New Roman"/>
              </a:rPr>
              <a:t>, </a:t>
            </a:r>
            <a:r>
              <a:rPr lang="en-US" sz="1500" spc="-4" dirty="0" err="1" smtClean="0">
                <a:latin typeface="Times New Roman"/>
                <a:cs typeface="Times New Roman"/>
              </a:rPr>
              <a:t>bahan</a:t>
            </a:r>
            <a:r>
              <a:rPr lang="en-US" sz="1500" spc="-4" dirty="0" smtClean="0">
                <a:latin typeface="Times New Roman"/>
                <a:cs typeface="Times New Roman"/>
              </a:rPr>
              <a:t> </a:t>
            </a:r>
            <a:r>
              <a:rPr lang="en-US" sz="1500" spc="-4" dirty="0" err="1" smtClean="0">
                <a:latin typeface="Times New Roman"/>
                <a:cs typeface="Times New Roman"/>
              </a:rPr>
              <a:t>tambahan</a:t>
            </a:r>
            <a:r>
              <a:rPr lang="en-US" sz="1500" spc="-4" dirty="0" smtClean="0">
                <a:latin typeface="Times New Roman"/>
                <a:cs typeface="Times New Roman"/>
              </a:rPr>
              <a:t>, </a:t>
            </a:r>
            <a:r>
              <a:rPr lang="en-US" sz="1500" spc="-4" dirty="0" err="1" smtClean="0">
                <a:latin typeface="Times New Roman"/>
                <a:cs typeface="Times New Roman"/>
              </a:rPr>
              <a:t>hasil</a:t>
            </a:r>
            <a:r>
              <a:rPr lang="en-US" sz="1500" spc="-4" dirty="0" smtClean="0">
                <a:latin typeface="Times New Roman"/>
                <a:cs typeface="Times New Roman"/>
              </a:rPr>
              <a:t> </a:t>
            </a:r>
            <a:r>
              <a:rPr lang="en-US" sz="1500" spc="-4" dirty="0" err="1" smtClean="0">
                <a:latin typeface="Times New Roman"/>
                <a:cs typeface="Times New Roman"/>
              </a:rPr>
              <a:t>sementara</a:t>
            </a:r>
            <a:r>
              <a:rPr lang="en-US" sz="1500" spc="-4" dirty="0" smtClean="0">
                <a:latin typeface="Times New Roman"/>
                <a:cs typeface="Times New Roman"/>
              </a:rPr>
              <a:t>, </a:t>
            </a:r>
            <a:r>
              <a:rPr lang="en-US" sz="1500" spc="-4" dirty="0" err="1" smtClean="0">
                <a:latin typeface="Times New Roman"/>
                <a:cs typeface="Times New Roman"/>
              </a:rPr>
              <a:t>hasil</a:t>
            </a:r>
            <a:r>
              <a:rPr lang="en-US" sz="1500" spc="-4" dirty="0" smtClean="0">
                <a:latin typeface="Times New Roman"/>
                <a:cs typeface="Times New Roman"/>
              </a:rPr>
              <a:t> </a:t>
            </a:r>
            <a:r>
              <a:rPr lang="en-US" sz="1500" spc="-4" dirty="0" err="1" smtClean="0">
                <a:latin typeface="Times New Roman"/>
                <a:cs typeface="Times New Roman"/>
              </a:rPr>
              <a:t>samping</a:t>
            </a:r>
            <a:r>
              <a:rPr lang="en-US" sz="1500" spc="-4" dirty="0" smtClean="0">
                <a:latin typeface="Times New Roman"/>
                <a:cs typeface="Times New Roman"/>
              </a:rPr>
              <a:t> (</a:t>
            </a:r>
            <a:r>
              <a:rPr lang="en-US" sz="1500" spc="-4" dirty="0" err="1" smtClean="0">
                <a:latin typeface="Times New Roman"/>
                <a:cs typeface="Times New Roman"/>
              </a:rPr>
              <a:t>produk</a:t>
            </a:r>
            <a:r>
              <a:rPr lang="en-US" sz="1500" spc="-4" dirty="0" smtClean="0">
                <a:latin typeface="Times New Roman"/>
                <a:cs typeface="Times New Roman"/>
              </a:rPr>
              <a:t>), </a:t>
            </a:r>
            <a:r>
              <a:rPr sz="1500" spc="-4" dirty="0" err="1" smtClean="0">
                <a:latin typeface="Times New Roman"/>
                <a:cs typeface="Times New Roman"/>
              </a:rPr>
              <a:t>sisa</a:t>
            </a:r>
            <a:r>
              <a:rPr sz="1500" spc="-4" dirty="0" smtClean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produksi atau bahan buangan. Bentuk: zat padat, </a:t>
            </a:r>
            <a:r>
              <a:rPr sz="1500" spc="-18" dirty="0">
                <a:latin typeface="Times New Roman"/>
                <a:cs typeface="Times New Roman"/>
              </a:rPr>
              <a:t>cair, </a:t>
            </a:r>
            <a:r>
              <a:rPr sz="1500" spc="-4" dirty="0">
                <a:latin typeface="Times New Roman"/>
                <a:cs typeface="Times New Roman"/>
              </a:rPr>
              <a:t>gas, uap maupun partikel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Cara masuk tubuh dapat melalui saluran pernafasan, saluran pencerrnaan kulit dan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mukosa.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Masuknya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akut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sevara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kronis.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Efek</a:t>
            </a:r>
            <a:r>
              <a:rPr sz="1500" spc="37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terhadap</a:t>
            </a:r>
            <a:r>
              <a:rPr sz="1500" spc="37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tubuh: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iritasi, </a:t>
            </a:r>
            <a:r>
              <a:rPr sz="1500" spc="-9" dirty="0">
                <a:latin typeface="Times New Roman"/>
                <a:cs typeface="Times New Roman"/>
              </a:rPr>
              <a:t>alergi, </a:t>
            </a:r>
            <a:r>
              <a:rPr sz="1500" spc="-4" dirty="0">
                <a:latin typeface="Times New Roman"/>
                <a:cs typeface="Times New Roman"/>
              </a:rPr>
              <a:t>korosif, asphyxia, keracunan sistematik, </a:t>
            </a:r>
            <a:r>
              <a:rPr sz="1500" spc="-13" dirty="0">
                <a:latin typeface="Times New Roman"/>
                <a:cs typeface="Times New Roman"/>
              </a:rPr>
              <a:t>kanker, </a:t>
            </a:r>
            <a:r>
              <a:rPr sz="1500" spc="-4" dirty="0">
                <a:latin typeface="Times New Roman"/>
                <a:cs typeface="Times New Roman"/>
              </a:rPr>
              <a:t>kerusakan kelainan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janin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11397" marR="7408" indent="417699">
              <a:lnSpc>
                <a:spcPct val="90000"/>
              </a:lnSpc>
              <a:spcBef>
                <a:spcPts val="660"/>
              </a:spcBef>
            </a:pPr>
            <a:r>
              <a:rPr sz="1500" spc="-18" dirty="0">
                <a:latin typeface="Times New Roman"/>
                <a:cs typeface="Times New Roman"/>
              </a:rPr>
              <a:t>Terjadi</a:t>
            </a:r>
            <a:r>
              <a:rPr sz="1500" spc="-4" dirty="0">
                <a:latin typeface="Times New Roman"/>
                <a:cs typeface="Times New Roman"/>
              </a:rPr>
              <a:t> pada petugas/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pekerja 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sering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kali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kontak dengan bahan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kimia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obat-obatan seperti antibiotika.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Demikian pula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 solvent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banyak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digunakan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dalam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komponen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antiseptik,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desinfektan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dikenal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sebagai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zat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paling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karsinogen.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Semua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cepat atau lambat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ini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memberi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dampak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negatif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terhadap kesehatan. Gangguan kesehatan yang paling sering adalah dermatosis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kontak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akibat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umumnya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disebabkan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oleh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iritasi</a:t>
            </a:r>
            <a:r>
              <a:rPr sz="1500" spc="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(</a:t>
            </a:r>
            <a:r>
              <a:rPr sz="1500" i="1" spc="-4" dirty="0">
                <a:latin typeface="Times New Roman"/>
                <a:cs typeface="Times New Roman"/>
              </a:rPr>
              <a:t>amoniak,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dioksan</a:t>
            </a:r>
            <a:r>
              <a:rPr sz="1500" spc="-4" dirty="0">
                <a:latin typeface="Times New Roman"/>
                <a:cs typeface="Times New Roman"/>
              </a:rPr>
              <a:t>)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hanya sedikit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saja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oleh karena </a:t>
            </a:r>
            <a:r>
              <a:rPr sz="1500" spc="-9" dirty="0">
                <a:latin typeface="Times New Roman"/>
                <a:cs typeface="Times New Roman"/>
              </a:rPr>
              <a:t>alergi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(keton). Bahan toksik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(</a:t>
            </a:r>
            <a:r>
              <a:rPr sz="1500" i="1" spc="-9" dirty="0">
                <a:latin typeface="Times New Roman"/>
                <a:cs typeface="Times New Roman"/>
              </a:rPr>
              <a:t>trichloroethane, </a:t>
            </a:r>
            <a:r>
              <a:rPr sz="1500" i="1" spc="-4" dirty="0">
                <a:latin typeface="Times New Roman"/>
                <a:cs typeface="Times New Roman"/>
              </a:rPr>
              <a:t> </a:t>
            </a:r>
            <a:r>
              <a:rPr sz="1500" i="1" spc="-9" dirty="0">
                <a:latin typeface="Times New Roman"/>
                <a:cs typeface="Times New Roman"/>
              </a:rPr>
              <a:t>tetrachloromethane</a:t>
            </a:r>
            <a:r>
              <a:rPr sz="1500" spc="-9" dirty="0">
                <a:latin typeface="Times New Roman"/>
                <a:cs typeface="Times New Roman"/>
              </a:rPr>
              <a:t>)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jika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tertelan, terhirup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 terserap melalui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kulit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menyebabkan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penyakit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akut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kronik,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kematian.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korosif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(asam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basa) akan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mengakibatkan kerusakan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jaringan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irreversible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daerah yang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3" dirty="0">
                <a:latin typeface="Times New Roman"/>
                <a:cs typeface="Times New Roman"/>
              </a:rPr>
              <a:t>terpapar</a:t>
            </a:r>
            <a:r>
              <a:rPr sz="1500" spc="-13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19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1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2853" y="441512"/>
            <a:ext cx="6793347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60" dirty="0" smtClean="0"/>
              <a:t>1. PE</a:t>
            </a:r>
            <a:r>
              <a:rPr spc="260" dirty="0" smtClean="0"/>
              <a:t>NGERTIAN</a:t>
            </a:r>
            <a:r>
              <a:rPr lang="en-US" spc="260" dirty="0" smtClean="0"/>
              <a:t> PAK</a:t>
            </a:r>
            <a:endParaRPr sz="2700" dirty="0"/>
          </a:p>
        </p:txBody>
      </p:sp>
      <p:sp>
        <p:nvSpPr>
          <p:cNvPr id="11" name="object 11"/>
          <p:cNvSpPr txBox="1"/>
          <p:nvPr/>
        </p:nvSpPr>
        <p:spPr>
          <a:xfrm>
            <a:off x="8001692" y="5587006"/>
            <a:ext cx="162214" cy="211231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4" y="1837093"/>
            <a:ext cx="6543963" cy="2503923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257002" marR="4559" indent="-246175">
              <a:spcBef>
                <a:spcPts val="85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-4" dirty="0">
                <a:latin typeface="Times New Roman"/>
                <a:cs typeface="Times New Roman"/>
              </a:rPr>
              <a:t>Penyakit akibat kerja adalah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penyakit yang disebabkan oleh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pekerjaan, alat kerja, bahan, proses maupun lingkungan kerja</a:t>
            </a:r>
            <a:r>
              <a:rPr spc="-4" dirty="0">
                <a:latin typeface="Times New Roman"/>
                <a:cs typeface="Times New Roman"/>
              </a:rPr>
              <a:t>.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demikian, penyakit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akibat kerja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merupakan penyakit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artifisual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man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made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disease</a:t>
            </a:r>
            <a:r>
              <a:rPr spc="-4" dirty="0">
                <a:latin typeface="Times New Roman"/>
                <a:cs typeface="Times New Roman"/>
              </a:rPr>
              <a:t>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Sejalan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hal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tersebut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terdapat pendapat lain yang menyatakan bahwa Penyakit Akibat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36" dirty="0">
                <a:latin typeface="Times New Roman"/>
                <a:cs typeface="Times New Roman"/>
              </a:rPr>
              <a:t>(PAK)</a:t>
            </a:r>
            <a:r>
              <a:rPr spc="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ialah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gangguan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 baik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jasmani maupun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rohani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ditimbulkan ataupun diperparah karena aktivitas kerja atau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kondisi yang berhubungan dengan pekerjaan.(</a:t>
            </a:r>
            <a:r>
              <a:rPr spc="-4" dirty="0">
                <a:solidFill>
                  <a:srgbClr val="D2611C"/>
                </a:solidFill>
                <a:latin typeface="Times New Roman"/>
                <a:cs typeface="Times New Roman"/>
              </a:rPr>
              <a:t> </a:t>
            </a:r>
            <a:r>
              <a:rPr u="sng" spc="-4" dirty="0">
                <a:solidFill>
                  <a:srgbClr val="D2611C"/>
                </a:solidFill>
                <a:uFill>
                  <a:solidFill>
                    <a:srgbClr val="D2611C"/>
                  </a:solidFill>
                </a:uFill>
                <a:latin typeface="Times New Roman"/>
                <a:cs typeface="Times New Roman"/>
              </a:rPr>
              <a:t>Hebbie Ilma Adzim</a:t>
            </a:r>
            <a:r>
              <a:rPr spc="-4" dirty="0">
                <a:latin typeface="Times New Roman"/>
                <a:cs typeface="Times New Roman"/>
              </a:rPr>
              <a:t>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2013)</a:t>
            </a:r>
            <a:endParaRPr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10291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1234" y="1841126"/>
            <a:ext cx="7853448" cy="2801440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Pencegahannya</a:t>
            </a:r>
            <a:r>
              <a:rPr spc="81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  <a:p>
            <a:pPr marL="319115" indent="-307718">
              <a:spcBef>
                <a:spcPts val="94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i="1" spc="-4" dirty="0">
                <a:latin typeface="Times New Roman"/>
                <a:cs typeface="Times New Roman"/>
              </a:rPr>
              <a:t>Material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data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sheet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(MSDS)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 seluruh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 kimia</a:t>
            </a:r>
            <a:r>
              <a:rPr spc="-4" dirty="0">
                <a:latin typeface="Times New Roman"/>
                <a:cs typeface="Times New Roman"/>
              </a:rPr>
              <a:t> yang</a:t>
            </a:r>
            <a:endParaRPr dirty="0">
              <a:latin typeface="Times New Roman"/>
              <a:cs typeface="Times New Roman"/>
            </a:endParaRPr>
          </a:p>
          <a:p>
            <a:pPr marL="318546">
              <a:spcBef>
                <a:spcPts val="323"/>
              </a:spcBef>
            </a:pP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 diketahui oleh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seluruh petugas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laboratorium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marR="558452" indent="-308288">
              <a:lnSpc>
                <a:spcPct val="114999"/>
              </a:lnSpc>
              <a:buClr>
                <a:srgbClr val="FE8637"/>
              </a:buClr>
              <a:buSzPct val="70000"/>
              <a:buFont typeface="Times New Roman"/>
              <a:buAutoNum type="arabicParenR" startAt="2"/>
              <a:tabLst>
                <a:tab pos="375530" algn="l"/>
                <a:tab pos="376100" algn="l"/>
              </a:tabLst>
            </a:pPr>
            <a:r>
              <a:rPr dirty="0"/>
              <a:t>	</a:t>
            </a:r>
            <a:r>
              <a:rPr spc="-4" dirty="0">
                <a:latin typeface="Times New Roman"/>
                <a:cs typeface="Times New Roman"/>
              </a:rPr>
              <a:t>Menggunakan karet isap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rubber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bulb</a:t>
            </a:r>
            <a:r>
              <a:rPr spc="-4" dirty="0">
                <a:latin typeface="Times New Roman"/>
                <a:cs typeface="Times New Roman"/>
              </a:rPr>
              <a:t>)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alat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vakum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mencegah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tertelannya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kimia dan terhirupnya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aerosol.</a:t>
            </a:r>
            <a:endParaRPr dirty="0">
              <a:latin typeface="Times New Roman"/>
              <a:cs typeface="Times New Roman"/>
            </a:endParaRPr>
          </a:p>
          <a:p>
            <a:pPr marL="319115" marR="205715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 startAt="2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Menggunakan alat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pelindung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diri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(pelindung mata,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sarung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tangan,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celemek,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jas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laboratorium) dengan</a:t>
            </a:r>
            <a:r>
              <a:rPr spc="-18" dirty="0">
                <a:latin typeface="Times New Roman"/>
                <a:cs typeface="Times New Roman"/>
              </a:rPr>
              <a:t> benar</a:t>
            </a:r>
            <a:r>
              <a:rPr spc="-18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marR="4559" indent="-307718">
              <a:lnSpc>
                <a:spcPct val="114999"/>
              </a:lnSpc>
              <a:buClr>
                <a:srgbClr val="FE8637"/>
              </a:buClr>
              <a:buSzPct val="70000"/>
              <a:buAutoNum type="arabicParenR" startAt="2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Hindari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penggunaan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lensa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kontak,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karena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melekat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antara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mata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lensa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322"/>
              </a:spcBef>
              <a:buClr>
                <a:srgbClr val="FE8637"/>
              </a:buClr>
              <a:buSzPct val="70000"/>
              <a:buAutoNum type="arabicParenR" startAt="2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Menggunakan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alat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pelindung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pernafasan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18" dirty="0">
                <a:latin typeface="Times New Roman"/>
                <a:cs typeface="Times New Roman"/>
              </a:rPr>
              <a:t>benar</a:t>
            </a:r>
            <a:r>
              <a:rPr spc="-18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20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41647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95034" y="403412"/>
            <a:ext cx="7686965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4.C FA</a:t>
            </a:r>
            <a:r>
              <a:rPr spc="251" dirty="0" smtClean="0"/>
              <a:t>KTOR</a:t>
            </a:r>
            <a:r>
              <a:rPr spc="242" dirty="0" smtClean="0"/>
              <a:t> </a:t>
            </a:r>
            <a:r>
              <a:rPr lang="en-US" spc="256" dirty="0" smtClean="0"/>
              <a:t>BI</a:t>
            </a:r>
            <a:r>
              <a:rPr spc="256" dirty="0" smtClean="0"/>
              <a:t>OLOGI</a:t>
            </a:r>
            <a:endParaRPr sz="2700" dirty="0"/>
          </a:p>
        </p:txBody>
      </p:sp>
      <p:sp>
        <p:nvSpPr>
          <p:cNvPr id="10" name="object 10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160476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lnSpc>
                <a:spcPts val="1822"/>
              </a:lnSpc>
              <a:spcBef>
                <a:spcPts val="90"/>
              </a:spcBef>
            </a:pPr>
            <a:r>
              <a:rPr sz="1700" spc="54" dirty="0">
                <a:latin typeface="Cambria"/>
                <a:cs typeface="Cambria"/>
              </a:rPr>
              <a:t>Penyebab</a:t>
            </a:r>
            <a:r>
              <a:rPr sz="1700" spc="54" dirty="0">
                <a:latin typeface="Cambria"/>
                <a:cs typeface="Cambria"/>
              </a:rPr>
              <a:t>:</a:t>
            </a:r>
            <a:endParaRPr sz="1700" dirty="0">
              <a:latin typeface="Cambria"/>
              <a:cs typeface="Cambria"/>
            </a:endParaRPr>
          </a:p>
          <a:p>
            <a:pPr marL="257572" indent="-246745">
              <a:lnSpc>
                <a:spcPts val="1615"/>
              </a:lnSpc>
              <a:buClr>
                <a:srgbClr val="FE8637"/>
              </a:buClr>
              <a:buSzPct val="68421"/>
              <a:buFont typeface="Wingdings"/>
              <a:buChar char=""/>
              <a:tabLst>
                <a:tab pos="258142" algn="l"/>
              </a:tabLst>
            </a:pPr>
            <a:r>
              <a:rPr sz="1700" spc="-22" dirty="0">
                <a:solidFill>
                  <a:srgbClr val="FF0000"/>
                </a:solidFill>
              </a:rPr>
              <a:t>Viral</a:t>
            </a:r>
            <a:r>
              <a:rPr sz="1700" spc="-27" dirty="0">
                <a:solidFill>
                  <a:srgbClr val="FF0000"/>
                </a:solidFill>
              </a:rPr>
              <a:t> </a:t>
            </a:r>
            <a:r>
              <a:rPr sz="1700" spc="-4" dirty="0"/>
              <a:t>Desiases</a:t>
            </a:r>
            <a:r>
              <a:rPr sz="1700" spc="-4" dirty="0"/>
              <a:t>:</a:t>
            </a:r>
            <a:r>
              <a:rPr sz="1700" spc="-31" dirty="0"/>
              <a:t> </a:t>
            </a:r>
            <a:r>
              <a:rPr sz="1700" spc="-4" dirty="0"/>
              <a:t>rabies,</a:t>
            </a:r>
            <a:r>
              <a:rPr sz="1700" spc="-22" dirty="0"/>
              <a:t> </a:t>
            </a:r>
            <a:r>
              <a:rPr sz="1700" spc="-4" dirty="0"/>
              <a:t>hepatitis</a:t>
            </a:r>
            <a:endParaRPr sz="1700" dirty="0"/>
          </a:p>
          <a:p>
            <a:pPr marL="257572" indent="-246745">
              <a:lnSpc>
                <a:spcPts val="1638"/>
              </a:lnSpc>
              <a:buClr>
                <a:srgbClr val="FE8637"/>
              </a:buClr>
              <a:buSzPct val="68421"/>
              <a:buFont typeface="Wingdings"/>
              <a:buChar char=""/>
              <a:tabLst>
                <a:tab pos="258142" algn="l"/>
              </a:tabLst>
            </a:pPr>
            <a:r>
              <a:rPr sz="1700" dirty="0">
                <a:solidFill>
                  <a:srgbClr val="FF0000"/>
                </a:solidFill>
              </a:rPr>
              <a:t>Funga</a:t>
            </a:r>
            <a:r>
              <a:rPr sz="1700" dirty="0"/>
              <a:t>l</a:t>
            </a:r>
            <a:r>
              <a:rPr sz="1700" spc="-18" dirty="0"/>
              <a:t> </a:t>
            </a:r>
            <a:r>
              <a:rPr sz="1700" dirty="0"/>
              <a:t>D</a:t>
            </a:r>
            <a:r>
              <a:rPr sz="1700" spc="-4" dirty="0"/>
              <a:t>esiases</a:t>
            </a:r>
            <a:r>
              <a:rPr sz="1700" dirty="0"/>
              <a:t>:</a:t>
            </a:r>
            <a:r>
              <a:rPr sz="1700" spc="-108" dirty="0"/>
              <a:t> </a:t>
            </a:r>
            <a:r>
              <a:rPr sz="1700" spc="-4" dirty="0"/>
              <a:t>Anthrax</a:t>
            </a:r>
            <a:r>
              <a:rPr sz="1700" dirty="0"/>
              <a:t>,</a:t>
            </a:r>
            <a:r>
              <a:rPr sz="1700" spc="-13" dirty="0"/>
              <a:t> </a:t>
            </a:r>
            <a:r>
              <a:rPr sz="1700" spc="-4" dirty="0"/>
              <a:t>Leptospirosis</a:t>
            </a:r>
            <a:r>
              <a:rPr sz="1700" dirty="0"/>
              <a:t>,</a:t>
            </a:r>
            <a:r>
              <a:rPr sz="1700" spc="-22" dirty="0"/>
              <a:t> </a:t>
            </a:r>
            <a:r>
              <a:rPr sz="1700" spc="-4" dirty="0"/>
              <a:t>Brucellosis</a:t>
            </a:r>
            <a:r>
              <a:rPr sz="1700" dirty="0"/>
              <a:t>,</a:t>
            </a:r>
            <a:r>
              <a:rPr sz="1700" spc="-54" dirty="0"/>
              <a:t> </a:t>
            </a:r>
            <a:r>
              <a:rPr sz="1700" spc="-4" dirty="0"/>
              <a:t>TBC</a:t>
            </a:r>
            <a:r>
              <a:rPr sz="1700" dirty="0"/>
              <a:t>,</a:t>
            </a:r>
            <a:r>
              <a:rPr sz="1700" spc="-36" dirty="0"/>
              <a:t> </a:t>
            </a:r>
            <a:r>
              <a:rPr sz="1700" spc="-117" dirty="0"/>
              <a:t>T</a:t>
            </a:r>
            <a:r>
              <a:rPr sz="1700" dirty="0"/>
              <a:t>e</a:t>
            </a:r>
            <a:r>
              <a:rPr sz="1700" spc="-4" dirty="0"/>
              <a:t>tanus</a:t>
            </a:r>
            <a:endParaRPr sz="1700" dirty="0"/>
          </a:p>
          <a:p>
            <a:pPr marL="257572" indent="-246745">
              <a:lnSpc>
                <a:spcPts val="1840"/>
              </a:lnSpc>
              <a:buClr>
                <a:srgbClr val="FE8637"/>
              </a:buClr>
              <a:buSzPct val="68421"/>
              <a:buFont typeface="Wingdings"/>
              <a:buChar char=""/>
              <a:tabLst>
                <a:tab pos="258142" algn="l"/>
              </a:tabLst>
            </a:pPr>
            <a:r>
              <a:rPr sz="1700" dirty="0">
                <a:solidFill>
                  <a:srgbClr val="FF0000"/>
                </a:solidFill>
              </a:rPr>
              <a:t>Parasitic</a:t>
            </a:r>
            <a:r>
              <a:rPr sz="1700" spc="-22" dirty="0">
                <a:solidFill>
                  <a:srgbClr val="FF0000"/>
                </a:solidFill>
              </a:rPr>
              <a:t> </a:t>
            </a:r>
            <a:r>
              <a:rPr sz="1700" spc="-4" dirty="0"/>
              <a:t>Desiases</a:t>
            </a:r>
            <a:r>
              <a:rPr sz="1700" dirty="0"/>
              <a:t>:</a:t>
            </a:r>
            <a:r>
              <a:rPr sz="1700" spc="-108" dirty="0"/>
              <a:t> </a:t>
            </a:r>
            <a:r>
              <a:rPr sz="1700" dirty="0"/>
              <a:t>A</a:t>
            </a:r>
            <a:r>
              <a:rPr sz="1700" spc="-4" dirty="0"/>
              <a:t>ncylostomiasis</a:t>
            </a:r>
            <a:r>
              <a:rPr sz="1700" dirty="0"/>
              <a:t>,</a:t>
            </a:r>
            <a:r>
              <a:rPr sz="1700" spc="-13" dirty="0"/>
              <a:t> </a:t>
            </a:r>
            <a:r>
              <a:rPr sz="1700" spc="-4" dirty="0"/>
              <a:t>Schistosomiasis</a:t>
            </a:r>
            <a:endParaRPr sz="1700" dirty="0"/>
          </a:p>
          <a:p>
            <a:pPr marL="11397" marR="4559" indent="417699">
              <a:lnSpc>
                <a:spcPts val="1947"/>
              </a:lnSpc>
              <a:spcBef>
                <a:spcPts val="597"/>
              </a:spcBef>
              <a:tabLst>
                <a:tab pos="1681624" algn="l"/>
                <a:tab pos="2320425" algn="l"/>
                <a:tab pos="2935862" algn="l"/>
                <a:tab pos="4032252" algn="l"/>
                <a:tab pos="5140608" algn="l"/>
                <a:tab pos="6175454" algn="l"/>
              </a:tabLst>
            </a:pPr>
            <a:r>
              <a:rPr sz="1700" spc="-4" dirty="0"/>
              <a:t>Lingkunga</a:t>
            </a:r>
            <a:r>
              <a:rPr sz="1700" dirty="0"/>
              <a:t>n	</a:t>
            </a:r>
            <a:r>
              <a:rPr sz="1700" spc="-4" dirty="0"/>
              <a:t>kerj</a:t>
            </a:r>
            <a:r>
              <a:rPr sz="1700" dirty="0"/>
              <a:t>a	</a:t>
            </a:r>
            <a:r>
              <a:rPr sz="1700" spc="-4" dirty="0"/>
              <a:t>pad</a:t>
            </a:r>
            <a:r>
              <a:rPr sz="1700" dirty="0"/>
              <a:t>a	</a:t>
            </a:r>
            <a:r>
              <a:rPr sz="1700" spc="-4" dirty="0"/>
              <a:t>Pelayana</a:t>
            </a:r>
            <a:r>
              <a:rPr sz="1700" dirty="0"/>
              <a:t>n	</a:t>
            </a:r>
            <a:r>
              <a:rPr sz="1700" spc="-9" dirty="0"/>
              <a:t>K</a:t>
            </a:r>
            <a:r>
              <a:rPr sz="1700" spc="-4" dirty="0"/>
              <a:t>esehata</a:t>
            </a:r>
            <a:r>
              <a:rPr sz="1700" dirty="0"/>
              <a:t>n	</a:t>
            </a:r>
            <a:r>
              <a:rPr sz="1700" i="1" spc="-4" dirty="0">
                <a:latin typeface="Times New Roman"/>
                <a:cs typeface="Times New Roman"/>
              </a:rPr>
              <a:t>favorabl</a:t>
            </a:r>
            <a:r>
              <a:rPr sz="1700" i="1" dirty="0">
                <a:latin typeface="Times New Roman"/>
                <a:cs typeface="Times New Roman"/>
              </a:rPr>
              <a:t>e	</a:t>
            </a:r>
            <a:r>
              <a:rPr sz="1700" spc="-4" dirty="0"/>
              <a:t>bagi  berkembang</a:t>
            </a:r>
            <a:r>
              <a:rPr sz="1700" spc="183" dirty="0"/>
              <a:t> </a:t>
            </a:r>
            <a:r>
              <a:rPr sz="1700" spc="-4" dirty="0"/>
              <a:t>biaknya</a:t>
            </a:r>
            <a:r>
              <a:rPr sz="1700" spc="183" dirty="0"/>
              <a:t> </a:t>
            </a:r>
            <a:r>
              <a:rPr sz="1700" i="1" spc="-4" dirty="0">
                <a:latin typeface="Times New Roman"/>
                <a:cs typeface="Times New Roman"/>
              </a:rPr>
              <a:t>strain</a:t>
            </a:r>
            <a:r>
              <a:rPr sz="1700" i="1" spc="188" dirty="0">
                <a:latin typeface="Times New Roman"/>
                <a:cs typeface="Times New Roman"/>
              </a:rPr>
              <a:t> </a:t>
            </a:r>
            <a:r>
              <a:rPr sz="1700" spc="-4" dirty="0"/>
              <a:t>kuman</a:t>
            </a:r>
            <a:r>
              <a:rPr sz="1700" spc="188" dirty="0"/>
              <a:t> </a:t>
            </a:r>
            <a:r>
              <a:rPr sz="1700" spc="-4" dirty="0"/>
              <a:t>yang</a:t>
            </a:r>
            <a:r>
              <a:rPr sz="1700" spc="193" dirty="0"/>
              <a:t> </a:t>
            </a:r>
            <a:r>
              <a:rPr sz="1700" spc="-4" dirty="0"/>
              <a:t>resisten,</a:t>
            </a:r>
            <a:r>
              <a:rPr sz="1700" spc="183" dirty="0"/>
              <a:t> </a:t>
            </a:r>
            <a:r>
              <a:rPr sz="1700" spc="-4" dirty="0"/>
              <a:t>terutama</a:t>
            </a:r>
            <a:r>
              <a:rPr sz="1700" spc="183" dirty="0"/>
              <a:t> </a:t>
            </a:r>
            <a:r>
              <a:rPr sz="1700" spc="-4" dirty="0"/>
              <a:t>kuman-kuman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1001" y="3194579"/>
            <a:ext cx="8070272" cy="2352684"/>
          </a:xfrm>
          <a:prstGeom prst="rect">
            <a:avLst/>
          </a:prstGeom>
        </p:spPr>
        <p:txBody>
          <a:bodyPr vert="horz" wrap="square" lIns="0" tIns="25643" rIns="0" bIns="0" rtlCol="0">
            <a:spAutoFit/>
          </a:bodyPr>
          <a:lstStyle/>
          <a:p>
            <a:pPr marL="11397" marR="4559" algn="just">
              <a:lnSpc>
                <a:spcPct val="94500"/>
              </a:lnSpc>
              <a:spcBef>
                <a:spcPts val="202"/>
              </a:spcBef>
            </a:pPr>
            <a:r>
              <a:rPr sz="1700" spc="-4" dirty="0">
                <a:latin typeface="Times New Roman"/>
                <a:cs typeface="Times New Roman"/>
              </a:rPr>
              <a:t>pyogenic,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colli,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bacilli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dan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staphylococci,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bersumber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dari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pasien,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benda-benda yang terkontaminasi, dan udara. </a:t>
            </a:r>
            <a:r>
              <a:rPr sz="1700" spc="-22" dirty="0">
                <a:latin typeface="Times New Roman"/>
                <a:cs typeface="Times New Roman"/>
              </a:rPr>
              <a:t>Virus </a:t>
            </a:r>
            <a:r>
              <a:rPr sz="1700" spc="-4" dirty="0">
                <a:latin typeface="Times New Roman"/>
                <a:cs typeface="Times New Roman"/>
              </a:rPr>
              <a:t>yang menyebar melalui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kontak dengan darah dan sekreta (misalnya HIV </a:t>
            </a:r>
            <a:r>
              <a:rPr sz="1700" dirty="0">
                <a:latin typeface="Times New Roman"/>
                <a:cs typeface="Times New Roman"/>
              </a:rPr>
              <a:t>dan </a:t>
            </a:r>
            <a:r>
              <a:rPr sz="1700" spc="-4" dirty="0">
                <a:latin typeface="Times New Roman"/>
                <a:cs typeface="Times New Roman"/>
              </a:rPr>
              <a:t>Hepatitis B) dapat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menginfeksi pekerja sebagai akibat kecelakaan kecil dipekerjaan, misalnya </a:t>
            </a:r>
            <a:r>
              <a:rPr sz="1700" dirty="0">
                <a:latin typeface="Times New Roman"/>
                <a:cs typeface="Times New Roman"/>
              </a:rPr>
              <a:t> karena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tergores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atau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tertusuk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jarum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yang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terkontaminasi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virus.</a:t>
            </a:r>
          </a:p>
          <a:p>
            <a:pPr marL="11397" marR="157848" indent="417699">
              <a:lnSpc>
                <a:spcPct val="80000"/>
              </a:lnSpc>
              <a:spcBef>
                <a:spcPts val="583"/>
              </a:spcBef>
            </a:pPr>
            <a:r>
              <a:rPr sz="1700" spc="-4" dirty="0">
                <a:latin typeface="Times New Roman"/>
                <a:cs typeface="Times New Roman"/>
              </a:rPr>
              <a:t>Angka kejadian infeksi nosokomial di unit Pelayanan Kesehatan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cukup tinggi. Secara teoritis kemungkinan kontaminasi pekerja LAK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sangat </a:t>
            </a:r>
            <a:r>
              <a:rPr sz="1700" spc="-18" dirty="0">
                <a:latin typeface="Times New Roman"/>
                <a:cs typeface="Times New Roman"/>
              </a:rPr>
              <a:t>besar, </a:t>
            </a:r>
            <a:r>
              <a:rPr sz="1700" spc="-4" dirty="0">
                <a:latin typeface="Times New Roman"/>
                <a:cs typeface="Times New Roman"/>
              </a:rPr>
              <a:t>sebagai contoh dokter di Rumah Sakit mempunyai risiko </a:t>
            </a:r>
            <a:r>
              <a:rPr sz="1700" dirty="0">
                <a:latin typeface="Times New Roman"/>
                <a:cs typeface="Times New Roman"/>
              </a:rPr>
              <a:t> terkena infeksi 2 sampai 3 kali lebih besar dari pada dokter yang praktek 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pribadi </a:t>
            </a:r>
            <a:r>
              <a:rPr sz="1700" dirty="0">
                <a:latin typeface="Times New Roman"/>
                <a:cs typeface="Times New Roman"/>
              </a:rPr>
              <a:t>atau </a:t>
            </a:r>
            <a:r>
              <a:rPr sz="1700" spc="-4" dirty="0">
                <a:latin typeface="Times New Roman"/>
                <a:cs typeface="Times New Roman"/>
              </a:rPr>
              <a:t>swasta, dan bagi petugas Kebersihan menangani limbah yang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infeksius senantiasa kontak dengan </a:t>
            </a:r>
            <a:r>
              <a:rPr sz="1700" dirty="0">
                <a:latin typeface="Times New Roman"/>
                <a:cs typeface="Times New Roman"/>
              </a:rPr>
              <a:t>bahan yang </a:t>
            </a:r>
            <a:r>
              <a:rPr sz="1700" spc="-4" dirty="0">
                <a:latin typeface="Times New Roman"/>
                <a:cs typeface="Times New Roman"/>
              </a:rPr>
              <a:t>tercemar </a:t>
            </a:r>
            <a:r>
              <a:rPr sz="1700" dirty="0">
                <a:latin typeface="Times New Roman"/>
                <a:cs typeface="Times New Roman"/>
              </a:rPr>
              <a:t>kuman patogen 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maupun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debu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beracun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mempunyai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peluang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terkena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infeksi</a:t>
            </a:r>
            <a:r>
              <a:rPr sz="17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21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59924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65633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lnSpc>
                <a:spcPts val="2010"/>
              </a:lnSpc>
              <a:spcBef>
                <a:spcPts val="90"/>
              </a:spcBef>
            </a:pPr>
            <a:r>
              <a:rPr sz="1700" spc="72" dirty="0">
                <a:latin typeface="Cambria"/>
                <a:cs typeface="Cambria"/>
              </a:rPr>
              <a:t>Pencegahannya</a:t>
            </a:r>
            <a:r>
              <a:rPr sz="1700" spc="72" dirty="0">
                <a:latin typeface="Cambria"/>
                <a:cs typeface="Cambria"/>
              </a:rPr>
              <a:t>:</a:t>
            </a:r>
            <a:endParaRPr sz="1700" dirty="0">
              <a:latin typeface="Cambria"/>
              <a:cs typeface="Cambria"/>
            </a:endParaRPr>
          </a:p>
          <a:p>
            <a:pPr marL="319115" indent="-307718" algn="just">
              <a:lnSpc>
                <a:spcPts val="2010"/>
              </a:lnSpc>
              <a:buClr>
                <a:srgbClr val="FE8637"/>
              </a:buClr>
              <a:buSzPct val="68421"/>
              <a:buAutoNum type="arabicParenR"/>
              <a:tabLst>
                <a:tab pos="319115" algn="l"/>
              </a:tabLst>
            </a:pPr>
            <a:r>
              <a:rPr sz="1700" spc="-4" dirty="0"/>
              <a:t>Seluruh</a:t>
            </a:r>
            <a:r>
              <a:rPr sz="1700" spc="395" dirty="0"/>
              <a:t> </a:t>
            </a:r>
            <a:r>
              <a:rPr sz="1700" spc="-4" dirty="0"/>
              <a:t>pekerja</a:t>
            </a:r>
            <a:r>
              <a:rPr sz="1700" spc="395" dirty="0"/>
              <a:t> </a:t>
            </a:r>
            <a:r>
              <a:rPr sz="1700" spc="-4" dirty="0"/>
              <a:t>harus</a:t>
            </a:r>
            <a:r>
              <a:rPr sz="1700" spc="395" dirty="0"/>
              <a:t> </a:t>
            </a:r>
            <a:r>
              <a:rPr sz="1700" spc="-4" dirty="0"/>
              <a:t>mendapat</a:t>
            </a:r>
            <a:r>
              <a:rPr sz="1700" spc="395" dirty="0"/>
              <a:t> </a:t>
            </a:r>
            <a:r>
              <a:rPr sz="1700" spc="-4" dirty="0"/>
              <a:t>pelatihan</a:t>
            </a:r>
            <a:r>
              <a:rPr sz="1700" spc="399" dirty="0"/>
              <a:t> </a:t>
            </a:r>
            <a:r>
              <a:rPr sz="1700" spc="-4" dirty="0"/>
              <a:t>dasar</a:t>
            </a:r>
            <a:r>
              <a:rPr sz="1700" spc="399" dirty="0"/>
              <a:t> </a:t>
            </a:r>
            <a:r>
              <a:rPr sz="1700" spc="-4" dirty="0"/>
              <a:t>tentang</a:t>
            </a:r>
            <a:r>
              <a:rPr sz="1700" spc="399" dirty="0"/>
              <a:t> </a:t>
            </a:r>
            <a:r>
              <a:rPr sz="1700" spc="-4" dirty="0"/>
              <a:t>kebersihan</a:t>
            </a:r>
            <a:r>
              <a:rPr sz="1700" spc="-4" dirty="0"/>
              <a:t>,</a:t>
            </a:r>
            <a:endParaRPr sz="1700" dirty="0"/>
          </a:p>
          <a:p>
            <a:pPr marL="319115" algn="just">
              <a:spcBef>
                <a:spcPts val="102"/>
              </a:spcBef>
            </a:pPr>
            <a:r>
              <a:rPr sz="1700" spc="-4" dirty="0"/>
              <a:t>epidemilogi,</a:t>
            </a:r>
            <a:r>
              <a:rPr sz="1700" spc="-31" dirty="0"/>
              <a:t> </a:t>
            </a:r>
            <a:r>
              <a:rPr sz="1700" spc="-4" dirty="0"/>
              <a:t>dan</a:t>
            </a:r>
            <a:r>
              <a:rPr sz="1700" spc="-36" dirty="0"/>
              <a:t> </a:t>
            </a:r>
            <a:r>
              <a:rPr sz="1700" spc="-4" dirty="0"/>
              <a:t>desinfeksi</a:t>
            </a:r>
            <a:r>
              <a:rPr sz="1700" spc="-4" dirty="0"/>
              <a:t>.</a:t>
            </a:r>
            <a:endParaRPr sz="1700" dirty="0"/>
          </a:p>
          <a:p>
            <a:pPr marL="319115" marR="4559" indent="-307718" algn="just">
              <a:lnSpc>
                <a:spcPct val="105000"/>
              </a:lnSpc>
              <a:buClr>
                <a:srgbClr val="FE8637"/>
              </a:buClr>
              <a:buSzPct val="68421"/>
              <a:buAutoNum type="arabicParenR" startAt="2"/>
              <a:tabLst>
                <a:tab pos="319115" algn="l"/>
              </a:tabLst>
            </a:pPr>
            <a:r>
              <a:rPr sz="1700" spc="-4" dirty="0"/>
              <a:t>Sebelum</a:t>
            </a:r>
            <a:r>
              <a:rPr sz="1700" dirty="0"/>
              <a:t> </a:t>
            </a:r>
            <a:r>
              <a:rPr sz="1700" spc="-4" dirty="0"/>
              <a:t>bekerja</a:t>
            </a:r>
            <a:r>
              <a:rPr sz="1700" dirty="0"/>
              <a:t> </a:t>
            </a:r>
            <a:r>
              <a:rPr sz="1700" spc="-4" dirty="0"/>
              <a:t>dilakukan</a:t>
            </a:r>
            <a:r>
              <a:rPr sz="1700" dirty="0"/>
              <a:t> </a:t>
            </a:r>
            <a:r>
              <a:rPr sz="1700" spc="-4" dirty="0"/>
              <a:t>pemeriksaan</a:t>
            </a:r>
            <a:r>
              <a:rPr sz="1700" dirty="0"/>
              <a:t> </a:t>
            </a:r>
            <a:r>
              <a:rPr sz="1700" spc="-4" dirty="0"/>
              <a:t>kesehatan</a:t>
            </a:r>
            <a:r>
              <a:rPr sz="1700" dirty="0"/>
              <a:t> </a:t>
            </a:r>
            <a:r>
              <a:rPr sz="1700" spc="-4" dirty="0"/>
              <a:t>pekerja</a:t>
            </a:r>
            <a:r>
              <a:rPr sz="1700" dirty="0"/>
              <a:t> </a:t>
            </a:r>
            <a:r>
              <a:rPr sz="1700" spc="-4" dirty="0"/>
              <a:t>untuk </a:t>
            </a:r>
            <a:r>
              <a:rPr sz="1700" dirty="0"/>
              <a:t> </a:t>
            </a:r>
            <a:r>
              <a:rPr sz="1700" spc="-4" dirty="0"/>
              <a:t>memastikan dalam keadaan sehat badan, punya cukup kekebalan alami </a:t>
            </a:r>
            <a:r>
              <a:rPr sz="1700" dirty="0"/>
              <a:t> untuk</a:t>
            </a:r>
            <a:r>
              <a:rPr sz="1700" spc="-18" dirty="0"/>
              <a:t> </a:t>
            </a:r>
            <a:r>
              <a:rPr sz="1700" dirty="0"/>
              <a:t>bekrja</a:t>
            </a:r>
            <a:r>
              <a:rPr sz="1700" spc="-22" dirty="0"/>
              <a:t> </a:t>
            </a:r>
            <a:r>
              <a:rPr sz="1700" dirty="0"/>
              <a:t>dengan</a:t>
            </a:r>
            <a:r>
              <a:rPr sz="1700" spc="-22" dirty="0"/>
              <a:t> </a:t>
            </a:r>
            <a:r>
              <a:rPr sz="1700" dirty="0"/>
              <a:t>bahan</a:t>
            </a:r>
            <a:r>
              <a:rPr sz="1700" spc="-18" dirty="0"/>
              <a:t> </a:t>
            </a:r>
            <a:r>
              <a:rPr sz="1700" spc="-4" dirty="0"/>
              <a:t>infeksius,</a:t>
            </a:r>
            <a:r>
              <a:rPr sz="1700" spc="-13" dirty="0"/>
              <a:t> </a:t>
            </a:r>
            <a:r>
              <a:rPr sz="1700" dirty="0"/>
              <a:t>dan</a:t>
            </a:r>
            <a:r>
              <a:rPr sz="1700" spc="-18" dirty="0"/>
              <a:t> </a:t>
            </a:r>
            <a:r>
              <a:rPr sz="1700" dirty="0"/>
              <a:t>dilakukan</a:t>
            </a:r>
            <a:r>
              <a:rPr sz="1700" spc="-22" dirty="0"/>
              <a:t> </a:t>
            </a:r>
            <a:r>
              <a:rPr sz="1700" spc="-4" dirty="0"/>
              <a:t>imunisasi</a:t>
            </a:r>
            <a:r>
              <a:rPr sz="1700" spc="-4" dirty="0"/>
              <a:t>.</a:t>
            </a:r>
            <a:endParaRPr sz="1700" dirty="0"/>
          </a:p>
          <a:p>
            <a:pPr marL="319115" marR="5129" indent="-307718" algn="just">
              <a:lnSpc>
                <a:spcPct val="105000"/>
              </a:lnSpc>
              <a:buClr>
                <a:srgbClr val="FE8637"/>
              </a:buClr>
              <a:buSzPct val="68421"/>
              <a:buAutoNum type="arabicParenR" startAt="2"/>
              <a:tabLst>
                <a:tab pos="319115" algn="l"/>
              </a:tabLst>
            </a:pPr>
            <a:r>
              <a:rPr sz="1700" spc="-4" dirty="0"/>
              <a:t>Melakukan pekerjaan laboratorium dengan praktek yang benar</a:t>
            </a:r>
            <a:r>
              <a:rPr sz="1700" spc="-4" dirty="0"/>
              <a:t> (</a:t>
            </a:r>
            <a:r>
              <a:rPr sz="1700" i="1" spc="-4" dirty="0">
                <a:latin typeface="Times New Roman"/>
                <a:cs typeface="Times New Roman"/>
              </a:rPr>
              <a:t>Good </a:t>
            </a:r>
            <a:r>
              <a:rPr sz="1700" i="1" dirty="0">
                <a:latin typeface="Times New Roman"/>
                <a:cs typeface="Times New Roman"/>
              </a:rPr>
              <a:t> Laboratory</a:t>
            </a:r>
            <a:r>
              <a:rPr sz="1700" i="1" spc="-27" dirty="0">
                <a:latin typeface="Times New Roman"/>
                <a:cs typeface="Times New Roman"/>
              </a:rPr>
              <a:t> </a:t>
            </a:r>
            <a:r>
              <a:rPr sz="1700" i="1" dirty="0">
                <a:latin typeface="Times New Roman"/>
                <a:cs typeface="Times New Roman"/>
              </a:rPr>
              <a:t>Practice</a:t>
            </a:r>
            <a:r>
              <a:rPr sz="1700" dirty="0"/>
              <a:t>).</a:t>
            </a:r>
            <a:endParaRPr sz="1700" dirty="0">
              <a:latin typeface="Times New Roman"/>
              <a:cs typeface="Times New Roman"/>
            </a:endParaRPr>
          </a:p>
          <a:p>
            <a:pPr marL="319115" marR="4559" indent="-307718" algn="just">
              <a:lnSpc>
                <a:spcPct val="105000"/>
              </a:lnSpc>
              <a:buClr>
                <a:srgbClr val="FE8637"/>
              </a:buClr>
              <a:buSzPct val="68421"/>
              <a:buAutoNum type="arabicParenR" startAt="2"/>
              <a:tabLst>
                <a:tab pos="319115" algn="l"/>
              </a:tabLst>
            </a:pPr>
            <a:r>
              <a:rPr sz="1700" spc="-4" dirty="0"/>
              <a:t>Menggunakan</a:t>
            </a:r>
            <a:r>
              <a:rPr sz="1700" dirty="0"/>
              <a:t> </a:t>
            </a:r>
            <a:r>
              <a:rPr sz="1700" spc="-4" dirty="0"/>
              <a:t>desinfektan</a:t>
            </a:r>
            <a:r>
              <a:rPr sz="1700" dirty="0"/>
              <a:t> </a:t>
            </a:r>
            <a:r>
              <a:rPr sz="1700" spc="-4" dirty="0"/>
              <a:t>yang</a:t>
            </a:r>
            <a:r>
              <a:rPr sz="1700" dirty="0"/>
              <a:t> </a:t>
            </a:r>
            <a:r>
              <a:rPr sz="1700" spc="-4" dirty="0"/>
              <a:t>sesuai</a:t>
            </a:r>
            <a:r>
              <a:rPr sz="1700" dirty="0"/>
              <a:t> </a:t>
            </a:r>
            <a:r>
              <a:rPr sz="1700" spc="-4" dirty="0"/>
              <a:t>dan</a:t>
            </a:r>
            <a:r>
              <a:rPr sz="1700" dirty="0"/>
              <a:t> </a:t>
            </a:r>
            <a:r>
              <a:rPr sz="1700" spc="-4" dirty="0"/>
              <a:t>cara</a:t>
            </a:r>
            <a:r>
              <a:rPr sz="1700" dirty="0"/>
              <a:t> </a:t>
            </a:r>
            <a:r>
              <a:rPr sz="1700" spc="-4" dirty="0"/>
              <a:t>penggunaan</a:t>
            </a:r>
            <a:r>
              <a:rPr sz="1700" spc="417" dirty="0"/>
              <a:t> </a:t>
            </a:r>
            <a:r>
              <a:rPr sz="1700" spc="-4" dirty="0"/>
              <a:t>yang </a:t>
            </a:r>
            <a:r>
              <a:rPr sz="1700" dirty="0"/>
              <a:t> </a:t>
            </a:r>
            <a:r>
              <a:rPr sz="1700" spc="-18" dirty="0"/>
              <a:t>benar</a:t>
            </a:r>
            <a:r>
              <a:rPr sz="1700" spc="-18" dirty="0"/>
              <a:t>.</a:t>
            </a:r>
            <a:endParaRPr sz="1700" dirty="0"/>
          </a:p>
        </p:txBody>
      </p:sp>
      <p:sp>
        <p:nvSpPr>
          <p:cNvPr id="10" name="object 10"/>
          <p:cNvSpPr txBox="1"/>
          <p:nvPr/>
        </p:nvSpPr>
        <p:spPr>
          <a:xfrm>
            <a:off x="6511791" y="4476751"/>
            <a:ext cx="1035050" cy="278466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  <a:tabLst>
                <a:tab pos="494059" algn="l"/>
              </a:tabLst>
            </a:pPr>
            <a:r>
              <a:rPr sz="1700" spc="-4" dirty="0">
                <a:latin typeface="Times New Roman"/>
                <a:cs typeface="Times New Roman"/>
              </a:rPr>
              <a:t>sis</a:t>
            </a:r>
            <a:r>
              <a:rPr sz="1700" dirty="0">
                <a:latin typeface="Times New Roman"/>
                <a:cs typeface="Times New Roman"/>
              </a:rPr>
              <a:t>a	</a:t>
            </a:r>
            <a:r>
              <a:rPr sz="1700" spc="-4" dirty="0">
                <a:latin typeface="Times New Roman"/>
                <a:cs typeface="Times New Roman"/>
              </a:rPr>
              <a:t>bahan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854" y="4476750"/>
            <a:ext cx="5470236" cy="1351429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319115" marR="4559" indent="-307718">
              <a:lnSpc>
                <a:spcPts val="2145"/>
              </a:lnSpc>
              <a:spcBef>
                <a:spcPts val="81"/>
              </a:spcBef>
              <a:buClr>
                <a:srgbClr val="FE8637"/>
              </a:buClr>
              <a:buSzPct val="68421"/>
              <a:buAutoNum type="arabicParenR" startAt="5"/>
              <a:tabLst>
                <a:tab pos="318546" algn="l"/>
                <a:tab pos="319115" algn="l"/>
                <a:tab pos="1329458" algn="l"/>
                <a:tab pos="1801863" algn="l"/>
                <a:tab pos="2836708" algn="l"/>
                <a:tab pos="3741059" algn="l"/>
                <a:tab pos="4542836" algn="l"/>
              </a:tabLst>
            </a:pPr>
            <a:r>
              <a:rPr sz="1700" spc="-4" dirty="0">
                <a:latin typeface="Times New Roman"/>
                <a:cs typeface="Times New Roman"/>
              </a:rPr>
              <a:t>Sterilisas</a:t>
            </a:r>
            <a:r>
              <a:rPr sz="1700" dirty="0">
                <a:latin typeface="Times New Roman"/>
                <a:cs typeface="Times New Roman"/>
              </a:rPr>
              <a:t>i	</a:t>
            </a:r>
            <a:r>
              <a:rPr sz="1700" spc="-4" dirty="0">
                <a:latin typeface="Times New Roman"/>
                <a:cs typeface="Times New Roman"/>
              </a:rPr>
              <a:t>da</a:t>
            </a:r>
            <a:r>
              <a:rPr sz="1700" dirty="0">
                <a:latin typeface="Times New Roman"/>
                <a:cs typeface="Times New Roman"/>
              </a:rPr>
              <a:t>n	</a:t>
            </a:r>
            <a:r>
              <a:rPr sz="1700" spc="-4" dirty="0">
                <a:latin typeface="Times New Roman"/>
                <a:cs typeface="Times New Roman"/>
              </a:rPr>
              <a:t>desinfeks</a:t>
            </a:r>
            <a:r>
              <a:rPr sz="1700" dirty="0">
                <a:latin typeface="Times New Roman"/>
                <a:cs typeface="Times New Roman"/>
              </a:rPr>
              <a:t>i	</a:t>
            </a:r>
            <a:r>
              <a:rPr sz="1700" spc="-4" dirty="0">
                <a:latin typeface="Times New Roman"/>
                <a:cs typeface="Times New Roman"/>
              </a:rPr>
              <a:t>terhada</a:t>
            </a:r>
            <a:r>
              <a:rPr sz="1700" dirty="0">
                <a:latin typeface="Times New Roman"/>
                <a:cs typeface="Times New Roman"/>
              </a:rPr>
              <a:t>p	</a:t>
            </a:r>
            <a:r>
              <a:rPr sz="1700" spc="-4" dirty="0">
                <a:latin typeface="Times New Roman"/>
                <a:cs typeface="Times New Roman"/>
              </a:rPr>
              <a:t>tempat</a:t>
            </a:r>
            <a:r>
              <a:rPr sz="1700" dirty="0">
                <a:latin typeface="Times New Roman"/>
                <a:cs typeface="Times New Roman"/>
              </a:rPr>
              <a:t>,	</a:t>
            </a:r>
            <a:r>
              <a:rPr sz="1700" spc="-4" dirty="0">
                <a:latin typeface="Times New Roman"/>
                <a:cs typeface="Times New Roman"/>
              </a:rPr>
              <a:t>peralatan,  </a:t>
            </a:r>
            <a:r>
              <a:rPr sz="1700" dirty="0">
                <a:latin typeface="Times New Roman"/>
                <a:cs typeface="Times New Roman"/>
              </a:rPr>
              <a:t>infeksius,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spesimen secara</a:t>
            </a:r>
            <a:r>
              <a:rPr sz="1700" spc="-22" dirty="0">
                <a:latin typeface="Times New Roman"/>
                <a:cs typeface="Times New Roman"/>
              </a:rPr>
              <a:t> benar.</a:t>
            </a:r>
            <a:endParaRPr sz="1700">
              <a:latin typeface="Times New Roman"/>
              <a:cs typeface="Times New Roman"/>
            </a:endParaRPr>
          </a:p>
          <a:p>
            <a:pPr marL="319115" indent="-307718">
              <a:spcBef>
                <a:spcPts val="18"/>
              </a:spcBef>
              <a:buClr>
                <a:srgbClr val="FE8637"/>
              </a:buClr>
              <a:buSzPct val="68421"/>
              <a:buAutoNum type="arabicParenR" startAt="5"/>
              <a:tabLst>
                <a:tab pos="318546" algn="l"/>
                <a:tab pos="319115" algn="l"/>
              </a:tabLst>
            </a:pPr>
            <a:r>
              <a:rPr sz="1700" spc="-4" dirty="0">
                <a:latin typeface="Times New Roman"/>
                <a:cs typeface="Times New Roman"/>
              </a:rPr>
              <a:t>Pengelolaan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limbah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infeksius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dengan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22" dirty="0">
                <a:latin typeface="Times New Roman"/>
                <a:cs typeface="Times New Roman"/>
              </a:rPr>
              <a:t>benar.</a:t>
            </a:r>
            <a:endParaRPr sz="1700">
              <a:latin typeface="Times New Roman"/>
              <a:cs typeface="Times New Roman"/>
            </a:endParaRPr>
          </a:p>
          <a:p>
            <a:pPr marL="319115" indent="-307718">
              <a:spcBef>
                <a:spcPts val="99"/>
              </a:spcBef>
              <a:buClr>
                <a:srgbClr val="FE8637"/>
              </a:buClr>
              <a:buSzPct val="68421"/>
              <a:buAutoNum type="arabicParenR" startAt="5"/>
              <a:tabLst>
                <a:tab pos="318546" algn="l"/>
                <a:tab pos="319115" algn="l"/>
              </a:tabLst>
            </a:pPr>
            <a:r>
              <a:rPr sz="1700" spc="-4" dirty="0">
                <a:latin typeface="Times New Roman"/>
                <a:cs typeface="Times New Roman"/>
              </a:rPr>
              <a:t>Menggunakan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kabinet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keamanan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biologis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sesuai.</a:t>
            </a:r>
            <a:endParaRPr sz="1700">
              <a:latin typeface="Times New Roman"/>
              <a:cs typeface="Times New Roman"/>
            </a:endParaRPr>
          </a:p>
          <a:p>
            <a:pPr marL="319115" indent="-307718">
              <a:spcBef>
                <a:spcPts val="102"/>
              </a:spcBef>
              <a:buClr>
                <a:srgbClr val="FE8637"/>
              </a:buClr>
              <a:buSzPct val="68421"/>
              <a:buAutoNum type="arabicParenR" startAt="5"/>
              <a:tabLst>
                <a:tab pos="318546" algn="l"/>
                <a:tab pos="319115" algn="l"/>
              </a:tabLst>
            </a:pPr>
            <a:r>
              <a:rPr sz="1700" dirty="0">
                <a:latin typeface="Times New Roman"/>
                <a:cs typeface="Times New Roman"/>
              </a:rPr>
              <a:t>Kebersihan</a:t>
            </a:r>
            <a:r>
              <a:rPr sz="1700" spc="-36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diri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dari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petugas.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22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26106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9278" y="415922"/>
            <a:ext cx="7905403" cy="1673502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4.D FA</a:t>
            </a:r>
            <a:r>
              <a:rPr spc="251" dirty="0" smtClean="0"/>
              <a:t>KTOR</a:t>
            </a:r>
            <a:r>
              <a:rPr spc="247" dirty="0" smtClean="0"/>
              <a:t> </a:t>
            </a:r>
            <a:r>
              <a:rPr lang="en-US" spc="220" dirty="0" smtClean="0"/>
              <a:t>ER</a:t>
            </a:r>
            <a:r>
              <a:rPr spc="220" dirty="0" smtClean="0"/>
              <a:t>GONOMI</a:t>
            </a:r>
            <a:r>
              <a:rPr lang="en-US" spc="220" dirty="0" smtClean="0"/>
              <a:t>/F</a:t>
            </a:r>
            <a:r>
              <a:rPr spc="220" dirty="0" smtClean="0"/>
              <a:t>ISIOLOGI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511233" y="2164416"/>
            <a:ext cx="7870766" cy="50258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7406" marR="4559" indent="-306579">
              <a:lnSpc>
                <a:spcPct val="105000"/>
              </a:lnSpc>
              <a:spcBef>
                <a:spcPts val="90"/>
              </a:spcBef>
              <a:buClr>
                <a:srgbClr val="FE8637"/>
              </a:buClr>
              <a:buSzPct val="67647"/>
              <a:buFont typeface="Wingdings"/>
              <a:buChar char=""/>
              <a:tabLst>
                <a:tab pos="317406" algn="l"/>
                <a:tab pos="317976" algn="l"/>
              </a:tabLst>
            </a:pPr>
            <a:r>
              <a:rPr sz="1500" spc="-4" dirty="0">
                <a:latin typeface="Times New Roman"/>
                <a:cs typeface="Times New Roman"/>
              </a:rPr>
              <a:t>Faktor</a:t>
            </a:r>
            <a:r>
              <a:rPr sz="1500" spc="29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ini</a:t>
            </a:r>
            <a:r>
              <a:rPr sz="1500" spc="301" dirty="0"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sebagai</a:t>
            </a:r>
            <a:r>
              <a:rPr sz="1500" spc="29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akibat</a:t>
            </a:r>
            <a:r>
              <a:rPr sz="1500" spc="29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dari</a:t>
            </a:r>
            <a:r>
              <a:rPr sz="1500" spc="29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cara</a:t>
            </a:r>
            <a:r>
              <a:rPr sz="1500" spc="29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kerja</a:t>
            </a:r>
            <a:r>
              <a:rPr sz="1500" spc="-4" dirty="0">
                <a:latin typeface="Times New Roman"/>
                <a:cs typeface="Times New Roman"/>
              </a:rPr>
              <a:t>,</a:t>
            </a:r>
            <a:r>
              <a:rPr sz="1500" spc="29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posisi</a:t>
            </a:r>
            <a:r>
              <a:rPr sz="1500" spc="30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kerja,</a:t>
            </a:r>
            <a:r>
              <a:rPr sz="1500" spc="29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alat</a:t>
            </a:r>
            <a:r>
              <a:rPr sz="1500" spc="29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kerja,</a:t>
            </a:r>
            <a:r>
              <a:rPr sz="1500" spc="29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lingkungan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35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spc="35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salah,</a:t>
            </a:r>
            <a:r>
              <a:rPr sz="1500" spc="35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35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kontruksi</a:t>
            </a:r>
            <a:r>
              <a:rPr sz="1500" spc="35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spc="35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salah.</a:t>
            </a:r>
            <a:r>
              <a:rPr sz="1500" spc="35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Efek</a:t>
            </a:r>
            <a:r>
              <a:rPr sz="1500" spc="35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terhadap</a:t>
            </a:r>
            <a:r>
              <a:rPr sz="1500" spc="35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tubuh:</a:t>
            </a:r>
            <a:r>
              <a:rPr sz="1500" spc="35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kelelahan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600" y="2667000"/>
            <a:ext cx="7841673" cy="307388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7406" marR="4559" algn="just">
              <a:lnSpc>
                <a:spcPct val="105000"/>
              </a:lnSpc>
              <a:spcBef>
                <a:spcPts val="90"/>
              </a:spcBef>
            </a:pPr>
            <a:r>
              <a:rPr sz="1500" spc="-4" dirty="0">
                <a:latin typeface="Times New Roman"/>
                <a:cs typeface="Times New Roman"/>
              </a:rPr>
              <a:t>fisik,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nyeri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otot,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deformirtas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tulang,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perubahan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bentuk,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dislokasi,</a:t>
            </a:r>
            <a:r>
              <a:rPr sz="1500" spc="37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317406" marR="4559" indent="-306579" algn="just">
              <a:lnSpc>
                <a:spcPct val="105000"/>
              </a:lnSpc>
              <a:spcBef>
                <a:spcPts val="538"/>
              </a:spcBef>
              <a:buClr>
                <a:srgbClr val="FE8637"/>
              </a:buClr>
              <a:buSzPct val="67647"/>
              <a:buFont typeface="Wingdings"/>
              <a:buChar char=""/>
              <a:tabLst>
                <a:tab pos="317976" algn="l"/>
              </a:tabLst>
            </a:pPr>
            <a:r>
              <a:rPr sz="1500" spc="-9" dirty="0">
                <a:latin typeface="Times New Roman"/>
                <a:cs typeface="Times New Roman"/>
              </a:rPr>
              <a:t>Ergonomi </a:t>
            </a:r>
            <a:r>
              <a:rPr sz="1500" spc="-4" dirty="0">
                <a:latin typeface="Times New Roman"/>
                <a:cs typeface="Times New Roman"/>
              </a:rPr>
              <a:t>sebagai ilmu, teknologi, dan seni berupaya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menyerasikan alat, cara, 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proses,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dan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lingkungan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kerja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terhadap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kemampuan</a:t>
            </a:r>
            <a:r>
              <a:rPr sz="1500" spc="-4" dirty="0">
                <a:latin typeface="Times New Roman"/>
                <a:cs typeface="Times New Roman"/>
              </a:rPr>
              <a:t>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kebolehan,</a:t>
            </a:r>
            <a:r>
              <a:rPr sz="1500" spc="-4" dirty="0">
                <a:latin typeface="Times New Roman"/>
                <a:cs typeface="Times New Roman"/>
              </a:rPr>
              <a:t> 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batasan </a:t>
            </a:r>
            <a:r>
              <a:rPr sz="1500" spc="-4" dirty="0">
                <a:latin typeface="Times New Roman"/>
                <a:cs typeface="Times New Roman"/>
              </a:rPr>
              <a:t> manusia untuk terwujudnya kondisi dan lingkungan kerja yang sehat, aman,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nyaman, dan tercapai efisiensi yang setinggi-tingginya. Pendekatan </a:t>
            </a:r>
            <a:r>
              <a:rPr sz="1500" spc="-9" dirty="0">
                <a:latin typeface="Times New Roman"/>
                <a:cs typeface="Times New Roman"/>
              </a:rPr>
              <a:t>ergonomi </a:t>
            </a:r>
            <a:r>
              <a:rPr sz="1500" spc="-4" dirty="0">
                <a:latin typeface="Times New Roman"/>
                <a:cs typeface="Times New Roman"/>
              </a:rPr>
              <a:t> bersifat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konseptual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kuratif,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populer</a:t>
            </a:r>
            <a:r>
              <a:rPr sz="1500" spc="-4" dirty="0">
                <a:latin typeface="Times New Roman"/>
                <a:cs typeface="Times New Roman"/>
              </a:rPr>
              <a:t> kedua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pendekatan</a:t>
            </a:r>
            <a:r>
              <a:rPr sz="1500" spc="363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tersebut </a:t>
            </a:r>
            <a:r>
              <a:rPr sz="1500" spc="-4" dirty="0">
                <a:latin typeface="Times New Roman"/>
                <a:cs typeface="Times New Roman"/>
              </a:rPr>
              <a:t> dikenal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sebagai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i="1" spc="-76" dirty="0">
                <a:latin typeface="Times New Roman"/>
                <a:cs typeface="Times New Roman"/>
              </a:rPr>
              <a:t>To</a:t>
            </a:r>
            <a:r>
              <a:rPr sz="1500" i="1" spc="13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fit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the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Job to</a:t>
            </a:r>
            <a:r>
              <a:rPr sz="1500" i="1" spc="4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the</a:t>
            </a:r>
            <a:r>
              <a:rPr sz="1500" i="1" spc="-9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Man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and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to fit</a:t>
            </a:r>
            <a:r>
              <a:rPr sz="1500" i="1" spc="9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the Man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to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the Job</a:t>
            </a:r>
            <a:endParaRPr sz="1500" dirty="0">
              <a:latin typeface="Times New Roman"/>
              <a:cs typeface="Times New Roman"/>
            </a:endParaRPr>
          </a:p>
          <a:p>
            <a:pPr marL="317406" marR="172664" indent="-306579">
              <a:lnSpc>
                <a:spcPct val="90000"/>
              </a:lnSpc>
              <a:spcBef>
                <a:spcPts val="660"/>
              </a:spcBef>
              <a:buClr>
                <a:srgbClr val="FE8637"/>
              </a:buClr>
              <a:buSzPct val="67647"/>
              <a:buFont typeface="Wingdings"/>
              <a:buChar char=""/>
              <a:tabLst>
                <a:tab pos="317406" algn="l"/>
                <a:tab pos="317976" algn="l"/>
              </a:tabLst>
            </a:pP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Sebagian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besar</a:t>
            </a:r>
            <a:r>
              <a:rPr sz="1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pekerja</a:t>
            </a:r>
            <a:r>
              <a:rPr sz="1500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</a:t>
            </a:r>
            <a:r>
              <a:rPr sz="1500" spc="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perkantoran atau Pelayanan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Kesehatan pemerintah,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bekerja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dalam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posisi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yang</a:t>
            </a:r>
            <a:r>
              <a:rPr sz="1500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kurang</a:t>
            </a:r>
            <a:r>
              <a:rPr sz="1500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Times New Roman"/>
                <a:cs typeface="Times New Roman"/>
              </a:rPr>
              <a:t>ergonomis</a:t>
            </a:r>
            <a:r>
              <a:rPr sz="1500" spc="-4" dirty="0">
                <a:latin typeface="Times New Roman"/>
                <a:cs typeface="Times New Roman"/>
              </a:rPr>
              <a:t>, misalnya tenaga operator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peralatan, hal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ini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disebabkan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peralatan 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digunakan pada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umumnya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barang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impor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disainnya tidak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sesuai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 ukuran pekerja Indonesia. Posisi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 yang salah dan dipaksakan dapat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menyebabkan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mudah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lelah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sehingga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menjadi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kurang efisien dan dalam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jangka panjang dapat menyebakan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gangguan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fisik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psikologis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13" dirty="0">
                <a:latin typeface="Times New Roman"/>
                <a:cs typeface="Times New Roman"/>
              </a:rPr>
              <a:t>(</a:t>
            </a:r>
            <a:r>
              <a:rPr sz="1500" i="1" spc="-13" dirty="0">
                <a:latin typeface="Times New Roman"/>
                <a:cs typeface="Times New Roman"/>
              </a:rPr>
              <a:t>stress</a:t>
            </a:r>
            <a:r>
              <a:rPr sz="1500" spc="-13" dirty="0">
                <a:latin typeface="Times New Roman"/>
                <a:cs typeface="Times New Roman"/>
              </a:rPr>
              <a:t>)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 keluhan</a:t>
            </a:r>
            <a:r>
              <a:rPr sz="1500" spc="-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paling sering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adalah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nyeri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pinggang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(</a:t>
            </a:r>
            <a:r>
              <a:rPr sz="1500" i="1" spc="-4" dirty="0">
                <a:latin typeface="Times New Roman"/>
                <a:cs typeface="Times New Roman"/>
              </a:rPr>
              <a:t>low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back</a:t>
            </a:r>
            <a:r>
              <a:rPr sz="1500" i="1" spc="-13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pain</a:t>
            </a:r>
            <a:r>
              <a:rPr sz="1500" spc="-4" dirty="0">
                <a:latin typeface="Times New Roman"/>
                <a:cs typeface="Times New Roman"/>
              </a:rPr>
              <a:t>)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23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630549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43947" y="533400"/>
            <a:ext cx="7426498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4.E FA</a:t>
            </a:r>
            <a:r>
              <a:rPr spc="251" dirty="0" smtClean="0"/>
              <a:t>KTOR</a:t>
            </a:r>
            <a:r>
              <a:rPr spc="247" dirty="0" smtClean="0"/>
              <a:t> </a:t>
            </a:r>
            <a:r>
              <a:rPr lang="en-US" spc="265" dirty="0" smtClean="0"/>
              <a:t>PS</a:t>
            </a:r>
            <a:r>
              <a:rPr spc="265" dirty="0" smtClean="0"/>
              <a:t>IKOLOGI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511233" y="1810197"/>
            <a:ext cx="8005155" cy="1259541"/>
          </a:xfrm>
          <a:prstGeom prst="rect">
            <a:avLst/>
          </a:prstGeom>
        </p:spPr>
        <p:txBody>
          <a:bodyPr vert="horz" wrap="square" lIns="0" tIns="42169" rIns="0" bIns="0" rtlCol="0">
            <a:spAutoFit/>
          </a:bodyPr>
          <a:lstStyle/>
          <a:p>
            <a:pPr marL="11397" marR="4559" indent="417699">
              <a:lnSpc>
                <a:spcPts val="1938"/>
              </a:lnSpc>
              <a:spcBef>
                <a:spcPts val="332"/>
              </a:spcBef>
            </a:pPr>
            <a:r>
              <a:rPr spc="-4" dirty="0">
                <a:latin typeface="Times New Roman"/>
                <a:cs typeface="Times New Roman"/>
              </a:rPr>
              <a:t>Faktor ini sebagai akibat organisasi kerja (tipe kepemimpinan,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hubungan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komunikasi,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keamanan),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tipe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(monoton,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berulang-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ulang,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berlebihan,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 kurang,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 </a:t>
            </a:r>
            <a:r>
              <a:rPr i="1" spc="-4" dirty="0">
                <a:latin typeface="Times New Roman"/>
                <a:cs typeface="Times New Roman"/>
              </a:rPr>
              <a:t>shift</a:t>
            </a:r>
            <a:r>
              <a:rPr spc="-4" dirty="0">
                <a:latin typeface="Times New Roman"/>
                <a:cs typeface="Times New Roman"/>
              </a:rPr>
              <a:t>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terpencil</a:t>
            </a:r>
            <a:r>
              <a:rPr spc="-4" dirty="0">
                <a:latin typeface="Times New Roman"/>
                <a:cs typeface="Times New Roman"/>
              </a:rPr>
              <a:t>).</a:t>
            </a:r>
            <a:endParaRPr dirty="0">
              <a:latin typeface="Times New Roman"/>
              <a:cs typeface="Times New Roman"/>
            </a:endParaRPr>
          </a:p>
          <a:p>
            <a:pPr marL="11397" marR="95735">
              <a:lnSpc>
                <a:spcPts val="1938"/>
              </a:lnSpc>
            </a:pPr>
            <a:r>
              <a:rPr spc="-4" dirty="0">
                <a:latin typeface="Times New Roman"/>
                <a:cs typeface="Times New Roman"/>
              </a:rPr>
              <a:t>Manifestasinya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berupa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stress.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contoh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faktor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psikososial yang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menyebabkan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i="1" spc="-18" dirty="0">
                <a:latin typeface="Times New Roman"/>
                <a:cs typeface="Times New Roman"/>
              </a:rPr>
              <a:t>stress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antara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lain: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1233" y="3028897"/>
            <a:ext cx="7888084" cy="2628122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8546" marR="4559" indent="-307718">
              <a:lnSpc>
                <a:spcPct val="105000"/>
              </a:lnSpc>
              <a:spcBef>
                <a:spcPts val="90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Pelayanan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sering</a:t>
            </a:r>
            <a:r>
              <a:rPr spc="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kali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bersifat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emergency</a:t>
            </a:r>
            <a:r>
              <a:rPr i="1" spc="4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menyangkut hidup mati seseorang. Untuk itu pekerja di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laboratorium kesehatan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tuntut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memberikan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pelayanan yang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tepat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cepat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disertai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kewibawaan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keramahan-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tamahan</a:t>
            </a:r>
            <a:endParaRPr dirty="0">
              <a:latin typeface="Times New Roman"/>
              <a:cs typeface="Times New Roman"/>
            </a:endParaRPr>
          </a:p>
          <a:p>
            <a:pPr marL="319115" indent="-307718">
              <a:spcBef>
                <a:spcPts val="108"/>
              </a:spcBef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Pekerjaan pada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unit-unit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tertentu yang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sangat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monoton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marR="196028" indent="-307718">
              <a:lnSpc>
                <a:spcPct val="105000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Hubungan</a:t>
            </a:r>
            <a:r>
              <a:rPr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kerja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yang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kurang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serasi</a:t>
            </a:r>
            <a:r>
              <a:rPr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antara pimpinan 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bawahan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sesama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319115" marR="371542" indent="-308288">
              <a:lnSpc>
                <a:spcPct val="105000"/>
              </a:lnSpc>
              <a:buClr>
                <a:srgbClr val="FE8637"/>
              </a:buClr>
              <a:buSzPct val="70000"/>
              <a:buAutoNum type="arabicParenR"/>
              <a:tabLst>
                <a:tab pos="318546" algn="l"/>
                <a:tab pos="319115" algn="l"/>
              </a:tabLst>
            </a:pPr>
            <a:r>
              <a:rPr spc="-4" dirty="0">
                <a:latin typeface="Times New Roman"/>
                <a:cs typeface="Times New Roman"/>
              </a:rPr>
              <a:t>Beban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mental karena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menjadi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panutan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bagi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mitra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kerja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sektor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formal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ataupun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9" dirty="0">
                <a:latin typeface="Times New Roman"/>
                <a:cs typeface="Times New Roman"/>
              </a:rPr>
              <a:t>informal</a:t>
            </a:r>
            <a:r>
              <a:rPr spc="9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24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89211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98367" y="427224"/>
            <a:ext cx="7284489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60" dirty="0" smtClean="0"/>
              <a:t>5. DI</a:t>
            </a:r>
            <a:r>
              <a:rPr spc="260" dirty="0" smtClean="0"/>
              <a:t>AGNOSIS</a:t>
            </a:r>
            <a:r>
              <a:rPr lang="en-US" spc="260" dirty="0" smtClean="0"/>
              <a:t> PAK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62" y="1810197"/>
            <a:ext cx="6334414" cy="1259541"/>
          </a:xfrm>
          <a:prstGeom prst="rect">
            <a:avLst/>
          </a:prstGeom>
        </p:spPr>
        <p:txBody>
          <a:bodyPr vert="horz" wrap="square" lIns="0" tIns="42169" rIns="0" bIns="0" rtlCol="0">
            <a:spAutoFit/>
          </a:bodyPr>
          <a:lstStyle/>
          <a:p>
            <a:pPr marL="11397" marR="4559" indent="417699">
              <a:lnSpc>
                <a:spcPts val="1938"/>
              </a:lnSpc>
              <a:spcBef>
                <a:spcPts val="332"/>
              </a:spcBef>
            </a:pPr>
            <a:r>
              <a:rPr spc="-4" dirty="0">
                <a:latin typeface="Times New Roman"/>
                <a:cs typeface="Times New Roman"/>
              </a:rPr>
              <a:t>Untuk dapat mendiagnosis Penyakit Akibat Kerja pada individu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perlu dilakukan suatu pendekatan sistematis untuk mendapatkan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informasi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diperlukan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menginterpretasinya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secara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tepat.</a:t>
            </a:r>
            <a:endParaRPr>
              <a:latin typeface="Times New Roman"/>
              <a:cs typeface="Times New Roman"/>
            </a:endParaRPr>
          </a:p>
          <a:p>
            <a:pPr marL="11397" marR="315696">
              <a:lnSpc>
                <a:spcPts val="1938"/>
              </a:lnSpc>
            </a:pPr>
            <a:r>
              <a:rPr spc="-4" dirty="0">
                <a:latin typeface="Times New Roman"/>
                <a:cs typeface="Times New Roman"/>
              </a:rPr>
              <a:t>Pendekatan tersebut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disusun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menjadi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7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langkah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digunakan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sebagai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pedoman: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854" y="3020433"/>
            <a:ext cx="6255905" cy="2954430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lnSpc>
                <a:spcPts val="2046"/>
              </a:lnSpc>
              <a:spcBef>
                <a:spcPts val="85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Menentukan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diagnosis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klinis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lnSpc>
                <a:spcPts val="1938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Menentukan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pajanan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dialami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tenaga kerja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selama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</a:t>
            </a:r>
            <a:endParaRPr>
              <a:latin typeface="Times New Roman"/>
              <a:cs typeface="Times New Roman"/>
            </a:endParaRPr>
          </a:p>
          <a:p>
            <a:pPr marL="421688" marR="425677" indent="-410291">
              <a:lnSpc>
                <a:spcPts val="1938"/>
              </a:lnSpc>
              <a:spcBef>
                <a:spcPts val="139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Menentukan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apakah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pajanan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menyebabkan </a:t>
            </a:r>
            <a:r>
              <a:rPr spc="-43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penyakit</a:t>
            </a:r>
            <a:r>
              <a:rPr spc="-2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tersebut</a:t>
            </a:r>
            <a:endParaRPr>
              <a:latin typeface="Times New Roman"/>
              <a:cs typeface="Times New Roman"/>
            </a:endParaRPr>
          </a:p>
          <a:p>
            <a:pPr marL="421688" marR="63253" indent="-410291">
              <a:lnSpc>
                <a:spcPts val="1938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Menentukan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apakah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jumlah pajanan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dialami cukup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besar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mengakibatkan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tersebut.</a:t>
            </a:r>
            <a:endParaRPr>
              <a:latin typeface="Times New Roman"/>
              <a:cs typeface="Times New Roman"/>
            </a:endParaRPr>
          </a:p>
          <a:p>
            <a:pPr marL="421688" marR="4559" indent="-410860">
              <a:lnSpc>
                <a:spcPts val="1938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Menentukan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apakah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faktor-faktor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lain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mungkin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mempengaruhi.</a:t>
            </a:r>
            <a:endParaRPr>
              <a:latin typeface="Times New Roman"/>
              <a:cs typeface="Times New Roman"/>
            </a:endParaRPr>
          </a:p>
          <a:p>
            <a:pPr marL="421688" marR="471835" indent="-410291">
              <a:lnSpc>
                <a:spcPts val="1938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Mencar</a:t>
            </a:r>
            <a:r>
              <a:rPr spc="-4" dirty="0">
                <a:latin typeface="Times New Roman"/>
                <a:cs typeface="Times New Roman"/>
              </a:rPr>
              <a:t>i adanya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kemungkinan</a:t>
            </a:r>
            <a:r>
              <a:rPr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lain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merupakan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penyakit.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lnSpc>
                <a:spcPts val="1804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Membuat keputusan</a:t>
            </a:r>
            <a:r>
              <a:rPr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apakah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 tersebut disebabkan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endParaRPr>
              <a:latin typeface="Times New Roman"/>
              <a:cs typeface="Times New Roman"/>
            </a:endParaRPr>
          </a:p>
          <a:p>
            <a:pPr marL="421688">
              <a:lnSpc>
                <a:spcPts val="2051"/>
              </a:lnSpc>
            </a:pPr>
            <a:r>
              <a:rPr spc="-4" dirty="0">
                <a:latin typeface="Times New Roman"/>
                <a:cs typeface="Times New Roman"/>
              </a:rPr>
              <a:t>pekerjaannya.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60102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44682" y="533400"/>
            <a:ext cx="7461827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87" dirty="0" smtClean="0"/>
              <a:t>6. PE</a:t>
            </a:r>
            <a:r>
              <a:rPr spc="287" dirty="0" smtClean="0"/>
              <a:t>NCEGAHAN</a:t>
            </a:r>
            <a:r>
              <a:rPr lang="en-US" spc="287" dirty="0" smtClean="0"/>
              <a:t> PAK 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4" y="1821360"/>
            <a:ext cx="7284605" cy="4078923"/>
          </a:xfrm>
          <a:prstGeom prst="rect">
            <a:avLst/>
          </a:prstGeom>
        </p:spPr>
        <p:txBody>
          <a:bodyPr vert="horz" wrap="square" lIns="0" tIns="26783" rIns="0" bIns="0" rtlCol="0">
            <a:spAutoFit/>
          </a:bodyPr>
          <a:lstStyle/>
          <a:p>
            <a:pPr marL="11397">
              <a:spcBef>
                <a:spcPts val="211"/>
              </a:spcBef>
            </a:pPr>
            <a:r>
              <a:rPr spc="-4" dirty="0">
                <a:latin typeface="Times New Roman"/>
                <a:cs typeface="Times New Roman"/>
              </a:rPr>
              <a:t>Berikut ini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beberapa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tips</a:t>
            </a:r>
            <a:r>
              <a:rPr spc="1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mencegah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 kerja, diantaranya: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126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Memakai alat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pelindung</a:t>
            </a:r>
            <a:r>
              <a:rPr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diri</a:t>
            </a:r>
            <a:r>
              <a:rPr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secara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benar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teratur</a:t>
            </a:r>
            <a:endParaRPr>
              <a:latin typeface="Times New Roman"/>
              <a:cs typeface="Times New Roman"/>
            </a:endParaRPr>
          </a:p>
          <a:p>
            <a:pPr marL="421118" marR="634812" indent="-410291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Mengenali</a:t>
            </a:r>
            <a:r>
              <a:rPr spc="27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resiko</a:t>
            </a:r>
            <a:r>
              <a:rPr spc="28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pekerjaan</a:t>
            </a:r>
            <a:r>
              <a:rPr spc="27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27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cegah</a:t>
            </a:r>
            <a:r>
              <a:rPr spc="28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supaya</a:t>
            </a:r>
            <a:r>
              <a:rPr spc="27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tidak</a:t>
            </a:r>
            <a:r>
              <a:rPr spc="27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</a:t>
            </a:r>
            <a:r>
              <a:rPr spc="27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lebih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lanjut</a:t>
            </a:r>
            <a:endParaRPr>
              <a:latin typeface="Times New Roman"/>
              <a:cs typeface="Times New Roman"/>
            </a:endParaRPr>
          </a:p>
          <a:p>
            <a:pPr marL="421688" marR="635951" indent="-410291">
              <a:lnSpc>
                <a:spcPct val="114999"/>
              </a:lnSpc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Segara</a:t>
            </a:r>
            <a:r>
              <a:rPr spc="224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akses</a:t>
            </a:r>
            <a:r>
              <a:rPr spc="22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tempat</a:t>
            </a:r>
            <a:r>
              <a:rPr spc="22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kesehatan</a:t>
            </a:r>
            <a:r>
              <a:rPr spc="23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terdekat</a:t>
            </a:r>
            <a:r>
              <a:rPr spc="23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apabila</a:t>
            </a:r>
            <a:r>
              <a:rPr spc="23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</a:t>
            </a:r>
            <a:r>
              <a:rPr spc="22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luka</a:t>
            </a:r>
            <a:r>
              <a:rPr spc="23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berkelanjutan</a:t>
            </a:r>
            <a:endParaRPr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1397" marR="692367">
              <a:spcBef>
                <a:spcPts val="1158"/>
              </a:spcBef>
            </a:pPr>
            <a:r>
              <a:rPr spc="-4" dirty="0">
                <a:latin typeface="Times New Roman"/>
                <a:cs typeface="Times New Roman"/>
              </a:rPr>
              <a:t>Selain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itu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pula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pencegahan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ditempuh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seperti</a:t>
            </a:r>
            <a:r>
              <a:rPr spc="-9" dirty="0">
                <a:latin typeface="Times New Roman"/>
                <a:cs typeface="Times New Roman"/>
              </a:rPr>
              <a:t> berikut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ini: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Pencegahan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Pimer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Healt</a:t>
            </a:r>
            <a:r>
              <a:rPr i="1" spc="-9" dirty="0">
                <a:latin typeface="Times New Roman"/>
                <a:cs typeface="Times New Roman"/>
              </a:rPr>
              <a:t> Promotion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Pencegahan Skunder –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Specifict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Protection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lnSpc>
                <a:spcPts val="2082"/>
              </a:lnSpc>
              <a:spcBef>
                <a:spcPts val="547"/>
              </a:spcBef>
              <a:buClr>
                <a:srgbClr val="FE8637"/>
              </a:buClr>
              <a:buSzPct val="70000"/>
              <a:buAutoNum type="arabicParenR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Pencegahan</a:t>
            </a:r>
            <a:r>
              <a:rPr spc="-54" dirty="0">
                <a:latin typeface="Times New Roman"/>
                <a:cs typeface="Times New Roman"/>
              </a:rPr>
              <a:t> </a:t>
            </a:r>
            <a:r>
              <a:rPr spc="-22" dirty="0">
                <a:latin typeface="Times New Roman"/>
                <a:cs typeface="Times New Roman"/>
              </a:rPr>
              <a:t>Tersier</a:t>
            </a:r>
            <a:endParaRPr>
              <a:latin typeface="Times New Roman"/>
              <a:cs typeface="Times New Roman"/>
            </a:endParaRPr>
          </a:p>
          <a:p>
            <a:pPr marR="4559" algn="r">
              <a:lnSpc>
                <a:spcPts val="1436"/>
              </a:lnSpc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97097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44" y="1785993"/>
            <a:ext cx="6645564" cy="3322992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lnSpc>
                <a:spcPts val="1974"/>
              </a:lnSpc>
              <a:spcBef>
                <a:spcPts val="90"/>
              </a:spcBef>
            </a:pPr>
            <a:r>
              <a:rPr sz="1700" dirty="0">
                <a:latin typeface="Times New Roman"/>
                <a:cs typeface="Times New Roman"/>
              </a:rPr>
              <a:t>Ada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dua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faktor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yang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membuat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mudah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dicegah</a:t>
            </a:r>
            <a:r>
              <a:rPr sz="1700" spc="-4" dirty="0">
                <a:latin typeface="Times New Roman"/>
                <a:cs typeface="Times New Roman"/>
              </a:rPr>
              <a:t>:</a:t>
            </a:r>
            <a:endParaRPr sz="1700" dirty="0">
              <a:latin typeface="Times New Roman"/>
              <a:cs typeface="Times New Roman"/>
            </a:endParaRPr>
          </a:p>
          <a:p>
            <a:pPr marL="319115" indent="-308288">
              <a:lnSpc>
                <a:spcPts val="1943"/>
              </a:lnSpc>
              <a:buClr>
                <a:srgbClr val="FE8637"/>
              </a:buClr>
              <a:buSzPct val="68421"/>
              <a:buAutoNum type="alphaLcPeriod"/>
              <a:tabLst>
                <a:tab pos="318546" algn="l"/>
                <a:tab pos="319685" algn="l"/>
              </a:tabLst>
            </a:pPr>
            <a:r>
              <a:rPr sz="1700" spc="-4" dirty="0">
                <a:latin typeface="Times New Roman"/>
                <a:cs typeface="Times New Roman"/>
              </a:rPr>
              <a:t>Bahan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penyebab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mudah</a:t>
            </a:r>
            <a:r>
              <a:rPr sz="1700"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diidentifikasi,</a:t>
            </a:r>
            <a:r>
              <a:rPr sz="1700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13" dirty="0">
                <a:solidFill>
                  <a:srgbClr val="FF0000"/>
                </a:solidFill>
                <a:latin typeface="Times New Roman"/>
                <a:cs typeface="Times New Roman"/>
              </a:rPr>
              <a:t>diukur,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dan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 dikontrol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319115" marR="5698" indent="-307718">
              <a:lnSpc>
                <a:spcPts val="1902"/>
              </a:lnSpc>
              <a:spcBef>
                <a:spcPts val="153"/>
              </a:spcBef>
              <a:buClr>
                <a:srgbClr val="FE8637"/>
              </a:buClr>
              <a:buSzPct val="68421"/>
              <a:buAutoNum type="alphaLcPeriod"/>
              <a:tabLst>
                <a:tab pos="318546" algn="l"/>
                <a:tab pos="319685" algn="l"/>
              </a:tabLst>
            </a:pPr>
            <a:r>
              <a:rPr sz="1700" spc="-4" dirty="0">
                <a:latin typeface="Times New Roman"/>
                <a:cs typeface="Times New Roman"/>
              </a:rPr>
              <a:t>Populasi</a:t>
            </a:r>
            <a:r>
              <a:rPr sz="1700" spc="33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spc="33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berisiko</a:t>
            </a:r>
            <a:r>
              <a:rPr sz="1700" spc="33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biasanya</a:t>
            </a:r>
            <a:r>
              <a:rPr sz="1700" spc="341" dirty="0"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mudah</a:t>
            </a:r>
            <a:r>
              <a:rPr sz="1700" spc="33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didatangi</a:t>
            </a:r>
            <a:r>
              <a:rPr sz="1700" spc="33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dan</a:t>
            </a:r>
            <a:r>
              <a:rPr sz="1700" spc="33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dapat</a:t>
            </a:r>
            <a:r>
              <a:rPr sz="1700" spc="33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diawasi </a:t>
            </a:r>
            <a:r>
              <a:rPr sz="1700" spc="-41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secara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teratur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serta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dilakukan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pengobatan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>
              <a:spcBef>
                <a:spcPts val="18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1397">
              <a:lnSpc>
                <a:spcPts val="1979"/>
              </a:lnSpc>
            </a:pPr>
            <a:r>
              <a:rPr sz="1700" spc="67" dirty="0">
                <a:latin typeface="Cambria"/>
                <a:cs typeface="Cambria"/>
              </a:rPr>
              <a:t>Pedoman </a:t>
            </a:r>
            <a:r>
              <a:rPr sz="1700" spc="54" dirty="0">
                <a:latin typeface="Cambria"/>
                <a:cs typeface="Cambria"/>
              </a:rPr>
              <a:t>deteksi</a:t>
            </a:r>
            <a:r>
              <a:rPr sz="1700" spc="72" dirty="0">
                <a:latin typeface="Cambria"/>
                <a:cs typeface="Cambria"/>
              </a:rPr>
              <a:t> </a:t>
            </a:r>
            <a:r>
              <a:rPr sz="1700" spc="58" dirty="0">
                <a:latin typeface="Cambria"/>
                <a:cs typeface="Cambria"/>
              </a:rPr>
              <a:t>dini</a:t>
            </a:r>
            <a:r>
              <a:rPr sz="1700" spc="72" dirty="0">
                <a:latin typeface="Cambria"/>
                <a:cs typeface="Cambria"/>
              </a:rPr>
              <a:t> menurut</a:t>
            </a:r>
            <a:r>
              <a:rPr sz="1700" spc="72" dirty="0">
                <a:latin typeface="Cambria"/>
                <a:cs typeface="Cambria"/>
              </a:rPr>
              <a:t> </a:t>
            </a:r>
            <a:r>
              <a:rPr sz="1700" spc="148" dirty="0">
                <a:latin typeface="Cambria"/>
                <a:cs typeface="Cambria"/>
              </a:rPr>
              <a:t>WHO:</a:t>
            </a:r>
            <a:endParaRPr sz="1700" dirty="0">
              <a:latin typeface="Cambria"/>
              <a:cs typeface="Cambria"/>
            </a:endParaRPr>
          </a:p>
          <a:p>
            <a:pPr marL="319115" marR="5698" indent="-307718" algn="just">
              <a:lnSpc>
                <a:spcPct val="94300"/>
              </a:lnSpc>
              <a:spcBef>
                <a:spcPts val="49"/>
              </a:spcBef>
              <a:buClr>
                <a:srgbClr val="FE8637"/>
              </a:buClr>
              <a:buSzPct val="68421"/>
              <a:buAutoNum type="alphaLcPeriod"/>
              <a:tabLst>
                <a:tab pos="319685" algn="l"/>
              </a:tabLst>
            </a:pP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Perubahan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biokimiawi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dan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morfologis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dapat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ukur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melalui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analisis laboraturium. Misalnya hambatan aktifitas kolinesterase pada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paparan terhadap pestisida </a:t>
            </a:r>
            <a:r>
              <a:rPr sz="1700" spc="-9" dirty="0">
                <a:latin typeface="Times New Roman"/>
                <a:cs typeface="Times New Roman"/>
              </a:rPr>
              <a:t>organofosfat, </a:t>
            </a:r>
            <a:r>
              <a:rPr sz="1700" spc="-4" dirty="0">
                <a:latin typeface="Times New Roman"/>
                <a:cs typeface="Times New Roman"/>
              </a:rPr>
              <a:t>penurunan kadar hemoglobin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(HB),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sitologi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sputum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abnormal,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sebagainya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319115" marR="4559" indent="-307718" algn="just">
              <a:lnSpc>
                <a:spcPct val="93900"/>
              </a:lnSpc>
              <a:spcBef>
                <a:spcPts val="67"/>
              </a:spcBef>
              <a:buClr>
                <a:srgbClr val="FE8637"/>
              </a:buClr>
              <a:buSzPct val="68421"/>
              <a:buAutoNum type="alphaLcPeriod"/>
              <a:tabLst>
                <a:tab pos="319685" algn="l"/>
              </a:tabLst>
            </a:pP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Perubahan kondisi fisik dan sistem tubuh </a:t>
            </a:r>
            <a:r>
              <a:rPr sz="1700" spc="-4" dirty="0">
                <a:latin typeface="Times New Roman"/>
                <a:cs typeface="Times New Roman"/>
              </a:rPr>
              <a:t>yang dapat dinilai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melalui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pemeriksaan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fisik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laboraturium.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Misalnya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elektrokardiogram,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uji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kapasitas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kerja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fisik,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uji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saraf,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dan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sebagainya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4" y="4999167"/>
            <a:ext cx="6644985" cy="758638"/>
          </a:xfrm>
          <a:prstGeom prst="rect">
            <a:avLst/>
          </a:prstGeom>
        </p:spPr>
        <p:txBody>
          <a:bodyPr vert="horz" wrap="square" lIns="0" tIns="27353" rIns="0" bIns="0" rtlCol="0">
            <a:spAutoFit/>
          </a:bodyPr>
          <a:lstStyle/>
          <a:p>
            <a:pPr marL="318546" marR="4559" indent="-307718" algn="just">
              <a:lnSpc>
                <a:spcPct val="93900"/>
              </a:lnSpc>
              <a:spcBef>
                <a:spcPts val="215"/>
              </a:spcBef>
            </a:pPr>
            <a:r>
              <a:rPr sz="1200" spc="9" dirty="0">
                <a:solidFill>
                  <a:srgbClr val="FE8637"/>
                </a:solidFill>
                <a:latin typeface="Times New Roman"/>
                <a:cs typeface="Times New Roman"/>
              </a:rPr>
              <a:t>c.</a:t>
            </a:r>
            <a:r>
              <a:rPr sz="1200" spc="13" dirty="0">
                <a:solidFill>
                  <a:srgbClr val="FE8637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Perubahan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kesehatan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umum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dapat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dinilai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dari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riwayat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medis.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Misalnya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rasa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kantuk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dan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iritasi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mukosa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setelah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paparan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terhadap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pelarut-pelarut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organik</a:t>
            </a:r>
            <a:r>
              <a:rPr sz="1700" spc="-9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28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2150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85800" y="609600"/>
            <a:ext cx="7765473" cy="422804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7406" indent="-306579">
              <a:lnSpc>
                <a:spcPts val="2037"/>
              </a:lnSpc>
              <a:spcBef>
                <a:spcPts val="90"/>
              </a:spcBef>
              <a:buClr>
                <a:srgbClr val="FE8637"/>
              </a:buClr>
              <a:buSzPct val="68421"/>
              <a:buAutoNum type="alphaLcPeriod"/>
              <a:tabLst>
                <a:tab pos="317406" algn="l"/>
                <a:tab pos="317976" algn="l"/>
              </a:tabLst>
            </a:pPr>
            <a:r>
              <a:rPr sz="1700" spc="-4" dirty="0">
                <a:latin typeface="Times New Roman"/>
                <a:cs typeface="Times New Roman"/>
              </a:rPr>
              <a:t>Pencegahan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Pimer</a:t>
            </a:r>
            <a:r>
              <a:rPr sz="1700" spc="-2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–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i="1" dirty="0">
                <a:latin typeface="Times New Roman"/>
                <a:cs typeface="Times New Roman"/>
              </a:rPr>
              <a:t>Healt</a:t>
            </a:r>
            <a:r>
              <a:rPr sz="1700" i="1" spc="-22" dirty="0">
                <a:latin typeface="Times New Roman"/>
                <a:cs typeface="Times New Roman"/>
              </a:rPr>
              <a:t> </a:t>
            </a:r>
            <a:r>
              <a:rPr sz="1700" i="1" spc="-9" dirty="0">
                <a:latin typeface="Times New Roman"/>
                <a:cs typeface="Times New Roman"/>
              </a:rPr>
              <a:t>Promotion</a:t>
            </a:r>
            <a:endParaRPr sz="1700" dirty="0">
              <a:latin typeface="Times New Roman"/>
              <a:cs typeface="Times New Roman"/>
            </a:endParaRPr>
          </a:p>
          <a:p>
            <a:pPr marL="647348" lvl="1" indent="-308288">
              <a:lnSpc>
                <a:spcPts val="1714"/>
              </a:lnSpc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Perilaku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kesehatan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Faktor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bahaya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tempat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90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Perilaku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baik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Olahraga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8288">
              <a:lnSpc>
                <a:spcPts val="1673"/>
              </a:lnSpc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Gizi</a:t>
            </a:r>
            <a:endParaRPr sz="1400" dirty="0">
              <a:latin typeface="Times New Roman"/>
              <a:cs typeface="Times New Roman"/>
            </a:endParaRPr>
          </a:p>
          <a:p>
            <a:pPr marL="317406" indent="-306579">
              <a:lnSpc>
                <a:spcPts val="1988"/>
              </a:lnSpc>
              <a:buClr>
                <a:srgbClr val="FE8637"/>
              </a:buClr>
              <a:buSzPct val="68421"/>
              <a:buAutoNum type="alphaLcPeriod"/>
              <a:tabLst>
                <a:tab pos="317406" algn="l"/>
                <a:tab pos="317976" algn="l"/>
              </a:tabLst>
            </a:pPr>
            <a:r>
              <a:rPr sz="1700" spc="-4" dirty="0">
                <a:latin typeface="Times New Roman"/>
                <a:cs typeface="Times New Roman"/>
              </a:rPr>
              <a:t>Pencegahan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solidFill>
                  <a:srgbClr val="FF0000"/>
                </a:solidFill>
                <a:latin typeface="Times New Roman"/>
                <a:cs typeface="Times New Roman"/>
              </a:rPr>
              <a:t>Skunder</a:t>
            </a:r>
            <a:r>
              <a:rPr sz="1700" spc="-1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–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i="1" spc="-4" dirty="0">
                <a:latin typeface="Times New Roman"/>
                <a:cs typeface="Times New Roman"/>
              </a:rPr>
              <a:t>Specifict</a:t>
            </a:r>
            <a:r>
              <a:rPr sz="1700" i="1" spc="-27" dirty="0">
                <a:latin typeface="Times New Roman"/>
                <a:cs typeface="Times New Roman"/>
              </a:rPr>
              <a:t> </a:t>
            </a:r>
            <a:r>
              <a:rPr sz="1700" i="1" spc="-13" dirty="0">
                <a:latin typeface="Times New Roman"/>
                <a:cs typeface="Times New Roman"/>
              </a:rPr>
              <a:t>Protection</a:t>
            </a:r>
            <a:endParaRPr sz="1700" dirty="0">
              <a:latin typeface="Times New Roman"/>
              <a:cs typeface="Times New Roman"/>
            </a:endParaRPr>
          </a:p>
          <a:p>
            <a:pPr marL="647348" lvl="1" indent="-308288">
              <a:lnSpc>
                <a:spcPts val="1714"/>
              </a:lnSpc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Pengendalian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melalui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perundang-undangan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Pengendalian</a:t>
            </a:r>
            <a:r>
              <a:rPr sz="1400" spc="-4" dirty="0">
                <a:latin typeface="Times New Roman"/>
                <a:cs typeface="Times New Roman"/>
              </a:rPr>
              <a:t> administratif/organisasi:</a:t>
            </a:r>
            <a:r>
              <a:rPr sz="1400" spc="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rotasi/pembatas</a:t>
            </a:r>
            <a:r>
              <a:rPr sz="1400" spc="22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jam</a:t>
            </a:r>
            <a:r>
              <a:rPr sz="1400" spc="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Pengendalian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teknis: subtitusi, isolasi,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alat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pelindung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diri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(APD)</a:t>
            </a:r>
          </a:p>
          <a:p>
            <a:pPr marL="647348" lvl="1" indent="-307718">
              <a:spcBef>
                <a:spcPts val="90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Pengendalian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jalur </a:t>
            </a:r>
            <a:r>
              <a:rPr sz="1400" dirty="0">
                <a:latin typeface="Times New Roman"/>
                <a:cs typeface="Times New Roman"/>
              </a:rPr>
              <a:t>kesehatan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imunisasi</a:t>
            </a:r>
            <a:endParaRPr sz="1400" dirty="0">
              <a:latin typeface="Times New Roman"/>
              <a:cs typeface="Times New Roman"/>
            </a:endParaRPr>
          </a:p>
          <a:p>
            <a:pPr marL="317406" indent="-306579">
              <a:lnSpc>
                <a:spcPts val="2037"/>
              </a:lnSpc>
              <a:spcBef>
                <a:spcPts val="440"/>
              </a:spcBef>
              <a:buClr>
                <a:srgbClr val="FE8637"/>
              </a:buClr>
              <a:buSzPct val="68421"/>
              <a:buAutoNum type="alphaLcPeriod"/>
              <a:tabLst>
                <a:tab pos="317406" algn="l"/>
                <a:tab pos="317976" algn="l"/>
              </a:tabLst>
            </a:pPr>
            <a:r>
              <a:rPr sz="1700" spc="-4" dirty="0">
                <a:latin typeface="Times New Roman"/>
                <a:cs typeface="Times New Roman"/>
              </a:rPr>
              <a:t>Pencegahan</a:t>
            </a:r>
            <a:r>
              <a:rPr sz="1700" spc="-58" dirty="0">
                <a:latin typeface="Times New Roman"/>
                <a:cs typeface="Times New Roman"/>
              </a:rPr>
              <a:t> </a:t>
            </a:r>
            <a:r>
              <a:rPr sz="1700" spc="-22" dirty="0">
                <a:solidFill>
                  <a:srgbClr val="FF0000"/>
                </a:solidFill>
                <a:latin typeface="Times New Roman"/>
                <a:cs typeface="Times New Roman"/>
              </a:rPr>
              <a:t>Tersier</a:t>
            </a:r>
            <a:endParaRPr sz="1700" dirty="0">
              <a:latin typeface="Times New Roman"/>
              <a:cs typeface="Times New Roman"/>
            </a:endParaRPr>
          </a:p>
          <a:p>
            <a:pPr marL="647348" lvl="1" indent="-307718">
              <a:lnSpc>
                <a:spcPts val="1714"/>
              </a:lnSpc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kesehatan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pra-kerja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kesehatan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berkala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lingkungan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secara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berkala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90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i="1" dirty="0">
                <a:latin typeface="Times New Roman"/>
                <a:cs typeface="Times New Roman"/>
              </a:rPr>
              <a:t>Surveilans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Pengobatan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segera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bila ditemukan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gangguan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pada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pekerja</a:t>
            </a:r>
            <a:endParaRPr sz="14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85"/>
              </a:spcBef>
              <a:buClr>
                <a:srgbClr val="FE8637"/>
              </a:buClr>
              <a:buSzPct val="78125"/>
              <a:buFont typeface="Symbol"/>
              <a:buChar char=""/>
              <a:tabLst>
                <a:tab pos="646779" algn="l"/>
                <a:tab pos="647348" algn="l"/>
              </a:tabLst>
            </a:pPr>
            <a:r>
              <a:rPr sz="1400" dirty="0">
                <a:latin typeface="Times New Roman"/>
                <a:cs typeface="Times New Roman"/>
              </a:rPr>
              <a:t>Pengendalian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segera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ditempat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27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82250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4682" y="403412"/>
            <a:ext cx="34636" cy="605117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7830588" y="5446059"/>
            <a:ext cx="498764" cy="484094"/>
          </a:xfrm>
          <a:custGeom>
            <a:avLst/>
            <a:gdLst/>
            <a:ahLst/>
            <a:cxnLst/>
            <a:rect l="l" t="t" r="r" b="b"/>
            <a:pathLst>
              <a:path w="548640" h="548640">
                <a:moveTo>
                  <a:pt x="548640" y="274319"/>
                </a:moveTo>
                <a:lnTo>
                  <a:pt x="544224" y="225175"/>
                </a:lnTo>
                <a:lnTo>
                  <a:pt x="531493" y="178853"/>
                </a:lnTo>
                <a:lnTo>
                  <a:pt x="511217" y="136143"/>
                </a:lnTo>
                <a:lnTo>
                  <a:pt x="484167" y="97837"/>
                </a:lnTo>
                <a:lnTo>
                  <a:pt x="451116" y="64722"/>
                </a:lnTo>
                <a:lnTo>
                  <a:pt x="412834" y="37591"/>
                </a:lnTo>
                <a:lnTo>
                  <a:pt x="370093" y="17234"/>
                </a:lnTo>
                <a:lnTo>
                  <a:pt x="323664" y="4440"/>
                </a:lnTo>
                <a:lnTo>
                  <a:pt x="274320" y="0"/>
                </a:lnTo>
                <a:lnTo>
                  <a:pt x="225175" y="4440"/>
                </a:lnTo>
                <a:lnTo>
                  <a:pt x="178853" y="17234"/>
                </a:lnTo>
                <a:lnTo>
                  <a:pt x="136144" y="37591"/>
                </a:lnTo>
                <a:lnTo>
                  <a:pt x="97837" y="64722"/>
                </a:lnTo>
                <a:lnTo>
                  <a:pt x="64722" y="97837"/>
                </a:lnTo>
                <a:lnTo>
                  <a:pt x="37591" y="136143"/>
                </a:lnTo>
                <a:lnTo>
                  <a:pt x="17234" y="178853"/>
                </a:lnTo>
                <a:lnTo>
                  <a:pt x="4440" y="225175"/>
                </a:lnTo>
                <a:lnTo>
                  <a:pt x="0" y="274319"/>
                </a:lnTo>
                <a:lnTo>
                  <a:pt x="4440" y="323664"/>
                </a:lnTo>
                <a:lnTo>
                  <a:pt x="17234" y="370093"/>
                </a:lnTo>
                <a:lnTo>
                  <a:pt x="37592" y="412834"/>
                </a:lnTo>
                <a:lnTo>
                  <a:pt x="64722" y="451116"/>
                </a:lnTo>
                <a:lnTo>
                  <a:pt x="97837" y="484167"/>
                </a:lnTo>
                <a:lnTo>
                  <a:pt x="136144" y="511217"/>
                </a:lnTo>
                <a:lnTo>
                  <a:pt x="178853" y="531493"/>
                </a:lnTo>
                <a:lnTo>
                  <a:pt x="225175" y="544224"/>
                </a:lnTo>
                <a:lnTo>
                  <a:pt x="274320" y="548639"/>
                </a:lnTo>
                <a:lnTo>
                  <a:pt x="323664" y="544224"/>
                </a:lnTo>
                <a:lnTo>
                  <a:pt x="370093" y="531493"/>
                </a:lnTo>
                <a:lnTo>
                  <a:pt x="412834" y="511217"/>
                </a:lnTo>
                <a:lnTo>
                  <a:pt x="451116" y="484167"/>
                </a:lnTo>
                <a:lnTo>
                  <a:pt x="484167" y="451116"/>
                </a:lnTo>
                <a:lnTo>
                  <a:pt x="511217" y="412834"/>
                </a:lnTo>
                <a:lnTo>
                  <a:pt x="531493" y="370093"/>
                </a:lnTo>
                <a:lnTo>
                  <a:pt x="544224" y="323664"/>
                </a:lnTo>
                <a:lnTo>
                  <a:pt x="548640" y="274319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1234" y="762000"/>
            <a:ext cx="7940040" cy="4369919"/>
          </a:xfrm>
          <a:prstGeom prst="rect">
            <a:avLst/>
          </a:prstGeom>
        </p:spPr>
        <p:txBody>
          <a:bodyPr vert="horz" wrap="square" lIns="0" tIns="42169" rIns="0" bIns="0" rtlCol="0">
            <a:spAutoFit/>
          </a:bodyPr>
          <a:lstStyle/>
          <a:p>
            <a:pPr marL="11397" marR="7408" algn="just">
              <a:lnSpc>
                <a:spcPts val="1938"/>
              </a:lnSpc>
              <a:spcBef>
                <a:spcPts val="332"/>
              </a:spcBef>
            </a:pPr>
            <a:r>
              <a:rPr spc="-4" dirty="0">
                <a:latin typeface="Times New Roman"/>
                <a:cs typeface="Times New Roman"/>
              </a:rPr>
              <a:t>Selain itu </a:t>
            </a:r>
            <a:r>
              <a:rPr spc="-9" dirty="0">
                <a:latin typeface="Times New Roman"/>
                <a:cs typeface="Times New Roman"/>
              </a:rPr>
              <a:t>terdapat </a:t>
            </a:r>
            <a:r>
              <a:rPr spc="-4" dirty="0">
                <a:latin typeface="Times New Roman"/>
                <a:cs typeface="Times New Roman"/>
              </a:rPr>
              <a:t>pula beberapa pencegahan lain yang dapat </a:t>
            </a:r>
            <a:r>
              <a:rPr spc="-9" dirty="0">
                <a:latin typeface="Times New Roman"/>
                <a:cs typeface="Times New Roman"/>
              </a:rPr>
              <a:t>ditempuh </a:t>
            </a:r>
            <a:r>
              <a:rPr spc="-4" dirty="0">
                <a:latin typeface="Times New Roman"/>
                <a:cs typeface="Times New Roman"/>
              </a:rPr>
              <a:t> yaitu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pemeriksaan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kesehatan.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Pemeriksaan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meliputi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 dirty="0">
              <a:latin typeface="Times New Roman"/>
              <a:cs typeface="Times New Roman"/>
            </a:endParaRPr>
          </a:p>
          <a:p>
            <a:pPr marL="319115" indent="-307718" algn="just">
              <a:lnSpc>
                <a:spcPts val="1642"/>
              </a:lnSpc>
              <a:buClr>
                <a:srgbClr val="FE8637"/>
              </a:buClr>
              <a:buSzPct val="69444"/>
              <a:buAutoNum type="alphaLcPeriod"/>
              <a:tabLst>
                <a:tab pos="319115" algn="l"/>
              </a:tabLst>
            </a:pP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Pemeriksaan</a:t>
            </a:r>
            <a:r>
              <a:rPr sz="1600" spc="-2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sebelum</a:t>
            </a:r>
            <a:r>
              <a:rPr sz="1600" spc="-2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penempatan</a:t>
            </a:r>
            <a:endParaRPr sz="1600" dirty="0">
              <a:latin typeface="Times New Roman"/>
              <a:cs typeface="Times New Roman"/>
            </a:endParaRPr>
          </a:p>
          <a:p>
            <a:pPr marL="339060" marR="5129" algn="just">
              <a:lnSpc>
                <a:spcPts val="1553"/>
              </a:lnSpc>
              <a:spcBef>
                <a:spcPts val="108"/>
              </a:spcBef>
            </a:pPr>
            <a:r>
              <a:rPr sz="1400" dirty="0">
                <a:latin typeface="Times New Roman"/>
                <a:cs typeface="Times New Roman"/>
              </a:rPr>
              <a:t>Pemeriksaan ini dilakukan sebelum </a:t>
            </a:r>
            <a:r>
              <a:rPr sz="1400" spc="-4" dirty="0">
                <a:latin typeface="Times New Roman"/>
                <a:cs typeface="Times New Roman"/>
              </a:rPr>
              <a:t>seorang </a:t>
            </a:r>
            <a:r>
              <a:rPr sz="1400" dirty="0">
                <a:latin typeface="Times New Roman"/>
                <a:cs typeface="Times New Roman"/>
              </a:rPr>
              <a:t>dipekerjakan atau ditempatkan pada pos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pekerjaan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tertentu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ancaman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terhadap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kesehatan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mungkin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terjadi.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fisik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ditunjang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lain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seperti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darah,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urine,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radiologis, serta </a:t>
            </a:r>
            <a:r>
              <a:rPr sz="1400" spc="-9" dirty="0">
                <a:latin typeface="Times New Roman"/>
                <a:cs typeface="Times New Roman"/>
              </a:rPr>
              <a:t>organ </a:t>
            </a:r>
            <a:r>
              <a:rPr sz="1400" dirty="0">
                <a:latin typeface="Times New Roman"/>
                <a:cs typeface="Times New Roman"/>
              </a:rPr>
              <a:t>tertentu, seperti mata dan telinga, merupakan data dasar yang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sangat </a:t>
            </a:r>
            <a:r>
              <a:rPr sz="1400" spc="-4" dirty="0">
                <a:latin typeface="Times New Roman"/>
                <a:cs typeface="Times New Roman"/>
              </a:rPr>
              <a:t>berguna </a:t>
            </a:r>
            <a:r>
              <a:rPr sz="1400" dirty="0">
                <a:latin typeface="Times New Roman"/>
                <a:cs typeface="Times New Roman"/>
              </a:rPr>
              <a:t>apabila terjadi gangguan </a:t>
            </a:r>
            <a:r>
              <a:rPr sz="1400" spc="-4" dirty="0">
                <a:latin typeface="Times New Roman"/>
                <a:cs typeface="Times New Roman"/>
              </a:rPr>
              <a:t>kesehatan </a:t>
            </a:r>
            <a:r>
              <a:rPr sz="1400" dirty="0">
                <a:latin typeface="Times New Roman"/>
                <a:cs typeface="Times New Roman"/>
              </a:rPr>
              <a:t>tenaga kerja setelah sekian lama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bekerja</a:t>
            </a:r>
            <a:r>
              <a:rPr sz="1400" dirty="0">
                <a:latin typeface="Times New Roman"/>
                <a:cs typeface="Times New Roman"/>
              </a:rPr>
              <a:t>.</a:t>
            </a:r>
          </a:p>
          <a:p>
            <a:pPr marL="319115" indent="-307718" algn="just">
              <a:lnSpc>
                <a:spcPts val="1624"/>
              </a:lnSpc>
              <a:buClr>
                <a:srgbClr val="FE8637"/>
              </a:buClr>
              <a:buSzPct val="69444"/>
              <a:buAutoNum type="alphaLcPeriod" startAt="2"/>
              <a:tabLst>
                <a:tab pos="319115" algn="l"/>
              </a:tabLst>
            </a:pP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Pemeriksaan</a:t>
            </a:r>
            <a:r>
              <a:rPr sz="1600" spc="-2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kesehatan</a:t>
            </a:r>
            <a:r>
              <a:rPr sz="1600" spc="-1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FF0000"/>
                </a:solidFill>
                <a:latin typeface="Times New Roman"/>
                <a:cs typeface="Times New Roman"/>
              </a:rPr>
              <a:t>berkala</a:t>
            </a:r>
            <a:endParaRPr sz="1600" dirty="0">
              <a:latin typeface="Times New Roman"/>
              <a:cs typeface="Times New Roman"/>
            </a:endParaRPr>
          </a:p>
          <a:p>
            <a:pPr marL="339630" marR="4559" algn="just">
              <a:lnSpc>
                <a:spcPct val="89700"/>
              </a:lnSpc>
              <a:spcBef>
                <a:spcPts val="99"/>
              </a:spcBef>
            </a:pPr>
            <a:r>
              <a:rPr sz="1400" dirty="0">
                <a:latin typeface="Times New Roman"/>
                <a:cs typeface="Times New Roman"/>
              </a:rPr>
              <a:t>Pemeriksaan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kesehatan</a:t>
            </a:r>
            <a:r>
              <a:rPr sz="1400" dirty="0">
                <a:latin typeface="Times New Roman"/>
                <a:cs typeface="Times New Roman"/>
              </a:rPr>
              <a:t> berkala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sebenarnya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dilaksanakan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selang</a:t>
            </a:r>
            <a:r>
              <a:rPr sz="1400" spc="350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waktu </a:t>
            </a:r>
            <a:r>
              <a:rPr sz="1400" dirty="0">
                <a:latin typeface="Times New Roman"/>
                <a:cs typeface="Times New Roman"/>
              </a:rPr>
              <a:t> teratur setelah pemeriksaan awal sebelum penempatan. Pada </a:t>
            </a:r>
            <a:r>
              <a:rPr sz="1400" i="1" dirty="0">
                <a:latin typeface="Times New Roman"/>
                <a:cs typeface="Times New Roman"/>
              </a:rPr>
              <a:t>medical check-up </a:t>
            </a:r>
            <a:r>
              <a:rPr sz="1400" dirty="0">
                <a:latin typeface="Times New Roman"/>
                <a:cs typeface="Times New Roman"/>
              </a:rPr>
              <a:t>rutin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tidak selalu diperlukan pemeriksaan </a:t>
            </a:r>
            <a:r>
              <a:rPr sz="1400" spc="-4" dirty="0">
                <a:latin typeface="Times New Roman"/>
                <a:cs typeface="Times New Roman"/>
              </a:rPr>
              <a:t>medis </a:t>
            </a:r>
            <a:r>
              <a:rPr sz="1400" dirty="0">
                <a:latin typeface="Times New Roman"/>
                <a:cs typeface="Times New Roman"/>
              </a:rPr>
              <a:t>lengkap, terutama bila tidak ada indikasi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 jelas. Pemeriksaan </a:t>
            </a:r>
            <a:r>
              <a:rPr sz="1400" spc="-4" dirty="0">
                <a:latin typeface="Times New Roman"/>
                <a:cs typeface="Times New Roman"/>
              </a:rPr>
              <a:t>ini </a:t>
            </a:r>
            <a:r>
              <a:rPr sz="1400" dirty="0">
                <a:latin typeface="Times New Roman"/>
                <a:cs typeface="Times New Roman"/>
              </a:rPr>
              <a:t>juga </a:t>
            </a:r>
            <a:r>
              <a:rPr sz="1400" spc="-4" dirty="0">
                <a:latin typeface="Times New Roman"/>
                <a:cs typeface="Times New Roman"/>
              </a:rPr>
              <a:t>harus </a:t>
            </a:r>
            <a:r>
              <a:rPr sz="1400" dirty="0">
                <a:latin typeface="Times New Roman"/>
                <a:cs typeface="Times New Roman"/>
              </a:rPr>
              <a:t>difokuskan pada </a:t>
            </a:r>
            <a:r>
              <a:rPr sz="1400" spc="-9" dirty="0">
                <a:latin typeface="Times New Roman"/>
                <a:cs typeface="Times New Roman"/>
              </a:rPr>
              <a:t>organ </a:t>
            </a:r>
            <a:r>
              <a:rPr sz="1400" spc="-4" dirty="0">
                <a:latin typeface="Times New Roman"/>
                <a:cs typeface="Times New Roman"/>
              </a:rPr>
              <a:t>dan </a:t>
            </a:r>
            <a:r>
              <a:rPr sz="1400" dirty="0">
                <a:latin typeface="Times New Roman"/>
                <a:cs typeface="Times New Roman"/>
              </a:rPr>
              <a:t>sistem tubuh yang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memungkinkan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terpengaruh</a:t>
            </a:r>
            <a:r>
              <a:rPr sz="1400" dirty="0">
                <a:latin typeface="Times New Roman"/>
                <a:cs typeface="Times New Roman"/>
              </a:rPr>
              <a:t> bahan-bahan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berbahaya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tempat</a:t>
            </a:r>
            <a:r>
              <a:rPr sz="1400" spc="35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kerja,</a:t>
            </a:r>
            <a:r>
              <a:rPr sz="1400" spc="35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sebagai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contoh, </a:t>
            </a:r>
            <a:r>
              <a:rPr sz="1400" i="1" dirty="0">
                <a:latin typeface="Times New Roman"/>
                <a:cs typeface="Times New Roman"/>
              </a:rPr>
              <a:t>audiometri </a:t>
            </a:r>
            <a:r>
              <a:rPr sz="1400" dirty="0">
                <a:latin typeface="Times New Roman"/>
                <a:cs typeface="Times New Roman"/>
              </a:rPr>
              <a:t>adalah uji yang sangat penting bagi tenaga kerja yang bekerja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pada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lingkungan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bising.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Sedang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pemerikaan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radiologis</a:t>
            </a:r>
            <a:r>
              <a:rPr sz="1400" i="1" spc="359" dirty="0">
                <a:latin typeface="Times New Roman"/>
                <a:cs typeface="Times New Roman"/>
              </a:rPr>
              <a:t> </a:t>
            </a:r>
            <a:r>
              <a:rPr sz="1400" i="1" spc="-4" dirty="0">
                <a:latin typeface="Times New Roman"/>
                <a:cs typeface="Times New Roman"/>
              </a:rPr>
              <a:t>dada</a:t>
            </a:r>
            <a:r>
              <a:rPr sz="1400" i="1" spc="350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(foto </a:t>
            </a:r>
            <a:r>
              <a:rPr sz="1400" dirty="0">
                <a:latin typeface="Times New Roman"/>
                <a:cs typeface="Times New Roman"/>
              </a:rPr>
              <a:t> thorax)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penting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untuk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mendeteksi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tenaga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berisiko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menderita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pneumokonosis,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karena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lingkungan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kerja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tercemar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cs typeface="Times New Roman"/>
              </a:rPr>
              <a:t>debu</a:t>
            </a:r>
            <a:r>
              <a:rPr sz="1400" dirty="0" smtClean="0">
                <a:latin typeface="Times New Roman"/>
                <a:cs typeface="Times New Roman"/>
              </a:rPr>
              <a:t>.</a:t>
            </a:r>
            <a:endParaRPr lang="en-US" sz="1400" dirty="0" smtClean="0">
              <a:latin typeface="Times New Roman"/>
              <a:cs typeface="Times New Roman"/>
            </a:endParaRPr>
          </a:p>
          <a:p>
            <a:pPr marL="339630" marR="4559" algn="just">
              <a:lnSpc>
                <a:spcPct val="89700"/>
              </a:lnSpc>
              <a:spcBef>
                <a:spcPts val="99"/>
              </a:spcBef>
            </a:pPr>
            <a:endParaRPr lang="en-US" sz="1400" dirty="0">
              <a:latin typeface="Times New Roman"/>
              <a:cs typeface="Times New Roman"/>
            </a:endParaRPr>
          </a:p>
          <a:p>
            <a:pPr marL="339630" marR="4559" algn="just">
              <a:lnSpc>
                <a:spcPct val="89700"/>
              </a:lnSpc>
              <a:spcBef>
                <a:spcPts val="99"/>
              </a:spcBef>
            </a:pPr>
            <a:endParaRPr lang="en-US" sz="1400" dirty="0" smtClean="0">
              <a:latin typeface="Times New Roman"/>
              <a:cs typeface="Times New Roman"/>
            </a:endParaRPr>
          </a:p>
          <a:p>
            <a:pPr marL="339630" marR="4559" algn="just">
              <a:lnSpc>
                <a:spcPct val="89700"/>
              </a:lnSpc>
              <a:spcBef>
                <a:spcPts val="99"/>
              </a:spcBef>
            </a:pPr>
            <a:endParaRPr lang="en-US" sz="1400" dirty="0">
              <a:latin typeface="Times New Roman"/>
              <a:cs typeface="Times New Roman"/>
            </a:endParaRPr>
          </a:p>
          <a:p>
            <a:pPr marL="339630" marR="4559" algn="just">
              <a:lnSpc>
                <a:spcPct val="89700"/>
              </a:lnSpc>
              <a:spcBef>
                <a:spcPts val="99"/>
              </a:spcBef>
            </a:pP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29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8342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2854" y="412937"/>
            <a:ext cx="6640946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69" dirty="0" smtClean="0"/>
              <a:t>2. PE</a:t>
            </a:r>
            <a:r>
              <a:rPr spc="269" dirty="0" smtClean="0"/>
              <a:t>NYEBAB</a:t>
            </a:r>
            <a:r>
              <a:rPr lang="en-US" spc="269" dirty="0"/>
              <a:t> </a:t>
            </a:r>
            <a:r>
              <a:rPr lang="en-US" spc="269" dirty="0" smtClean="0"/>
              <a:t>PAK </a:t>
            </a:r>
            <a:endParaRPr sz="2700" dirty="0"/>
          </a:p>
        </p:txBody>
      </p:sp>
      <p:sp>
        <p:nvSpPr>
          <p:cNvPr id="11" name="object 11"/>
          <p:cNvSpPr txBox="1"/>
          <p:nvPr/>
        </p:nvSpPr>
        <p:spPr>
          <a:xfrm>
            <a:off x="8001692" y="5587006"/>
            <a:ext cx="162214" cy="211231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4" y="1837093"/>
            <a:ext cx="6503554" cy="337852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126506">
              <a:spcBef>
                <a:spcPts val="85"/>
              </a:spcBef>
            </a:pPr>
            <a:r>
              <a:rPr spc="-22" dirty="0">
                <a:latin typeface="Times New Roman"/>
                <a:cs typeface="Times New Roman"/>
              </a:rPr>
              <a:t>Tedapat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58" dirty="0">
                <a:latin typeface="Times New Roman"/>
                <a:cs typeface="Times New Roman"/>
              </a:rPr>
              <a:t>PAK</a:t>
            </a:r>
            <a:r>
              <a:rPr spc="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umum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tempat kerja,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berikut beberapa jenis 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digolongkan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berdasarkan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 dari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ada di tempat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kerja.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Golongan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fisik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 marL="421688"/>
            <a:r>
              <a:rPr spc="-4" dirty="0">
                <a:latin typeface="Times New Roman"/>
                <a:cs typeface="Times New Roman"/>
              </a:rPr>
              <a:t>bising, radiasi, suhu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ekstrim, tekanan udara,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vibrasi, penerangan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Golongan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kimiawi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 marL="421688"/>
            <a:r>
              <a:rPr spc="-4" dirty="0">
                <a:latin typeface="Times New Roman"/>
                <a:cs typeface="Times New Roman"/>
              </a:rPr>
              <a:t>semua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kimia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bentuk debu, uap,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gas,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larutan, kabut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Golongan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biologik</a:t>
            </a:r>
            <a:r>
              <a:rPr spc="-4" dirty="0">
                <a:latin typeface="Times New Roman"/>
                <a:cs typeface="Times New Roman"/>
              </a:rPr>
              <a:t>: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bakteri,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virus,</a:t>
            </a:r>
            <a:r>
              <a:rPr spc="-13" dirty="0">
                <a:latin typeface="Times New Roman"/>
                <a:cs typeface="Times New Roman"/>
              </a:rPr>
              <a:t> jamur,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dll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Golongan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fisiologik/ergonomik</a:t>
            </a:r>
            <a:r>
              <a:rPr spc="-9" dirty="0">
                <a:latin typeface="Times New Roman"/>
                <a:cs typeface="Times New Roman"/>
              </a:rPr>
              <a:t>: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desain tempat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kerja.</a:t>
            </a:r>
            <a:endParaRPr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Golongan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psikososial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 marL="421688">
              <a:spcBef>
                <a:spcPts val="4"/>
              </a:spcBef>
            </a:pPr>
            <a:r>
              <a:rPr spc="-4" dirty="0">
                <a:latin typeface="Times New Roman"/>
                <a:cs typeface="Times New Roman"/>
              </a:rPr>
              <a:t>stres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psikis,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monotomi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tuntutan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pekerjan</a:t>
            </a:r>
            <a:endParaRPr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9250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85800" y="1066800"/>
            <a:ext cx="7713517" cy="4458023"/>
          </a:xfrm>
          <a:prstGeom prst="rect">
            <a:avLst/>
          </a:prstGeom>
        </p:spPr>
        <p:txBody>
          <a:bodyPr vert="horz" wrap="square" lIns="0" tIns="41029" rIns="0" bIns="0" rtlCol="0">
            <a:spAutoFit/>
          </a:bodyPr>
          <a:lstStyle/>
          <a:p>
            <a:pPr marL="257572" marR="158988" indent="-246175" algn="just">
              <a:lnSpc>
                <a:spcPts val="1840"/>
              </a:lnSpc>
              <a:spcBef>
                <a:spcPts val="323"/>
              </a:spcBef>
              <a:buClr>
                <a:srgbClr val="FE8637"/>
              </a:buClr>
              <a:buSzPct val="68421"/>
              <a:buFont typeface="Wingdings"/>
              <a:buChar char=""/>
              <a:tabLst>
                <a:tab pos="257572" algn="l"/>
              </a:tabLst>
            </a:pPr>
            <a:r>
              <a:rPr sz="1700" spc="-4" dirty="0">
                <a:latin typeface="Times New Roman"/>
                <a:cs typeface="Times New Roman"/>
              </a:rPr>
              <a:t>Efek pencahayaan pada mata, kekuatan pencahayaan beraneka ragam,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yaitu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berkisar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2.000-100.000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lux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di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tempat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terbuka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sepanjang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hari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dan </a:t>
            </a:r>
            <a:r>
              <a:rPr sz="1700" spc="-41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pada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malam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hari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dengan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pencahayaan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buatan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50-500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lux.</a:t>
            </a:r>
          </a:p>
          <a:p>
            <a:pPr marL="257572" indent="-246175" algn="just">
              <a:spcBef>
                <a:spcPts val="310"/>
              </a:spcBef>
              <a:buClr>
                <a:srgbClr val="FE8637"/>
              </a:buClr>
              <a:buSzPct val="68421"/>
              <a:buFont typeface="Wingdings"/>
              <a:buChar char=""/>
              <a:tabLst>
                <a:tab pos="257572" algn="l"/>
              </a:tabLst>
            </a:pPr>
            <a:r>
              <a:rPr sz="1700" spc="-4" dirty="0">
                <a:latin typeface="Times New Roman"/>
                <a:cs typeface="Times New Roman"/>
              </a:rPr>
              <a:t>Kelelahan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pada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mata</a:t>
            </a:r>
            <a:r>
              <a:rPr sz="1700" spc="38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ditandai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oleh</a:t>
            </a:r>
            <a:r>
              <a:rPr sz="1700" spc="-4" dirty="0">
                <a:latin typeface="Times New Roman"/>
                <a:cs typeface="Times New Roman"/>
              </a:rPr>
              <a:t>:</a:t>
            </a:r>
            <a:endParaRPr sz="17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193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Iritasi pada</a:t>
            </a:r>
            <a:r>
              <a:rPr sz="1500" spc="-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mata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/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conjunctiva</a:t>
            </a:r>
            <a:endParaRPr sz="15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183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Penglihatan</a:t>
            </a:r>
            <a:r>
              <a:rPr sz="1500" spc="-2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ganda</a:t>
            </a:r>
            <a:endParaRPr sz="15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179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Sakit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kepala</a:t>
            </a:r>
            <a:endParaRPr sz="1500" dirty="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183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Daya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akomodasi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konvergensi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turun</a:t>
            </a:r>
            <a:endParaRPr sz="1500" dirty="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183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Ketajaman</a:t>
            </a:r>
            <a:r>
              <a:rPr sz="1500" spc="-2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penglihatan</a:t>
            </a:r>
            <a:endParaRPr sz="1500" dirty="0">
              <a:latin typeface="Times New Roman"/>
              <a:cs typeface="Times New Roman"/>
            </a:endParaRPr>
          </a:p>
          <a:p>
            <a:pPr marL="257572" marR="4559" indent="-246175">
              <a:lnSpc>
                <a:spcPts val="1840"/>
              </a:lnSpc>
              <a:spcBef>
                <a:spcPts val="561"/>
              </a:spcBef>
              <a:buClr>
                <a:srgbClr val="FE8637"/>
              </a:buClr>
              <a:buSzPct val="68421"/>
              <a:buFont typeface="Wingdings"/>
              <a:buChar char=""/>
              <a:tabLst>
                <a:tab pos="257572" algn="l"/>
              </a:tabLst>
            </a:pPr>
            <a:r>
              <a:rPr sz="1700" spc="-4" dirty="0">
                <a:latin typeface="Times New Roman"/>
                <a:cs typeface="Times New Roman"/>
              </a:rPr>
              <a:t>Upaya perbaikan penggunaan pencahayaan di tempat kerja. Grandjean </a:t>
            </a:r>
            <a:r>
              <a:rPr sz="1700" dirty="0">
                <a:latin typeface="Times New Roman"/>
                <a:cs typeface="Times New Roman"/>
              </a:rPr>
              <a:t> (1980)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menyarankan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sistem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desain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pencahayaan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di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tempat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kerja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sebagai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berikut</a:t>
            </a:r>
            <a:r>
              <a:rPr sz="1700" dirty="0">
                <a:latin typeface="Times New Roman"/>
                <a:cs typeface="Times New Roman"/>
              </a:rPr>
              <a:t>:</a:t>
            </a:r>
          </a:p>
          <a:p>
            <a:pPr marL="647348" lvl="1" indent="-307718">
              <a:spcBef>
                <a:spcPts val="166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Hindari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sumber</a:t>
            </a:r>
            <a:r>
              <a:rPr sz="1500" spc="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pencahayaan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lokal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langsung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dalam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penglihatan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pekerja</a:t>
            </a:r>
            <a:endParaRPr sz="1500" dirty="0">
              <a:latin typeface="Times New Roman"/>
              <a:cs typeface="Times New Roman"/>
            </a:endParaRPr>
          </a:p>
          <a:p>
            <a:pPr marL="647348" marR="38750" lvl="1" indent="-307718">
              <a:lnSpc>
                <a:spcPts val="1650"/>
              </a:lnSpc>
              <a:spcBef>
                <a:spcPts val="386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Hindari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penggunaan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cat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mengkilap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terhadap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mesin-mesin,</a:t>
            </a:r>
            <a:r>
              <a:rPr sz="1500" spc="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meja,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kursi,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tempat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endParaRPr sz="1500" dirty="0">
              <a:latin typeface="Times New Roman"/>
              <a:cs typeface="Times New Roman"/>
            </a:endParaRPr>
          </a:p>
          <a:p>
            <a:pPr marL="647348" marR="879847" lvl="1" indent="-307718">
              <a:lnSpc>
                <a:spcPts val="1650"/>
              </a:lnSpc>
              <a:spcBef>
                <a:spcPts val="359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Hindari pemasangan lampu FL/TL yang tegak lurus dalam </a:t>
            </a:r>
            <a:r>
              <a:rPr sz="1500" spc="-4" dirty="0" err="1">
                <a:latin typeface="Times New Roman"/>
                <a:cs typeface="Times New Roman"/>
              </a:rPr>
              <a:t>garis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 err="1" smtClean="0">
                <a:latin typeface="Times New Roman"/>
                <a:cs typeface="Times New Roman"/>
              </a:rPr>
              <a:t>penglihatan</a:t>
            </a:r>
            <a:endParaRPr lang="en-US" sz="1500" spc="-4" dirty="0" smtClean="0">
              <a:latin typeface="Times New Roman"/>
              <a:cs typeface="Times New Roman"/>
            </a:endParaRPr>
          </a:p>
          <a:p>
            <a:pPr marL="647348" marR="879847" lvl="1" indent="-307718">
              <a:lnSpc>
                <a:spcPts val="1650"/>
              </a:lnSpc>
              <a:spcBef>
                <a:spcPts val="359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endParaRPr lang="en-US" sz="1500" spc="-4" dirty="0">
              <a:latin typeface="Times New Roman"/>
              <a:cs typeface="Times New Roman"/>
            </a:endParaRPr>
          </a:p>
          <a:p>
            <a:pPr marL="647348" marR="879847" lvl="1" indent="-307718">
              <a:lnSpc>
                <a:spcPts val="1650"/>
              </a:lnSpc>
              <a:spcBef>
                <a:spcPts val="359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endParaRPr lang="en-US" sz="1500" spc="-4" dirty="0" smtClean="0">
              <a:latin typeface="Times New Roman"/>
              <a:cs typeface="Times New Roman"/>
            </a:endParaRPr>
          </a:p>
          <a:p>
            <a:pPr marL="647348" marR="879847" lvl="1" indent="-307718">
              <a:lnSpc>
                <a:spcPts val="1650"/>
              </a:lnSpc>
              <a:spcBef>
                <a:spcPts val="359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7765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42009" y="403412"/>
            <a:ext cx="7237961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47" dirty="0" smtClean="0"/>
              <a:t>3. MA</a:t>
            </a:r>
            <a:r>
              <a:rPr spc="247" dirty="0" smtClean="0"/>
              <a:t>CAM</a:t>
            </a:r>
            <a:r>
              <a:rPr lang="en-US" sz="2700" spc="247" dirty="0"/>
              <a:t>-</a:t>
            </a:r>
            <a:r>
              <a:rPr spc="247" dirty="0" smtClean="0"/>
              <a:t>MACAM</a:t>
            </a:r>
            <a:r>
              <a:rPr lang="en-US" spc="247" dirty="0" smtClean="0"/>
              <a:t> PAK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4" y="1810198"/>
            <a:ext cx="6627091" cy="4050345"/>
          </a:xfrm>
          <a:prstGeom prst="rect">
            <a:avLst/>
          </a:prstGeom>
        </p:spPr>
        <p:txBody>
          <a:bodyPr vert="horz" wrap="square" lIns="0" tIns="42169" rIns="0" bIns="0" rtlCol="0">
            <a:spAutoFit/>
          </a:bodyPr>
          <a:lstStyle/>
          <a:p>
            <a:pPr marL="257002" marR="216543" indent="-246175">
              <a:lnSpc>
                <a:spcPts val="1938"/>
              </a:lnSpc>
              <a:spcBef>
                <a:spcPts val="332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-4" dirty="0">
                <a:latin typeface="Times New Roman"/>
                <a:cs typeface="Times New Roman"/>
              </a:rPr>
              <a:t>Pencemaran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udara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partikel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karena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peristiwa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alamiah maupun ulah manusia, yaitu lewat kegiatan industri 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teknologi. Partikel yang mencemari udara banyak macam 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jenisnya, tergantung pada macam dan jenis kegiatan industri 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teknologi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Partikel-partikel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udara sangat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merugikan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 manusia. Pada umumnya udara yang tercemar oleh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partikel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menimbulkan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berbagai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macam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 saluran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pernapasan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pneumoconiosis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257572" marR="4559" indent="-246175">
              <a:lnSpc>
                <a:spcPct val="90000"/>
              </a:lnSpc>
              <a:spcBef>
                <a:spcPts val="507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i="1" spc="-4" dirty="0">
                <a:latin typeface="Times New Roman"/>
                <a:cs typeface="Times New Roman"/>
              </a:rPr>
              <a:t>Pneumoconiosis </a:t>
            </a:r>
            <a:r>
              <a:rPr spc="-4" dirty="0">
                <a:latin typeface="Times New Roman"/>
                <a:cs typeface="Times New Roman"/>
              </a:rPr>
              <a:t>adalah penyakit saluran pernapasan 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 oleh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adanya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partikel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(debu)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masuk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mengendap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didalam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paru-paru.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pneumoconiosis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banyak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jenisnya,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tergantung dari jenis partikel (debu) yang masuk atau terhisap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kedalam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paru-paru.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jenis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pneumoconiosis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banyak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dijumpai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daerah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memiliki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banyak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kegiatan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industri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teknologi, yaitu silikosis,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asbestosis, </a:t>
            </a:r>
            <a:r>
              <a:rPr spc="-9" dirty="0">
                <a:latin typeface="Times New Roman"/>
                <a:cs typeface="Times New Roman"/>
              </a:rPr>
              <a:t>bisinosisi, </a:t>
            </a:r>
            <a:r>
              <a:rPr spc="-4" dirty="0">
                <a:latin typeface="Times New Roman"/>
                <a:cs typeface="Times New Roman"/>
              </a:rPr>
              <a:t>antrakosis, </a:t>
            </a:r>
            <a:r>
              <a:rPr spc="-9" dirty="0">
                <a:latin typeface="Times New Roman"/>
                <a:cs typeface="Times New Roman"/>
              </a:rPr>
              <a:t>dan 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beriliosis.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6704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9041" y="533400"/>
            <a:ext cx="7261774" cy="4816931"/>
          </a:xfrm>
          <a:prstGeom prst="rect">
            <a:avLst/>
          </a:prstGeom>
        </p:spPr>
        <p:txBody>
          <a:bodyPr vert="horz" wrap="square" lIns="0" tIns="53566" rIns="0" bIns="0" rtlCol="0">
            <a:spAutoFit/>
          </a:bodyPr>
          <a:lstStyle/>
          <a:p>
            <a:pPr marL="421688" indent="-410291">
              <a:spcBef>
                <a:spcPts val="42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4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Silikosis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</a:t>
            </a:r>
            <a:r>
              <a:rPr sz="1700" dirty="0">
                <a:latin typeface="Times New Roman"/>
                <a:cs typeface="Times New Roman"/>
              </a:rPr>
              <a:t>t</a:t>
            </a:r>
            <a:r>
              <a:rPr sz="1700" spc="-10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Asbestosis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4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Bisnosis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</a:t>
            </a:r>
            <a:r>
              <a:rPr sz="1700" dirty="0">
                <a:latin typeface="Times New Roman"/>
                <a:cs typeface="Times New Roman"/>
              </a:rPr>
              <a:t>t</a:t>
            </a:r>
            <a:r>
              <a:rPr sz="1700" spc="-9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Antrakosis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4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Beriliosis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Penyakit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Saluran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Pernafasan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Kulit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Kerusakan</a:t>
            </a:r>
            <a:r>
              <a:rPr sz="1700" spc="-4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Pendengaran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Gejala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pada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Punggung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dan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Sendi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Kanker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i="1" spc="-9" dirty="0">
                <a:latin typeface="Times New Roman"/>
                <a:cs typeface="Times New Roman"/>
              </a:rPr>
              <a:t>Coronary</a:t>
            </a:r>
            <a:r>
              <a:rPr sz="1700" i="1" spc="-63" dirty="0">
                <a:latin typeface="Times New Roman"/>
                <a:cs typeface="Times New Roman"/>
              </a:rPr>
              <a:t> </a:t>
            </a:r>
            <a:r>
              <a:rPr sz="1700" i="1" spc="-4" dirty="0">
                <a:latin typeface="Times New Roman"/>
                <a:cs typeface="Times New Roman"/>
              </a:rPr>
              <a:t>Artery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2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Penyakit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Liver</a:t>
            </a: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Masalah</a:t>
            </a:r>
            <a:r>
              <a:rPr sz="1700" spc="-4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Neuropsikiatrik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3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Penyakit</a:t>
            </a:r>
            <a:r>
              <a:rPr sz="1700" spc="-36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yang</a:t>
            </a:r>
            <a:r>
              <a:rPr sz="1700" spc="-58" dirty="0">
                <a:latin typeface="Times New Roman"/>
                <a:cs typeface="Times New Roman"/>
              </a:rPr>
              <a:t> </a:t>
            </a:r>
            <a:r>
              <a:rPr sz="1700" spc="-13" dirty="0">
                <a:latin typeface="Times New Roman"/>
                <a:cs typeface="Times New Roman"/>
              </a:rPr>
              <a:t>Tidak</a:t>
            </a:r>
            <a:r>
              <a:rPr sz="1700" spc="-36" dirty="0">
                <a:latin typeface="Times New Roman"/>
                <a:cs typeface="Times New Roman"/>
              </a:rPr>
              <a:t> </a:t>
            </a:r>
            <a:r>
              <a:rPr sz="1700" dirty="0" err="1">
                <a:latin typeface="Times New Roman"/>
                <a:cs typeface="Times New Roman"/>
              </a:rPr>
              <a:t>Diketahui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 err="1" smtClean="0">
                <a:latin typeface="Times New Roman"/>
                <a:cs typeface="Times New Roman"/>
              </a:rPr>
              <a:t>Sebabnya</a:t>
            </a:r>
            <a:r>
              <a:rPr lang="en-US" sz="1700" dirty="0" smtClean="0">
                <a:latin typeface="Times New Roman"/>
                <a:cs typeface="Times New Roman"/>
              </a:rPr>
              <a:t> </a:t>
            </a:r>
          </a:p>
          <a:p>
            <a:pPr marL="11397">
              <a:spcBef>
                <a:spcPts val="337"/>
              </a:spcBef>
              <a:buClr>
                <a:srgbClr val="FE8637"/>
              </a:buClr>
              <a:buSzPct val="68421"/>
              <a:tabLst>
                <a:tab pos="421118" algn="l"/>
                <a:tab pos="421688" algn="l"/>
              </a:tabLst>
            </a:pPr>
            <a:endParaRPr lang="en-US" sz="1700" dirty="0">
              <a:latin typeface="Times New Roman"/>
              <a:cs typeface="Times New Roman"/>
            </a:endParaRPr>
          </a:p>
          <a:p>
            <a:pPr marL="11397">
              <a:spcBef>
                <a:spcPts val="337"/>
              </a:spcBef>
              <a:buClr>
                <a:srgbClr val="FE8637"/>
              </a:buClr>
              <a:buSzPct val="68421"/>
              <a:tabLst>
                <a:tab pos="421118" algn="l"/>
                <a:tab pos="421688" algn="l"/>
              </a:tabLst>
            </a:pP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107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1233" y="1752600"/>
            <a:ext cx="8014391" cy="3745664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22794">
              <a:spcBef>
                <a:spcPts val="628"/>
              </a:spcBef>
            </a:pP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Silikosis</a:t>
            </a:r>
            <a:endParaRPr dirty="0">
              <a:latin typeface="Times New Roman"/>
              <a:cs typeface="Times New Roman"/>
            </a:endParaRPr>
          </a:p>
          <a:p>
            <a:pPr marL="22794" marR="147591" indent="394905">
              <a:spcBef>
                <a:spcPts val="538"/>
              </a:spcBef>
            </a:pPr>
            <a:r>
              <a:rPr spc="-4" dirty="0">
                <a:latin typeface="Times New Roman"/>
                <a:cs typeface="Times New Roman"/>
              </a:rPr>
              <a:t>Penyakit silikosis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 pencemaran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bebas,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berupa </a:t>
            </a:r>
            <a:r>
              <a:rPr dirty="0">
                <a:latin typeface="Times New Roman"/>
                <a:cs typeface="Times New Roman"/>
              </a:rPr>
              <a:t>SiO</a:t>
            </a:r>
            <a:r>
              <a:rPr sz="1700" baseline="25641" dirty="0">
                <a:latin typeface="Times New Roman"/>
                <a:cs typeface="Times New Roman"/>
              </a:rPr>
              <a:t>2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terhisap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masuk ke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paru-paru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kemudian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mengendap.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bebas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ini banyak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terdapat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 besi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baja, keramik, pengecoran beton, bengkel yang mengerjakan besi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(mengikir,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menggerinda)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dll.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Selain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itu,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juga</a:t>
            </a:r>
            <a:endParaRPr dirty="0">
              <a:latin typeface="Times New Roman"/>
              <a:cs typeface="Times New Roman"/>
            </a:endParaRPr>
          </a:p>
          <a:p>
            <a:pPr marL="22794" marR="15956"/>
            <a:r>
              <a:rPr spc="-4" dirty="0">
                <a:latin typeface="Times New Roman"/>
                <a:cs typeface="Times New Roman"/>
              </a:rPr>
              <a:t>banyak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terdapat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tempat penampang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besi,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timah putih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tambang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 bara. Pemakaian batu bara sebagai bahan bakar juga banyak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menghasilkam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bebas </a:t>
            </a:r>
            <a:r>
              <a:rPr dirty="0">
                <a:latin typeface="Times New Roman"/>
                <a:cs typeface="Times New Roman"/>
              </a:rPr>
              <a:t>SiO</a:t>
            </a:r>
            <a:r>
              <a:rPr sz="1700" baseline="25641" dirty="0">
                <a:latin typeface="Times New Roman"/>
                <a:cs typeface="Times New Roman"/>
              </a:rPr>
              <a:t>2</a:t>
            </a:r>
            <a:r>
              <a:rPr dirty="0">
                <a:latin typeface="Times New Roman"/>
                <a:cs typeface="Times New Roman"/>
              </a:rPr>
              <a:t>.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saat </a:t>
            </a:r>
            <a:r>
              <a:rPr spc="-13" dirty="0">
                <a:latin typeface="Times New Roman"/>
                <a:cs typeface="Times New Roman"/>
              </a:rPr>
              <a:t>dibakar,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keluar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terdispersi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udara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bersama-sama dengan partikel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lainya, seperti debu alumunia, oksida besi dan karbon dalam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bentuk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debu.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27" dirty="0">
                <a:latin typeface="Times New Roman"/>
                <a:cs typeface="Times New Roman"/>
              </a:rPr>
              <a:t>Tempat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potensial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tercemari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 perlu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mendapatkan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pengawasan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lingkungan yamg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ketat sebab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silikosis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belum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obatnya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tepat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02854" y="436748"/>
            <a:ext cx="7237961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02" dirty="0" smtClean="0"/>
              <a:t>3.A P</a:t>
            </a:r>
            <a:r>
              <a:rPr spc="251" dirty="0" smtClean="0"/>
              <a:t>ENYAKIT </a:t>
            </a:r>
            <a:r>
              <a:rPr lang="en-US" spc="265" dirty="0" smtClean="0"/>
              <a:t>SI</a:t>
            </a:r>
            <a:r>
              <a:rPr spc="265" dirty="0" smtClean="0"/>
              <a:t>KLOSIS</a:t>
            </a:r>
            <a:endParaRPr sz="2700" dirty="0"/>
          </a:p>
        </p:txBody>
      </p:sp>
    </p:spTree>
    <p:extLst>
      <p:ext uri="{BB962C8B-B14F-4D97-AF65-F5344CB8AC3E}">
        <p14:creationId xmlns:p14="http://schemas.microsoft.com/office/powerpoint/2010/main" val="3227310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1233" y="1777653"/>
            <a:ext cx="8078585" cy="3805756"/>
          </a:xfrm>
          <a:prstGeom prst="rect">
            <a:avLst/>
          </a:prstGeom>
        </p:spPr>
        <p:txBody>
          <a:bodyPr vert="horz" wrap="square" lIns="0" tIns="75790" rIns="0" bIns="0" rtlCol="0">
            <a:spAutoFit/>
          </a:bodyPr>
          <a:lstStyle/>
          <a:p>
            <a:pPr marL="11397">
              <a:spcBef>
                <a:spcPts val="597"/>
              </a:spcBef>
            </a:pPr>
            <a:r>
              <a:rPr spc="90" dirty="0">
                <a:latin typeface="Cambria"/>
                <a:cs typeface="Cambria"/>
              </a:rPr>
              <a:t>Penyakit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Asbestosis</a:t>
            </a:r>
            <a:endParaRPr dirty="0">
              <a:latin typeface="Cambria"/>
              <a:cs typeface="Cambria"/>
            </a:endParaRPr>
          </a:p>
          <a:p>
            <a:pPr marL="11397" marR="4559" indent="417699">
              <a:spcBef>
                <a:spcPts val="503"/>
              </a:spcBef>
            </a:pP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asbestosis adalah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akibat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 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disebabkan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oleh debu atau serat asbes yang mencemari udara. Asbes adalah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campuran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berbagai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macam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silikat,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namun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paling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utama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adalah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magnesium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silikat.</a:t>
            </a:r>
            <a:r>
              <a:rPr spc="4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Debu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asbes</a:t>
            </a:r>
            <a:r>
              <a:rPr spc="4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banyak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dijumpai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4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industri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menggunakan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asbes, pabrik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pemintalan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serat asbes,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 beratap asbes 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 sebagainya. Debu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asbes yang terhirup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paru-paru akan mengakibatkan gejala sesak nafas dan batuk-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batuk 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disertai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dahak.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Ujung-ujung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jari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penderitanya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akan tampak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besar/melebar. </a:t>
            </a:r>
            <a:r>
              <a:rPr spc="-4" dirty="0">
                <a:latin typeface="Times New Roman"/>
                <a:cs typeface="Times New Roman"/>
              </a:rPr>
              <a:t>Apabila dilakukan pemeriksaan pada dahak maka akan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tampak debu asbes dalam dahak tersebut. Pemakaian asbes untuk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berbagai macam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keperluan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kiranya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perlu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diikuti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kesadaran akan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lingkungan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agar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jangan mengakibatkan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asbestosis </a:t>
            </a:r>
            <a:r>
              <a:rPr spc="-9" dirty="0" err="1">
                <a:latin typeface="Times New Roman"/>
                <a:cs typeface="Times New Roman"/>
              </a:rPr>
              <a:t>ini</a:t>
            </a:r>
            <a:r>
              <a:rPr spc="-9" dirty="0" smtClean="0">
                <a:latin typeface="Times New Roman"/>
                <a:cs typeface="Times New Roman"/>
              </a:rPr>
              <a:t>.</a:t>
            </a:r>
            <a:r>
              <a:rPr lang="en-US" spc="-9" dirty="0" smtClean="0">
                <a:latin typeface="Times New Roman"/>
                <a:cs typeface="Times New Roman"/>
              </a:rPr>
              <a:t> </a:t>
            </a:r>
          </a:p>
          <a:p>
            <a:pPr marL="11397" marR="4559" indent="417699">
              <a:spcBef>
                <a:spcPts val="503"/>
              </a:spcBef>
            </a:pP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30840" y="403412"/>
            <a:ext cx="7894784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3.B PE</a:t>
            </a:r>
            <a:r>
              <a:rPr spc="251" dirty="0" smtClean="0"/>
              <a:t>NYAKIT</a:t>
            </a:r>
            <a:r>
              <a:rPr lang="en-US" spc="251" dirty="0" smtClean="0"/>
              <a:t> </a:t>
            </a:r>
            <a:r>
              <a:rPr lang="en-US" spc="256" dirty="0" smtClean="0"/>
              <a:t>AS</a:t>
            </a:r>
            <a:r>
              <a:rPr spc="256" dirty="0" smtClean="0"/>
              <a:t>BESTOSIS</a:t>
            </a:r>
            <a:endParaRPr sz="2700" dirty="0"/>
          </a:p>
        </p:txBody>
      </p:sp>
    </p:spTree>
    <p:extLst>
      <p:ext uri="{BB962C8B-B14F-4D97-AF65-F5344CB8AC3E}">
        <p14:creationId xmlns:p14="http://schemas.microsoft.com/office/powerpoint/2010/main" val="313938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9278" y="1777653"/>
            <a:ext cx="8130540" cy="3656997"/>
          </a:xfrm>
          <a:prstGeom prst="rect">
            <a:avLst/>
          </a:prstGeom>
        </p:spPr>
        <p:txBody>
          <a:bodyPr vert="horz" wrap="square" lIns="0" tIns="75790" rIns="0" bIns="0" rtlCol="0">
            <a:spAutoFit/>
          </a:bodyPr>
          <a:lstStyle/>
          <a:p>
            <a:pPr marL="11397">
              <a:spcBef>
                <a:spcPts val="597"/>
              </a:spcBef>
            </a:pPr>
            <a:r>
              <a:rPr spc="90" dirty="0">
                <a:latin typeface="Cambria"/>
                <a:cs typeface="Cambria"/>
              </a:rPr>
              <a:t>Penyakit</a:t>
            </a:r>
            <a:r>
              <a:rPr spc="76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Bisnosis</a:t>
            </a:r>
            <a:endParaRPr dirty="0">
              <a:latin typeface="Cambria"/>
              <a:cs typeface="Cambria"/>
            </a:endParaRPr>
          </a:p>
          <a:p>
            <a:pPr marL="11397" marR="4559" indent="417699">
              <a:spcBef>
                <a:spcPts val="503"/>
              </a:spcBef>
            </a:pPr>
            <a:r>
              <a:rPr spc="-4" dirty="0">
                <a:latin typeface="Times New Roman"/>
                <a:cs typeface="Times New Roman"/>
              </a:rPr>
              <a:t>Penyakit bisnosis adalah penyakit yang disebabkan oleh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pencemaran debu kapas atau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serat kapas di udara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kemudian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terhisap kedalam paru-paru. Pencemaran ini dapat dijumpai pada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pabrik pemintalan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kapas, pabrik tekstil,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perusahaan, atau pergudangan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kapas.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Masa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inkubasi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bisnosis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cukup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lama,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yaitu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sekitar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5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tahun. </a:t>
            </a:r>
            <a:r>
              <a:rPr spc="-13" dirty="0">
                <a:latin typeface="Times New Roman"/>
                <a:cs typeface="Times New Roman"/>
              </a:rPr>
              <a:t>Tanda-tanda </a:t>
            </a:r>
            <a:r>
              <a:rPr spc="-4" dirty="0">
                <a:latin typeface="Times New Roman"/>
                <a:cs typeface="Times New Roman"/>
              </a:rPr>
              <a:t>awal penyakit bisnosis ini berupa sesak nafas,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terasa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berat pada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dada,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terutama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peda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hari senin (yaitu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hari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awal kerja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 setiap minggu). Pada bisnosis yang sudah lanjut atau berat,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penyakit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tersebut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biasanya</a:t>
            </a:r>
            <a:r>
              <a:rPr spc="-4" dirty="0">
                <a:latin typeface="Times New Roman"/>
                <a:cs typeface="Times New Roman"/>
              </a:rPr>
              <a:t> juga diikuti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dengan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penyakit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bronchitis </a:t>
            </a:r>
            <a:r>
              <a:rPr spc="-4" dirty="0">
                <a:latin typeface="Times New Roman"/>
                <a:cs typeface="Times New Roman"/>
              </a:rPr>
              <a:t> kronis dan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mungkin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juga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disertai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emphysema</a:t>
            </a:r>
            <a:r>
              <a:rPr spc="-4" dirty="0" smtClean="0">
                <a:latin typeface="Times New Roman"/>
                <a:cs typeface="Times New Roman"/>
              </a:rPr>
              <a:t>.</a:t>
            </a:r>
            <a:r>
              <a:rPr lang="en-US" spc="-4" dirty="0" smtClean="0">
                <a:latin typeface="Times New Roman"/>
                <a:cs typeface="Times New Roman"/>
              </a:rPr>
              <a:t> </a:t>
            </a:r>
          </a:p>
          <a:p>
            <a:pPr marL="11397" marR="4559" indent="417699">
              <a:spcBef>
                <a:spcPts val="503"/>
              </a:spcBef>
            </a:pPr>
            <a:endParaRPr lang="en-US" spc="-4" dirty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03"/>
              </a:spcBef>
            </a:pPr>
            <a:endParaRPr lang="en-US" spc="-4" dirty="0" smtClean="0">
              <a:latin typeface="Times New Roman"/>
              <a:cs typeface="Times New Roman"/>
            </a:endParaRPr>
          </a:p>
          <a:p>
            <a:pPr marL="11397" marR="4559" indent="417699">
              <a:spcBef>
                <a:spcPts val="503"/>
              </a:spcBef>
            </a:pP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33412" y="609600"/>
            <a:ext cx="7755081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1" dirty="0" smtClean="0"/>
              <a:t>3.C PE</a:t>
            </a:r>
            <a:r>
              <a:rPr spc="251" dirty="0" smtClean="0"/>
              <a:t>NYAKIT</a:t>
            </a:r>
            <a:r>
              <a:rPr spc="256" dirty="0" smtClean="0"/>
              <a:t> </a:t>
            </a:r>
            <a:r>
              <a:rPr lang="en-US" spc="251" dirty="0" smtClean="0"/>
              <a:t>BI</a:t>
            </a:r>
            <a:r>
              <a:rPr spc="251" dirty="0" smtClean="0"/>
              <a:t>SNOSIS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285630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47338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44</TotalTime>
  <Words>2954</Words>
  <Application>Microsoft Office PowerPoint</Application>
  <PresentationFormat>On-screen Show (4:3)</PresentationFormat>
  <Paragraphs>237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NewsPrint</vt:lpstr>
      <vt:lpstr> PENYAKIT AKIBAT KERJA (PAK)</vt:lpstr>
      <vt:lpstr>1. PENGERTIAN PAK</vt:lpstr>
      <vt:lpstr>2. PENYEBAB PAK </vt:lpstr>
      <vt:lpstr>PowerPoint Presentation</vt:lpstr>
      <vt:lpstr>3. MACAM-MACAM PAK</vt:lpstr>
      <vt:lpstr>PowerPoint Presentation</vt:lpstr>
      <vt:lpstr>3.A PENYAKIT SIKLOSIS</vt:lpstr>
      <vt:lpstr>3.B PENYAKIT ASBESTOSIS</vt:lpstr>
      <vt:lpstr>3.C PENYAKIT BISNOSIS</vt:lpstr>
      <vt:lpstr>3.D PENYAKIT ANTRAKOSIS</vt:lpstr>
      <vt:lpstr>3.E PENYAKIT BERILIOSIS</vt:lpstr>
      <vt:lpstr>3.F PENYAKIT SALURAN PERNAFASAN</vt:lpstr>
      <vt:lpstr>PowerPoint Presentation</vt:lpstr>
      <vt:lpstr>PowerPoint Presentation</vt:lpstr>
      <vt:lpstr>PowerPoint Presentation</vt:lpstr>
      <vt:lpstr>4. FAKTOR PENYEBAB PAK</vt:lpstr>
      <vt:lpstr>4.A FAKTOR FISIK</vt:lpstr>
      <vt:lpstr>PowerPoint Presentation</vt:lpstr>
      <vt:lpstr>4.B FAKTOR KIMIA</vt:lpstr>
      <vt:lpstr>PowerPoint Presentation</vt:lpstr>
      <vt:lpstr>4.C FAKTOR BIOLOGI</vt:lpstr>
      <vt:lpstr>PowerPoint Presentation</vt:lpstr>
      <vt:lpstr>4.D FAKTOR ERGONOMI/FISIOLOGI</vt:lpstr>
      <vt:lpstr>4.E FAKTOR PSIKOLOGI</vt:lpstr>
      <vt:lpstr>5. DIAGNOSIS PAK</vt:lpstr>
      <vt:lpstr>6. PENCEGAHAN PAK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PENYAKIT AKIBAT KERJA (PAK)</dc:title>
  <dc:creator>LENOVO</dc:creator>
  <cp:lastModifiedBy>LENOVO</cp:lastModifiedBy>
  <cp:revision>5</cp:revision>
  <dcterms:created xsi:type="dcterms:W3CDTF">2022-09-11T17:02:23Z</dcterms:created>
  <dcterms:modified xsi:type="dcterms:W3CDTF">2022-09-11T17:46:36Z</dcterms:modified>
</cp:coreProperties>
</file>