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76" r:id="rId5"/>
    <p:sldId id="266" r:id="rId6"/>
    <p:sldId id="267" r:id="rId7"/>
    <p:sldId id="268" r:id="rId8"/>
    <p:sldId id="261" r:id="rId9"/>
    <p:sldId id="259" r:id="rId10"/>
    <p:sldId id="262" r:id="rId11"/>
    <p:sldId id="265" r:id="rId12"/>
    <p:sldId id="263" r:id="rId13"/>
    <p:sldId id="264" r:id="rId14"/>
    <p:sldId id="269" r:id="rId15"/>
    <p:sldId id="270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282803-E2BE-4066-9D15-F69296019965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0E2535-E2EB-4D43-AA54-8F9E3C3B89C7}">
      <dgm:prSet phldrT="[Text]"/>
      <dgm:spPr/>
      <dgm:t>
        <a:bodyPr/>
        <a:lstStyle/>
        <a:p>
          <a:r>
            <a:rPr lang="en-US" dirty="0" err="1" smtClean="0"/>
            <a:t>Deviden</a:t>
          </a:r>
          <a:r>
            <a:rPr lang="en-US" dirty="0" smtClean="0"/>
            <a:t> </a:t>
          </a:r>
          <a:r>
            <a:rPr lang="en-US" dirty="0" err="1" smtClean="0"/>
            <a:t>kas</a:t>
          </a:r>
          <a:endParaRPr lang="en-US" dirty="0"/>
        </a:p>
      </dgm:t>
    </dgm:pt>
    <dgm:pt modelId="{CDBD24D2-2B00-4FEC-9C38-EFF0ACCEE184}" type="parTrans" cxnId="{770F8253-94B9-4B32-A738-49475B07AE77}">
      <dgm:prSet/>
      <dgm:spPr/>
      <dgm:t>
        <a:bodyPr/>
        <a:lstStyle/>
        <a:p>
          <a:endParaRPr lang="en-US"/>
        </a:p>
      </dgm:t>
    </dgm:pt>
    <dgm:pt modelId="{402CFACD-C47A-4B7D-8D65-62E75DF4C8CB}" type="sibTrans" cxnId="{770F8253-94B9-4B32-A738-49475B07AE77}">
      <dgm:prSet/>
      <dgm:spPr/>
      <dgm:t>
        <a:bodyPr/>
        <a:lstStyle/>
        <a:p>
          <a:endParaRPr lang="en-US"/>
        </a:p>
      </dgm:t>
    </dgm:pt>
    <dgm:pt modelId="{76D366ED-F7C8-4EA2-9C51-2A7DF7E95F49}">
      <dgm:prSet phldrT="[Text]"/>
      <dgm:spPr/>
      <dgm:t>
        <a:bodyPr/>
        <a:lstStyle/>
        <a:p>
          <a:r>
            <a:rPr lang="en-US" dirty="0" err="1" smtClean="0"/>
            <a:t>Deviden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endParaRPr lang="en-US" dirty="0"/>
        </a:p>
      </dgm:t>
    </dgm:pt>
    <dgm:pt modelId="{51D3C1B0-EADF-44EE-892B-8888C8146659}" type="parTrans" cxnId="{CE9A8571-1C51-4F66-B84D-51B95E9EB2C8}">
      <dgm:prSet/>
      <dgm:spPr/>
      <dgm:t>
        <a:bodyPr/>
        <a:lstStyle/>
        <a:p>
          <a:endParaRPr lang="en-US"/>
        </a:p>
      </dgm:t>
    </dgm:pt>
    <dgm:pt modelId="{E2053D63-E3E5-4271-B90D-0377F2EBFA72}" type="sibTrans" cxnId="{CE9A8571-1C51-4F66-B84D-51B95E9EB2C8}">
      <dgm:prSet/>
      <dgm:spPr/>
      <dgm:t>
        <a:bodyPr/>
        <a:lstStyle/>
        <a:p>
          <a:endParaRPr lang="en-US"/>
        </a:p>
      </dgm:t>
    </dgm:pt>
    <dgm:pt modelId="{8B6877FA-6E6B-44C3-8692-42C87B223DF5}">
      <dgm:prSet phldrT="[Text]"/>
      <dgm:spPr/>
      <dgm:t>
        <a:bodyPr/>
        <a:lstStyle/>
        <a:p>
          <a:r>
            <a:rPr lang="en-US" dirty="0" err="1" smtClean="0"/>
            <a:t>Deviden</a:t>
          </a:r>
          <a:r>
            <a:rPr lang="en-US" dirty="0" smtClean="0"/>
            <a:t> </a:t>
          </a:r>
          <a:r>
            <a:rPr lang="en-US" dirty="0" err="1" smtClean="0"/>
            <a:t>properti</a:t>
          </a:r>
          <a:endParaRPr lang="en-US" dirty="0"/>
        </a:p>
      </dgm:t>
    </dgm:pt>
    <dgm:pt modelId="{145C59A1-64C2-48FF-8689-479FD05AADF1}" type="parTrans" cxnId="{3F581182-0DE6-49AA-A144-75DF54523930}">
      <dgm:prSet/>
      <dgm:spPr/>
      <dgm:t>
        <a:bodyPr/>
        <a:lstStyle/>
        <a:p>
          <a:endParaRPr lang="en-US"/>
        </a:p>
      </dgm:t>
    </dgm:pt>
    <dgm:pt modelId="{DB2AF24C-B7C4-4023-B3B1-A3A58E32DC6D}" type="sibTrans" cxnId="{3F581182-0DE6-49AA-A144-75DF54523930}">
      <dgm:prSet/>
      <dgm:spPr/>
      <dgm:t>
        <a:bodyPr/>
        <a:lstStyle/>
        <a:p>
          <a:endParaRPr lang="en-US"/>
        </a:p>
      </dgm:t>
    </dgm:pt>
    <dgm:pt modelId="{705566FC-A6F1-46C2-8671-8C8892548286}">
      <dgm:prSet phldrT="[Text]"/>
      <dgm:spPr/>
      <dgm:t>
        <a:bodyPr/>
        <a:lstStyle/>
        <a:p>
          <a:r>
            <a:rPr lang="en-US" dirty="0" err="1" smtClean="0"/>
            <a:t>Deviden</a:t>
          </a:r>
          <a:r>
            <a:rPr lang="en-US" dirty="0" smtClean="0"/>
            <a:t> scrip</a:t>
          </a:r>
          <a:endParaRPr lang="en-US" dirty="0"/>
        </a:p>
      </dgm:t>
    </dgm:pt>
    <dgm:pt modelId="{F03F9485-4839-4F72-A346-9EADFDFE5A28}" type="parTrans" cxnId="{C22828AD-EE41-4A3E-B9FB-A8BE5FF17C14}">
      <dgm:prSet/>
      <dgm:spPr/>
      <dgm:t>
        <a:bodyPr/>
        <a:lstStyle/>
        <a:p>
          <a:endParaRPr lang="en-US"/>
        </a:p>
      </dgm:t>
    </dgm:pt>
    <dgm:pt modelId="{D0F741B1-B4BD-44AB-A81E-3F3FFA0FD10D}" type="sibTrans" cxnId="{C22828AD-EE41-4A3E-B9FB-A8BE5FF17C14}">
      <dgm:prSet/>
      <dgm:spPr/>
      <dgm:t>
        <a:bodyPr/>
        <a:lstStyle/>
        <a:p>
          <a:endParaRPr lang="en-US"/>
        </a:p>
      </dgm:t>
    </dgm:pt>
    <dgm:pt modelId="{82254FD3-0D60-4A7A-8EB8-73D5437EC7CA}">
      <dgm:prSet phldrT="[Text]"/>
      <dgm:spPr/>
      <dgm:t>
        <a:bodyPr/>
        <a:lstStyle/>
        <a:p>
          <a:r>
            <a:rPr lang="en-US" dirty="0" err="1" smtClean="0"/>
            <a:t>Deviden</a:t>
          </a:r>
          <a:r>
            <a:rPr lang="en-US" dirty="0" smtClean="0"/>
            <a:t> </a:t>
          </a:r>
          <a:r>
            <a:rPr lang="en-US" dirty="0" err="1" smtClean="0"/>
            <a:t>likuidasi</a:t>
          </a:r>
          <a:endParaRPr lang="en-US" dirty="0"/>
        </a:p>
      </dgm:t>
    </dgm:pt>
    <dgm:pt modelId="{B0C556CC-6F89-4C6C-A5E9-B1FA2521F8F4}" type="parTrans" cxnId="{5E9C80F1-6C1F-43BC-A213-6F9C7C96F9FC}">
      <dgm:prSet/>
      <dgm:spPr/>
      <dgm:t>
        <a:bodyPr/>
        <a:lstStyle/>
        <a:p>
          <a:endParaRPr lang="en-US"/>
        </a:p>
      </dgm:t>
    </dgm:pt>
    <dgm:pt modelId="{79A1F7EB-21C8-482F-88BB-8269DFD90DB7}" type="sibTrans" cxnId="{5E9C80F1-6C1F-43BC-A213-6F9C7C96F9FC}">
      <dgm:prSet/>
      <dgm:spPr/>
      <dgm:t>
        <a:bodyPr/>
        <a:lstStyle/>
        <a:p>
          <a:endParaRPr lang="en-US"/>
        </a:p>
      </dgm:t>
    </dgm:pt>
    <dgm:pt modelId="{FB2CB2D3-001C-41E7-9C30-55AE9BE41614}" type="pres">
      <dgm:prSet presAssocID="{7D282803-E2BE-4066-9D15-F6929601996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827CE9-1382-420A-BC66-CB9DCADFC280}" type="pres">
      <dgm:prSet presAssocID="{9B0E2535-E2EB-4D43-AA54-8F9E3C3B89C7}" presName="node" presStyleLbl="node1" presStyleIdx="0" presStyleCnt="5" custScaleX="137994" custScaleY="138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E73560-408B-4667-B9E8-27BAA2592D7B}" type="pres">
      <dgm:prSet presAssocID="{9B0E2535-E2EB-4D43-AA54-8F9E3C3B89C7}" presName="spNode" presStyleCnt="0"/>
      <dgm:spPr/>
    </dgm:pt>
    <dgm:pt modelId="{496B01B2-8C3E-47F5-B427-FD932D672C10}" type="pres">
      <dgm:prSet presAssocID="{402CFACD-C47A-4B7D-8D65-62E75DF4C8CB}" presName="sibTrans" presStyleLbl="sibTrans1D1" presStyleIdx="0" presStyleCnt="5"/>
      <dgm:spPr/>
      <dgm:t>
        <a:bodyPr/>
        <a:lstStyle/>
        <a:p>
          <a:endParaRPr lang="en-US"/>
        </a:p>
      </dgm:t>
    </dgm:pt>
    <dgm:pt modelId="{6294925B-E502-4B82-AD4D-103BAF752A2F}" type="pres">
      <dgm:prSet presAssocID="{76D366ED-F7C8-4EA2-9C51-2A7DF7E95F49}" presName="node" presStyleLbl="node1" presStyleIdx="1" presStyleCnt="5" custScaleX="134397" custScaleY="137893" custRadScaleRad="105467" custRadScaleInc="313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33A46C-B160-4751-ABF7-FA96DF793245}" type="pres">
      <dgm:prSet presAssocID="{76D366ED-F7C8-4EA2-9C51-2A7DF7E95F49}" presName="spNode" presStyleCnt="0"/>
      <dgm:spPr/>
    </dgm:pt>
    <dgm:pt modelId="{2C5E702E-8E01-4034-974E-E636508AE0E1}" type="pres">
      <dgm:prSet presAssocID="{E2053D63-E3E5-4271-B90D-0377F2EBFA72}" presName="sibTrans" presStyleLbl="sibTrans1D1" presStyleIdx="1" presStyleCnt="5"/>
      <dgm:spPr/>
      <dgm:t>
        <a:bodyPr/>
        <a:lstStyle/>
        <a:p>
          <a:endParaRPr lang="en-US"/>
        </a:p>
      </dgm:t>
    </dgm:pt>
    <dgm:pt modelId="{22E796C5-7F08-4F1F-A4C6-1FDA463F80C2}" type="pres">
      <dgm:prSet presAssocID="{8B6877FA-6E6B-44C3-8692-42C87B223DF5}" presName="node" presStyleLbl="node1" presStyleIdx="2" presStyleCnt="5" custScaleX="144524" custScaleY="1510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6A0CEE-84EA-494B-8646-979D517E4598}" type="pres">
      <dgm:prSet presAssocID="{8B6877FA-6E6B-44C3-8692-42C87B223DF5}" presName="spNode" presStyleCnt="0"/>
      <dgm:spPr/>
    </dgm:pt>
    <dgm:pt modelId="{7141B326-6DF5-4611-AB28-71C7FBBAB578}" type="pres">
      <dgm:prSet presAssocID="{DB2AF24C-B7C4-4023-B3B1-A3A58E32DC6D}" presName="sibTrans" presStyleLbl="sibTrans1D1" presStyleIdx="2" presStyleCnt="5"/>
      <dgm:spPr/>
      <dgm:t>
        <a:bodyPr/>
        <a:lstStyle/>
        <a:p>
          <a:endParaRPr lang="en-US"/>
        </a:p>
      </dgm:t>
    </dgm:pt>
    <dgm:pt modelId="{BBC20B2C-09E2-4E93-8AAB-F428F4F289A6}" type="pres">
      <dgm:prSet presAssocID="{705566FC-A6F1-46C2-8671-8C8892548286}" presName="node" presStyleLbl="node1" presStyleIdx="3" presStyleCnt="5" custScaleX="148498" custScaleY="147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02312A-EC31-495A-A2B0-0708E6C0685D}" type="pres">
      <dgm:prSet presAssocID="{705566FC-A6F1-46C2-8671-8C8892548286}" presName="spNode" presStyleCnt="0"/>
      <dgm:spPr/>
    </dgm:pt>
    <dgm:pt modelId="{281A22DE-E839-4376-9D11-3C07E7D9C289}" type="pres">
      <dgm:prSet presAssocID="{D0F741B1-B4BD-44AB-A81E-3F3FFA0FD10D}" presName="sibTrans" presStyleLbl="sibTrans1D1" presStyleIdx="3" presStyleCnt="5"/>
      <dgm:spPr/>
      <dgm:t>
        <a:bodyPr/>
        <a:lstStyle/>
        <a:p>
          <a:endParaRPr lang="en-US"/>
        </a:p>
      </dgm:t>
    </dgm:pt>
    <dgm:pt modelId="{6697DD03-DBBC-4C1D-9CF7-396A86EF53AB}" type="pres">
      <dgm:prSet presAssocID="{82254FD3-0D60-4A7A-8EB8-73D5437EC7CA}" presName="node" presStyleLbl="node1" presStyleIdx="4" presStyleCnt="5" custScaleX="148511" custScaleY="142924" custRadScaleRad="99453" custRadScaleInc="-317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9864B-9FA3-4A89-BE36-DAB44553865B}" type="pres">
      <dgm:prSet presAssocID="{82254FD3-0D60-4A7A-8EB8-73D5437EC7CA}" presName="spNode" presStyleCnt="0"/>
      <dgm:spPr/>
    </dgm:pt>
    <dgm:pt modelId="{172D2EC0-F0D3-49C5-B774-0B85292C148B}" type="pres">
      <dgm:prSet presAssocID="{79A1F7EB-21C8-482F-88BB-8269DFD90DB7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770F8253-94B9-4B32-A738-49475B07AE77}" srcId="{7D282803-E2BE-4066-9D15-F69296019965}" destId="{9B0E2535-E2EB-4D43-AA54-8F9E3C3B89C7}" srcOrd="0" destOrd="0" parTransId="{CDBD24D2-2B00-4FEC-9C38-EFF0ACCEE184}" sibTransId="{402CFACD-C47A-4B7D-8D65-62E75DF4C8CB}"/>
    <dgm:cxn modelId="{FA65A2A4-33CA-49AA-8F69-C56ED12B159B}" type="presOf" srcId="{705566FC-A6F1-46C2-8671-8C8892548286}" destId="{BBC20B2C-09E2-4E93-8AAB-F428F4F289A6}" srcOrd="0" destOrd="0" presId="urn:microsoft.com/office/officeart/2005/8/layout/cycle5"/>
    <dgm:cxn modelId="{CE9A8571-1C51-4F66-B84D-51B95E9EB2C8}" srcId="{7D282803-E2BE-4066-9D15-F69296019965}" destId="{76D366ED-F7C8-4EA2-9C51-2A7DF7E95F49}" srcOrd="1" destOrd="0" parTransId="{51D3C1B0-EADF-44EE-892B-8888C8146659}" sibTransId="{E2053D63-E3E5-4271-B90D-0377F2EBFA72}"/>
    <dgm:cxn modelId="{E0C2D020-01D9-4E2C-B162-835056BA897A}" type="presOf" srcId="{82254FD3-0D60-4A7A-8EB8-73D5437EC7CA}" destId="{6697DD03-DBBC-4C1D-9CF7-396A86EF53AB}" srcOrd="0" destOrd="0" presId="urn:microsoft.com/office/officeart/2005/8/layout/cycle5"/>
    <dgm:cxn modelId="{B2F69F84-A912-4578-B54D-CE16FEECCDEA}" type="presOf" srcId="{402CFACD-C47A-4B7D-8D65-62E75DF4C8CB}" destId="{496B01B2-8C3E-47F5-B427-FD932D672C10}" srcOrd="0" destOrd="0" presId="urn:microsoft.com/office/officeart/2005/8/layout/cycle5"/>
    <dgm:cxn modelId="{6634E6C0-99D6-427A-91A6-5F9C15FE5A13}" type="presOf" srcId="{E2053D63-E3E5-4271-B90D-0377F2EBFA72}" destId="{2C5E702E-8E01-4034-974E-E636508AE0E1}" srcOrd="0" destOrd="0" presId="urn:microsoft.com/office/officeart/2005/8/layout/cycle5"/>
    <dgm:cxn modelId="{5E9C80F1-6C1F-43BC-A213-6F9C7C96F9FC}" srcId="{7D282803-E2BE-4066-9D15-F69296019965}" destId="{82254FD3-0D60-4A7A-8EB8-73D5437EC7CA}" srcOrd="4" destOrd="0" parTransId="{B0C556CC-6F89-4C6C-A5E9-B1FA2521F8F4}" sibTransId="{79A1F7EB-21C8-482F-88BB-8269DFD90DB7}"/>
    <dgm:cxn modelId="{AE7D8E82-43FE-4D51-96B6-86DE082BD328}" type="presOf" srcId="{D0F741B1-B4BD-44AB-A81E-3F3FFA0FD10D}" destId="{281A22DE-E839-4376-9D11-3C07E7D9C289}" srcOrd="0" destOrd="0" presId="urn:microsoft.com/office/officeart/2005/8/layout/cycle5"/>
    <dgm:cxn modelId="{3F581182-0DE6-49AA-A144-75DF54523930}" srcId="{7D282803-E2BE-4066-9D15-F69296019965}" destId="{8B6877FA-6E6B-44C3-8692-42C87B223DF5}" srcOrd="2" destOrd="0" parTransId="{145C59A1-64C2-48FF-8689-479FD05AADF1}" sibTransId="{DB2AF24C-B7C4-4023-B3B1-A3A58E32DC6D}"/>
    <dgm:cxn modelId="{4F5D16CD-5713-498F-9DE6-C5D2549E6725}" type="presOf" srcId="{79A1F7EB-21C8-482F-88BB-8269DFD90DB7}" destId="{172D2EC0-F0D3-49C5-B774-0B85292C148B}" srcOrd="0" destOrd="0" presId="urn:microsoft.com/office/officeart/2005/8/layout/cycle5"/>
    <dgm:cxn modelId="{0A16A93E-9916-4C85-8F8E-117C43E7D4EA}" type="presOf" srcId="{8B6877FA-6E6B-44C3-8692-42C87B223DF5}" destId="{22E796C5-7F08-4F1F-A4C6-1FDA463F80C2}" srcOrd="0" destOrd="0" presId="urn:microsoft.com/office/officeart/2005/8/layout/cycle5"/>
    <dgm:cxn modelId="{E722E739-7D5B-48EC-A4CA-06E2BA3661DB}" type="presOf" srcId="{DB2AF24C-B7C4-4023-B3B1-A3A58E32DC6D}" destId="{7141B326-6DF5-4611-AB28-71C7FBBAB578}" srcOrd="0" destOrd="0" presId="urn:microsoft.com/office/officeart/2005/8/layout/cycle5"/>
    <dgm:cxn modelId="{C22828AD-EE41-4A3E-B9FB-A8BE5FF17C14}" srcId="{7D282803-E2BE-4066-9D15-F69296019965}" destId="{705566FC-A6F1-46C2-8671-8C8892548286}" srcOrd="3" destOrd="0" parTransId="{F03F9485-4839-4F72-A346-9EADFDFE5A28}" sibTransId="{D0F741B1-B4BD-44AB-A81E-3F3FFA0FD10D}"/>
    <dgm:cxn modelId="{A2CD3DCD-E4A2-49C6-9126-8EDCE295385E}" type="presOf" srcId="{9B0E2535-E2EB-4D43-AA54-8F9E3C3B89C7}" destId="{FD827CE9-1382-420A-BC66-CB9DCADFC280}" srcOrd="0" destOrd="0" presId="urn:microsoft.com/office/officeart/2005/8/layout/cycle5"/>
    <dgm:cxn modelId="{788D4EF9-12C4-497A-8215-BE852BCBE6F0}" type="presOf" srcId="{7D282803-E2BE-4066-9D15-F69296019965}" destId="{FB2CB2D3-001C-41E7-9C30-55AE9BE41614}" srcOrd="0" destOrd="0" presId="urn:microsoft.com/office/officeart/2005/8/layout/cycle5"/>
    <dgm:cxn modelId="{3404B2EF-DB54-401F-A3A7-A6AB0A8B7014}" type="presOf" srcId="{76D366ED-F7C8-4EA2-9C51-2A7DF7E95F49}" destId="{6294925B-E502-4B82-AD4D-103BAF752A2F}" srcOrd="0" destOrd="0" presId="urn:microsoft.com/office/officeart/2005/8/layout/cycle5"/>
    <dgm:cxn modelId="{F6D6278F-E0E6-4CE3-9188-F4F082C98DF2}" type="presParOf" srcId="{FB2CB2D3-001C-41E7-9C30-55AE9BE41614}" destId="{FD827CE9-1382-420A-BC66-CB9DCADFC280}" srcOrd="0" destOrd="0" presId="urn:microsoft.com/office/officeart/2005/8/layout/cycle5"/>
    <dgm:cxn modelId="{6A2B4010-B678-4153-8A7B-16C6DBAE65D6}" type="presParOf" srcId="{FB2CB2D3-001C-41E7-9C30-55AE9BE41614}" destId="{1EE73560-408B-4667-B9E8-27BAA2592D7B}" srcOrd="1" destOrd="0" presId="urn:microsoft.com/office/officeart/2005/8/layout/cycle5"/>
    <dgm:cxn modelId="{D1057B91-ED79-4DB9-B78B-6801C5163888}" type="presParOf" srcId="{FB2CB2D3-001C-41E7-9C30-55AE9BE41614}" destId="{496B01B2-8C3E-47F5-B427-FD932D672C10}" srcOrd="2" destOrd="0" presId="urn:microsoft.com/office/officeart/2005/8/layout/cycle5"/>
    <dgm:cxn modelId="{67FB4B6B-0444-48C0-A8FE-DE17816FA223}" type="presParOf" srcId="{FB2CB2D3-001C-41E7-9C30-55AE9BE41614}" destId="{6294925B-E502-4B82-AD4D-103BAF752A2F}" srcOrd="3" destOrd="0" presId="urn:microsoft.com/office/officeart/2005/8/layout/cycle5"/>
    <dgm:cxn modelId="{8AAA67DF-5CAC-43A5-B974-32A89601DEA0}" type="presParOf" srcId="{FB2CB2D3-001C-41E7-9C30-55AE9BE41614}" destId="{BC33A46C-B160-4751-ABF7-FA96DF793245}" srcOrd="4" destOrd="0" presId="urn:microsoft.com/office/officeart/2005/8/layout/cycle5"/>
    <dgm:cxn modelId="{2E4E0E74-03C5-49D9-BF94-03CC959EB298}" type="presParOf" srcId="{FB2CB2D3-001C-41E7-9C30-55AE9BE41614}" destId="{2C5E702E-8E01-4034-974E-E636508AE0E1}" srcOrd="5" destOrd="0" presId="urn:microsoft.com/office/officeart/2005/8/layout/cycle5"/>
    <dgm:cxn modelId="{9AC9511D-BC51-4EDB-ACBB-705B3CE07751}" type="presParOf" srcId="{FB2CB2D3-001C-41E7-9C30-55AE9BE41614}" destId="{22E796C5-7F08-4F1F-A4C6-1FDA463F80C2}" srcOrd="6" destOrd="0" presId="urn:microsoft.com/office/officeart/2005/8/layout/cycle5"/>
    <dgm:cxn modelId="{1ABB909E-1144-44BA-A438-7A2E618F475D}" type="presParOf" srcId="{FB2CB2D3-001C-41E7-9C30-55AE9BE41614}" destId="{B26A0CEE-84EA-494B-8646-979D517E4598}" srcOrd="7" destOrd="0" presId="urn:microsoft.com/office/officeart/2005/8/layout/cycle5"/>
    <dgm:cxn modelId="{C81512CE-7E8C-4E91-98BB-CEBF61B6C976}" type="presParOf" srcId="{FB2CB2D3-001C-41E7-9C30-55AE9BE41614}" destId="{7141B326-6DF5-4611-AB28-71C7FBBAB578}" srcOrd="8" destOrd="0" presId="urn:microsoft.com/office/officeart/2005/8/layout/cycle5"/>
    <dgm:cxn modelId="{444740A0-F71D-491F-8510-FEA8EDB8F9C8}" type="presParOf" srcId="{FB2CB2D3-001C-41E7-9C30-55AE9BE41614}" destId="{BBC20B2C-09E2-4E93-8AAB-F428F4F289A6}" srcOrd="9" destOrd="0" presId="urn:microsoft.com/office/officeart/2005/8/layout/cycle5"/>
    <dgm:cxn modelId="{19737468-1460-4993-99F9-A07232813C55}" type="presParOf" srcId="{FB2CB2D3-001C-41E7-9C30-55AE9BE41614}" destId="{3302312A-EC31-495A-A2B0-0708E6C0685D}" srcOrd="10" destOrd="0" presId="urn:microsoft.com/office/officeart/2005/8/layout/cycle5"/>
    <dgm:cxn modelId="{BE767D1D-AADC-480C-9E38-AA4459C2574C}" type="presParOf" srcId="{FB2CB2D3-001C-41E7-9C30-55AE9BE41614}" destId="{281A22DE-E839-4376-9D11-3C07E7D9C289}" srcOrd="11" destOrd="0" presId="urn:microsoft.com/office/officeart/2005/8/layout/cycle5"/>
    <dgm:cxn modelId="{D2466F2B-FA62-4815-92BA-CD3930FB9E5A}" type="presParOf" srcId="{FB2CB2D3-001C-41E7-9C30-55AE9BE41614}" destId="{6697DD03-DBBC-4C1D-9CF7-396A86EF53AB}" srcOrd="12" destOrd="0" presId="urn:microsoft.com/office/officeart/2005/8/layout/cycle5"/>
    <dgm:cxn modelId="{317C492D-FCDD-4CA7-B3D9-63548782496F}" type="presParOf" srcId="{FB2CB2D3-001C-41E7-9C30-55AE9BE41614}" destId="{E4B9864B-9FA3-4A89-BE36-DAB44553865B}" srcOrd="13" destOrd="0" presId="urn:microsoft.com/office/officeart/2005/8/layout/cycle5"/>
    <dgm:cxn modelId="{EF60C6B1-07F6-4D3B-B97D-EA2C4382408B}" type="presParOf" srcId="{FB2CB2D3-001C-41E7-9C30-55AE9BE41614}" destId="{172D2EC0-F0D3-49C5-B774-0B85292C148B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27CE9-1382-420A-BC66-CB9DCADFC280}">
      <dsp:nvSpPr>
        <dsp:cNvPr id="0" name=""/>
        <dsp:cNvSpPr/>
      </dsp:nvSpPr>
      <dsp:spPr>
        <a:xfrm>
          <a:off x="3130895" y="-186117"/>
          <a:ext cx="2073865" cy="13530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Deviden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kas</a:t>
          </a:r>
          <a:endParaRPr lang="en-US" sz="3100" kern="1200" dirty="0"/>
        </a:p>
      </dsp:txBody>
      <dsp:txXfrm>
        <a:off x="3196945" y="-120067"/>
        <a:ext cx="1941765" cy="1220933"/>
      </dsp:txXfrm>
    </dsp:sp>
    <dsp:sp modelId="{496B01B2-8C3E-47F5-B427-FD932D672C10}">
      <dsp:nvSpPr>
        <dsp:cNvPr id="0" name=""/>
        <dsp:cNvSpPr/>
      </dsp:nvSpPr>
      <dsp:spPr>
        <a:xfrm>
          <a:off x="2417083" y="600397"/>
          <a:ext cx="3902667" cy="3902667"/>
        </a:xfrm>
        <a:custGeom>
          <a:avLst/>
          <a:gdLst/>
          <a:ahLst/>
          <a:cxnLst/>
          <a:rect l="0" t="0" r="0" b="0"/>
          <a:pathLst>
            <a:path>
              <a:moveTo>
                <a:pt x="2955368" y="278128"/>
              </a:moveTo>
              <a:arcTo wR="1951333" hR="1951333" stAng="18057994" swAng="10228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94925B-E502-4B82-AD4D-103BAF752A2F}">
      <dsp:nvSpPr>
        <dsp:cNvPr id="0" name=""/>
        <dsp:cNvSpPr/>
      </dsp:nvSpPr>
      <dsp:spPr>
        <a:xfrm>
          <a:off x="5181597" y="1393829"/>
          <a:ext cx="2019807" cy="1347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Deviden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saham</a:t>
          </a:r>
          <a:r>
            <a:rPr lang="en-US" sz="3100" kern="1200" dirty="0" smtClean="0"/>
            <a:t> </a:t>
          </a:r>
          <a:endParaRPr lang="en-US" sz="3100" kern="1200" dirty="0"/>
        </a:p>
      </dsp:txBody>
      <dsp:txXfrm>
        <a:off x="5247353" y="1459585"/>
        <a:ext cx="1888295" cy="1215513"/>
      </dsp:txXfrm>
    </dsp:sp>
    <dsp:sp modelId="{2C5E702E-8E01-4034-974E-E636508AE0E1}">
      <dsp:nvSpPr>
        <dsp:cNvPr id="0" name=""/>
        <dsp:cNvSpPr/>
      </dsp:nvSpPr>
      <dsp:spPr>
        <a:xfrm>
          <a:off x="2396600" y="187217"/>
          <a:ext cx="3902667" cy="3902667"/>
        </a:xfrm>
        <a:custGeom>
          <a:avLst/>
          <a:gdLst/>
          <a:ahLst/>
          <a:cxnLst/>
          <a:rect l="0" t="0" r="0" b="0"/>
          <a:pathLst>
            <a:path>
              <a:moveTo>
                <a:pt x="3766293" y="2668011"/>
              </a:moveTo>
              <a:arcTo wR="1951333" hR="1951333" stAng="1292863" swAng="64680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E796C5-7F08-4F1F-A4C6-1FDA463F80C2}">
      <dsp:nvSpPr>
        <dsp:cNvPr id="0" name=""/>
        <dsp:cNvSpPr/>
      </dsp:nvSpPr>
      <dsp:spPr>
        <a:xfrm>
          <a:off x="4228792" y="3282673"/>
          <a:ext cx="2172002" cy="14754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Deviden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properti</a:t>
          </a:r>
          <a:endParaRPr lang="en-US" sz="3100" kern="1200" dirty="0"/>
        </a:p>
      </dsp:txBody>
      <dsp:txXfrm>
        <a:off x="4300817" y="3354698"/>
        <a:ext cx="2027952" cy="1331394"/>
      </dsp:txXfrm>
    </dsp:sp>
    <dsp:sp modelId="{7141B326-6DF5-4611-AB28-71C7FBBAB578}">
      <dsp:nvSpPr>
        <dsp:cNvPr id="0" name=""/>
        <dsp:cNvSpPr/>
      </dsp:nvSpPr>
      <dsp:spPr>
        <a:xfrm>
          <a:off x="2216494" y="490399"/>
          <a:ext cx="3902667" cy="3902667"/>
        </a:xfrm>
        <a:custGeom>
          <a:avLst/>
          <a:gdLst/>
          <a:ahLst/>
          <a:cxnLst/>
          <a:rect l="0" t="0" r="0" b="0"/>
          <a:pathLst>
            <a:path>
              <a:moveTo>
                <a:pt x="1993890" y="3902203"/>
              </a:moveTo>
              <a:arcTo wR="1951333" hR="1951333" stAng="5325020" swAng="973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20B2C-09E2-4E93-8AAB-F428F4F289A6}">
      <dsp:nvSpPr>
        <dsp:cNvPr id="0" name=""/>
        <dsp:cNvSpPr/>
      </dsp:nvSpPr>
      <dsp:spPr>
        <a:xfrm>
          <a:off x="1905000" y="3298825"/>
          <a:ext cx="2231726" cy="14431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Deviden</a:t>
          </a:r>
          <a:r>
            <a:rPr lang="en-US" sz="3100" kern="1200" dirty="0" smtClean="0"/>
            <a:t> scrip</a:t>
          </a:r>
          <a:endParaRPr lang="en-US" sz="3100" kern="1200" dirty="0"/>
        </a:p>
      </dsp:txBody>
      <dsp:txXfrm>
        <a:off x="1975448" y="3369273"/>
        <a:ext cx="2090830" cy="1302243"/>
      </dsp:txXfrm>
    </dsp:sp>
    <dsp:sp modelId="{281A22DE-E839-4376-9D11-3C07E7D9C289}">
      <dsp:nvSpPr>
        <dsp:cNvPr id="0" name=""/>
        <dsp:cNvSpPr/>
      </dsp:nvSpPr>
      <dsp:spPr>
        <a:xfrm>
          <a:off x="2233463" y="526014"/>
          <a:ext cx="3902667" cy="3902667"/>
        </a:xfrm>
        <a:custGeom>
          <a:avLst/>
          <a:gdLst/>
          <a:ahLst/>
          <a:cxnLst/>
          <a:rect l="0" t="0" r="0" b="0"/>
          <a:pathLst>
            <a:path>
              <a:moveTo>
                <a:pt x="139182" y="2675081"/>
              </a:moveTo>
              <a:arcTo wR="1951333" hR="1951333" stAng="9493736" swAng="5655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7DD03-DBBC-4C1D-9CF7-396A86EF53AB}">
      <dsp:nvSpPr>
        <dsp:cNvPr id="0" name=""/>
        <dsp:cNvSpPr/>
      </dsp:nvSpPr>
      <dsp:spPr>
        <a:xfrm>
          <a:off x="1142996" y="1393827"/>
          <a:ext cx="2231921" cy="13961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Deviden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likuidasi</a:t>
          </a:r>
          <a:endParaRPr lang="en-US" sz="3100" kern="1200" dirty="0"/>
        </a:p>
      </dsp:txBody>
      <dsp:txXfrm>
        <a:off x="1211151" y="1461982"/>
        <a:ext cx="2095611" cy="1259861"/>
      </dsp:txXfrm>
    </dsp:sp>
    <dsp:sp modelId="{172D2EC0-F0D3-49C5-B774-0B85292C148B}">
      <dsp:nvSpPr>
        <dsp:cNvPr id="0" name=""/>
        <dsp:cNvSpPr/>
      </dsp:nvSpPr>
      <dsp:spPr>
        <a:xfrm>
          <a:off x="2237657" y="476933"/>
          <a:ext cx="3902667" cy="3902667"/>
        </a:xfrm>
        <a:custGeom>
          <a:avLst/>
          <a:gdLst/>
          <a:ahLst/>
          <a:cxnLst/>
          <a:rect l="0" t="0" r="0" b="0"/>
          <a:pathLst>
            <a:path>
              <a:moveTo>
                <a:pt x="392996" y="776902"/>
              </a:moveTo>
              <a:arcTo wR="1951333" hR="1951333" stAng="13020196" swAng="9102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7C22563-7D74-4C94-AA0B-FA8066FC1CA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C6D0BE9-1338-48B8-996A-A44A4DBFE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791199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accent1">
                    <a:lumMod val="75000"/>
                  </a:schemeClr>
                </a:solidFill>
              </a:rPr>
              <a:t>EKUITAS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Modal </a:t>
            </a:r>
            <a:r>
              <a:rPr lang="en-US" dirty="0" err="1" smtClean="0">
                <a:solidFill>
                  <a:srgbClr val="FFFF00"/>
                </a:solidFill>
              </a:rPr>
              <a:t>Disetor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Saham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Biasa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Saham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preferen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Saldo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Laba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Penghasilan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Komprehensif</a:t>
            </a:r>
            <a:r>
              <a:rPr lang="en-US" dirty="0" smtClean="0">
                <a:solidFill>
                  <a:srgbClr val="FFFF00"/>
                </a:solidFill>
              </a:rPr>
              <a:t> Lain, </a:t>
            </a:r>
            <a:r>
              <a:rPr lang="en-US" dirty="0" err="1" smtClean="0">
                <a:solidFill>
                  <a:srgbClr val="FFFF00"/>
                </a:solidFill>
              </a:rPr>
              <a:t>Saham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Treasuri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Deviden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PENGHASILAN KOMPREHENSIF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Penghasilan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komprehensif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(comprehensive income)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ekuitas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pemegang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SAHAM TREASUR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/>
              <a:t>Saham</a:t>
            </a:r>
            <a:r>
              <a:rPr lang="en-US" sz="4000" dirty="0" smtClean="0"/>
              <a:t> </a:t>
            </a:r>
            <a:r>
              <a:rPr lang="en-US" sz="4000" dirty="0" err="1" smtClean="0"/>
              <a:t>treasuri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saham</a:t>
            </a:r>
            <a:r>
              <a:rPr lang="en-US" sz="4000" dirty="0" smtClean="0"/>
              <a:t> </a:t>
            </a:r>
            <a:r>
              <a:rPr lang="en-US" sz="4000" dirty="0" err="1" smtClean="0"/>
              <a:t>perusahaan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telah</a:t>
            </a:r>
            <a:r>
              <a:rPr lang="en-US" sz="4000" dirty="0" smtClean="0"/>
              <a:t> </a:t>
            </a:r>
            <a:r>
              <a:rPr lang="en-US" sz="4000" dirty="0" err="1" smtClean="0"/>
              <a:t>dikeluarkan</a:t>
            </a:r>
            <a:r>
              <a:rPr lang="en-US" sz="4000" dirty="0" smtClean="0"/>
              <a:t> </a:t>
            </a:r>
            <a:r>
              <a:rPr lang="en-US" sz="4000" dirty="0" err="1" smtClean="0"/>
              <a:t>oleh</a:t>
            </a:r>
            <a:r>
              <a:rPr lang="en-US" sz="4000" dirty="0" smtClean="0"/>
              <a:t> </a:t>
            </a:r>
            <a:r>
              <a:rPr lang="en-US" sz="4000" dirty="0" err="1" smtClean="0"/>
              <a:t>perusahaan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kemudian</a:t>
            </a:r>
            <a:r>
              <a:rPr lang="en-US" sz="4000" dirty="0" smtClean="0"/>
              <a:t> </a:t>
            </a:r>
            <a:r>
              <a:rPr lang="en-US" sz="4000" dirty="0" err="1" smtClean="0"/>
              <a:t>dibeli</a:t>
            </a:r>
            <a:r>
              <a:rPr lang="en-US" sz="4000" dirty="0" smtClean="0"/>
              <a:t> </a:t>
            </a:r>
            <a:r>
              <a:rPr lang="en-US" sz="4000" dirty="0" err="1" smtClean="0"/>
              <a:t>kembali</a:t>
            </a:r>
            <a:r>
              <a:rPr lang="en-US" sz="4000" dirty="0" smtClean="0"/>
              <a:t>.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DEVIDEN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didistribusikan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(RUPS)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279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PENGUKURAN DAN PENGAKUAN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SALDO LABA</a:t>
            </a:r>
            <a:r>
              <a:rPr lang="en-US" sz="3200" b="1" dirty="0" smtClean="0"/>
              <a:t> </a:t>
            </a:r>
            <a:endParaRPr lang="en-US" sz="3200" dirty="0" smtClean="0"/>
          </a:p>
          <a:p>
            <a:pPr>
              <a:buNone/>
            </a:pPr>
            <a:r>
              <a:rPr lang="en-US" sz="3200" dirty="0" err="1" smtClean="0"/>
              <a:t>Saldo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akumulasi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didistribusikan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dividend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ditrahan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direinvestasikan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bisnis</a:t>
            </a:r>
            <a:r>
              <a:rPr lang="en-US" sz="3200" dirty="0" smtClean="0"/>
              <a:t>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pembayaran</a:t>
            </a:r>
            <a:r>
              <a:rPr lang="en-US" sz="3200" dirty="0" smtClean="0"/>
              <a:t> </a:t>
            </a:r>
            <a:r>
              <a:rPr lang="en-US" sz="3200" dirty="0" err="1" smtClean="0"/>
              <a:t>utang</a:t>
            </a:r>
            <a:r>
              <a:rPr lang="en-US" sz="3200" dirty="0" smtClean="0"/>
              <a:t>. </a:t>
            </a:r>
            <a:r>
              <a:rPr lang="en-US" sz="3200" dirty="0" err="1" smtClean="0"/>
              <a:t>Teknis</a:t>
            </a:r>
            <a:r>
              <a:rPr lang="en-US" sz="3200" dirty="0" smtClean="0"/>
              <a:t> formula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menghitung</a:t>
            </a:r>
            <a:r>
              <a:rPr lang="en-US" sz="3200" dirty="0" smtClean="0"/>
              <a:t> </a:t>
            </a:r>
            <a:r>
              <a:rPr lang="en-US" sz="3200" dirty="0" err="1" smtClean="0"/>
              <a:t>saldo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 :           </a:t>
            </a:r>
          </a:p>
          <a:p>
            <a:pPr>
              <a:buFont typeface="Wingdings" pitchFamily="2" charset="2"/>
              <a:buChar char="Ø"/>
            </a:pPr>
            <a:endParaRPr lang="en-US" sz="3200" dirty="0" smtClean="0"/>
          </a:p>
          <a:p>
            <a:pPr>
              <a:buNone/>
            </a:pPr>
            <a:r>
              <a:rPr lang="en-US" sz="3200" dirty="0" err="1" smtClean="0"/>
              <a:t>Saldo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=  </a:t>
            </a:r>
            <a:r>
              <a:rPr lang="en-US" sz="3200" dirty="0" err="1" smtClean="0"/>
              <a:t>Saldo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</a:t>
            </a:r>
            <a:r>
              <a:rPr lang="en-US" sz="3200" dirty="0" err="1" smtClean="0"/>
              <a:t>Awal</a:t>
            </a:r>
            <a:r>
              <a:rPr lang="en-US" sz="3200" dirty="0" smtClean="0"/>
              <a:t> + </a:t>
            </a:r>
            <a:r>
              <a:rPr lang="en-US" sz="3200" dirty="0" err="1" smtClean="0"/>
              <a:t>Laba</a:t>
            </a:r>
            <a:r>
              <a:rPr lang="en-US" sz="3200" dirty="0" smtClean="0"/>
              <a:t> (</a:t>
            </a:r>
            <a:r>
              <a:rPr lang="en-US" sz="3200" dirty="0" err="1" smtClean="0"/>
              <a:t>Rugi</a:t>
            </a:r>
            <a:r>
              <a:rPr lang="en-US" sz="3200" dirty="0" smtClean="0"/>
              <a:t>) </a:t>
            </a:r>
            <a:r>
              <a:rPr lang="en-US" sz="3200" dirty="0" err="1" smtClean="0"/>
              <a:t>Bersih</a:t>
            </a:r>
            <a:r>
              <a:rPr lang="en-US" sz="3200" dirty="0" smtClean="0"/>
              <a:t> – </a:t>
            </a:r>
            <a:r>
              <a:rPr lang="en-US" sz="3200" dirty="0" err="1" smtClean="0"/>
              <a:t>Dividen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Dividen</a:t>
            </a:r>
            <a:r>
              <a:rPr lang="en-US" b="1" dirty="0" smtClean="0"/>
              <a:t> </a:t>
            </a:r>
            <a:r>
              <a:rPr lang="en-US" b="1" dirty="0" err="1" smtClean="0"/>
              <a:t>kas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Perusahaan </a:t>
            </a:r>
            <a:r>
              <a:rPr lang="en-US" dirty="0" err="1" smtClean="0"/>
              <a:t>mendistribusikan</a:t>
            </a:r>
            <a:r>
              <a:rPr lang="en-US" dirty="0" smtClean="0"/>
              <a:t> </a:t>
            </a:r>
            <a:r>
              <a:rPr lang="en-US" dirty="0" err="1" smtClean="0"/>
              <a:t>labanya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pengumuman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dividend an </a:t>
            </a:r>
            <a:r>
              <a:rPr lang="en-US" dirty="0" err="1" smtClean="0"/>
              <a:t>pendebitan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Dividen</a:t>
            </a:r>
            <a:r>
              <a:rPr lang="en-US" b="1" dirty="0" smtClean="0"/>
              <a:t> </a:t>
            </a:r>
            <a:r>
              <a:rPr lang="en-US" b="1" dirty="0" err="1" smtClean="0"/>
              <a:t>Saham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alternative yang paling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likuiditas</a:t>
            </a:r>
            <a:r>
              <a:rPr lang="en-US" dirty="0" smtClean="0"/>
              <a:t> (</a:t>
            </a:r>
            <a:r>
              <a:rPr lang="en-US" dirty="0" err="1" smtClean="0"/>
              <a:t>kas</a:t>
            </a:r>
            <a:r>
              <a:rPr lang="en-US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517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</a:t>
            </a:r>
            <a:r>
              <a:rPr lang="en-US" dirty="0" err="1" smtClean="0"/>
              <a:t>likuditas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PT Y </a:t>
            </a:r>
            <a:r>
              <a:rPr lang="en-US" dirty="0" err="1" smtClean="0"/>
              <a:t>menegeluarkan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100.000.000.000</a:t>
            </a:r>
          </a:p>
          <a:p>
            <a:pPr>
              <a:buNone/>
            </a:pP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bagipemegang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Rp</a:t>
            </a:r>
            <a:r>
              <a:rPr lang="en-US" dirty="0" smtClean="0"/>
              <a:t> 60.000.000.000 </a:t>
            </a:r>
            <a:r>
              <a:rPr lang="en-US" dirty="0" err="1" smtClean="0"/>
              <a:t>bersal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lab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modal </a:t>
            </a:r>
            <a:r>
              <a:rPr lang="en-US" dirty="0" err="1" smtClean="0"/>
              <a:t>disetor</a:t>
            </a:r>
            <a:r>
              <a:rPr lang="en-US" dirty="0" smtClean="0"/>
              <a:t>,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</a:t>
            </a:r>
            <a:r>
              <a:rPr lang="en-US" dirty="0" err="1" smtClean="0"/>
              <a:t>likuiditas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				</a:t>
            </a:r>
            <a:r>
              <a:rPr lang="en-US" dirty="0" err="1" smtClean="0"/>
              <a:t>Rp</a:t>
            </a:r>
            <a:r>
              <a:rPr lang="en-US" dirty="0" smtClean="0"/>
              <a:t> 60.000.000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Agio</a:t>
            </a:r>
            <a:r>
              <a:rPr lang="en-US" dirty="0" smtClean="0"/>
              <a:t> </a:t>
            </a:r>
            <a:r>
              <a:rPr lang="en-US" dirty="0" err="1" smtClean="0"/>
              <a:t>saham-saham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		</a:t>
            </a:r>
            <a:r>
              <a:rPr lang="en-US" dirty="0" err="1" smtClean="0"/>
              <a:t>Rp</a:t>
            </a:r>
            <a:r>
              <a:rPr lang="en-US" dirty="0" smtClean="0"/>
              <a:t> 40.000.000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 				</a:t>
            </a:r>
            <a:r>
              <a:rPr lang="en-US" dirty="0" err="1" smtClean="0"/>
              <a:t>Rp</a:t>
            </a:r>
            <a:r>
              <a:rPr lang="en-US" dirty="0" smtClean="0"/>
              <a:t> 100.000.000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			</a:t>
            </a:r>
            <a:r>
              <a:rPr lang="en-US" dirty="0" err="1" smtClean="0"/>
              <a:t>Rp</a:t>
            </a:r>
            <a:r>
              <a:rPr lang="en-US" dirty="0" smtClean="0"/>
              <a:t> 100.000.000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Kas</a:t>
            </a:r>
            <a:r>
              <a:rPr lang="en-US" dirty="0" smtClean="0"/>
              <a:t> 	    				               </a:t>
            </a:r>
            <a:r>
              <a:rPr lang="en-US" dirty="0" err="1" smtClean="0"/>
              <a:t>Rp</a:t>
            </a:r>
            <a:r>
              <a:rPr lang="en-US" dirty="0" smtClean="0"/>
              <a:t> 100.000.0000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    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(Dividend Payout Ratio )</a:t>
            </a:r>
          </a:p>
          <a:p>
            <a:pPr>
              <a:buNone/>
            </a:pP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investor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dividennya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persen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diinvestasikan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=             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			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Bersih-Dividen</a:t>
            </a:r>
            <a:r>
              <a:rPr lang="en-US" dirty="0" smtClean="0"/>
              <a:t> </a:t>
            </a:r>
            <a:r>
              <a:rPr lang="en-US" dirty="0" err="1" smtClean="0"/>
              <a:t>Preferen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953000" y="50292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867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Perlembar</a:t>
            </a:r>
            <a:r>
              <a:rPr lang="en-US" dirty="0" smtClean="0"/>
              <a:t> (Book Value per Share )</a:t>
            </a:r>
          </a:p>
          <a:p>
            <a:pPr>
              <a:buNone/>
            </a:pP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likuidasi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basis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Perusahaan.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perlembar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modal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per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per </a:t>
            </a:r>
            <a:r>
              <a:rPr lang="en-US" dirty="0" err="1" smtClean="0"/>
              <a:t>lembar</a:t>
            </a:r>
            <a:r>
              <a:rPr lang="en-US" dirty="0" smtClean="0"/>
              <a:t> =  Modal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					   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191000" y="54102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chemeClr val="accent1">
                    <a:lumMod val="75000"/>
                  </a:schemeClr>
                </a:solidFill>
              </a:rPr>
              <a:t>TERIMA KASIH 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707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MODAL DISETOR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US" sz="4000" dirty="0" smtClean="0">
                <a:latin typeface="Berlin Sans FB" pitchFamily="34" charset="0"/>
              </a:rPr>
              <a:t>Modal </a:t>
            </a:r>
            <a:r>
              <a:rPr lang="en-US" sz="4000" dirty="0" err="1" smtClean="0">
                <a:latin typeface="Berlin Sans FB" pitchFamily="34" charset="0"/>
              </a:rPr>
              <a:t>disetor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adalah</a:t>
            </a:r>
            <a:r>
              <a:rPr lang="en-US" sz="4000" dirty="0" smtClean="0">
                <a:latin typeface="Berlin Sans FB" pitchFamily="34" charset="0"/>
              </a:rPr>
              <a:t> modal yang </a:t>
            </a:r>
            <a:r>
              <a:rPr lang="en-US" sz="4000" dirty="0" err="1" smtClean="0">
                <a:latin typeface="Berlin Sans FB" pitchFamily="34" charset="0"/>
              </a:rPr>
              <a:t>sudah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dimasukkan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pemegang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saham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sebagai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pelunasan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pembayaran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saham</a:t>
            </a:r>
            <a:r>
              <a:rPr lang="en-US" sz="4000" dirty="0" smtClean="0">
                <a:latin typeface="Berlin Sans FB" pitchFamily="34" charset="0"/>
              </a:rPr>
              <a:t> yang </a:t>
            </a:r>
            <a:r>
              <a:rPr lang="en-US" sz="4000" dirty="0" err="1" smtClean="0">
                <a:latin typeface="Berlin Sans FB" pitchFamily="34" charset="0"/>
              </a:rPr>
              <a:t>diambilnya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sebagai</a:t>
            </a:r>
            <a:r>
              <a:rPr lang="en-US" sz="4000" dirty="0" smtClean="0">
                <a:latin typeface="Berlin Sans FB" pitchFamily="34" charset="0"/>
              </a:rPr>
              <a:t> modal yang </a:t>
            </a:r>
            <a:r>
              <a:rPr lang="en-US" sz="4000" dirty="0" err="1" smtClean="0">
                <a:latin typeface="Berlin Sans FB" pitchFamily="34" charset="0"/>
              </a:rPr>
              <a:t>ditempatkan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dari</a:t>
            </a:r>
            <a:r>
              <a:rPr lang="en-US" sz="4000" dirty="0" smtClean="0">
                <a:latin typeface="Berlin Sans FB" pitchFamily="34" charset="0"/>
              </a:rPr>
              <a:t> modal </a:t>
            </a:r>
            <a:r>
              <a:rPr lang="en-US" sz="4000" dirty="0" err="1" smtClean="0">
                <a:latin typeface="Berlin Sans FB" pitchFamily="34" charset="0"/>
              </a:rPr>
              <a:t>dasar</a:t>
            </a:r>
            <a:r>
              <a:rPr lang="en-US" sz="4000" dirty="0" smtClean="0">
                <a:latin typeface="Berlin Sans FB" pitchFamily="34" charset="0"/>
              </a:rPr>
              <a:t> </a:t>
            </a:r>
            <a:r>
              <a:rPr lang="en-US" sz="4000" dirty="0" err="1" smtClean="0">
                <a:latin typeface="Berlin Sans FB" pitchFamily="34" charset="0"/>
              </a:rPr>
              <a:t>perseroan</a:t>
            </a:r>
            <a:r>
              <a:rPr lang="en-US" sz="4000" dirty="0" smtClean="0">
                <a:latin typeface="Berlin Sans FB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SAHAM BIASA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residual .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modal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ditempatkan.jumlah</a:t>
            </a:r>
            <a:r>
              <a:rPr lang="en-US" dirty="0" smtClean="0"/>
              <a:t> modal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modal </a:t>
            </a:r>
            <a:r>
              <a:rPr lang="en-US" dirty="0" err="1" smtClean="0"/>
              <a:t>dasar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pemegang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4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334000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Pembagian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keuntungan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kerugian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perusahaan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secara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proposianal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sesuai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dengan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persentase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kepemilikkan</a:t>
            </a:r>
            <a:endParaRPr lang="en-US" altLang="zh-CN" sz="3200" dirty="0" smtClean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Partisipasi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dalam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manajemen,menunjuk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direksi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komisaris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secara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proposional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sesuain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dengan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persentase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kepemilikkan</a:t>
            </a:r>
            <a:endParaRPr lang="en-US" altLang="zh-CN" sz="3200" dirty="0" smtClean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Pembagian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aset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perusahaan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pada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saat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likuidasi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secara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proposional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sesuai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dengan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persentase</a:t>
            </a:r>
            <a:r>
              <a:rPr lang="en-US" altLang="zh-CN" sz="32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kepemilikkan</a:t>
            </a:r>
            <a:endParaRPr lang="en-US" altLang="zh-CN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2310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Penerbitan</a:t>
            </a:r>
            <a:r>
              <a:rPr lang="en-US" b="1" dirty="0" smtClean="0"/>
              <a:t> </a:t>
            </a:r>
            <a:r>
              <a:rPr lang="en-US" b="1" dirty="0" err="1" smtClean="0"/>
              <a:t>saham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nominal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dapat</a:t>
            </a:r>
            <a:r>
              <a:rPr lang="en-US" sz="4500" dirty="0" smtClean="0"/>
              <a:t> </a:t>
            </a:r>
            <a:r>
              <a:rPr lang="en-US" sz="4500" dirty="0" err="1" smtClean="0"/>
              <a:t>diterbitkan</a:t>
            </a:r>
            <a:r>
              <a:rPr lang="en-US" sz="4500" dirty="0" smtClean="0"/>
              <a:t> </a:t>
            </a:r>
            <a:r>
              <a:rPr lang="en-US" sz="4500" dirty="0" err="1" smtClean="0"/>
              <a:t>dengan</a:t>
            </a:r>
            <a:r>
              <a:rPr lang="en-US" sz="4500" dirty="0" smtClean="0"/>
              <a:t> </a:t>
            </a:r>
            <a:r>
              <a:rPr lang="en-US" sz="4500" dirty="0" err="1" smtClean="0"/>
              <a:t>nilai</a:t>
            </a:r>
            <a:r>
              <a:rPr lang="en-US" sz="4500" dirty="0" smtClean="0"/>
              <a:t> nominal </a:t>
            </a:r>
            <a:r>
              <a:rPr lang="en-US" sz="4500" dirty="0" err="1" smtClean="0"/>
              <a:t>tertentu</a:t>
            </a:r>
            <a:r>
              <a:rPr lang="en-US" sz="4500" dirty="0" smtClean="0"/>
              <a:t> </a:t>
            </a:r>
            <a:r>
              <a:rPr lang="en-US" sz="4500" dirty="0" err="1" smtClean="0"/>
              <a:t>untuk</a:t>
            </a:r>
            <a:r>
              <a:rPr lang="en-US" sz="4500" dirty="0" smtClean="0"/>
              <a:t> </a:t>
            </a:r>
            <a:r>
              <a:rPr lang="en-US" sz="4500" dirty="0" err="1" smtClean="0"/>
              <a:t>setiap</a:t>
            </a:r>
            <a:r>
              <a:rPr lang="en-US" sz="4500" dirty="0" smtClean="0"/>
              <a:t> </a:t>
            </a:r>
            <a:r>
              <a:rPr lang="en-US" sz="4500" dirty="0" err="1" smtClean="0"/>
              <a:t>lembarnya.umumnya</a:t>
            </a:r>
            <a:r>
              <a:rPr lang="en-US" sz="4500" dirty="0" smtClean="0"/>
              <a:t> </a:t>
            </a:r>
            <a:r>
              <a:rPr lang="en-US" sz="4500" dirty="0" err="1" smtClean="0"/>
              <a:t>lebih</a:t>
            </a:r>
            <a:r>
              <a:rPr lang="en-US" sz="4500" dirty="0" smtClean="0"/>
              <a:t> </a:t>
            </a:r>
            <a:r>
              <a:rPr lang="en-US" sz="4500" dirty="0" err="1" smtClean="0"/>
              <a:t>rendah</a:t>
            </a:r>
            <a:r>
              <a:rPr lang="en-US" sz="4500" dirty="0" smtClean="0"/>
              <a:t> </a:t>
            </a:r>
            <a:r>
              <a:rPr lang="en-US" sz="4500" dirty="0" err="1" smtClean="0"/>
              <a:t>pada</a:t>
            </a:r>
            <a:r>
              <a:rPr lang="en-US" sz="4500" dirty="0" smtClean="0"/>
              <a:t> </a:t>
            </a:r>
            <a:r>
              <a:rPr lang="en-US" sz="4500" dirty="0" err="1" smtClean="0"/>
              <a:t>daripada</a:t>
            </a:r>
            <a:r>
              <a:rPr lang="en-US" sz="4500" dirty="0" smtClean="0"/>
              <a:t> </a:t>
            </a:r>
            <a:r>
              <a:rPr lang="en-US" sz="4500" dirty="0" err="1" smtClean="0"/>
              <a:t>harga</a:t>
            </a:r>
            <a:r>
              <a:rPr lang="en-US" sz="4500" dirty="0" smtClean="0"/>
              <a:t> </a:t>
            </a: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perdana</a:t>
            </a:r>
            <a:r>
              <a:rPr lang="en-US" sz="4500" dirty="0" smtClean="0"/>
              <a:t> agar </a:t>
            </a:r>
            <a:r>
              <a:rPr lang="en-US" sz="4500" dirty="0" err="1" smtClean="0"/>
              <a:t>menghindari</a:t>
            </a:r>
            <a:r>
              <a:rPr lang="en-US" sz="4500" dirty="0" smtClean="0"/>
              <a:t> </a:t>
            </a:r>
            <a:r>
              <a:rPr lang="en-US" sz="4500" dirty="0" err="1" smtClean="0"/>
              <a:t>liabilitas</a:t>
            </a:r>
            <a:r>
              <a:rPr lang="en-US" sz="4500" dirty="0" smtClean="0"/>
              <a:t> </a:t>
            </a:r>
            <a:r>
              <a:rPr lang="en-US" sz="4500" dirty="0" err="1" smtClean="0"/>
              <a:t>kontijensi</a:t>
            </a:r>
            <a:r>
              <a:rPr lang="en-US" sz="4500" dirty="0" smtClean="0"/>
              <a:t> </a:t>
            </a:r>
            <a:r>
              <a:rPr lang="en-US" sz="4500" dirty="0" err="1" smtClean="0"/>
              <a:t>lebih</a:t>
            </a:r>
            <a:r>
              <a:rPr lang="en-US" sz="4500" dirty="0" smtClean="0"/>
              <a:t> </a:t>
            </a:r>
            <a:r>
              <a:rPr lang="en-US" sz="4500" dirty="0" err="1" smtClean="0"/>
              <a:t>lanjut</a:t>
            </a:r>
            <a:r>
              <a:rPr lang="en-US" sz="4500" dirty="0" smtClean="0"/>
              <a:t>.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err="1" smtClean="0"/>
              <a:t>Contoh</a:t>
            </a:r>
            <a:r>
              <a:rPr lang="en-US" sz="4500" dirty="0" smtClean="0"/>
              <a:t> </a:t>
            </a:r>
            <a:r>
              <a:rPr lang="en-US" sz="4500" dirty="0" err="1" smtClean="0"/>
              <a:t>Penertiban</a:t>
            </a:r>
            <a:r>
              <a:rPr lang="en-US" sz="4500" dirty="0" smtClean="0"/>
              <a:t> </a:t>
            </a: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dengan</a:t>
            </a:r>
            <a:r>
              <a:rPr lang="en-US" sz="4500" dirty="0" smtClean="0"/>
              <a:t> </a:t>
            </a:r>
            <a:r>
              <a:rPr lang="en-US" sz="4500" dirty="0" err="1" smtClean="0"/>
              <a:t>nilai</a:t>
            </a:r>
            <a:r>
              <a:rPr lang="en-US" sz="4500" dirty="0" smtClean="0"/>
              <a:t> nominal</a:t>
            </a:r>
          </a:p>
          <a:p>
            <a:pPr>
              <a:buNone/>
            </a:pPr>
            <a:r>
              <a:rPr lang="en-US" sz="4500" dirty="0" smtClean="0"/>
              <a:t>PT </a:t>
            </a:r>
            <a:r>
              <a:rPr lang="en-US" sz="4500" dirty="0" err="1" smtClean="0"/>
              <a:t>Obat</a:t>
            </a:r>
            <a:r>
              <a:rPr lang="en-US" sz="4500" dirty="0" smtClean="0"/>
              <a:t> Jaya </a:t>
            </a:r>
            <a:r>
              <a:rPr lang="en-US" sz="4500" dirty="0" err="1" smtClean="0"/>
              <a:t>menerbitkan</a:t>
            </a:r>
            <a:r>
              <a:rPr lang="en-US" sz="4500" dirty="0" smtClean="0"/>
              <a:t> 1.000.000 </a:t>
            </a:r>
            <a:r>
              <a:rPr lang="en-US" sz="4500" dirty="0" err="1" smtClean="0"/>
              <a:t>lembar</a:t>
            </a:r>
            <a:r>
              <a:rPr lang="en-US" sz="4500" dirty="0" smtClean="0"/>
              <a:t> </a:t>
            </a:r>
            <a:r>
              <a:rPr lang="en-US" sz="4500" dirty="0" err="1" smtClean="0"/>
              <a:t>biasa</a:t>
            </a:r>
            <a:r>
              <a:rPr lang="en-US" sz="4500" dirty="0" smtClean="0"/>
              <a:t> </a:t>
            </a:r>
            <a:r>
              <a:rPr lang="en-US" sz="4500" dirty="0" err="1" smtClean="0"/>
              <a:t>bernilai</a:t>
            </a:r>
            <a:r>
              <a:rPr lang="en-US" sz="4500" dirty="0" smtClean="0"/>
              <a:t> nominal RP. 100,dengan </a:t>
            </a:r>
            <a:r>
              <a:rPr lang="en-US" sz="4500" dirty="0" err="1" smtClean="0"/>
              <a:t>harga</a:t>
            </a:r>
            <a:r>
              <a:rPr lang="en-US" sz="4500" dirty="0" smtClean="0"/>
              <a:t> RP. 500 per </a:t>
            </a:r>
            <a:r>
              <a:rPr lang="en-US" sz="4500" dirty="0" err="1" smtClean="0"/>
              <a:t>lembar</a:t>
            </a:r>
            <a:r>
              <a:rPr lang="en-US" sz="4500" dirty="0" smtClean="0"/>
              <a:t> yang </a:t>
            </a:r>
            <a:r>
              <a:rPr lang="en-US" sz="4500" dirty="0" err="1" smtClean="0"/>
              <a:t>dibayar</a:t>
            </a:r>
            <a:r>
              <a:rPr lang="en-US" sz="4500" dirty="0" smtClean="0"/>
              <a:t> </a:t>
            </a:r>
            <a:r>
              <a:rPr lang="en-US" sz="4500" dirty="0" err="1" smtClean="0"/>
              <a:t>tunai</a:t>
            </a:r>
            <a:r>
              <a:rPr lang="en-US" sz="4500" dirty="0" smtClean="0"/>
              <a:t> </a:t>
            </a:r>
            <a:r>
              <a:rPr lang="en-US" sz="4500" dirty="0" err="1" smtClean="0"/>
              <a:t>oleh</a:t>
            </a:r>
            <a:r>
              <a:rPr lang="en-US" sz="4500" dirty="0" smtClean="0"/>
              <a:t> </a:t>
            </a:r>
            <a:r>
              <a:rPr lang="en-US" sz="4500" dirty="0" err="1" smtClean="0"/>
              <a:t>sejumlah</a:t>
            </a:r>
            <a:r>
              <a:rPr lang="en-US" sz="4500" dirty="0" smtClean="0"/>
              <a:t> investor yang </a:t>
            </a:r>
            <a:r>
              <a:rPr lang="en-US" sz="4500" dirty="0" err="1" smtClean="0"/>
              <a:t>membelinya</a:t>
            </a:r>
            <a:r>
              <a:rPr lang="en-US" sz="4500" dirty="0" smtClean="0"/>
              <a:t>. Perusahaan </a:t>
            </a:r>
            <a:r>
              <a:rPr lang="en-US" sz="4500" dirty="0" err="1" smtClean="0"/>
              <a:t>mencatat</a:t>
            </a:r>
            <a:r>
              <a:rPr lang="en-US" sz="4500" dirty="0" smtClean="0"/>
              <a:t> </a:t>
            </a:r>
            <a:r>
              <a:rPr lang="en-US" sz="4500" dirty="0" err="1" smtClean="0"/>
              <a:t>penerbitan</a:t>
            </a:r>
            <a:r>
              <a:rPr lang="en-US" sz="4500" dirty="0" smtClean="0"/>
              <a:t> </a:t>
            </a: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tersebut</a:t>
            </a:r>
            <a:r>
              <a:rPr lang="en-US" sz="4500" dirty="0" smtClean="0"/>
              <a:t> </a:t>
            </a:r>
            <a:r>
              <a:rPr lang="en-US" sz="4500" dirty="0" err="1" smtClean="0"/>
              <a:t>dengan</a:t>
            </a:r>
            <a:r>
              <a:rPr lang="en-US" sz="4500" dirty="0" smtClean="0"/>
              <a:t> </a:t>
            </a:r>
            <a:r>
              <a:rPr lang="en-US" sz="4500" dirty="0" err="1" smtClean="0"/>
              <a:t>jurnal</a:t>
            </a:r>
            <a:r>
              <a:rPr lang="en-US" sz="4500" dirty="0" smtClean="0"/>
              <a:t> </a:t>
            </a:r>
            <a:r>
              <a:rPr lang="en-US" sz="4500" dirty="0" err="1" smtClean="0"/>
              <a:t>sebagai</a:t>
            </a:r>
            <a:r>
              <a:rPr lang="en-US" sz="4500" dirty="0" smtClean="0"/>
              <a:t> </a:t>
            </a:r>
            <a:r>
              <a:rPr lang="en-US" sz="4500" dirty="0" err="1" smtClean="0"/>
              <a:t>berikut</a:t>
            </a:r>
            <a:r>
              <a:rPr lang="en-US" sz="4500" dirty="0" smtClean="0"/>
              <a:t>:</a:t>
            </a:r>
          </a:p>
          <a:p>
            <a:pPr>
              <a:buNone/>
            </a:pPr>
            <a:r>
              <a:rPr lang="en-US" sz="4500" dirty="0" smtClean="0"/>
              <a:t> </a:t>
            </a:r>
          </a:p>
          <a:p>
            <a:pPr>
              <a:buNone/>
            </a:pPr>
            <a:r>
              <a:rPr lang="en-US" sz="4500" dirty="0" smtClean="0"/>
              <a:t>              </a:t>
            </a:r>
            <a:r>
              <a:rPr lang="en-US" sz="4500" dirty="0" err="1" smtClean="0"/>
              <a:t>Kas</a:t>
            </a:r>
            <a:r>
              <a:rPr lang="en-US" sz="4500" dirty="0" smtClean="0"/>
              <a:t>  				RP. 500.000.000</a:t>
            </a:r>
          </a:p>
          <a:p>
            <a:pPr>
              <a:buNone/>
            </a:pPr>
            <a:r>
              <a:rPr lang="en-US" sz="4500" dirty="0" smtClean="0"/>
              <a:t>			Modal </a:t>
            </a: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biasa</a:t>
            </a:r>
            <a:r>
              <a:rPr lang="en-US" sz="4500" dirty="0" smtClean="0"/>
              <a:t>		RP. 100.000.000</a:t>
            </a:r>
          </a:p>
          <a:p>
            <a:pPr>
              <a:buNone/>
            </a:pPr>
            <a:r>
              <a:rPr lang="en-US" sz="4500" dirty="0" smtClean="0"/>
              <a:t>			</a:t>
            </a:r>
            <a:r>
              <a:rPr lang="en-US" sz="4500" dirty="0" err="1" smtClean="0"/>
              <a:t>Agio</a:t>
            </a:r>
            <a:r>
              <a:rPr lang="en-US" sz="4500" dirty="0" smtClean="0"/>
              <a:t> </a:t>
            </a:r>
            <a:r>
              <a:rPr lang="en-US" sz="4500" dirty="0" err="1" smtClean="0"/>
              <a:t>saham</a:t>
            </a:r>
            <a:r>
              <a:rPr lang="en-US" sz="4500" dirty="0" smtClean="0"/>
              <a:t> </a:t>
            </a:r>
            <a:r>
              <a:rPr lang="en-US" sz="4500" dirty="0" err="1" smtClean="0"/>
              <a:t>biasa</a:t>
            </a:r>
            <a:r>
              <a:rPr lang="en-US" sz="4500" dirty="0" smtClean="0"/>
              <a:t> 		RP. 400.000.000</a:t>
            </a:r>
          </a:p>
          <a:p>
            <a:pPr>
              <a:buNone/>
            </a:pPr>
            <a:r>
              <a:rPr lang="en-US" sz="4500" dirty="0" smtClean="0"/>
              <a:t> </a:t>
            </a:r>
            <a:endParaRPr lang="en-US" sz="4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94706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Penerbitan</a:t>
            </a:r>
            <a:r>
              <a:rPr lang="en-US" b="1" dirty="0" smtClean="0"/>
              <a:t> </a:t>
            </a:r>
            <a:r>
              <a:rPr lang="en-US" b="1" dirty="0" err="1" smtClean="0"/>
              <a:t>saham</a:t>
            </a:r>
            <a:r>
              <a:rPr lang="en-US" b="1" dirty="0" smtClean="0"/>
              <a:t> </a:t>
            </a:r>
            <a:r>
              <a:rPr lang="en-US" b="1" dirty="0" err="1" smtClean="0"/>
              <a:t>tanpa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nominal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Di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Negara,saham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ditertibkan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nominal,dengan</a:t>
            </a:r>
            <a:r>
              <a:rPr lang="en-US" dirty="0" smtClean="0"/>
              <a:t> alas an agar:</a:t>
            </a:r>
          </a:p>
          <a:p>
            <a:pPr>
              <a:buNone/>
            </a:pPr>
            <a:r>
              <a:rPr lang="en-US" dirty="0" smtClean="0"/>
              <a:t>1.perusahaan </a:t>
            </a:r>
            <a:r>
              <a:rPr lang="en-US" dirty="0" err="1" smtClean="0"/>
              <a:t>terhindar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liabilitas</a:t>
            </a:r>
            <a:r>
              <a:rPr lang="en-US" dirty="0" smtClean="0"/>
              <a:t> </a:t>
            </a:r>
            <a:r>
              <a:rPr lang="en-US" dirty="0" err="1" smtClean="0"/>
              <a:t>kontijensi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2.perusahaan </a:t>
            </a:r>
            <a:r>
              <a:rPr lang="en-US" dirty="0" err="1" smtClean="0"/>
              <a:t>maupun</a:t>
            </a:r>
            <a:r>
              <a:rPr lang="en-US" dirty="0" smtClean="0"/>
              <a:t> investor </a:t>
            </a:r>
            <a:r>
              <a:rPr lang="en-US" dirty="0" err="1" smtClean="0"/>
              <a:t>terhindar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kebingungan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nominal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452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penertiban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nominal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PT </a:t>
            </a:r>
            <a:r>
              <a:rPr lang="en-US" dirty="0" err="1" smtClean="0"/>
              <a:t>Obat</a:t>
            </a:r>
            <a:r>
              <a:rPr lang="en-US" dirty="0" smtClean="0"/>
              <a:t> Jaya , yang </a:t>
            </a:r>
            <a:r>
              <a:rPr lang="en-US" dirty="0" err="1" smtClean="0"/>
              <a:t>menerbitkan</a:t>
            </a:r>
            <a:r>
              <a:rPr lang="en-US" dirty="0" smtClean="0"/>
              <a:t> 1.000.000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nominal.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, RP. 500 per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investor yang </a:t>
            </a:r>
            <a:r>
              <a:rPr lang="en-US" dirty="0" err="1" smtClean="0"/>
              <a:t>membelinya</a:t>
            </a:r>
            <a:r>
              <a:rPr lang="en-US" dirty="0" smtClean="0"/>
              <a:t>. Perusahaan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Kas</a:t>
            </a:r>
            <a:r>
              <a:rPr lang="en-US" dirty="0" smtClean="0"/>
              <a:t>			RP. 500.000.000</a:t>
            </a:r>
          </a:p>
          <a:p>
            <a:pPr>
              <a:buNone/>
            </a:pPr>
            <a:r>
              <a:rPr lang="en-US" dirty="0" smtClean="0"/>
              <a:t>		Modal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	RP. 500.000.000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SAHAM PREFEREN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   </a:t>
            </a:r>
            <a:r>
              <a:rPr lang="en-US" b="1" dirty="0" err="1" smtClean="0"/>
              <a:t>Penerbitan</a:t>
            </a:r>
            <a:r>
              <a:rPr lang="en-US" b="1" dirty="0" smtClean="0"/>
              <a:t> </a:t>
            </a:r>
            <a:r>
              <a:rPr lang="en-US" b="1" dirty="0" err="1" smtClean="0"/>
              <a:t>Saham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13.6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Preferen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PT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Manjur</a:t>
            </a:r>
            <a:r>
              <a:rPr lang="en-US" dirty="0" smtClean="0"/>
              <a:t> </a:t>
            </a:r>
            <a:r>
              <a:rPr lang="en-US" dirty="0" err="1" smtClean="0"/>
              <a:t>menerbitkan</a:t>
            </a:r>
            <a:r>
              <a:rPr lang="en-US" dirty="0" smtClean="0"/>
              <a:t> 100.000 </a:t>
            </a:r>
            <a:r>
              <a:rPr lang="en-US" dirty="0" err="1" smtClean="0"/>
              <a:t>lbr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preferen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nominal </a:t>
            </a:r>
            <a:r>
              <a:rPr lang="en-US" dirty="0" err="1" smtClean="0"/>
              <a:t>Rp</a:t>
            </a:r>
            <a:r>
              <a:rPr lang="en-US" dirty="0" smtClean="0"/>
              <a:t> 100 per </a:t>
            </a:r>
            <a:r>
              <a:rPr lang="en-US" dirty="0" err="1" smtClean="0"/>
              <a:t>lembar</a:t>
            </a:r>
            <a:r>
              <a:rPr lang="en-US" dirty="0" smtClean="0"/>
              <a:t> .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perdana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150 per </a:t>
            </a:r>
            <a:r>
              <a:rPr lang="en-US" dirty="0" err="1" smtClean="0"/>
              <a:t>lembar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Kas</a:t>
            </a:r>
            <a:r>
              <a:rPr lang="en-US" dirty="0" smtClean="0"/>
              <a:t>				Rp15.000.000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			 Rp10.000.000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Agio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Preferen</a:t>
            </a:r>
            <a:r>
              <a:rPr lang="en-US" dirty="0" smtClean="0"/>
              <a:t> 		 </a:t>
            </a:r>
            <a:r>
              <a:rPr lang="en-US" dirty="0" err="1" smtClean="0"/>
              <a:t>Rp</a:t>
            </a:r>
            <a:r>
              <a:rPr lang="en-US" dirty="0" smtClean="0"/>
              <a:t>  5.000.000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SALDO LABA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200" dirty="0" smtClean="0">
                <a:latin typeface="Arial Black" pitchFamily="34" charset="0"/>
              </a:rPr>
              <a:t>   </a:t>
            </a:r>
            <a:r>
              <a:rPr lang="en-US" sz="3200" dirty="0" err="1" smtClean="0">
                <a:latin typeface="Arial Black" pitchFamily="34" charset="0"/>
              </a:rPr>
              <a:t>Saldo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laba</a:t>
            </a:r>
            <a:r>
              <a:rPr lang="en-US" sz="3200" dirty="0" smtClean="0">
                <a:latin typeface="Arial Black" pitchFamily="34" charset="0"/>
              </a:rPr>
              <a:t> (retained earnings) </a:t>
            </a:r>
            <a:r>
              <a:rPr lang="en-US" sz="3200" dirty="0" err="1" smtClean="0">
                <a:latin typeface="Arial Black" pitchFamily="34" charset="0"/>
              </a:rPr>
              <a:t>merupakan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bagian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dari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ekuitas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pemegang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saham</a:t>
            </a:r>
            <a:r>
              <a:rPr lang="en-US" sz="3200" dirty="0" smtClean="0">
                <a:latin typeface="Arial Black" pitchFamily="34" charset="0"/>
              </a:rPr>
              <a:t> yang </a:t>
            </a:r>
            <a:r>
              <a:rPr lang="en-US" sz="3200" dirty="0" err="1" smtClean="0">
                <a:latin typeface="Arial Black" pitchFamily="34" charset="0"/>
              </a:rPr>
              <a:t>berasal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dari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akumulasi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laba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bersih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perusahaan</a:t>
            </a:r>
            <a:r>
              <a:rPr lang="en-US" sz="3200" dirty="0" smtClean="0">
                <a:latin typeface="Arial Black" pitchFamily="34" charset="0"/>
              </a:rPr>
              <a:t> yang </a:t>
            </a:r>
            <a:r>
              <a:rPr lang="en-US" sz="3200" dirty="0" err="1" smtClean="0">
                <a:latin typeface="Arial Black" pitchFamily="34" charset="0"/>
              </a:rPr>
              <a:t>tidak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dikembalikan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atau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dibagikan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kepada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pemilik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atau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pemegang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saham.Laba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bersih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perusahaan</a:t>
            </a:r>
            <a:r>
              <a:rPr lang="en-US" sz="3200" dirty="0" smtClean="0">
                <a:latin typeface="Arial Black" pitchFamily="34" charset="0"/>
              </a:rPr>
              <a:t> yang </a:t>
            </a:r>
            <a:r>
              <a:rPr lang="en-US" sz="3200" dirty="0" err="1" smtClean="0">
                <a:latin typeface="Arial Black" pitchFamily="34" charset="0"/>
              </a:rPr>
              <a:t>di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peroleh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adalah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hak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pemegang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saham</a:t>
            </a:r>
            <a:r>
              <a:rPr lang="en-US" sz="32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164</TotalTime>
  <Words>571</Words>
  <Application>Microsoft Office PowerPoint</Application>
  <PresentationFormat>On-screen Show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SimSun</vt:lpstr>
      <vt:lpstr>Arial</vt:lpstr>
      <vt:lpstr>Arial Black</vt:lpstr>
      <vt:lpstr>Berlin Sans FB</vt:lpstr>
      <vt:lpstr>Century Gothic</vt:lpstr>
      <vt:lpstr>Times New Roman</vt:lpstr>
      <vt:lpstr>Verdana</vt:lpstr>
      <vt:lpstr>Wingdings</vt:lpstr>
      <vt:lpstr>Wingdings 2</vt:lpstr>
      <vt:lpstr>幼圆</vt:lpstr>
      <vt:lpstr>Verve</vt:lpstr>
      <vt:lpstr>EKUITAS   Modal Disetor, Saham Biasa, Saham preferen, Saldo Laba, Penghasilan Komprehensif Lain, Saham Treasuri, Deviden</vt:lpstr>
      <vt:lpstr>MODAL DISETOR</vt:lpstr>
      <vt:lpstr>SAHAM BIASA</vt:lpstr>
      <vt:lpstr>Hak para pemegang saham  </vt:lpstr>
      <vt:lpstr>Penerbitan saham dengan nilai nominal</vt:lpstr>
      <vt:lpstr>Penerbitan saham tanpa nilai nominal </vt:lpstr>
      <vt:lpstr>PowerPoint Presentation</vt:lpstr>
      <vt:lpstr>SAHAM PREFEREN</vt:lpstr>
      <vt:lpstr>SALDO LABA</vt:lpstr>
      <vt:lpstr>PENGHASILAN KOMPREHENSIF LAIN</vt:lpstr>
      <vt:lpstr>SAHAM TREASUR </vt:lpstr>
      <vt:lpstr>DEVIDEN </vt:lpstr>
      <vt:lpstr>Bentuk deviden </vt:lpstr>
      <vt:lpstr>PENGUKURAN DAN PENGAKUAN   </vt:lpstr>
      <vt:lpstr>PowerPoint Presentation</vt:lpstr>
      <vt:lpstr>Contoh perlakuan akuntansi deviden likuditas </vt:lpstr>
      <vt:lpstr>Analisis Laporan Keuangan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KEUANGAN MENENGAH</dc:title>
  <dc:creator>Owner</dc:creator>
  <cp:lastModifiedBy>acer</cp:lastModifiedBy>
  <cp:revision>21</cp:revision>
  <dcterms:created xsi:type="dcterms:W3CDTF">2017-09-30T11:16:03Z</dcterms:created>
  <dcterms:modified xsi:type="dcterms:W3CDTF">2020-10-03T23:41:05Z</dcterms:modified>
</cp:coreProperties>
</file>