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17"/>
  </p:notesMasterIdLst>
  <p:sldIdLst>
    <p:sldId id="256" r:id="rId4"/>
    <p:sldId id="264" r:id="rId5"/>
    <p:sldId id="261" r:id="rId6"/>
    <p:sldId id="298" r:id="rId7"/>
    <p:sldId id="300" r:id="rId8"/>
    <p:sldId id="274" r:id="rId9"/>
    <p:sldId id="270" r:id="rId10"/>
    <p:sldId id="271" r:id="rId11"/>
    <p:sldId id="269" r:id="rId12"/>
    <p:sldId id="301" r:id="rId13"/>
    <p:sldId id="302" r:id="rId14"/>
    <p:sldId id="303" r:id="rId15"/>
    <p:sldId id="262" r:id="rId16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DFBB"/>
    <a:srgbClr val="9AD3E9"/>
    <a:srgbClr val="F8B2A3"/>
    <a:srgbClr val="A4B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744" y="96"/>
      </p:cViewPr>
      <p:guideLst>
        <p:guide orient="horz" pos="18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E4780-4742-4AF7-B9F6-29387D06C872}" type="datetimeFigureOut">
              <a:rPr lang="ko-KR" altLang="en-US" smtClean="0"/>
              <a:t>2020-11-04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0E160-F603-41F3-A192-DC95957721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1441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819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23928" y="2643759"/>
            <a:ext cx="5220072" cy="108012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23928" y="3723878"/>
            <a:ext cx="52199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059832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84000" y="2947500"/>
            <a:ext cx="3060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447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0251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7858" y="1275606"/>
            <a:ext cx="2448545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39542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60954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DA4CE02-F7F3-4BCD-B8DB-4DFD03965E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9A54B34-6F96-4E3E-B72E-E680E3CE27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83997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28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64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582656" y="1374406"/>
            <a:ext cx="2700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820964" y="1374406"/>
            <a:ext cx="2736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F3CBFE9-6225-4EAB-9415-3558F6BE9A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E9189EF-3C10-45A2-8749-4187192ACE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0894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3"/>
          <p:cNvSpPr/>
          <p:nvPr userDrawn="1"/>
        </p:nvSpPr>
        <p:spPr>
          <a:xfrm>
            <a:off x="2847111" y="1179745"/>
            <a:ext cx="3401564" cy="3401564"/>
          </a:xfrm>
          <a:prstGeom prst="donut">
            <a:avLst>
              <a:gd name="adj" fmla="val 135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B4F25E9-AA8C-4BD3-BF1F-56D20DF8DD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40BDE80-4E1C-47DE-8168-381888FDC3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219204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3800" y="2230378"/>
            <a:ext cx="4930200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13800" y="2703954"/>
            <a:ext cx="49302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3651870"/>
            <a:ext cx="1013895" cy="101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50740"/>
            <a:ext cx="648072" cy="64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9818"/>
            <a:ext cx="442142" cy="44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779200"/>
            <a:ext cx="360040" cy="36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 userDrawn="1"/>
        </p:nvGrpSpPr>
        <p:grpSpPr>
          <a:xfrm>
            <a:off x="1115616" y="1275607"/>
            <a:ext cx="2585656" cy="2592286"/>
            <a:chOff x="1115616" y="1275607"/>
            <a:chExt cx="2585656" cy="2592286"/>
          </a:xfrm>
        </p:grpSpPr>
        <p:pic>
          <p:nvPicPr>
            <p:cNvPr id="1026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7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578808"/>
            <a:ext cx="1475656" cy="159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226854" y="-51527"/>
            <a:ext cx="879830" cy="94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07971">
            <a:off x="2873932" y="1562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7839">
            <a:off x="3005459" y="3443641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14606">
            <a:off x="1967897" y="2192112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62721" flipH="1">
            <a:off x="2110757" y="80509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64253" flipH="1">
            <a:off x="3934583" y="1426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4798">
            <a:off x="5618205" y="238471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74931">
            <a:off x="5463157" y="73615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9549">
            <a:off x="4788024" y="3370715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 userDrawn="1"/>
        </p:nvGrpSpPr>
        <p:grpSpPr>
          <a:xfrm>
            <a:off x="2254580" y="248388"/>
            <a:ext cx="4634840" cy="4646724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595313" y="1758619"/>
              <a:ext cx="1626263" cy="16262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lt"/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2101602"/>
            <a:ext cx="2736303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700" y="2677666"/>
            <a:ext cx="2736303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  <p:pic>
        <p:nvPicPr>
          <p:cNvPr id="2050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624792"/>
            <a:ext cx="1407408" cy="151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2843808" y="377122"/>
            <a:ext cx="3456384" cy="3465247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29098" y="3829794"/>
            <a:ext cx="345638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28950" y="4443958"/>
            <a:ext cx="345638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7620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0409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3568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42131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834733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27011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Block Arc 1"/>
          <p:cNvSpPr/>
          <p:nvPr userDrawn="1"/>
        </p:nvSpPr>
        <p:spPr>
          <a:xfrm>
            <a:off x="683568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Block Arc 11"/>
          <p:cNvSpPr/>
          <p:nvPr userDrawn="1"/>
        </p:nvSpPr>
        <p:spPr>
          <a:xfrm>
            <a:off x="2671382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 userDrawn="1"/>
        </p:nvSpPr>
        <p:spPr>
          <a:xfrm>
            <a:off x="4659196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 userDrawn="1"/>
        </p:nvSpPr>
        <p:spPr>
          <a:xfrm>
            <a:off x="6647011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EDBECCA6-8618-46C3-A8D4-3B6399CCEF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1D40A599-6D66-4DC9-82BB-52C171B56B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349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771800" y="1404764"/>
            <a:ext cx="6372200" cy="30243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6C3AF05-0B8F-485E-983F-1B40340199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D183D1CC-DF98-45E3-B7CE-601603E40D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19319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2" r:id="rId3"/>
    <p:sldLayoutId id="2147483652" r:id="rId4"/>
    <p:sldLayoutId id="2147483661" r:id="rId5"/>
    <p:sldLayoutId id="2147483656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23928" y="1023578"/>
            <a:ext cx="5220072" cy="1080120"/>
          </a:xfrm>
        </p:spPr>
        <p:txBody>
          <a:bodyPr/>
          <a:lstStyle/>
          <a:p>
            <a:pPr lvl="0"/>
            <a:r>
              <a:rPr lang="en-US" altLang="ko-KR" sz="2800" dirty="0">
                <a:ea typeface="맑은 고딕" pitchFamily="50" charset="-127"/>
              </a:rPr>
              <a:t>KONSEP SERTA PRINSIP KEPRIBADIAN NASIONAL, SEMANGAT KEBANGSAAN, CINTA TANAH AIR DAN BELA NEGARA</a:t>
            </a:r>
            <a:endParaRPr lang="en-US" altLang="ko-KR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924076" y="3039803"/>
            <a:ext cx="5219924" cy="504056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 err="1">
                <a:solidFill>
                  <a:schemeClr val="tx1"/>
                </a:solidFill>
              </a:rPr>
              <a:t>Kelompok</a:t>
            </a:r>
            <a:r>
              <a:rPr lang="en-US" altLang="ko-KR" dirty="0">
                <a:solidFill>
                  <a:schemeClr val="tx1"/>
                </a:solidFill>
              </a:rPr>
              <a:t> 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tx1"/>
                </a:solidFill>
              </a:rPr>
              <a:t>1. </a:t>
            </a:r>
            <a:r>
              <a:rPr lang="en-US" altLang="ko-KR" dirty="0" err="1">
                <a:solidFill>
                  <a:schemeClr val="tx1"/>
                </a:solidFill>
              </a:rPr>
              <a:t>Andini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Pratiwi</a:t>
            </a:r>
            <a:r>
              <a:rPr lang="en-US" altLang="ko-KR" dirty="0">
                <a:solidFill>
                  <a:schemeClr val="tx1"/>
                </a:solidFill>
              </a:rPr>
              <a:t>		(1913053061)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tx1"/>
                </a:solidFill>
              </a:rPr>
              <a:t>2. Ayu Indah </a:t>
            </a:r>
            <a:r>
              <a:rPr lang="en-US" altLang="ko-KR" dirty="0" err="1">
                <a:solidFill>
                  <a:schemeClr val="tx1"/>
                </a:solidFill>
              </a:rPr>
              <a:t>Wulandari</a:t>
            </a:r>
            <a:r>
              <a:rPr lang="en-US" altLang="ko-KR" dirty="0">
                <a:solidFill>
                  <a:schemeClr val="tx1"/>
                </a:solidFill>
              </a:rPr>
              <a:t>		(1913053012)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tx1"/>
                </a:solidFill>
              </a:rPr>
              <a:t>3. </a:t>
            </a:r>
            <a:r>
              <a:rPr lang="en-US" altLang="ko-KR" dirty="0" err="1">
                <a:solidFill>
                  <a:schemeClr val="tx1"/>
                </a:solidFill>
              </a:rPr>
              <a:t>Febima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Herlando</a:t>
            </a:r>
            <a:r>
              <a:rPr lang="en-US" altLang="ko-KR" dirty="0">
                <a:solidFill>
                  <a:schemeClr val="tx1"/>
                </a:solidFill>
              </a:rPr>
              <a:t>		(1913053065)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b="1" dirty="0">
              <a:solidFill>
                <a:schemeClr val="tx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700989" y="555526"/>
            <a:ext cx="150932" cy="4176464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4D0F1D6-5636-4B44-9220-47A4C91BCA10}"/>
              </a:ext>
            </a:extLst>
          </p:cNvPr>
          <p:cNvSpPr txBox="1"/>
          <p:nvPr/>
        </p:nvSpPr>
        <p:spPr>
          <a:xfrm>
            <a:off x="3923928" y="3867894"/>
            <a:ext cx="5296563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Kelas		 : Semester III C</a:t>
            </a:r>
          </a:p>
          <a:p>
            <a:r>
              <a:rPr lang="en-US" sz="1400" dirty="0"/>
              <a:t>Mata </a:t>
            </a:r>
            <a:r>
              <a:rPr lang="en-US" sz="1400" dirty="0" err="1"/>
              <a:t>Kuliah</a:t>
            </a:r>
            <a:r>
              <a:rPr lang="en-US" sz="1400" dirty="0"/>
              <a:t>	 : Kajian </a:t>
            </a:r>
            <a:r>
              <a:rPr lang="en-US" sz="1400" dirty="0" err="1"/>
              <a:t>PKn</a:t>
            </a:r>
            <a:endParaRPr lang="en-US" sz="1400" dirty="0"/>
          </a:p>
          <a:p>
            <a:r>
              <a:rPr lang="en-US" sz="1400" dirty="0" err="1"/>
              <a:t>Dosen</a:t>
            </a:r>
            <a:r>
              <a:rPr lang="en-US" sz="1400" dirty="0"/>
              <a:t> </a:t>
            </a:r>
            <a:r>
              <a:rPr lang="en-US" sz="1400" dirty="0" err="1"/>
              <a:t>Pengampu</a:t>
            </a:r>
            <a:r>
              <a:rPr lang="en-US" sz="1400" dirty="0"/>
              <a:t> 	 : 1. Drs. </a:t>
            </a:r>
            <a:r>
              <a:rPr lang="en-US" sz="1400" dirty="0" err="1"/>
              <a:t>Rapani</a:t>
            </a:r>
            <a:r>
              <a:rPr lang="en-US" sz="1400" dirty="0"/>
              <a:t>, </a:t>
            </a:r>
            <a:r>
              <a:rPr lang="en-US" sz="1400" dirty="0" err="1"/>
              <a:t>M.Pd</a:t>
            </a:r>
            <a:endParaRPr lang="en-US" sz="1400" dirty="0"/>
          </a:p>
          <a:p>
            <a:r>
              <a:rPr lang="en-US" sz="1400" dirty="0"/>
              <a:t>  		   2. </a:t>
            </a:r>
            <a:r>
              <a:rPr lang="en-US" sz="1400" dirty="0" err="1"/>
              <a:t>Dayu</a:t>
            </a:r>
            <a:r>
              <a:rPr lang="en-US" sz="1400" dirty="0"/>
              <a:t> Rika Perdana, </a:t>
            </a:r>
            <a:r>
              <a:rPr lang="en-US" sz="1400" dirty="0" err="1"/>
              <a:t>S.Pd</a:t>
            </a:r>
            <a:r>
              <a:rPr lang="en-US" sz="1400" dirty="0"/>
              <a:t>, </a:t>
            </a:r>
            <a:r>
              <a:rPr lang="en-US" sz="1400" dirty="0" err="1"/>
              <a:t>M.Pd</a:t>
            </a:r>
            <a:endParaRPr lang="en-US" sz="14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CEA001F-5759-4BF6-B7A6-8E1B209509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440" y="35363"/>
            <a:ext cx="502608" cy="52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935595" y="4011910"/>
            <a:ext cx="7272808" cy="666376"/>
          </a:xfrm>
        </p:spPr>
        <p:txBody>
          <a:bodyPr/>
          <a:lstStyle/>
          <a:p>
            <a:r>
              <a:rPr lang="en-US" altLang="ko-KR" dirty="0" err="1"/>
              <a:t>Konsep</a:t>
            </a:r>
            <a:r>
              <a:rPr lang="en-US" altLang="ko-KR" dirty="0"/>
              <a:t> Serta </a:t>
            </a:r>
            <a:r>
              <a:rPr lang="en-US" altLang="ko-KR" dirty="0" err="1"/>
              <a:t>Prinsip</a:t>
            </a:r>
            <a:r>
              <a:rPr lang="en-US" altLang="ko-KR" dirty="0"/>
              <a:t> </a:t>
            </a:r>
            <a:r>
              <a:rPr lang="en-US" altLang="ko-KR" dirty="0" err="1"/>
              <a:t>Cinta</a:t>
            </a:r>
            <a:r>
              <a:rPr lang="en-US" altLang="ko-KR" dirty="0"/>
              <a:t> Tanah Air dan Bela Negara</a:t>
            </a:r>
            <a:endParaRPr lang="ko-KR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73F08B-9C5C-4BEE-AAC5-AD713E2504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565455"/>
            <a:ext cx="1152128" cy="119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525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BEF25A8-362A-4CA3-BB8B-40F13E4B1444}"/>
              </a:ext>
            </a:extLst>
          </p:cNvPr>
          <p:cNvSpPr txBox="1"/>
          <p:nvPr/>
        </p:nvSpPr>
        <p:spPr>
          <a:xfrm>
            <a:off x="1547664" y="267494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+mj-lt"/>
              </a:rPr>
              <a:t>Konsep</a:t>
            </a:r>
            <a:r>
              <a:rPr lang="en-US" sz="2400" b="1" dirty="0">
                <a:latin typeface="+mj-lt"/>
              </a:rPr>
              <a:t> dan </a:t>
            </a:r>
            <a:r>
              <a:rPr lang="en-US" sz="2400" b="1" dirty="0" err="1">
                <a:latin typeface="+mj-lt"/>
              </a:rPr>
              <a:t>Prinsip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Cinta</a:t>
            </a:r>
            <a:r>
              <a:rPr lang="en-US" sz="2400" b="1" dirty="0">
                <a:latin typeface="+mj-lt"/>
              </a:rPr>
              <a:t> Tanah Air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1E9C0B-7D74-4580-8A93-FCC517C5E05A}"/>
              </a:ext>
            </a:extLst>
          </p:cNvPr>
          <p:cNvSpPr txBox="1"/>
          <p:nvPr/>
        </p:nvSpPr>
        <p:spPr>
          <a:xfrm>
            <a:off x="1907208" y="2937334"/>
            <a:ext cx="6030416" cy="149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1. </a:t>
            </a:r>
            <a:r>
              <a:rPr lang="en-US" dirty="0" err="1"/>
              <a:t>Mengamalkan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rasa </a:t>
            </a:r>
            <a:r>
              <a:rPr lang="en-US" dirty="0" err="1"/>
              <a:t>cinta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air</a:t>
            </a:r>
          </a:p>
          <a:p>
            <a:pPr marL="342900" indent="-342900">
              <a:buAutoNum type="arabicPeriod" startAt="2"/>
            </a:pPr>
            <a:r>
              <a:rPr lang="en-US" dirty="0" err="1"/>
              <a:t>Pengamalan</a:t>
            </a:r>
            <a:r>
              <a:rPr lang="en-US" dirty="0"/>
              <a:t> dan </a:t>
            </a:r>
            <a:r>
              <a:rPr lang="en-US" dirty="0" err="1"/>
              <a:t>tingkah</a:t>
            </a:r>
            <a:r>
              <a:rPr lang="en-US" dirty="0"/>
              <a:t> </a:t>
            </a:r>
            <a:r>
              <a:rPr lang="en-US" dirty="0" err="1"/>
              <a:t>laku</a:t>
            </a:r>
            <a:r>
              <a:rPr lang="en-US" dirty="0"/>
              <a:t> </a:t>
            </a:r>
            <a:r>
              <a:rPr lang="en-US" dirty="0" err="1"/>
              <a:t>cinta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air dan </a:t>
            </a:r>
            <a:r>
              <a:rPr lang="en-US" dirty="0" err="1"/>
              <a:t>bangsa</a:t>
            </a:r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AF4976-FEEB-400F-8AB7-D672217657DF}"/>
              </a:ext>
            </a:extLst>
          </p:cNvPr>
          <p:cNvSpPr txBox="1"/>
          <p:nvPr/>
        </p:nvSpPr>
        <p:spPr>
          <a:xfrm>
            <a:off x="1907704" y="926600"/>
            <a:ext cx="69847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Pancasila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pencerminan</a:t>
            </a:r>
            <a:r>
              <a:rPr lang="en-US" dirty="0"/>
              <a:t> </a:t>
            </a:r>
            <a:r>
              <a:rPr lang="en-US" dirty="0" err="1"/>
              <a:t>kepribadian</a:t>
            </a:r>
            <a:r>
              <a:rPr lang="en-US" dirty="0"/>
              <a:t> </a:t>
            </a:r>
            <a:r>
              <a:rPr lang="en-US" dirty="0" err="1"/>
              <a:t>warga</a:t>
            </a:r>
            <a:r>
              <a:rPr lang="en-US" dirty="0"/>
              <a:t> negara yang </a:t>
            </a:r>
            <a:r>
              <a:rPr lang="en-US" dirty="0" err="1"/>
              <a:t>setia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negara Pancasila dan UUD 1945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kecintaan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air dan </a:t>
            </a:r>
            <a:r>
              <a:rPr lang="en-US" dirty="0" err="1"/>
              <a:t>bangsa</a:t>
            </a:r>
            <a:r>
              <a:rPr lang="en-US" dirty="0"/>
              <a:t>. Pada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dirumuskannya</a:t>
            </a:r>
            <a:r>
              <a:rPr lang="en-US" dirty="0"/>
              <a:t> Pancasila dan </a:t>
            </a:r>
            <a:r>
              <a:rPr lang="en-US" dirty="0" err="1"/>
              <a:t>Undang-Undang</a:t>
            </a:r>
            <a:r>
              <a:rPr lang="en-US" dirty="0"/>
              <a:t> Dasar </a:t>
            </a:r>
            <a:r>
              <a:rPr lang="en-US" dirty="0" err="1"/>
              <a:t>keadaannya</a:t>
            </a:r>
            <a:r>
              <a:rPr lang="en-US" dirty="0"/>
              <a:t> </a:t>
            </a:r>
            <a:r>
              <a:rPr lang="en-US" dirty="0" err="1"/>
              <a:t>benar-benar</a:t>
            </a:r>
            <a:r>
              <a:rPr lang="en-US" dirty="0"/>
              <a:t> </a:t>
            </a:r>
            <a:r>
              <a:rPr lang="en-US" dirty="0" err="1"/>
              <a:t>menuntut</a:t>
            </a:r>
            <a:r>
              <a:rPr lang="en-US" dirty="0"/>
              <a:t> </a:t>
            </a:r>
            <a:r>
              <a:rPr lang="en-US" dirty="0" err="1"/>
              <a:t>semangat</a:t>
            </a:r>
            <a:r>
              <a:rPr lang="en-US" dirty="0"/>
              <a:t> </a:t>
            </a:r>
            <a:r>
              <a:rPr lang="en-US" dirty="0" err="1"/>
              <a:t>persatuan</a:t>
            </a:r>
            <a:r>
              <a:rPr lang="en-US" dirty="0"/>
              <a:t> dan </a:t>
            </a:r>
            <a:r>
              <a:rPr lang="en-US" dirty="0" err="1"/>
              <a:t>rela</a:t>
            </a:r>
            <a:r>
              <a:rPr lang="en-US" dirty="0"/>
              <a:t> </a:t>
            </a:r>
            <a:r>
              <a:rPr lang="en-US" dirty="0" err="1"/>
              <a:t>berkorban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para </a:t>
            </a:r>
            <a:r>
              <a:rPr lang="en-US" dirty="0" err="1"/>
              <a:t>pemimpin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17887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0379"/>
            <a:ext cx="9144000" cy="576064"/>
          </a:xfrm>
          <a:prstGeom prst="rect">
            <a:avLst/>
          </a:prstGeom>
        </p:spPr>
        <p:txBody>
          <a:bodyPr/>
          <a:lstStyle/>
          <a:p>
            <a:r>
              <a:rPr lang="en-US" altLang="ko-KR" sz="2000" b="1" dirty="0" err="1"/>
              <a:t>Konsep</a:t>
            </a:r>
            <a:r>
              <a:rPr lang="en-US" altLang="ko-KR" sz="2000" b="1" dirty="0"/>
              <a:t> dan </a:t>
            </a:r>
            <a:r>
              <a:rPr lang="en-US" altLang="ko-KR" sz="2000" b="1" dirty="0" err="1"/>
              <a:t>Prinsip</a:t>
            </a:r>
            <a:r>
              <a:rPr lang="en-US" altLang="ko-KR" sz="2000" b="1" dirty="0"/>
              <a:t> Bela Negara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8723" y="1275606"/>
            <a:ext cx="25922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Untuk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mewujudkan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tujuan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negara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sebagaimana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tercantum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dalam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pembukaan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UUD 1945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diperlukan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peran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warga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negara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dalam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berbagai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aspek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kehidupan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Salah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satu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aspek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kehidupan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menuntut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peran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serta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warga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negara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adalah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bidang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Pertahanan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dan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Keamanan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Negara.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AE59E4C-BB19-488D-9C58-F324DCF9A0C3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626" t="2222" r="-16477" b="4445"/>
          <a:stretch/>
        </p:blipFill>
        <p:spPr>
          <a:xfrm>
            <a:off x="2781011" y="1275606"/>
            <a:ext cx="6372200" cy="3024336"/>
          </a:xfrm>
        </p:spPr>
      </p:pic>
    </p:spTree>
    <p:extLst>
      <p:ext uri="{BB962C8B-B14F-4D97-AF65-F5344CB8AC3E}">
        <p14:creationId xmlns:p14="http://schemas.microsoft.com/office/powerpoint/2010/main" val="1667567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23751" y="1851670"/>
            <a:ext cx="3096493" cy="845294"/>
          </a:xfrm>
        </p:spPr>
        <p:txBody>
          <a:bodyPr/>
          <a:lstStyle/>
          <a:p>
            <a:r>
              <a:rPr lang="en-US" altLang="ko-KR" sz="2800" dirty="0"/>
              <a:t>TERIMA KASIH</a:t>
            </a:r>
            <a:endParaRPr lang="ko-KR" alt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203847" y="2571750"/>
            <a:ext cx="2736303" cy="432048"/>
          </a:xfrm>
        </p:spPr>
        <p:txBody>
          <a:bodyPr/>
          <a:lstStyle/>
          <a:p>
            <a:pPr lvl="0"/>
            <a:r>
              <a:rPr lang="en-US" altLang="ko-KR" dirty="0"/>
              <a:t>SEMOGA BERMANFAAT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067944" y="2334962"/>
            <a:ext cx="4930200" cy="473576"/>
          </a:xfrm>
        </p:spPr>
        <p:txBody>
          <a:bodyPr/>
          <a:lstStyle/>
          <a:p>
            <a:r>
              <a:rPr lang="en-US" altLang="ko-KR" dirty="0" err="1"/>
              <a:t>Konsep</a:t>
            </a:r>
            <a:r>
              <a:rPr lang="en-US" altLang="ko-KR" dirty="0"/>
              <a:t> dan </a:t>
            </a:r>
            <a:r>
              <a:rPr lang="en-US" altLang="ko-KR" dirty="0" err="1"/>
              <a:t>Prinsip</a:t>
            </a:r>
            <a:r>
              <a:rPr lang="en-US" altLang="ko-KR" dirty="0"/>
              <a:t> </a:t>
            </a:r>
            <a:r>
              <a:rPr lang="en-US" altLang="ko-KR" dirty="0" err="1"/>
              <a:t>Kepribadian</a:t>
            </a:r>
            <a:r>
              <a:rPr lang="en-US" altLang="ko-KR" dirty="0"/>
              <a:t> Nasional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7381F0-44F9-4035-A0E2-532DBF00D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6477" y="2200109"/>
            <a:ext cx="775323" cy="80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043608" y="222337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258726" y="1408849"/>
            <a:ext cx="6201706" cy="576064"/>
            <a:chOff x="1151472" y="3187501"/>
            <a:chExt cx="6552728" cy="914400"/>
          </a:xfrm>
        </p:grpSpPr>
        <p:sp>
          <p:nvSpPr>
            <p:cNvPr id="5" name="Pentagon 4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Pentagon 5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Diamond 6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8" name="직사각형 39"/>
          <p:cNvSpPr/>
          <p:nvPr/>
        </p:nvSpPr>
        <p:spPr>
          <a:xfrm>
            <a:off x="2483768" y="1392307"/>
            <a:ext cx="38158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0" name="TextBox 10"/>
          <p:cNvSpPr txBox="1"/>
          <p:nvPr/>
        </p:nvSpPr>
        <p:spPr bwMode="auto">
          <a:xfrm>
            <a:off x="3382961" y="1527655"/>
            <a:ext cx="4497941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Perbedaan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fisik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atau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ras</a:t>
            </a:r>
            <a:endParaRPr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258726" y="2050541"/>
            <a:ext cx="6201706" cy="576064"/>
            <a:chOff x="1151472" y="3187501"/>
            <a:chExt cx="6552728" cy="914400"/>
          </a:xfrm>
        </p:grpSpPr>
        <p:sp>
          <p:nvSpPr>
            <p:cNvPr id="13" name="Pentagon 12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Pentagon 13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Diamond 14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258726" y="2707639"/>
            <a:ext cx="6201706" cy="576064"/>
            <a:chOff x="1151472" y="3187501"/>
            <a:chExt cx="6552728" cy="914400"/>
          </a:xfrm>
        </p:grpSpPr>
        <p:sp>
          <p:nvSpPr>
            <p:cNvPr id="17" name="Pentagon 16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Pentagon 17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Diamond 18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258726" y="3339810"/>
            <a:ext cx="6201706" cy="576064"/>
            <a:chOff x="1151472" y="3187501"/>
            <a:chExt cx="6552728" cy="914400"/>
          </a:xfrm>
        </p:grpSpPr>
        <p:sp>
          <p:nvSpPr>
            <p:cNvPr id="21" name="Pentagon 20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Pentagon 21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Diamond 22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4" name="직사각형 39"/>
          <p:cNvSpPr/>
          <p:nvPr/>
        </p:nvSpPr>
        <p:spPr>
          <a:xfrm>
            <a:off x="2494629" y="2059980"/>
            <a:ext cx="38158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6" name="TextBox 10"/>
          <p:cNvSpPr txBox="1"/>
          <p:nvPr/>
        </p:nvSpPr>
        <p:spPr bwMode="auto">
          <a:xfrm>
            <a:off x="3376949" y="2232077"/>
            <a:ext cx="4497941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Perbedaan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suku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bangsa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8" name="직사각형 39"/>
          <p:cNvSpPr/>
          <p:nvPr/>
        </p:nvSpPr>
        <p:spPr>
          <a:xfrm>
            <a:off x="2480762" y="2734061"/>
            <a:ext cx="38158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0" name="TextBox 10"/>
          <p:cNvSpPr txBox="1"/>
          <p:nvPr/>
        </p:nvSpPr>
        <p:spPr bwMode="auto">
          <a:xfrm>
            <a:off x="3379955" y="2890670"/>
            <a:ext cx="4497941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Perbedaan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Agama </a:t>
            </a:r>
          </a:p>
        </p:txBody>
      </p:sp>
      <p:sp>
        <p:nvSpPr>
          <p:cNvPr id="32" name="직사각형 39"/>
          <p:cNvSpPr/>
          <p:nvPr/>
        </p:nvSpPr>
        <p:spPr>
          <a:xfrm>
            <a:off x="2483768" y="3388416"/>
            <a:ext cx="38158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4" name="TextBox 10"/>
          <p:cNvSpPr txBox="1"/>
          <p:nvPr/>
        </p:nvSpPr>
        <p:spPr bwMode="auto">
          <a:xfrm>
            <a:off x="3382961" y="3524336"/>
            <a:ext cx="4497941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Perbedaan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jenis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kelamin</a:t>
            </a:r>
            <a:endParaRPr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6A39019-8CF2-46A6-A6F8-9FEC1961D79D}"/>
              </a:ext>
            </a:extLst>
          </p:cNvPr>
          <p:cNvSpPr txBox="1"/>
          <p:nvPr/>
        </p:nvSpPr>
        <p:spPr>
          <a:xfrm>
            <a:off x="2015208" y="55276"/>
            <a:ext cx="71287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+mj-lt"/>
              </a:rPr>
              <a:t>Keanekaragaman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Bangsa</a:t>
            </a:r>
            <a:r>
              <a:rPr lang="en-US" sz="2000" b="1" dirty="0">
                <a:latin typeface="+mj-lt"/>
              </a:rPr>
              <a:t> Indonesia </a:t>
            </a:r>
            <a:r>
              <a:rPr lang="en-US" sz="2000" b="1" dirty="0" err="1">
                <a:latin typeface="+mj-lt"/>
              </a:rPr>
              <a:t>sebagai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Kepribadian</a:t>
            </a:r>
            <a:r>
              <a:rPr lang="en-US" sz="2000" b="1" dirty="0">
                <a:latin typeface="+mj-lt"/>
              </a:rPr>
              <a:t> Nasional Indonesia 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60C3731B-FE04-4062-B008-A01C19614484}"/>
              </a:ext>
            </a:extLst>
          </p:cNvPr>
          <p:cNvSpPr txBox="1">
            <a:spLocks/>
          </p:cNvSpPr>
          <p:nvPr/>
        </p:nvSpPr>
        <p:spPr>
          <a:xfrm>
            <a:off x="2006741" y="926359"/>
            <a:ext cx="4145900" cy="23885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 err="1"/>
              <a:t>Sudut</a:t>
            </a:r>
            <a:r>
              <a:rPr lang="en-US" altLang="ko-KR" sz="1400" dirty="0"/>
              <a:t> Pandang Horizontal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B0B46CA-6821-4B55-881F-8A1B985BCA70}"/>
              </a:ext>
            </a:extLst>
          </p:cNvPr>
          <p:cNvSpPr txBox="1"/>
          <p:nvPr/>
        </p:nvSpPr>
        <p:spPr>
          <a:xfrm>
            <a:off x="2006741" y="4083918"/>
            <a:ext cx="69538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/>
              <a:t>Sedangkan</a:t>
            </a:r>
            <a:r>
              <a:rPr lang="en-US" sz="1400" dirty="0"/>
              <a:t> </a:t>
            </a:r>
            <a:r>
              <a:rPr lang="en-US" sz="1400" dirty="0" err="1"/>
              <a:t>vertikal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menunjukkan</a:t>
            </a:r>
            <a:r>
              <a:rPr lang="en-US" sz="1400" dirty="0"/>
              <a:t> </a:t>
            </a:r>
            <a:r>
              <a:rPr lang="en-US" sz="1400" dirty="0" err="1"/>
              <a:t>ada</a:t>
            </a:r>
            <a:r>
              <a:rPr lang="en-US" sz="1400" dirty="0"/>
              <a:t> </a:t>
            </a:r>
            <a:r>
              <a:rPr lang="en-US" sz="1400" dirty="0" err="1"/>
              <a:t>tingkatan</a:t>
            </a:r>
            <a:r>
              <a:rPr lang="en-US" sz="1400" dirty="0"/>
              <a:t>. Hal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ditujukan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kualitas</a:t>
            </a:r>
            <a:r>
              <a:rPr lang="en-US" sz="1400" dirty="0"/>
              <a:t> yang </a:t>
            </a:r>
            <a:r>
              <a:rPr lang="en-US" sz="1400" dirty="0" err="1"/>
              <a:t>berbeda</a:t>
            </a:r>
            <a:r>
              <a:rPr lang="en-US" sz="1400" dirty="0"/>
              <a:t>, </a:t>
            </a:r>
            <a:r>
              <a:rPr lang="en-US" sz="1400" dirty="0" err="1"/>
              <a:t>misalnya</a:t>
            </a:r>
            <a:r>
              <a:rPr lang="en-US" sz="1400" dirty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</a:t>
            </a:r>
            <a:r>
              <a:rPr lang="en-US" sz="1400" dirty="0" err="1"/>
              <a:t>tingkatan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SD, SMP, SMA, dan </a:t>
            </a:r>
            <a:r>
              <a:rPr lang="en-US" sz="1400" dirty="0" err="1"/>
              <a:t>perguruan</a:t>
            </a:r>
            <a:r>
              <a:rPr lang="en-US" sz="1400" dirty="0"/>
              <a:t> </a:t>
            </a:r>
            <a:r>
              <a:rPr lang="en-US" sz="1400" dirty="0" err="1"/>
              <a:t>tinggi</a:t>
            </a:r>
            <a:r>
              <a:rPr lang="en-US" sz="1400" dirty="0"/>
              <a:t> </a:t>
            </a:r>
            <a:r>
              <a:rPr lang="en-US" sz="1400" dirty="0" err="1"/>
              <a:t>sehingga</a:t>
            </a:r>
            <a:r>
              <a:rPr lang="en-US" sz="1400" dirty="0"/>
              <a:t> </a:t>
            </a:r>
            <a:r>
              <a:rPr lang="en-US" sz="1400" dirty="0" err="1"/>
              <a:t>menyebabkan</a:t>
            </a:r>
            <a:r>
              <a:rPr lang="en-US" sz="1400" dirty="0"/>
              <a:t> </a:t>
            </a:r>
            <a:r>
              <a:rPr lang="en-US" sz="1400" dirty="0" err="1"/>
              <a:t>perbedaan</a:t>
            </a:r>
            <a:r>
              <a:rPr lang="en-US" sz="1400" dirty="0"/>
              <a:t> </a:t>
            </a:r>
            <a:r>
              <a:rPr lang="en-US" sz="1400" dirty="0" err="1"/>
              <a:t>pendapatan</a:t>
            </a:r>
            <a:r>
              <a:rPr lang="en-US" sz="1400" dirty="0"/>
              <a:t> dan </a:t>
            </a:r>
            <a:r>
              <a:rPr lang="en-US" sz="1400" dirty="0" err="1"/>
              <a:t>adapula</a:t>
            </a:r>
            <a:r>
              <a:rPr lang="en-US" sz="1400" dirty="0"/>
              <a:t> yang </a:t>
            </a:r>
            <a:r>
              <a:rPr lang="en-US" sz="1400" dirty="0" err="1"/>
              <a:t>berdasarkan</a:t>
            </a:r>
            <a:r>
              <a:rPr lang="en-US" sz="1400" dirty="0"/>
              <a:t> </a:t>
            </a:r>
            <a:r>
              <a:rPr lang="en-US" sz="1400" dirty="0" err="1"/>
              <a:t>tingkatan</a:t>
            </a:r>
            <a:r>
              <a:rPr lang="en-US" sz="1400" dirty="0"/>
              <a:t> </a:t>
            </a:r>
            <a:r>
              <a:rPr lang="en-US" sz="1400" dirty="0" err="1"/>
              <a:t>keturunan</a:t>
            </a:r>
            <a:r>
              <a:rPr lang="en-US" sz="1400" dirty="0"/>
              <a:t> </a:t>
            </a:r>
            <a:r>
              <a:rPr lang="en-US" sz="1400" dirty="0" err="1"/>
              <a:t>darah</a:t>
            </a: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0379"/>
            <a:ext cx="9144000" cy="576064"/>
          </a:xfrm>
          <a:prstGeom prst="rect">
            <a:avLst/>
          </a:prstGeom>
        </p:spPr>
        <p:txBody>
          <a:bodyPr/>
          <a:lstStyle/>
          <a:p>
            <a:r>
              <a:rPr lang="en-US" altLang="ko-KR" sz="2000" b="1" dirty="0" err="1"/>
              <a:t>Latar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Belakang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Kemajemukan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Bangsa</a:t>
            </a:r>
            <a:r>
              <a:rPr lang="en-US" altLang="ko-KR" sz="2000" b="1" dirty="0"/>
              <a:t> Indonesia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9512" y="1578914"/>
            <a:ext cx="2592288" cy="1985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Latar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belakang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historis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Latar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belakang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geografis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Latar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belakang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sosiologis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dan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kultural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AE59E4C-BB19-488D-9C58-F324DCF9A0C3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0" b="11050"/>
          <a:stretch>
            <a:fillRect/>
          </a:stretch>
        </p:blipFill>
        <p:spPr>
          <a:xfrm>
            <a:off x="2771800" y="1522070"/>
            <a:ext cx="6372200" cy="3024336"/>
          </a:xfrm>
        </p:spPr>
      </p:pic>
    </p:spTree>
    <p:extLst>
      <p:ext uri="{BB962C8B-B14F-4D97-AF65-F5344CB8AC3E}">
        <p14:creationId xmlns:p14="http://schemas.microsoft.com/office/powerpoint/2010/main" val="1534624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 err="1"/>
              <a:t>Keanekaragaman</a:t>
            </a:r>
            <a:r>
              <a:rPr lang="en-US" altLang="ko-KR" dirty="0"/>
              <a:t> </a:t>
            </a:r>
            <a:r>
              <a:rPr lang="en-US" altLang="ko-KR" dirty="0" err="1"/>
              <a:t>Kebudayaan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err="1"/>
              <a:t>Merupakan</a:t>
            </a:r>
            <a:r>
              <a:rPr lang="en-US" altLang="ko-KR" dirty="0"/>
              <a:t> </a:t>
            </a:r>
            <a:r>
              <a:rPr lang="en-US" altLang="ko-KR" dirty="0" err="1"/>
              <a:t>Unsur</a:t>
            </a:r>
            <a:r>
              <a:rPr lang="en-US" altLang="ko-KR" dirty="0"/>
              <a:t> </a:t>
            </a:r>
            <a:r>
              <a:rPr lang="en-US" altLang="ko-KR" dirty="0" err="1"/>
              <a:t>Kebangsaan</a:t>
            </a:r>
            <a:r>
              <a:rPr lang="en-US" altLang="ko-KR" dirty="0"/>
              <a:t> dan </a:t>
            </a:r>
            <a:r>
              <a:rPr lang="en-US" altLang="ko-KR" dirty="0" err="1"/>
              <a:t>Kepribadian</a:t>
            </a:r>
            <a:r>
              <a:rPr lang="en-US" altLang="ko-KR" dirty="0"/>
              <a:t> Nasional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44548" y="3939902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Kebudayaan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daerah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sebagai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unsur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kebudayaan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nasional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it-IT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Pengenalan keanekaragaman budaya di Indonesia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it-IT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Membina dan melestarikan budaya daerah dan nasional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B778B25-563F-4EAA-BC0A-9BF79FC0797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" t="5514" r="-195" b="13337"/>
          <a:stretch/>
        </p:blipFill>
        <p:spPr>
          <a:xfrm>
            <a:off x="1592288" y="1383289"/>
            <a:ext cx="2700000" cy="1584833"/>
          </a:xfrm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B7F931F-15C6-4FED-83D7-9FC17BD96483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" t="6805" r="-192" b="519"/>
          <a:stretch/>
        </p:blipFill>
        <p:spPr>
          <a:xfrm>
            <a:off x="4820964" y="1374406"/>
            <a:ext cx="2736000" cy="1584833"/>
          </a:xfrm>
        </p:spPr>
      </p:pic>
    </p:spTree>
    <p:extLst>
      <p:ext uri="{BB962C8B-B14F-4D97-AF65-F5344CB8AC3E}">
        <p14:creationId xmlns:p14="http://schemas.microsoft.com/office/powerpoint/2010/main" val="2107815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207"/>
            <a:ext cx="9144000" cy="576064"/>
          </a:xfrm>
        </p:spPr>
        <p:txBody>
          <a:bodyPr/>
          <a:lstStyle/>
          <a:p>
            <a:r>
              <a:rPr lang="en-US" altLang="ko-KR" sz="2800" b="1" dirty="0" err="1"/>
              <a:t>Bhinneka</a:t>
            </a:r>
            <a:r>
              <a:rPr lang="en-US" altLang="ko-KR" sz="2800" b="1" dirty="0"/>
              <a:t> Tunggal </a:t>
            </a:r>
            <a:r>
              <a:rPr lang="en-US" altLang="ko-KR" sz="2800" b="1" dirty="0" err="1"/>
              <a:t>Ika</a:t>
            </a:r>
            <a:r>
              <a:rPr lang="en-US" altLang="ko-KR" sz="2800" b="1" dirty="0"/>
              <a:t> dan Integrasi Nasional</a:t>
            </a:r>
            <a:endParaRPr lang="ko-KR" altLang="en-US" sz="2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397117" y="742283"/>
            <a:ext cx="6338513" cy="288032"/>
          </a:xfrm>
        </p:spPr>
        <p:txBody>
          <a:bodyPr/>
          <a:lstStyle/>
          <a:p>
            <a:pPr lvl="0"/>
            <a:r>
              <a:rPr lang="en-US" altLang="ko-KR" sz="1200" dirty="0" err="1"/>
              <a:t>Untuk</a:t>
            </a:r>
            <a:r>
              <a:rPr lang="en-US" altLang="ko-KR" sz="1200" dirty="0"/>
              <a:t> </a:t>
            </a:r>
            <a:r>
              <a:rPr lang="en-US" altLang="ko-KR" sz="1200" dirty="0" err="1"/>
              <a:t>mewujudkan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suatu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kesatuan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nasional</a:t>
            </a:r>
            <a:r>
              <a:rPr lang="en-US" altLang="ko-KR" sz="1200" dirty="0"/>
              <a:t> </a:t>
            </a:r>
            <a:r>
              <a:rPr lang="en-US" altLang="ko-KR" sz="1200" dirty="0" err="1"/>
              <a:t>disebut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integrasi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nasional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yaitu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suatu</a:t>
            </a:r>
            <a:r>
              <a:rPr lang="en-US" altLang="ko-KR" sz="1200" dirty="0"/>
              <a:t> proses dan </a:t>
            </a:r>
            <a:r>
              <a:rPr lang="en-US" altLang="ko-KR" sz="1200" dirty="0" err="1"/>
              <a:t>hasil</a:t>
            </a:r>
            <a:r>
              <a:rPr lang="en-US" altLang="ko-KR" sz="1200" dirty="0"/>
              <a:t> </a:t>
            </a:r>
            <a:r>
              <a:rPr lang="en-US" altLang="ko-KR" sz="1200" dirty="0" err="1"/>
              <a:t>kehidupan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sosial</a:t>
            </a:r>
            <a:r>
              <a:rPr lang="en-US" altLang="ko-KR" sz="1200" dirty="0"/>
              <a:t> yang </a:t>
            </a:r>
            <a:r>
              <a:rPr lang="en-US" altLang="ko-KR" sz="1200" dirty="0" err="1"/>
              <a:t>dicapai</a:t>
            </a:r>
            <a:r>
              <a:rPr lang="en-US" altLang="ko-KR" sz="1200" dirty="0"/>
              <a:t> </a:t>
            </a:r>
            <a:r>
              <a:rPr lang="en-US" altLang="ko-KR" sz="1200" dirty="0" err="1"/>
              <a:t>melalui</a:t>
            </a:r>
            <a:r>
              <a:rPr lang="en-US" altLang="ko-KR" sz="1200" dirty="0"/>
              <a:t> </a:t>
            </a:r>
            <a:r>
              <a:rPr lang="en-US" altLang="ko-KR" sz="1200" dirty="0" err="1"/>
              <a:t>beberapa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tahap</a:t>
            </a:r>
            <a:r>
              <a:rPr lang="en-US" altLang="ko-KR" sz="1200" dirty="0"/>
              <a:t> ,</a:t>
            </a:r>
            <a:r>
              <a:rPr lang="en-US" altLang="ko-KR" sz="1200" dirty="0" err="1"/>
              <a:t>akomodasi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koordinasi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kerjasama</a:t>
            </a:r>
            <a:r>
              <a:rPr lang="en-US" altLang="ko-KR" sz="1200" dirty="0"/>
              <a:t>, dan </a:t>
            </a:r>
            <a:r>
              <a:rPr lang="en-US" altLang="ko-KR" sz="1200" dirty="0" err="1"/>
              <a:t>asimilasi</a:t>
            </a:r>
            <a:r>
              <a:rPr lang="en-US" altLang="ko-KR" sz="1200" dirty="0"/>
              <a:t>. Integrasi </a:t>
            </a:r>
            <a:r>
              <a:rPr lang="en-US" altLang="ko-KR" sz="1200" dirty="0" err="1"/>
              <a:t>bisa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terwujud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apabila</a:t>
            </a:r>
            <a:r>
              <a:rPr lang="en-US" altLang="ko-KR" sz="1200" dirty="0"/>
              <a:t>: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419872" y="1486561"/>
            <a:ext cx="1060704" cy="1429526"/>
            <a:chOff x="4041649" y="1707654"/>
            <a:chExt cx="1060704" cy="1429526"/>
          </a:xfrm>
        </p:grpSpPr>
        <p:sp>
          <p:nvSpPr>
            <p:cNvPr id="5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Hexagon 5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Hexagon 6"/>
          <p:cNvSpPr/>
          <p:nvPr/>
        </p:nvSpPr>
        <p:spPr>
          <a:xfrm>
            <a:off x="4000804" y="2499742"/>
            <a:ext cx="1098501" cy="955723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 rot="3600000">
            <a:off x="4379315" y="1384644"/>
            <a:ext cx="1060704" cy="1429526"/>
            <a:chOff x="4041649" y="1707654"/>
            <a:chExt cx="1060704" cy="1429526"/>
          </a:xfrm>
        </p:grpSpPr>
        <p:sp>
          <p:nvSpPr>
            <p:cNvPr id="9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Hexagon 9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rot="7084136">
            <a:off x="5012118" y="2130682"/>
            <a:ext cx="1060704" cy="1429526"/>
            <a:chOff x="4041649" y="1707654"/>
            <a:chExt cx="1060704" cy="1429526"/>
          </a:xfrm>
        </p:grpSpPr>
        <p:sp>
          <p:nvSpPr>
            <p:cNvPr id="12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Hexagon 12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rot="10800000">
            <a:off x="4620373" y="2994924"/>
            <a:ext cx="1060704" cy="1429526"/>
            <a:chOff x="4041649" y="1707654"/>
            <a:chExt cx="1060704" cy="1429526"/>
          </a:xfrm>
        </p:grpSpPr>
        <p:sp>
          <p:nvSpPr>
            <p:cNvPr id="15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Hexagon 15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rot="14480428">
            <a:off x="3651116" y="3135508"/>
            <a:ext cx="1060704" cy="1429526"/>
            <a:chOff x="4041649" y="1707654"/>
            <a:chExt cx="1060704" cy="1429526"/>
          </a:xfrm>
        </p:grpSpPr>
        <p:sp>
          <p:nvSpPr>
            <p:cNvPr id="18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Hexagon 18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 rot="18000000">
            <a:off x="3001225" y="2344498"/>
            <a:ext cx="1060704" cy="1429526"/>
            <a:chOff x="4041649" y="1707654"/>
            <a:chExt cx="1060704" cy="1429526"/>
          </a:xfrm>
        </p:grpSpPr>
        <p:sp>
          <p:nvSpPr>
            <p:cNvPr id="21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Hexagon 21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715179" y="1779085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31679" y="178568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70317" y="284278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42946" y="3778239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54053" y="384918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46830" y="279885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32247" y="1497040"/>
            <a:ext cx="19267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Setiap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individu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/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kelompok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berhasil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mengisi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kebutuhan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satu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lain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baik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bersifat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materi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maupun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nonmateri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7033" y="2740853"/>
            <a:ext cx="19267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Tercapainya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suatu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konsensus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mengenai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norma-norma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dan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nilai-nilai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sosial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15615" y="3759505"/>
            <a:ext cx="1926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Norma-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norma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berlaku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di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masyarakat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tidak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berubah-ubah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944464" y="1486561"/>
            <a:ext cx="19267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Adanya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keselarasan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antara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kelompok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maupun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individu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dengan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tujuan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577995" y="2683018"/>
            <a:ext cx="1926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Sanksi yang ditentukan dapat dilaksanakan secara konsekuen.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101650" y="3682011"/>
            <a:ext cx="1926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Tindakan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masyarakat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selalu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berpegang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pada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norma-norma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kelompok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2459101B-7F8E-46BA-AE7C-1A64AC31B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5751" y="2602287"/>
            <a:ext cx="777195" cy="807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60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935595" y="4011910"/>
            <a:ext cx="7272808" cy="666376"/>
          </a:xfrm>
        </p:spPr>
        <p:txBody>
          <a:bodyPr/>
          <a:lstStyle/>
          <a:p>
            <a:r>
              <a:rPr lang="en-US" altLang="ko-KR" dirty="0" err="1"/>
              <a:t>Konsep</a:t>
            </a:r>
            <a:r>
              <a:rPr lang="en-US" altLang="ko-KR" dirty="0"/>
              <a:t> dan </a:t>
            </a:r>
            <a:r>
              <a:rPr lang="en-US" altLang="ko-KR" dirty="0" err="1"/>
              <a:t>Prinsip</a:t>
            </a:r>
            <a:r>
              <a:rPr lang="en-US" altLang="ko-KR" dirty="0"/>
              <a:t> </a:t>
            </a:r>
            <a:r>
              <a:rPr lang="en-US" altLang="ko-KR" dirty="0" err="1"/>
              <a:t>Semangat</a:t>
            </a:r>
            <a:r>
              <a:rPr lang="en-US" altLang="ko-KR" dirty="0"/>
              <a:t> </a:t>
            </a:r>
            <a:r>
              <a:rPr lang="en-US" altLang="ko-KR" dirty="0" err="1"/>
              <a:t>Kebangsaan</a:t>
            </a:r>
            <a:endParaRPr lang="ko-KR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73F08B-9C5C-4BEE-AAC5-AD713E2504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565455"/>
            <a:ext cx="1152128" cy="119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91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639386" y="3147814"/>
            <a:ext cx="7992888" cy="0"/>
          </a:xfrm>
          <a:prstGeom prst="line">
            <a:avLst/>
          </a:prstGeom>
          <a:ln w="25400">
            <a:solidFill>
              <a:schemeClr val="accent6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16189" y="17635"/>
            <a:ext cx="9144000" cy="576064"/>
          </a:xfrm>
        </p:spPr>
        <p:txBody>
          <a:bodyPr/>
          <a:lstStyle/>
          <a:p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Pengertian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dan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Unsur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Terbentuknya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Bangsa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39386" y="1252643"/>
            <a:ext cx="7929058" cy="288032"/>
          </a:xfrm>
        </p:spPr>
        <p:txBody>
          <a:bodyPr/>
          <a:lstStyle/>
          <a:p>
            <a:pPr lvl="0"/>
            <a:r>
              <a:rPr lang="en-US" altLang="ko-KR" sz="1200" dirty="0"/>
              <a:t>Negara dan </a:t>
            </a:r>
            <a:r>
              <a:rPr lang="en-US" altLang="ko-KR" sz="1200" dirty="0" err="1"/>
              <a:t>bangsa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sekelompok</a:t>
            </a:r>
            <a:r>
              <a:rPr lang="en-US" altLang="ko-KR" sz="1200" dirty="0"/>
              <a:t> </a:t>
            </a:r>
            <a:r>
              <a:rPr lang="en-US" altLang="ko-KR" sz="1200" dirty="0" err="1"/>
              <a:t>manusia</a:t>
            </a:r>
            <a:r>
              <a:rPr lang="en-US" altLang="ko-KR" sz="1200" dirty="0"/>
              <a:t> yang </a:t>
            </a:r>
            <a:r>
              <a:rPr lang="en-US" altLang="ko-KR" sz="1200" dirty="0" err="1"/>
              <a:t>memiliki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cita-cita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bersama</a:t>
            </a:r>
            <a:r>
              <a:rPr lang="en-US" altLang="ko-KR" sz="1200" dirty="0"/>
              <a:t> yang </a:t>
            </a:r>
            <a:r>
              <a:rPr lang="en-US" altLang="ko-KR" sz="1200" dirty="0" err="1"/>
              <a:t>mengikat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warga</a:t>
            </a:r>
            <a:r>
              <a:rPr lang="en-US" altLang="ko-KR" sz="1200" dirty="0"/>
              <a:t> negara </a:t>
            </a:r>
            <a:r>
              <a:rPr lang="en-US" altLang="ko-KR" sz="1200" dirty="0" err="1"/>
              <a:t>cara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menjadi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satu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kesatuan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memiliki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sejarah</a:t>
            </a:r>
            <a:r>
              <a:rPr lang="en-US" altLang="ko-KR" sz="1200" dirty="0"/>
              <a:t> </a:t>
            </a:r>
            <a:r>
              <a:rPr lang="en-US" altLang="ko-KR" sz="1200" dirty="0" err="1"/>
              <a:t>hidup</a:t>
            </a:r>
            <a:r>
              <a:rPr lang="en-US" altLang="ko-KR" sz="1200" dirty="0"/>
              <a:t> </a:t>
            </a:r>
            <a:r>
              <a:rPr lang="en-US" altLang="ko-KR" sz="1200" dirty="0" err="1"/>
              <a:t>bersama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sehingga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tercipta</a:t>
            </a:r>
            <a:r>
              <a:rPr lang="en-US" altLang="ko-KR" sz="1200" dirty="0"/>
              <a:t> rasa </a:t>
            </a:r>
            <a:r>
              <a:rPr lang="en-US" altLang="ko-KR" sz="1200" dirty="0" err="1"/>
              <a:t>senasib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sepenanggungan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memiliki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budaya</a:t>
            </a:r>
            <a:r>
              <a:rPr lang="en-US" altLang="ko-KR" sz="1200" dirty="0"/>
              <a:t> dan </a:t>
            </a:r>
            <a:r>
              <a:rPr lang="en-US" altLang="ko-KR" sz="1200" dirty="0" err="1"/>
              <a:t>kebiasaan</a:t>
            </a:r>
            <a:r>
              <a:rPr lang="en-US" altLang="ko-KR" sz="1200" dirty="0"/>
              <a:t> yang </a:t>
            </a:r>
            <a:r>
              <a:rPr lang="en-US" altLang="ko-KR" sz="1200" dirty="0" err="1"/>
              <a:t>sama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menempati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suatu</a:t>
            </a:r>
            <a:r>
              <a:rPr lang="en-US" altLang="ko-KR" sz="1200" dirty="0"/>
              <a:t> wilayah </a:t>
            </a:r>
            <a:r>
              <a:rPr lang="en-US" altLang="ko-KR" sz="1200" dirty="0" err="1"/>
              <a:t>tertentu</a:t>
            </a:r>
            <a:r>
              <a:rPr lang="en-US" altLang="ko-KR" sz="1200" dirty="0"/>
              <a:t> yang </a:t>
            </a:r>
            <a:r>
              <a:rPr lang="en-US" altLang="ko-KR" sz="1200" dirty="0" err="1"/>
              <a:t>merupakan</a:t>
            </a:r>
            <a:r>
              <a:rPr lang="en-US" altLang="ko-KR" sz="1200" dirty="0"/>
              <a:t> </a:t>
            </a:r>
            <a:r>
              <a:rPr lang="en-US" altLang="ko-KR" sz="1200" dirty="0" err="1"/>
              <a:t>kesatuan</a:t>
            </a:r>
            <a:r>
              <a:rPr lang="en-US" altLang="ko-KR" sz="1200" dirty="0"/>
              <a:t> wilayah </a:t>
            </a:r>
            <a:r>
              <a:rPr lang="en-US" altLang="ko-KR" sz="1200" dirty="0" err="1"/>
              <a:t>terorganisasi</a:t>
            </a:r>
            <a:r>
              <a:rPr lang="en-US" altLang="ko-KR" sz="1200" dirty="0"/>
              <a:t> </a:t>
            </a:r>
            <a:r>
              <a:rPr lang="en-US" altLang="ko-KR" sz="1200" dirty="0" err="1"/>
              <a:t>dalam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suatu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pemerintahan</a:t>
            </a:r>
            <a:r>
              <a:rPr lang="en-US" altLang="ko-KR" sz="1200" dirty="0"/>
              <a:t> yang </a:t>
            </a:r>
            <a:r>
              <a:rPr lang="en-US" altLang="ko-KR" sz="1200" dirty="0" err="1"/>
              <a:t>berdaulat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sehingga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terikat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dalam</a:t>
            </a:r>
            <a:r>
              <a:rPr lang="en-US" altLang="ko-KR" sz="1200" dirty="0"/>
              <a:t> </a:t>
            </a:r>
            <a:r>
              <a:rPr lang="en-US" altLang="ko-KR" sz="1200" dirty="0" err="1"/>
              <a:t>masyarakat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hukum</a:t>
            </a:r>
            <a:r>
              <a:rPr lang="en-US" altLang="ko-KR" sz="1200" dirty="0"/>
              <a:t>.</a:t>
            </a:r>
          </a:p>
          <a:p>
            <a:pPr lvl="0"/>
            <a:r>
              <a:rPr lang="en-US" altLang="ko-KR" sz="1200" dirty="0"/>
              <a:t>Adapun </a:t>
            </a:r>
            <a:r>
              <a:rPr lang="en-US" altLang="ko-KR" sz="1200" dirty="0" err="1"/>
              <a:t>unsur-unsur</a:t>
            </a:r>
            <a:r>
              <a:rPr lang="en-US" altLang="ko-KR" sz="1200" dirty="0"/>
              <a:t> yang </a:t>
            </a:r>
            <a:r>
              <a:rPr lang="en-US" altLang="ko-KR" sz="1200" dirty="0" err="1"/>
              <a:t>merupakan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faktor-faktor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penting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bagi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pembentukan</a:t>
            </a:r>
            <a:r>
              <a:rPr lang="en-US" altLang="ko-KR" sz="1200" dirty="0"/>
              <a:t> </a:t>
            </a:r>
            <a:r>
              <a:rPr lang="en-US" altLang="ko-KR" sz="1200" dirty="0" err="1"/>
              <a:t>bangsa</a:t>
            </a:r>
            <a:r>
              <a:rPr lang="en-US" altLang="ko-KR" sz="1200" dirty="0"/>
              <a:t> Indonesia </a:t>
            </a:r>
            <a:r>
              <a:rPr lang="en-US" altLang="ko-KR" sz="1200" dirty="0" err="1"/>
              <a:t>yaitu</a:t>
            </a:r>
            <a:r>
              <a:rPr lang="en-US" altLang="ko-KR" sz="1200" dirty="0"/>
              <a:t> :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212810" y="2751770"/>
            <a:ext cx="792088" cy="792088"/>
            <a:chOff x="1835696" y="2517293"/>
            <a:chExt cx="792088" cy="792088"/>
          </a:xfrm>
        </p:grpSpPr>
        <p:sp>
          <p:nvSpPr>
            <p:cNvPr id="10" name="Diamond 9"/>
            <p:cNvSpPr/>
            <p:nvPr/>
          </p:nvSpPr>
          <p:spPr>
            <a:xfrm>
              <a:off x="1835696" y="2517293"/>
              <a:ext cx="792088" cy="79208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Diamond 8"/>
            <p:cNvSpPr/>
            <p:nvPr/>
          </p:nvSpPr>
          <p:spPr>
            <a:xfrm>
              <a:off x="1901658" y="2583255"/>
              <a:ext cx="660164" cy="660164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719732" y="2751770"/>
            <a:ext cx="792088" cy="792088"/>
            <a:chOff x="1835696" y="2517293"/>
            <a:chExt cx="792088" cy="792088"/>
          </a:xfrm>
        </p:grpSpPr>
        <p:sp>
          <p:nvSpPr>
            <p:cNvPr id="13" name="Diamond 12"/>
            <p:cNvSpPr/>
            <p:nvPr/>
          </p:nvSpPr>
          <p:spPr>
            <a:xfrm>
              <a:off x="1835696" y="2517293"/>
              <a:ext cx="792088" cy="79208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Diamond 13"/>
            <p:cNvSpPr/>
            <p:nvPr/>
          </p:nvSpPr>
          <p:spPr>
            <a:xfrm>
              <a:off x="1901658" y="2583255"/>
              <a:ext cx="660164" cy="660164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231900" y="2751770"/>
            <a:ext cx="792088" cy="792088"/>
            <a:chOff x="1835696" y="2517293"/>
            <a:chExt cx="792088" cy="792088"/>
          </a:xfrm>
        </p:grpSpPr>
        <p:sp>
          <p:nvSpPr>
            <p:cNvPr id="16" name="Diamond 15"/>
            <p:cNvSpPr/>
            <p:nvPr/>
          </p:nvSpPr>
          <p:spPr>
            <a:xfrm>
              <a:off x="1835696" y="2517293"/>
              <a:ext cx="792088" cy="79208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7" name="Diamond 16"/>
            <p:cNvSpPr/>
            <p:nvPr/>
          </p:nvSpPr>
          <p:spPr>
            <a:xfrm>
              <a:off x="1901658" y="2583255"/>
              <a:ext cx="660164" cy="660164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744068" y="2751770"/>
            <a:ext cx="792088" cy="792088"/>
            <a:chOff x="1835696" y="2517293"/>
            <a:chExt cx="792088" cy="792088"/>
          </a:xfrm>
        </p:grpSpPr>
        <p:sp>
          <p:nvSpPr>
            <p:cNvPr id="19" name="Diamond 18"/>
            <p:cNvSpPr/>
            <p:nvPr/>
          </p:nvSpPr>
          <p:spPr>
            <a:xfrm>
              <a:off x="1835696" y="2517293"/>
              <a:ext cx="792088" cy="79208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Diamond 19"/>
            <p:cNvSpPr/>
            <p:nvPr/>
          </p:nvSpPr>
          <p:spPr>
            <a:xfrm>
              <a:off x="1901658" y="2583255"/>
              <a:ext cx="660164" cy="660164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192685" y="2650750"/>
            <a:ext cx="979994" cy="979994"/>
            <a:chOff x="1835696" y="2517293"/>
            <a:chExt cx="792088" cy="792088"/>
          </a:xfrm>
        </p:grpSpPr>
        <p:sp>
          <p:nvSpPr>
            <p:cNvPr id="22" name="Diamond 21"/>
            <p:cNvSpPr/>
            <p:nvPr/>
          </p:nvSpPr>
          <p:spPr>
            <a:xfrm>
              <a:off x="1835696" y="2517293"/>
              <a:ext cx="792088" cy="79208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Diamond 22"/>
            <p:cNvSpPr/>
            <p:nvPr/>
          </p:nvSpPr>
          <p:spPr>
            <a:xfrm>
              <a:off x="1901658" y="2583255"/>
              <a:ext cx="660164" cy="660164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200249" y="2283395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1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07170" y="2283395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14091" y="2283395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21012" y="2283395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274077" y="2283395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5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57731" y="3723555"/>
            <a:ext cx="15022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Persamaan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asal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keturunan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bangsa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(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etnis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)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364653" y="3723555"/>
            <a:ext cx="15022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Persamaan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pola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kebudayaan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71575" y="3723555"/>
            <a:ext cx="1502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Persamaan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tempat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tinggal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378497" y="3723555"/>
            <a:ext cx="15530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Persamaan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nasib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kesejarahannya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931559" y="3723555"/>
            <a:ext cx="1502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Persamaan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cita-cita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002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819" y="267494"/>
            <a:ext cx="9144000" cy="576064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Nilai-Nilai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Semangat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Kebangsaan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 Placeholder 17"/>
          <p:cNvSpPr txBox="1">
            <a:spLocks/>
          </p:cNvSpPr>
          <p:nvPr/>
        </p:nvSpPr>
        <p:spPr>
          <a:xfrm>
            <a:off x="877647" y="3291830"/>
            <a:ext cx="1534113" cy="24608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Nilai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persatuan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 Placeholder 17"/>
          <p:cNvSpPr txBox="1">
            <a:spLocks/>
          </p:cNvSpPr>
          <p:nvPr/>
        </p:nvSpPr>
        <p:spPr>
          <a:xfrm>
            <a:off x="2860768" y="3291830"/>
            <a:ext cx="1440159" cy="24608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Nilai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kecintaan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 Placeholder 17"/>
          <p:cNvSpPr txBox="1">
            <a:spLocks/>
          </p:cNvSpPr>
          <p:nvPr/>
        </p:nvSpPr>
        <p:spPr>
          <a:xfrm>
            <a:off x="4759146" y="3291830"/>
            <a:ext cx="1672487" cy="24608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Nilai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kebanggaan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 Placeholder 17"/>
          <p:cNvSpPr txBox="1">
            <a:spLocks/>
          </p:cNvSpPr>
          <p:nvPr/>
        </p:nvSpPr>
        <p:spPr>
          <a:xfrm>
            <a:off x="6755599" y="3291830"/>
            <a:ext cx="1777437" cy="24608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Nilai </a:t>
            </a:r>
            <a:r>
              <a:rPr lang="en-US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pengorbanan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D327D256-F211-4EED-AAA5-6EFF16A754C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6" t="-4508" r="16527" b="-4880"/>
          <a:stretch/>
        </p:blipFill>
        <p:spPr>
          <a:xfrm>
            <a:off x="827584" y="1599822"/>
            <a:ext cx="1489406" cy="1489406"/>
          </a:xfr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E35FD39-8607-406E-B89C-76B1F7936B2D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9" r="24393"/>
          <a:stretch/>
        </p:blipFill>
        <p:spPr>
          <a:xfrm>
            <a:off x="2842131" y="1597374"/>
            <a:ext cx="1440000" cy="1440000"/>
          </a:xfrm>
        </p:spPr>
      </p:pic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D6BA6F24-EE59-476B-B8BC-41498183C7B9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0" r="18930"/>
          <a:stretch>
            <a:fillRect/>
          </a:stretch>
        </p:blipFill>
        <p:spPr/>
      </p:pic>
      <p:pic>
        <p:nvPicPr>
          <p:cNvPr id="41" name="Picture Placeholder 40">
            <a:extLst>
              <a:ext uri="{FF2B5EF4-FFF2-40B4-BE49-F238E27FC236}">
                <a16:creationId xmlns:a16="http://schemas.microsoft.com/office/drawing/2014/main" id="{4249CF11-A6CC-4B45-92D5-9062953A71C7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9" r="125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4348406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8DFBB"/>
      </a:accent3>
      <a:accent4>
        <a:srgbClr val="9AD3E9"/>
      </a:accent4>
      <a:accent5>
        <a:srgbClr val="576868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AD3E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1974</TotalTime>
  <Words>547</Words>
  <Application>Microsoft Office PowerPoint</Application>
  <PresentationFormat>On-screen Show (16:9)</PresentationFormat>
  <Paragraphs>73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맑은 고딕</vt:lpstr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User</cp:lastModifiedBy>
  <cp:revision>86</cp:revision>
  <dcterms:created xsi:type="dcterms:W3CDTF">2016-12-05T23:26:54Z</dcterms:created>
  <dcterms:modified xsi:type="dcterms:W3CDTF">2020-11-04T14:10:07Z</dcterms:modified>
</cp:coreProperties>
</file>