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7"/>
  </p:notesMasterIdLst>
  <p:sldIdLst>
    <p:sldId id="256" r:id="rId4"/>
    <p:sldId id="264" r:id="rId5"/>
    <p:sldId id="261" r:id="rId6"/>
    <p:sldId id="298" r:id="rId7"/>
    <p:sldId id="300" r:id="rId8"/>
    <p:sldId id="274" r:id="rId9"/>
    <p:sldId id="270" r:id="rId10"/>
    <p:sldId id="271" r:id="rId11"/>
    <p:sldId id="269" r:id="rId12"/>
    <p:sldId id="301" r:id="rId13"/>
    <p:sldId id="302" r:id="rId14"/>
    <p:sldId id="303" r:id="rId15"/>
    <p:sldId id="262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2020-11-04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23928" y="1023578"/>
            <a:ext cx="5220072" cy="1080120"/>
          </a:xfrm>
        </p:spPr>
        <p:txBody>
          <a:bodyPr/>
          <a:lstStyle/>
          <a:p>
            <a:pPr lvl="0"/>
            <a:r>
              <a:rPr lang="en-US" altLang="ko-KR" sz="2800" dirty="0">
                <a:ea typeface="맑은 고딕" pitchFamily="50" charset="-127"/>
              </a:rPr>
              <a:t>KONSEP SERTA PRINSIP KEPRIBADIAN NASIONAL, SEMANGAT KEBANGSAAN, CINTA TANAH AIR DAN BELA NEGARA</a:t>
            </a:r>
            <a:endParaRPr lang="en-US" altLang="ko-K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24076" y="3039803"/>
            <a:ext cx="5219924" cy="50405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>
                <a:solidFill>
                  <a:schemeClr val="tx1"/>
                </a:solidFill>
              </a:rPr>
              <a:t>Kelompok</a:t>
            </a:r>
            <a:r>
              <a:rPr lang="en-US" altLang="ko-KR" dirty="0">
                <a:solidFill>
                  <a:schemeClr val="tx1"/>
                </a:solidFill>
              </a:rPr>
              <a:t>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</a:rPr>
              <a:t>1. </a:t>
            </a:r>
            <a:r>
              <a:rPr lang="en-US" altLang="ko-KR" dirty="0" err="1">
                <a:solidFill>
                  <a:schemeClr val="tx1"/>
                </a:solidFill>
              </a:rPr>
              <a:t>Andini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Pratiwi</a:t>
            </a:r>
            <a:r>
              <a:rPr lang="en-US" altLang="ko-KR" dirty="0">
                <a:solidFill>
                  <a:schemeClr val="tx1"/>
                </a:solidFill>
              </a:rPr>
              <a:t>		(1913053061)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</a:rPr>
              <a:t>2. Ayu Indah </a:t>
            </a:r>
            <a:r>
              <a:rPr lang="en-US" altLang="ko-KR" dirty="0" err="1">
                <a:solidFill>
                  <a:schemeClr val="tx1"/>
                </a:solidFill>
              </a:rPr>
              <a:t>Wulandari</a:t>
            </a:r>
            <a:r>
              <a:rPr lang="en-US" altLang="ko-KR" dirty="0">
                <a:solidFill>
                  <a:schemeClr val="tx1"/>
                </a:solidFill>
              </a:rPr>
              <a:t>		(1913053012)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</a:rPr>
              <a:t>3. </a:t>
            </a:r>
            <a:r>
              <a:rPr lang="en-US" altLang="ko-KR" dirty="0" err="1">
                <a:solidFill>
                  <a:schemeClr val="tx1"/>
                </a:solidFill>
              </a:rPr>
              <a:t>Febima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Herlando</a:t>
            </a:r>
            <a:r>
              <a:rPr lang="en-US" altLang="ko-KR" dirty="0">
                <a:solidFill>
                  <a:schemeClr val="tx1"/>
                </a:solidFill>
              </a:rPr>
              <a:t>		(1913053065)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00989" y="555526"/>
            <a:ext cx="150932" cy="4176464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4D0F1D6-5636-4B44-9220-47A4C91BCA10}"/>
              </a:ext>
            </a:extLst>
          </p:cNvPr>
          <p:cNvSpPr txBox="1"/>
          <p:nvPr/>
        </p:nvSpPr>
        <p:spPr>
          <a:xfrm>
            <a:off x="3923928" y="3867894"/>
            <a:ext cx="529656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Kelas		 : Semester III C</a:t>
            </a:r>
          </a:p>
          <a:p>
            <a:r>
              <a:rPr lang="en-US" sz="1400" dirty="0"/>
              <a:t>Mata </a:t>
            </a:r>
            <a:r>
              <a:rPr lang="en-US" sz="1400" dirty="0" err="1"/>
              <a:t>Kuliah</a:t>
            </a:r>
            <a:r>
              <a:rPr lang="en-US" sz="1400" dirty="0"/>
              <a:t>	 : Kajian </a:t>
            </a:r>
            <a:r>
              <a:rPr lang="en-US" sz="1400" dirty="0" err="1"/>
              <a:t>PKn</a:t>
            </a:r>
            <a:endParaRPr lang="en-US" sz="1400" dirty="0"/>
          </a:p>
          <a:p>
            <a:r>
              <a:rPr lang="en-US" sz="1400" dirty="0" err="1"/>
              <a:t>Dosen</a:t>
            </a:r>
            <a:r>
              <a:rPr lang="en-US" sz="1400" dirty="0"/>
              <a:t> </a:t>
            </a:r>
            <a:r>
              <a:rPr lang="en-US" sz="1400" dirty="0" err="1"/>
              <a:t>Pengampu</a:t>
            </a:r>
            <a:r>
              <a:rPr lang="en-US" sz="1400" dirty="0"/>
              <a:t> 	 : 1. Drs. </a:t>
            </a:r>
            <a:r>
              <a:rPr lang="en-US" sz="1400" dirty="0" err="1"/>
              <a:t>Rapani</a:t>
            </a:r>
            <a:r>
              <a:rPr lang="en-US" sz="1400" dirty="0"/>
              <a:t>, </a:t>
            </a:r>
            <a:r>
              <a:rPr lang="en-US" sz="1400" dirty="0" err="1"/>
              <a:t>M.Pd</a:t>
            </a:r>
            <a:endParaRPr lang="en-US" sz="1400" dirty="0"/>
          </a:p>
          <a:p>
            <a:r>
              <a:rPr lang="en-US" sz="1400" dirty="0"/>
              <a:t>  		   2. </a:t>
            </a:r>
            <a:r>
              <a:rPr lang="en-US" sz="1400" dirty="0" err="1"/>
              <a:t>Dayu</a:t>
            </a:r>
            <a:r>
              <a:rPr lang="en-US" sz="1400" dirty="0"/>
              <a:t> Rika Perdana, </a:t>
            </a:r>
            <a:r>
              <a:rPr lang="en-US" sz="1400" dirty="0" err="1"/>
              <a:t>S.Pd</a:t>
            </a:r>
            <a:r>
              <a:rPr lang="en-US" sz="1400" dirty="0"/>
              <a:t>, </a:t>
            </a:r>
            <a:r>
              <a:rPr lang="en-US" sz="1400" dirty="0" err="1"/>
              <a:t>M.Pd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EA001F-5759-4BF6-B7A6-8E1B20950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35363"/>
            <a:ext cx="502608" cy="52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35595" y="4011910"/>
            <a:ext cx="7272808" cy="666376"/>
          </a:xfrm>
        </p:spPr>
        <p:txBody>
          <a:bodyPr/>
          <a:lstStyle/>
          <a:p>
            <a:r>
              <a:rPr lang="en-US" altLang="ko-KR" dirty="0" err="1"/>
              <a:t>Konsep</a:t>
            </a:r>
            <a:r>
              <a:rPr lang="en-US" altLang="ko-KR" dirty="0"/>
              <a:t> Serta </a:t>
            </a:r>
            <a:r>
              <a:rPr lang="en-US" altLang="ko-KR" dirty="0" err="1"/>
              <a:t>Prinsip</a:t>
            </a:r>
            <a:r>
              <a:rPr lang="en-US" altLang="ko-KR" dirty="0"/>
              <a:t> </a:t>
            </a:r>
            <a:r>
              <a:rPr lang="en-US" altLang="ko-KR" dirty="0" err="1"/>
              <a:t>Cinta</a:t>
            </a:r>
            <a:r>
              <a:rPr lang="en-US" altLang="ko-KR" dirty="0"/>
              <a:t> Tanah Air dan Bela Negara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3F08B-9C5C-4BEE-AAC5-AD713E250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65455"/>
            <a:ext cx="1152128" cy="11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2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F25A8-362A-4CA3-BB8B-40F13E4B1444}"/>
              </a:ext>
            </a:extLst>
          </p:cNvPr>
          <p:cNvSpPr txBox="1"/>
          <p:nvPr/>
        </p:nvSpPr>
        <p:spPr>
          <a:xfrm>
            <a:off x="1547664" y="2674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+mj-lt"/>
              </a:rPr>
              <a:t>Konsep</a:t>
            </a:r>
            <a:r>
              <a:rPr lang="en-US" sz="2400" b="1" dirty="0">
                <a:latin typeface="+mj-lt"/>
              </a:rPr>
              <a:t> dan </a:t>
            </a:r>
            <a:r>
              <a:rPr lang="en-US" sz="2400" b="1" dirty="0" err="1">
                <a:latin typeface="+mj-lt"/>
              </a:rPr>
              <a:t>Prinsip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Cinta</a:t>
            </a:r>
            <a:r>
              <a:rPr lang="en-US" sz="2400" b="1" dirty="0">
                <a:latin typeface="+mj-lt"/>
              </a:rPr>
              <a:t> Tanah 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E9C0B-7D74-4580-8A93-FCC517C5E05A}"/>
              </a:ext>
            </a:extLst>
          </p:cNvPr>
          <p:cNvSpPr txBox="1"/>
          <p:nvPr/>
        </p:nvSpPr>
        <p:spPr>
          <a:xfrm>
            <a:off x="1907208" y="2937334"/>
            <a:ext cx="6030416" cy="149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Mengamalkan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rasa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air</a:t>
            </a:r>
          </a:p>
          <a:p>
            <a:pPr marL="342900" indent="-342900">
              <a:buAutoNum type="arabicPeriod" startAt="2"/>
            </a:pPr>
            <a:r>
              <a:rPr lang="en-US" dirty="0" err="1"/>
              <a:t>Pengamalan</a:t>
            </a:r>
            <a:r>
              <a:rPr lang="en-US" dirty="0"/>
              <a:t> dan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air dan </a:t>
            </a:r>
            <a:r>
              <a:rPr lang="en-US" dirty="0" err="1"/>
              <a:t>bangsa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F4976-FEEB-400F-8AB7-D672217657DF}"/>
              </a:ext>
            </a:extLst>
          </p:cNvPr>
          <p:cNvSpPr txBox="1"/>
          <p:nvPr/>
        </p:nvSpPr>
        <p:spPr>
          <a:xfrm>
            <a:off x="1907704" y="926600"/>
            <a:ext cx="69847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Pancasila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pencerminan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negara yang </a:t>
            </a:r>
            <a:r>
              <a:rPr lang="en-US" dirty="0" err="1"/>
              <a:t>setia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negara Pancasila dan UUD 1945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kecintaan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air dan </a:t>
            </a:r>
            <a:r>
              <a:rPr lang="en-US" dirty="0" err="1"/>
              <a:t>bangsa</a:t>
            </a:r>
            <a:r>
              <a:rPr lang="en-US" dirty="0"/>
              <a:t>.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dirumuskannya</a:t>
            </a:r>
            <a:r>
              <a:rPr lang="en-US" dirty="0"/>
              <a:t> Pancasila dan </a:t>
            </a:r>
            <a:r>
              <a:rPr lang="en-US" dirty="0" err="1"/>
              <a:t>Undang-Undang</a:t>
            </a:r>
            <a:r>
              <a:rPr lang="en-US" dirty="0"/>
              <a:t> Dasar </a:t>
            </a:r>
            <a:r>
              <a:rPr lang="en-US" dirty="0" err="1"/>
              <a:t>keadaannya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persatuan</a:t>
            </a:r>
            <a:r>
              <a:rPr lang="en-US" dirty="0"/>
              <a:t> dan </a:t>
            </a:r>
            <a:r>
              <a:rPr lang="en-US" dirty="0" err="1"/>
              <a:t>rela</a:t>
            </a:r>
            <a:r>
              <a:rPr lang="en-US" dirty="0"/>
              <a:t> </a:t>
            </a:r>
            <a:r>
              <a:rPr lang="en-US" dirty="0" err="1"/>
              <a:t>berkorban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para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788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0379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 err="1"/>
              <a:t>Konsep</a:t>
            </a:r>
            <a:r>
              <a:rPr lang="en-US" altLang="ko-KR" sz="2000" b="1" dirty="0"/>
              <a:t> dan </a:t>
            </a:r>
            <a:r>
              <a:rPr lang="en-US" altLang="ko-KR" sz="2000" b="1" dirty="0" err="1"/>
              <a:t>Prinsip</a:t>
            </a:r>
            <a:r>
              <a:rPr lang="en-US" altLang="ko-KR" sz="2000" b="1" dirty="0"/>
              <a:t> Bela Negara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723" y="1275606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mewujudkan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negara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sebagaimana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tercantum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pembukaan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UUD 1945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diperlukan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warga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negara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berbagai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aspek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kehidupan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Salah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aspek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kehidupan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menuntut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warga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negara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bidang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Pertahanan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Keamanan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Negara.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AE59E4C-BB19-488D-9C58-F324DCF9A0C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26" t="2222" r="-16477" b="4445"/>
          <a:stretch/>
        </p:blipFill>
        <p:spPr>
          <a:xfrm>
            <a:off x="2781011" y="1275606"/>
            <a:ext cx="6372200" cy="3024336"/>
          </a:xfrm>
        </p:spPr>
      </p:pic>
    </p:spTree>
    <p:extLst>
      <p:ext uri="{BB962C8B-B14F-4D97-AF65-F5344CB8AC3E}">
        <p14:creationId xmlns:p14="http://schemas.microsoft.com/office/powerpoint/2010/main" val="166756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23751" y="1851670"/>
            <a:ext cx="3096493" cy="845294"/>
          </a:xfrm>
        </p:spPr>
        <p:txBody>
          <a:bodyPr/>
          <a:lstStyle/>
          <a:p>
            <a:r>
              <a:rPr lang="en-US" altLang="ko-KR" sz="2800" dirty="0"/>
              <a:t>TERIMA KASIH</a:t>
            </a:r>
            <a:endParaRPr lang="ko-KR" alt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3847" y="2571750"/>
            <a:ext cx="2736303" cy="432048"/>
          </a:xfrm>
        </p:spPr>
        <p:txBody>
          <a:bodyPr/>
          <a:lstStyle/>
          <a:p>
            <a:pPr lvl="0"/>
            <a:r>
              <a:rPr lang="en-US" altLang="ko-KR" dirty="0"/>
              <a:t>SEMOGA BERMANFAAT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67944" y="2334962"/>
            <a:ext cx="4930200" cy="473576"/>
          </a:xfrm>
        </p:spPr>
        <p:txBody>
          <a:bodyPr/>
          <a:lstStyle/>
          <a:p>
            <a:r>
              <a:rPr lang="en-US" altLang="ko-KR" dirty="0" err="1"/>
              <a:t>Konsep</a:t>
            </a:r>
            <a:r>
              <a:rPr lang="en-US" altLang="ko-KR" dirty="0"/>
              <a:t> dan </a:t>
            </a:r>
            <a:r>
              <a:rPr lang="en-US" altLang="ko-KR" dirty="0" err="1"/>
              <a:t>Prinsip</a:t>
            </a:r>
            <a:r>
              <a:rPr lang="en-US" altLang="ko-KR" dirty="0"/>
              <a:t> </a:t>
            </a:r>
            <a:r>
              <a:rPr lang="en-US" altLang="ko-KR" dirty="0" err="1"/>
              <a:t>Kepribadian</a:t>
            </a:r>
            <a:r>
              <a:rPr lang="en-US" altLang="ko-KR" dirty="0"/>
              <a:t> Nasional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381F0-44F9-4035-A0E2-532DBF00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77" y="2200109"/>
            <a:ext cx="775323" cy="8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43608" y="222337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58726" y="1408849"/>
            <a:ext cx="6201706" cy="576064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483768" y="1392307"/>
            <a:ext cx="38158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382961" y="1527655"/>
            <a:ext cx="44979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Perbedaan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fisik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ras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58726" y="2050541"/>
            <a:ext cx="6201706" cy="576064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58726" y="2707639"/>
            <a:ext cx="6201706" cy="576064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339810"/>
            <a:ext cx="6201706" cy="576064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494629" y="2059980"/>
            <a:ext cx="38158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376949" y="2232077"/>
            <a:ext cx="44979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Perbedaan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suku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bangsa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8" name="직사각형 39"/>
          <p:cNvSpPr/>
          <p:nvPr/>
        </p:nvSpPr>
        <p:spPr>
          <a:xfrm>
            <a:off x="2480762" y="2734061"/>
            <a:ext cx="38158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79955" y="2890670"/>
            <a:ext cx="44979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Perbedaan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Agama 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483768" y="3388416"/>
            <a:ext cx="38158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82961" y="3524336"/>
            <a:ext cx="44979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Perbedaan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jenis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kelamin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A39019-8CF2-46A6-A6F8-9FEC1961D79D}"/>
              </a:ext>
            </a:extLst>
          </p:cNvPr>
          <p:cNvSpPr txBox="1"/>
          <p:nvPr/>
        </p:nvSpPr>
        <p:spPr>
          <a:xfrm>
            <a:off x="2015208" y="55276"/>
            <a:ext cx="7128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+mj-lt"/>
              </a:rPr>
              <a:t>Keanekaragaman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Bangsa</a:t>
            </a:r>
            <a:r>
              <a:rPr lang="en-US" sz="2000" b="1" dirty="0">
                <a:latin typeface="+mj-lt"/>
              </a:rPr>
              <a:t> Indonesia </a:t>
            </a:r>
            <a:r>
              <a:rPr lang="en-US" sz="2000" b="1" dirty="0" err="1">
                <a:latin typeface="+mj-lt"/>
              </a:rPr>
              <a:t>sebagai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Kepribadian</a:t>
            </a:r>
            <a:r>
              <a:rPr lang="en-US" sz="2000" b="1" dirty="0">
                <a:latin typeface="+mj-lt"/>
              </a:rPr>
              <a:t> Nasional Indonesia 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60C3731B-FE04-4062-B008-A01C19614484}"/>
              </a:ext>
            </a:extLst>
          </p:cNvPr>
          <p:cNvSpPr txBox="1">
            <a:spLocks/>
          </p:cNvSpPr>
          <p:nvPr/>
        </p:nvSpPr>
        <p:spPr>
          <a:xfrm>
            <a:off x="2006741" y="926359"/>
            <a:ext cx="4145900" cy="2388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 err="1"/>
              <a:t>Sudut</a:t>
            </a:r>
            <a:r>
              <a:rPr lang="en-US" altLang="ko-KR" sz="1400" dirty="0"/>
              <a:t> Pandang Horizontal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0B46CA-6821-4B55-881F-8A1B985BCA70}"/>
              </a:ext>
            </a:extLst>
          </p:cNvPr>
          <p:cNvSpPr txBox="1"/>
          <p:nvPr/>
        </p:nvSpPr>
        <p:spPr>
          <a:xfrm>
            <a:off x="2006741" y="4083918"/>
            <a:ext cx="6953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Sedangkan</a:t>
            </a:r>
            <a:r>
              <a:rPr lang="en-US" sz="1400" dirty="0"/>
              <a:t> </a:t>
            </a:r>
            <a:r>
              <a:rPr lang="en-US" sz="1400" dirty="0" err="1"/>
              <a:t>vertikal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tingkatan</a:t>
            </a:r>
            <a:r>
              <a:rPr lang="en-US" sz="1400" dirty="0"/>
              <a:t>. Hal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ditujukan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kualitas</a:t>
            </a:r>
            <a:r>
              <a:rPr lang="en-US" sz="1400" dirty="0"/>
              <a:t> yang </a:t>
            </a:r>
            <a:r>
              <a:rPr lang="en-US" sz="1400" dirty="0" err="1"/>
              <a:t>berbeda</a:t>
            </a:r>
            <a:r>
              <a:rPr lang="en-US" sz="1400" dirty="0"/>
              <a:t>, </a:t>
            </a:r>
            <a:r>
              <a:rPr lang="en-US" sz="1400" dirty="0" err="1"/>
              <a:t>misalnya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tingkatan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SD, SMP, SMA, dan </a:t>
            </a:r>
            <a:r>
              <a:rPr lang="en-US" sz="1400" dirty="0" err="1"/>
              <a:t>perguruan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  <a:r>
              <a:rPr lang="en-US" sz="1400" dirty="0" err="1"/>
              <a:t>perbedaan</a:t>
            </a:r>
            <a:r>
              <a:rPr lang="en-US" sz="1400" dirty="0"/>
              <a:t> </a:t>
            </a:r>
            <a:r>
              <a:rPr lang="en-US" sz="1400" dirty="0" err="1"/>
              <a:t>pendapatan</a:t>
            </a:r>
            <a:r>
              <a:rPr lang="en-US" sz="1400" dirty="0"/>
              <a:t> dan </a:t>
            </a:r>
            <a:r>
              <a:rPr lang="en-US" sz="1400" dirty="0" err="1"/>
              <a:t>adapula</a:t>
            </a:r>
            <a:r>
              <a:rPr lang="en-US" sz="1400" dirty="0"/>
              <a:t> yang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tingkatan</a:t>
            </a:r>
            <a:r>
              <a:rPr lang="en-US" sz="1400" dirty="0"/>
              <a:t> </a:t>
            </a:r>
            <a:r>
              <a:rPr lang="en-US" sz="1400" dirty="0" err="1"/>
              <a:t>keturunan</a:t>
            </a:r>
            <a:r>
              <a:rPr lang="en-US" sz="1400" dirty="0"/>
              <a:t> </a:t>
            </a:r>
            <a:r>
              <a:rPr lang="en-US" sz="1400" dirty="0" err="1"/>
              <a:t>darah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0379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1" dirty="0" err="1"/>
              <a:t>Latar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Belakang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Kemajemukan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Bangsa</a:t>
            </a:r>
            <a:r>
              <a:rPr lang="en-US" altLang="ko-KR" sz="2000" b="1" dirty="0"/>
              <a:t> Indonesia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578914"/>
            <a:ext cx="2592288" cy="198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Latar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belakang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historis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Latar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belakang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geografis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Latar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belakang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sosiologis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kultural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AE59E4C-BB19-488D-9C58-F324DCF9A0C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0" b="11050"/>
          <a:stretch>
            <a:fillRect/>
          </a:stretch>
        </p:blipFill>
        <p:spPr>
          <a:xfrm>
            <a:off x="2771800" y="1522070"/>
            <a:ext cx="6372200" cy="3024336"/>
          </a:xfrm>
        </p:spPr>
      </p:pic>
    </p:spTree>
    <p:extLst>
      <p:ext uri="{BB962C8B-B14F-4D97-AF65-F5344CB8AC3E}">
        <p14:creationId xmlns:p14="http://schemas.microsoft.com/office/powerpoint/2010/main" val="153462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err="1"/>
              <a:t>Keanekaragaman</a:t>
            </a:r>
            <a:r>
              <a:rPr lang="en-US" altLang="ko-KR" dirty="0"/>
              <a:t> </a:t>
            </a:r>
            <a:r>
              <a:rPr lang="en-US" altLang="ko-KR" dirty="0" err="1"/>
              <a:t>Kebudayaan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err="1"/>
              <a:t>Merupakan</a:t>
            </a:r>
            <a:r>
              <a:rPr lang="en-US" altLang="ko-KR" dirty="0"/>
              <a:t> </a:t>
            </a:r>
            <a:r>
              <a:rPr lang="en-US" altLang="ko-KR" dirty="0" err="1"/>
              <a:t>Unsur</a:t>
            </a:r>
            <a:r>
              <a:rPr lang="en-US" altLang="ko-KR" dirty="0"/>
              <a:t> </a:t>
            </a:r>
            <a:r>
              <a:rPr lang="en-US" altLang="ko-KR" dirty="0" err="1"/>
              <a:t>Kebangsaan</a:t>
            </a:r>
            <a:r>
              <a:rPr lang="en-US" altLang="ko-KR" dirty="0"/>
              <a:t> dan </a:t>
            </a:r>
            <a:r>
              <a:rPr lang="en-US" altLang="ko-KR" dirty="0" err="1"/>
              <a:t>Kepribadian</a:t>
            </a:r>
            <a:r>
              <a:rPr lang="en-US" altLang="ko-KR" dirty="0"/>
              <a:t> Nasional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4548" y="393990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Kebudayaan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daerah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unsur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kebudayaan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nasional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it-I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Pengenalan keanekaragaman budaya di Indonesia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it-I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Membina dan melestarikan budaya daerah dan nasional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B778B25-563F-4EAA-BC0A-9BF79FC079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5514" r="-195" b="13337"/>
          <a:stretch/>
        </p:blipFill>
        <p:spPr>
          <a:xfrm>
            <a:off x="1592288" y="1383289"/>
            <a:ext cx="2700000" cy="1584833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B7F931F-15C6-4FED-83D7-9FC17BD9648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6805" r="-192" b="519"/>
          <a:stretch/>
        </p:blipFill>
        <p:spPr>
          <a:xfrm>
            <a:off x="4820964" y="1374406"/>
            <a:ext cx="2736000" cy="1584833"/>
          </a:xfrm>
        </p:spPr>
      </p:pic>
    </p:spTree>
    <p:extLst>
      <p:ext uri="{BB962C8B-B14F-4D97-AF65-F5344CB8AC3E}">
        <p14:creationId xmlns:p14="http://schemas.microsoft.com/office/powerpoint/2010/main" val="210781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207"/>
            <a:ext cx="9144000" cy="576064"/>
          </a:xfrm>
        </p:spPr>
        <p:txBody>
          <a:bodyPr/>
          <a:lstStyle/>
          <a:p>
            <a:r>
              <a:rPr lang="en-US" altLang="ko-KR" sz="2800" b="1" dirty="0" err="1"/>
              <a:t>Bhinneka</a:t>
            </a:r>
            <a:r>
              <a:rPr lang="en-US" altLang="ko-KR" sz="2800" b="1" dirty="0"/>
              <a:t> Tunggal </a:t>
            </a:r>
            <a:r>
              <a:rPr lang="en-US" altLang="ko-KR" sz="2800" b="1" dirty="0" err="1"/>
              <a:t>Ika</a:t>
            </a:r>
            <a:r>
              <a:rPr lang="en-US" altLang="ko-KR" sz="2800" b="1" dirty="0"/>
              <a:t> dan Integrasi Nasional</a:t>
            </a:r>
            <a:endParaRPr lang="ko-KR" alt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7117" y="742283"/>
            <a:ext cx="6338513" cy="288032"/>
          </a:xfrm>
        </p:spPr>
        <p:txBody>
          <a:bodyPr/>
          <a:lstStyle/>
          <a:p>
            <a:pPr lvl="0"/>
            <a:r>
              <a:rPr lang="en-US" altLang="ko-KR" sz="1200" dirty="0" err="1"/>
              <a:t>Untuk</a:t>
            </a:r>
            <a:r>
              <a:rPr lang="en-US" altLang="ko-KR" sz="1200" dirty="0"/>
              <a:t> </a:t>
            </a:r>
            <a:r>
              <a:rPr lang="en-US" altLang="ko-KR" sz="1200" dirty="0" err="1"/>
              <a:t>mewujudkan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suatu</a:t>
            </a:r>
            <a:r>
              <a:rPr lang="en-US" altLang="ko-KR" sz="1200" dirty="0"/>
              <a:t> </a:t>
            </a:r>
            <a:r>
              <a:rPr lang="en-US" altLang="ko-KR" sz="1200" dirty="0" err="1"/>
              <a:t>kesatuan</a:t>
            </a:r>
            <a:r>
              <a:rPr lang="en-US" altLang="ko-KR" sz="1200" dirty="0"/>
              <a:t> </a:t>
            </a:r>
            <a:r>
              <a:rPr lang="en-US" altLang="ko-KR" sz="1200" dirty="0" err="1"/>
              <a:t>nasional</a:t>
            </a:r>
            <a:r>
              <a:rPr lang="en-US" altLang="ko-KR" sz="1200" dirty="0"/>
              <a:t> </a:t>
            </a:r>
            <a:r>
              <a:rPr lang="en-US" altLang="ko-KR" sz="1200" dirty="0" err="1"/>
              <a:t>disebut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integrasi</a:t>
            </a:r>
            <a:r>
              <a:rPr lang="en-US" altLang="ko-KR" sz="1200" dirty="0"/>
              <a:t> </a:t>
            </a:r>
            <a:r>
              <a:rPr lang="en-US" altLang="ko-KR" sz="1200" dirty="0" err="1"/>
              <a:t>nasional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yaitu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suatu</a:t>
            </a:r>
            <a:r>
              <a:rPr lang="en-US" altLang="ko-KR" sz="1200" dirty="0"/>
              <a:t> proses dan </a:t>
            </a:r>
            <a:r>
              <a:rPr lang="en-US" altLang="ko-KR" sz="1200" dirty="0" err="1"/>
              <a:t>hasil</a:t>
            </a:r>
            <a:r>
              <a:rPr lang="en-US" altLang="ko-KR" sz="1200" dirty="0"/>
              <a:t> </a:t>
            </a:r>
            <a:r>
              <a:rPr lang="en-US" altLang="ko-KR" sz="1200" dirty="0" err="1"/>
              <a:t>kehidupan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sosial</a:t>
            </a:r>
            <a:r>
              <a:rPr lang="en-US" altLang="ko-KR" sz="1200" dirty="0"/>
              <a:t> yang </a:t>
            </a:r>
            <a:r>
              <a:rPr lang="en-US" altLang="ko-KR" sz="1200" dirty="0" err="1"/>
              <a:t>dicapai</a:t>
            </a:r>
            <a:r>
              <a:rPr lang="en-US" altLang="ko-KR" sz="1200" dirty="0"/>
              <a:t> </a:t>
            </a:r>
            <a:r>
              <a:rPr lang="en-US" altLang="ko-KR" sz="1200" dirty="0" err="1"/>
              <a:t>melalui</a:t>
            </a:r>
            <a:r>
              <a:rPr lang="en-US" altLang="ko-KR" sz="1200" dirty="0"/>
              <a:t> </a:t>
            </a:r>
            <a:r>
              <a:rPr lang="en-US" altLang="ko-KR" sz="1200" dirty="0" err="1"/>
              <a:t>beberapa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tahap</a:t>
            </a:r>
            <a:r>
              <a:rPr lang="en-US" altLang="ko-KR" sz="1200" dirty="0"/>
              <a:t> ,</a:t>
            </a:r>
            <a:r>
              <a:rPr lang="en-US" altLang="ko-KR" sz="1200" dirty="0" err="1"/>
              <a:t>akomodasi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koordinasi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kerjasama</a:t>
            </a:r>
            <a:r>
              <a:rPr lang="en-US" altLang="ko-KR" sz="1200" dirty="0"/>
              <a:t>, dan </a:t>
            </a:r>
            <a:r>
              <a:rPr lang="en-US" altLang="ko-KR" sz="1200" dirty="0" err="1"/>
              <a:t>asimilasi</a:t>
            </a:r>
            <a:r>
              <a:rPr lang="en-US" altLang="ko-KR" sz="1200" dirty="0"/>
              <a:t>. Integrasi </a:t>
            </a:r>
            <a:r>
              <a:rPr lang="en-US" altLang="ko-KR" sz="1200" dirty="0" err="1"/>
              <a:t>bisa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terwujud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apabila</a:t>
            </a:r>
            <a:r>
              <a:rPr lang="en-US" altLang="ko-KR" sz="1200" dirty="0"/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19872" y="1486561"/>
            <a:ext cx="1060704" cy="1429526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4000804" y="2499742"/>
            <a:ext cx="1098501" cy="95572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3600000">
            <a:off x="4379315" y="1384644"/>
            <a:ext cx="1060704" cy="1429526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84136">
            <a:off x="5012118" y="2130682"/>
            <a:ext cx="1060704" cy="1429526"/>
            <a:chOff x="4041649" y="1707654"/>
            <a:chExt cx="1060704" cy="1429526"/>
          </a:xfrm>
        </p:grpSpPr>
        <p:sp>
          <p:nvSpPr>
            <p:cNvPr id="12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4620373" y="2994924"/>
            <a:ext cx="1060704" cy="1429526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4480428">
            <a:off x="3651116" y="3135508"/>
            <a:ext cx="1060704" cy="1429526"/>
            <a:chOff x="4041649" y="1707654"/>
            <a:chExt cx="1060704" cy="1429526"/>
          </a:xfrm>
        </p:grpSpPr>
        <p:sp>
          <p:nvSpPr>
            <p:cNvPr id="18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8000000">
            <a:off x="3001225" y="2344498"/>
            <a:ext cx="1060704" cy="1429526"/>
            <a:chOff x="4041649" y="1707654"/>
            <a:chExt cx="1060704" cy="1429526"/>
          </a:xfrm>
        </p:grpSpPr>
        <p:sp>
          <p:nvSpPr>
            <p:cNvPr id="21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15179" y="177908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1679" y="178568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0317" y="28427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2946" y="377823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4053" y="38491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6830" y="279885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2247" y="1497040"/>
            <a:ext cx="1926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Setiap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individu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berhasil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mengisi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kebutuhan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lain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bersifat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maupun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nonmateri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7033" y="2740853"/>
            <a:ext cx="1926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Tercapainya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suatu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konsensus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mengenai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norma-norma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nilai-nilai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sosial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15615" y="3759505"/>
            <a:ext cx="192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Norma-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norma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berlaku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masyarakat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berubah-ubah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44464" y="1486561"/>
            <a:ext cx="1926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Adanya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keselarasan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antara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maupun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individu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77995" y="2683018"/>
            <a:ext cx="192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Sanksi yang ditentukan dapat dilaksanakan secara konsekuen.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01650" y="3682011"/>
            <a:ext cx="192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Tindakan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masyarakat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selalu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berpegang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norma-norma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459101B-7F8E-46BA-AE7C-1A64AC31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751" y="2602287"/>
            <a:ext cx="777195" cy="8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35595" y="4011910"/>
            <a:ext cx="7272808" cy="666376"/>
          </a:xfrm>
        </p:spPr>
        <p:txBody>
          <a:bodyPr/>
          <a:lstStyle/>
          <a:p>
            <a:r>
              <a:rPr lang="en-US" altLang="ko-KR" dirty="0" err="1"/>
              <a:t>Konsep</a:t>
            </a:r>
            <a:r>
              <a:rPr lang="en-US" altLang="ko-KR" dirty="0"/>
              <a:t> dan </a:t>
            </a:r>
            <a:r>
              <a:rPr lang="en-US" altLang="ko-KR" dirty="0" err="1"/>
              <a:t>Prinsip</a:t>
            </a:r>
            <a:r>
              <a:rPr lang="en-US" altLang="ko-KR" dirty="0"/>
              <a:t> </a:t>
            </a:r>
            <a:r>
              <a:rPr lang="en-US" altLang="ko-KR" dirty="0" err="1"/>
              <a:t>Semangat</a:t>
            </a:r>
            <a:r>
              <a:rPr lang="en-US" altLang="ko-KR" dirty="0"/>
              <a:t> </a:t>
            </a:r>
            <a:r>
              <a:rPr lang="en-US" altLang="ko-KR" dirty="0" err="1"/>
              <a:t>Kebangsaan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3F08B-9C5C-4BEE-AAC5-AD713E250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65455"/>
            <a:ext cx="1152128" cy="11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9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39386" y="3147814"/>
            <a:ext cx="7992888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6189" y="17635"/>
            <a:ext cx="9144000" cy="576064"/>
          </a:xfrm>
        </p:spPr>
        <p:txBody>
          <a:bodyPr/>
          <a:lstStyle/>
          <a:p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Pengertian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Unsur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Terbentuknya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Bangsa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9386" y="1252643"/>
            <a:ext cx="7929058" cy="288032"/>
          </a:xfrm>
        </p:spPr>
        <p:txBody>
          <a:bodyPr/>
          <a:lstStyle/>
          <a:p>
            <a:pPr lvl="0"/>
            <a:r>
              <a:rPr lang="en-US" altLang="ko-KR" sz="1200" dirty="0"/>
              <a:t>Negara dan </a:t>
            </a:r>
            <a:r>
              <a:rPr lang="en-US" altLang="ko-KR" sz="1200" dirty="0" err="1"/>
              <a:t>bangsa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sekelompok</a:t>
            </a:r>
            <a:r>
              <a:rPr lang="en-US" altLang="ko-KR" sz="1200" dirty="0"/>
              <a:t> </a:t>
            </a:r>
            <a:r>
              <a:rPr lang="en-US" altLang="ko-KR" sz="1200" dirty="0" err="1"/>
              <a:t>manusia</a:t>
            </a:r>
            <a:r>
              <a:rPr lang="en-US" altLang="ko-KR" sz="1200" dirty="0"/>
              <a:t> yang </a:t>
            </a:r>
            <a:r>
              <a:rPr lang="en-US" altLang="ko-KR" sz="1200" dirty="0" err="1"/>
              <a:t>memiliki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cita-cita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bersama</a:t>
            </a:r>
            <a:r>
              <a:rPr lang="en-US" altLang="ko-KR" sz="1200" dirty="0"/>
              <a:t> yang </a:t>
            </a:r>
            <a:r>
              <a:rPr lang="en-US" altLang="ko-KR" sz="1200" dirty="0" err="1"/>
              <a:t>mengikat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warga</a:t>
            </a:r>
            <a:r>
              <a:rPr lang="en-US" altLang="ko-KR" sz="1200" dirty="0"/>
              <a:t> negara </a:t>
            </a:r>
            <a:r>
              <a:rPr lang="en-US" altLang="ko-KR" sz="1200" dirty="0" err="1"/>
              <a:t>cara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menjadi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satu</a:t>
            </a:r>
            <a:r>
              <a:rPr lang="en-US" altLang="ko-KR" sz="1200" dirty="0"/>
              <a:t> </a:t>
            </a:r>
            <a:r>
              <a:rPr lang="en-US" altLang="ko-KR" sz="1200" dirty="0" err="1"/>
              <a:t>kesatuan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memiliki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sejarah</a:t>
            </a:r>
            <a:r>
              <a:rPr lang="en-US" altLang="ko-KR" sz="1200" dirty="0"/>
              <a:t> </a:t>
            </a:r>
            <a:r>
              <a:rPr lang="en-US" altLang="ko-KR" sz="1200" dirty="0" err="1"/>
              <a:t>hidup</a:t>
            </a:r>
            <a:r>
              <a:rPr lang="en-US" altLang="ko-KR" sz="1200" dirty="0"/>
              <a:t> </a:t>
            </a:r>
            <a:r>
              <a:rPr lang="en-US" altLang="ko-KR" sz="1200" dirty="0" err="1"/>
              <a:t>bersama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sehingga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tercipta</a:t>
            </a:r>
            <a:r>
              <a:rPr lang="en-US" altLang="ko-KR" sz="1200" dirty="0"/>
              <a:t> rasa </a:t>
            </a:r>
            <a:r>
              <a:rPr lang="en-US" altLang="ko-KR" sz="1200" dirty="0" err="1"/>
              <a:t>senasib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sepenanggungan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memiliki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adat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budaya</a:t>
            </a:r>
            <a:r>
              <a:rPr lang="en-US" altLang="ko-KR" sz="1200" dirty="0"/>
              <a:t> dan </a:t>
            </a:r>
            <a:r>
              <a:rPr lang="en-US" altLang="ko-KR" sz="1200" dirty="0" err="1"/>
              <a:t>kebiasaan</a:t>
            </a:r>
            <a:r>
              <a:rPr lang="en-US" altLang="ko-KR" sz="1200" dirty="0"/>
              <a:t> yang </a:t>
            </a:r>
            <a:r>
              <a:rPr lang="en-US" altLang="ko-KR" sz="1200" dirty="0" err="1"/>
              <a:t>sama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menempati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suatu</a:t>
            </a:r>
            <a:r>
              <a:rPr lang="en-US" altLang="ko-KR" sz="1200" dirty="0"/>
              <a:t> wilayah </a:t>
            </a:r>
            <a:r>
              <a:rPr lang="en-US" altLang="ko-KR" sz="1200" dirty="0" err="1"/>
              <a:t>tertentu</a:t>
            </a:r>
            <a:r>
              <a:rPr lang="en-US" altLang="ko-KR" sz="1200" dirty="0"/>
              <a:t> yang </a:t>
            </a:r>
            <a:r>
              <a:rPr lang="en-US" altLang="ko-KR" sz="1200" dirty="0" err="1"/>
              <a:t>merupakan</a:t>
            </a:r>
            <a:r>
              <a:rPr lang="en-US" altLang="ko-KR" sz="1200" dirty="0"/>
              <a:t> </a:t>
            </a:r>
            <a:r>
              <a:rPr lang="en-US" altLang="ko-KR" sz="1200" dirty="0" err="1"/>
              <a:t>kesatuan</a:t>
            </a:r>
            <a:r>
              <a:rPr lang="en-US" altLang="ko-KR" sz="1200" dirty="0"/>
              <a:t> wilayah </a:t>
            </a:r>
            <a:r>
              <a:rPr lang="en-US" altLang="ko-KR" sz="1200" dirty="0" err="1"/>
              <a:t>terorganisasi</a:t>
            </a:r>
            <a:r>
              <a:rPr lang="en-US" altLang="ko-KR" sz="1200" dirty="0"/>
              <a:t> </a:t>
            </a:r>
            <a:r>
              <a:rPr lang="en-US" altLang="ko-KR" sz="1200" dirty="0" err="1"/>
              <a:t>dalam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suatu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pemerintahan</a:t>
            </a:r>
            <a:r>
              <a:rPr lang="en-US" altLang="ko-KR" sz="1200" dirty="0"/>
              <a:t> yang </a:t>
            </a:r>
            <a:r>
              <a:rPr lang="en-US" altLang="ko-KR" sz="1200" dirty="0" err="1"/>
              <a:t>berdaulat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sehingga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terikat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dalam</a:t>
            </a:r>
            <a:r>
              <a:rPr lang="en-US" altLang="ko-KR" sz="1200" dirty="0"/>
              <a:t> </a:t>
            </a:r>
            <a:r>
              <a:rPr lang="en-US" altLang="ko-KR" sz="1200" dirty="0" err="1"/>
              <a:t>masyarakat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hukum</a:t>
            </a:r>
            <a:r>
              <a:rPr lang="en-US" altLang="ko-KR" sz="1200" dirty="0"/>
              <a:t>.</a:t>
            </a:r>
          </a:p>
          <a:p>
            <a:pPr lvl="0"/>
            <a:r>
              <a:rPr lang="en-US" altLang="ko-KR" sz="1200" dirty="0"/>
              <a:t>Adapun </a:t>
            </a:r>
            <a:r>
              <a:rPr lang="en-US" altLang="ko-KR" sz="1200" dirty="0" err="1"/>
              <a:t>unsur-unsur</a:t>
            </a:r>
            <a:r>
              <a:rPr lang="en-US" altLang="ko-KR" sz="1200" dirty="0"/>
              <a:t> yang </a:t>
            </a:r>
            <a:r>
              <a:rPr lang="en-US" altLang="ko-KR" sz="1200" dirty="0" err="1"/>
              <a:t>merupakan</a:t>
            </a:r>
            <a:r>
              <a:rPr lang="en-US" altLang="ko-KR" sz="1200" dirty="0"/>
              <a:t> </a:t>
            </a:r>
            <a:r>
              <a:rPr lang="en-US" altLang="ko-KR" sz="1200" dirty="0" err="1"/>
              <a:t>faktor-faktor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penting</a:t>
            </a:r>
            <a:r>
              <a:rPr lang="en-US" altLang="ko-KR" sz="1200" dirty="0"/>
              <a:t> </a:t>
            </a:r>
            <a:r>
              <a:rPr lang="en-US" altLang="ko-KR" sz="1200" dirty="0" err="1"/>
              <a:t>bagi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pembentukan</a:t>
            </a:r>
            <a:r>
              <a:rPr lang="en-US" altLang="ko-KR" sz="1200" dirty="0"/>
              <a:t> </a:t>
            </a:r>
            <a:r>
              <a:rPr lang="en-US" altLang="ko-KR" sz="1200" dirty="0" err="1"/>
              <a:t>bangsa</a:t>
            </a:r>
            <a:r>
              <a:rPr lang="en-US" altLang="ko-KR" sz="1200" dirty="0"/>
              <a:t> Indonesia </a:t>
            </a:r>
            <a:r>
              <a:rPr lang="en-US" altLang="ko-KR" sz="1200" dirty="0" err="1"/>
              <a:t>yaitu</a:t>
            </a:r>
            <a:r>
              <a:rPr lang="en-US" altLang="ko-KR" sz="1200" dirty="0"/>
              <a:t> 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12810" y="2751770"/>
            <a:ext cx="792088" cy="792088"/>
            <a:chOff x="1835696" y="2517293"/>
            <a:chExt cx="792088" cy="792088"/>
          </a:xfrm>
        </p:grpSpPr>
        <p:sp>
          <p:nvSpPr>
            <p:cNvPr id="10" name="Diamond 9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9732" y="2751770"/>
            <a:ext cx="792088" cy="792088"/>
            <a:chOff x="1835696" y="2517293"/>
            <a:chExt cx="792088" cy="792088"/>
          </a:xfrm>
        </p:grpSpPr>
        <p:sp>
          <p:nvSpPr>
            <p:cNvPr id="13" name="Diamond 12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31900" y="2751770"/>
            <a:ext cx="792088" cy="792088"/>
            <a:chOff x="1835696" y="2517293"/>
            <a:chExt cx="792088" cy="792088"/>
          </a:xfrm>
        </p:grpSpPr>
        <p:sp>
          <p:nvSpPr>
            <p:cNvPr id="16" name="Diamond 15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" name="Diamond 16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4068" y="2751770"/>
            <a:ext cx="792088" cy="792088"/>
            <a:chOff x="1835696" y="2517293"/>
            <a:chExt cx="792088" cy="792088"/>
          </a:xfrm>
        </p:grpSpPr>
        <p:sp>
          <p:nvSpPr>
            <p:cNvPr id="19" name="Diamond 18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92685" y="2650750"/>
            <a:ext cx="979994" cy="979994"/>
            <a:chOff x="1835696" y="2517293"/>
            <a:chExt cx="792088" cy="792088"/>
          </a:xfrm>
        </p:grpSpPr>
        <p:sp>
          <p:nvSpPr>
            <p:cNvPr id="22" name="Diamond 21"/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00249" y="228339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1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07170" y="228339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4091" y="228339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1012" y="228339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74077" y="228339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5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731" y="3723555"/>
            <a:ext cx="1502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Persamaan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asal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keturunan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bangsa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etnis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4653" y="3723555"/>
            <a:ext cx="1502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Persamaan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pola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kebudayaan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71575" y="3723555"/>
            <a:ext cx="150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Persamaan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tempat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tinggal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78497" y="3723555"/>
            <a:ext cx="1553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Persamaan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nasib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kesejarahannya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31559" y="3723555"/>
            <a:ext cx="150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Persamaan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cita-cita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0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19" y="267494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Nilai-Nilai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Semangat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Kebangsaan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877647" y="3291830"/>
            <a:ext cx="1534113" cy="2460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persatuan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 Placeholder 17"/>
          <p:cNvSpPr txBox="1">
            <a:spLocks/>
          </p:cNvSpPr>
          <p:nvPr/>
        </p:nvSpPr>
        <p:spPr>
          <a:xfrm>
            <a:off x="2860768" y="3291830"/>
            <a:ext cx="1440159" cy="2460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kecintaan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17"/>
          <p:cNvSpPr txBox="1">
            <a:spLocks/>
          </p:cNvSpPr>
          <p:nvPr/>
        </p:nvSpPr>
        <p:spPr>
          <a:xfrm>
            <a:off x="4759146" y="3291830"/>
            <a:ext cx="1672487" cy="2460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kebanggaan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 Placeholder 17"/>
          <p:cNvSpPr txBox="1">
            <a:spLocks/>
          </p:cNvSpPr>
          <p:nvPr/>
        </p:nvSpPr>
        <p:spPr>
          <a:xfrm>
            <a:off x="6755599" y="3291830"/>
            <a:ext cx="1777437" cy="2460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pengorbanan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327D256-F211-4EED-AAA5-6EFF16A754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t="-4508" r="16527" b="-4880"/>
          <a:stretch/>
        </p:blipFill>
        <p:spPr>
          <a:xfrm>
            <a:off x="827584" y="1599822"/>
            <a:ext cx="1489406" cy="1489406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E35FD39-8607-406E-B89C-76B1F7936B2D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24393"/>
          <a:stretch/>
        </p:blipFill>
        <p:spPr>
          <a:xfrm>
            <a:off x="2842131" y="1597374"/>
            <a:ext cx="1440000" cy="144000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D6BA6F24-EE59-476B-B8BC-41498183C7B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r="18930"/>
          <a:stretch>
            <a:fillRect/>
          </a:stretch>
        </p:blipFill>
        <p:spPr/>
      </p:pic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4249CF11-A6CC-4B45-92D5-9062953A71C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r="12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34840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547</Words>
  <Application>Microsoft Office PowerPoint</Application>
  <PresentationFormat>On-screen Show (16:9)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86</cp:revision>
  <dcterms:created xsi:type="dcterms:W3CDTF">2016-12-05T23:26:54Z</dcterms:created>
  <dcterms:modified xsi:type="dcterms:W3CDTF">2020-11-04T14:10:07Z</dcterms:modified>
</cp:coreProperties>
</file>