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9"/>
  </p:notesMasterIdLst>
  <p:sldIdLst>
    <p:sldId id="306" r:id="rId5"/>
    <p:sldId id="307" r:id="rId6"/>
    <p:sldId id="308" r:id="rId7"/>
    <p:sldId id="309" r:id="rId8"/>
    <p:sldId id="314" r:id="rId9"/>
    <p:sldId id="315" r:id="rId10"/>
    <p:sldId id="316" r:id="rId11"/>
    <p:sldId id="317" r:id="rId12"/>
    <p:sldId id="318" r:id="rId13"/>
    <p:sldId id="319" r:id="rId14"/>
    <p:sldId id="320" r:id="rId15"/>
    <p:sldId id="304" r:id="rId16"/>
    <p:sldId id="311"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84967" autoAdjust="0"/>
  </p:normalViewPr>
  <p:slideViewPr>
    <p:cSldViewPr snapToGrid="0">
      <p:cViewPr>
        <p:scale>
          <a:sx n="63" d="100"/>
          <a:sy n="63" d="100"/>
        </p:scale>
        <p:origin x="804" y="5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0D1E8-C295-41E1-88C0-753612A7050F}" type="doc">
      <dgm:prSet loTypeId="urn:microsoft.com/office/officeart/2005/8/layout/cycle1" loCatId="cycle" qsTypeId="urn:microsoft.com/office/officeart/2005/8/quickstyle/simple1" qsCatId="simple" csTypeId="urn:microsoft.com/office/officeart/2005/8/colors/accent1_2" csCatId="accent1"/>
      <dgm:spPr/>
    </dgm:pt>
    <dgm:pt modelId="{250A1FCF-5C4A-4F01-8124-10015B3BAF2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a:t>
          </a: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ANALISIS LINGKUNGAN</a:t>
          </a: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ANALISIS LINGKUNGAN</a:t>
          </a: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dgm:t>
    </dgm:pt>
    <dgm:pt modelId="{DD0832EF-9ADD-4FC5-8BC1-4E330193DF61}" type="parTrans" cxnId="{4F49C740-B8DC-42C3-A02A-1019515191E8}">
      <dgm:prSet/>
      <dgm:spPr/>
    </dgm:pt>
    <dgm:pt modelId="{973D3E6A-CC97-4EE9-8B05-C33583478832}" type="sibTrans" cxnId="{4F49C740-B8DC-42C3-A02A-1019515191E8}">
      <dgm:prSet/>
      <dgm:spPr/>
    </dgm:pt>
    <dgm:pt modelId="{4F7ECCCE-5704-4586-A551-E9A7DC941F2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II</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FORMULASI STRATEGI</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FORMULASI</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STRATEGI</a:t>
          </a:r>
          <a:endParaRPr kumimoji="0" lang="sv-SE" altLang="en-US" b="0" i="0" u="none" strike="noStrike" cap="none" normalizeH="0" baseline="0">
            <a:ln>
              <a:noFill/>
            </a:ln>
            <a:solidFill>
              <a:schemeClr val="tx1"/>
            </a:solidFill>
            <a:effectLst/>
            <a:latin typeface="Arial" panose="020B0604020202020204" pitchFamily="34" charset="0"/>
          </a:endParaRPr>
        </a:p>
      </dgm:t>
    </dgm:pt>
    <dgm:pt modelId="{E40578A5-22A8-4B41-B15E-ABACD85D8A38}" type="parTrans" cxnId="{7A1C9FAB-66FE-40BA-9AA4-F5C0A3216EEB}">
      <dgm:prSet/>
      <dgm:spPr/>
    </dgm:pt>
    <dgm:pt modelId="{78F2415B-F4E8-45F5-B7FD-6FE2383A5CCA}" type="sibTrans" cxnId="{7A1C9FAB-66FE-40BA-9AA4-F5C0A3216EEB}">
      <dgm:prSet/>
      <dgm:spPr/>
    </dgm:pt>
    <dgm:pt modelId="{C2B0BF03-AB20-4E79-AD94-AEA55F4CD6F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III</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IMPLEMENTASI STRATEGI</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IMPLEMENTASI </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STRATEGI</a:t>
          </a:r>
          <a:endParaRPr kumimoji="0" lang="sv-SE" altLang="en-US" b="0" i="0" u="none" strike="noStrike" cap="none" normalizeH="0" baseline="0">
            <a:ln>
              <a:noFill/>
            </a:ln>
            <a:solidFill>
              <a:schemeClr val="tx1"/>
            </a:solidFill>
            <a:effectLst/>
            <a:latin typeface="Arial" panose="020B0604020202020204" pitchFamily="34" charset="0"/>
          </a:endParaRPr>
        </a:p>
      </dgm:t>
    </dgm:pt>
    <dgm:pt modelId="{872A9A0D-796B-4E18-A121-988A7A12296B}" type="parTrans" cxnId="{92BC5AF2-0549-4C9C-B66B-6BC5D4E91D59}">
      <dgm:prSet/>
      <dgm:spPr/>
    </dgm:pt>
    <dgm:pt modelId="{BBE0088F-6360-47A1-AEA3-ED65DC115A3A}" type="sibTrans" cxnId="{92BC5AF2-0549-4C9C-B66B-6BC5D4E91D59}">
      <dgm:prSet/>
      <dgm:spPr/>
    </dgm:pt>
    <dgm:pt modelId="{C8774E8E-1370-448B-902E-0102742DBDD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IV</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EVALUASI DAN PENGAWASAN</a:t>
          </a:r>
          <a:endParaRPr kumimoji="0" lang="sv-SE" altLang="en-US"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EVALUASI &amp; PENGAWASAN</a:t>
          </a:r>
          <a:endParaRPr kumimoji="0" lang="sv-SE" altLang="en-US" b="0" i="0" u="none" strike="noStrike" cap="none" normalizeH="0" baseline="0">
            <a:ln>
              <a:noFill/>
            </a:ln>
            <a:solidFill>
              <a:schemeClr val="tx1"/>
            </a:solidFill>
            <a:effectLst/>
            <a:latin typeface="Arial" panose="020B0604020202020204" pitchFamily="34" charset="0"/>
          </a:endParaRPr>
        </a:p>
      </dgm:t>
    </dgm:pt>
    <dgm:pt modelId="{6E89F71B-3FC3-4D0A-BEA6-20F95E9CE92D}" type="parTrans" cxnId="{FE538974-36A9-4C05-88D3-5A92CE906BA2}">
      <dgm:prSet/>
      <dgm:spPr/>
    </dgm:pt>
    <dgm:pt modelId="{CCAD938E-8C05-4647-81D6-90CB2A6DB289}" type="sibTrans" cxnId="{FE538974-36A9-4C05-88D3-5A92CE906BA2}">
      <dgm:prSet/>
      <dgm:spPr/>
    </dgm:pt>
    <dgm:pt modelId="{651F8B89-8AD3-42F5-BC21-6E051B6EA27B}" type="pres">
      <dgm:prSet presAssocID="{7D70D1E8-C295-41E1-88C0-753612A7050F}" presName="cycle" presStyleCnt="0">
        <dgm:presLayoutVars>
          <dgm:dir/>
          <dgm:resizeHandles val="exact"/>
        </dgm:presLayoutVars>
      </dgm:prSet>
      <dgm:spPr/>
    </dgm:pt>
    <dgm:pt modelId="{368CF412-984C-430C-97D1-556E8CC33C4C}" type="pres">
      <dgm:prSet presAssocID="{250A1FCF-5C4A-4F01-8124-10015B3BAF22}" presName="dummy" presStyleCnt="0"/>
      <dgm:spPr/>
    </dgm:pt>
    <dgm:pt modelId="{A4262C10-760C-4DC9-B473-58CE42FF69F2}" type="pres">
      <dgm:prSet presAssocID="{250A1FCF-5C4A-4F01-8124-10015B3BAF22}" presName="node" presStyleLbl="revTx" presStyleIdx="0" presStyleCnt="4">
        <dgm:presLayoutVars>
          <dgm:bulletEnabled val="1"/>
        </dgm:presLayoutVars>
      </dgm:prSet>
      <dgm:spPr/>
    </dgm:pt>
    <dgm:pt modelId="{AD0EB3CA-051F-4296-9C58-8D5911A4104E}" type="pres">
      <dgm:prSet presAssocID="{973D3E6A-CC97-4EE9-8B05-C33583478832}" presName="sibTrans" presStyleLbl="node1" presStyleIdx="0" presStyleCnt="4"/>
      <dgm:spPr/>
    </dgm:pt>
    <dgm:pt modelId="{C2F7F413-7294-4B79-BCA8-C4BB3C5B054F}" type="pres">
      <dgm:prSet presAssocID="{4F7ECCCE-5704-4586-A551-E9A7DC941F23}" presName="dummy" presStyleCnt="0"/>
      <dgm:spPr/>
    </dgm:pt>
    <dgm:pt modelId="{A6D89300-2F2A-44B3-8B1D-ADB348801D04}" type="pres">
      <dgm:prSet presAssocID="{4F7ECCCE-5704-4586-A551-E9A7DC941F23}" presName="node" presStyleLbl="revTx" presStyleIdx="1" presStyleCnt="4">
        <dgm:presLayoutVars>
          <dgm:bulletEnabled val="1"/>
        </dgm:presLayoutVars>
      </dgm:prSet>
      <dgm:spPr/>
    </dgm:pt>
    <dgm:pt modelId="{30C21AE8-07CE-4F81-817D-64D7E0F4C3B2}" type="pres">
      <dgm:prSet presAssocID="{78F2415B-F4E8-45F5-B7FD-6FE2383A5CCA}" presName="sibTrans" presStyleLbl="node1" presStyleIdx="1" presStyleCnt="4"/>
      <dgm:spPr/>
    </dgm:pt>
    <dgm:pt modelId="{F5904771-8935-4A07-9792-2AA96AC9CFEB}" type="pres">
      <dgm:prSet presAssocID="{C2B0BF03-AB20-4E79-AD94-AEA55F4CD6F4}" presName="dummy" presStyleCnt="0"/>
      <dgm:spPr/>
    </dgm:pt>
    <dgm:pt modelId="{5963F3D4-6E22-4E4C-AACA-070C8FF3C7B8}" type="pres">
      <dgm:prSet presAssocID="{C2B0BF03-AB20-4E79-AD94-AEA55F4CD6F4}" presName="node" presStyleLbl="revTx" presStyleIdx="2" presStyleCnt="4">
        <dgm:presLayoutVars>
          <dgm:bulletEnabled val="1"/>
        </dgm:presLayoutVars>
      </dgm:prSet>
      <dgm:spPr/>
    </dgm:pt>
    <dgm:pt modelId="{C88BE4A3-A9B4-4844-B02F-3B83B6660829}" type="pres">
      <dgm:prSet presAssocID="{BBE0088F-6360-47A1-AEA3-ED65DC115A3A}" presName="sibTrans" presStyleLbl="node1" presStyleIdx="2" presStyleCnt="4"/>
      <dgm:spPr/>
    </dgm:pt>
    <dgm:pt modelId="{CBDCB5B7-855B-4FC9-B2C3-D48634D437BC}" type="pres">
      <dgm:prSet presAssocID="{C8774E8E-1370-448B-902E-0102742DBDD6}" presName="dummy" presStyleCnt="0"/>
      <dgm:spPr/>
    </dgm:pt>
    <dgm:pt modelId="{A4F1E93F-AB6B-4AEB-982B-204DB028D342}" type="pres">
      <dgm:prSet presAssocID="{C8774E8E-1370-448B-902E-0102742DBDD6}" presName="node" presStyleLbl="revTx" presStyleIdx="3" presStyleCnt="4">
        <dgm:presLayoutVars>
          <dgm:bulletEnabled val="1"/>
        </dgm:presLayoutVars>
      </dgm:prSet>
      <dgm:spPr/>
    </dgm:pt>
    <dgm:pt modelId="{9C05002C-452A-487D-8B6E-32946C820112}" type="pres">
      <dgm:prSet presAssocID="{CCAD938E-8C05-4647-81D6-90CB2A6DB289}" presName="sibTrans" presStyleLbl="node1" presStyleIdx="3" presStyleCnt="4"/>
      <dgm:spPr/>
    </dgm:pt>
  </dgm:ptLst>
  <dgm:cxnLst>
    <dgm:cxn modelId="{678D2703-4CEE-4F52-9E54-5A444C924A6A}" type="presOf" srcId="{4F7ECCCE-5704-4586-A551-E9A7DC941F23}" destId="{A6D89300-2F2A-44B3-8B1D-ADB348801D04}" srcOrd="0" destOrd="0" presId="urn:microsoft.com/office/officeart/2005/8/layout/cycle1"/>
    <dgm:cxn modelId="{17B24D0E-4891-4E82-AD62-870101868BAA}" type="presOf" srcId="{250A1FCF-5C4A-4F01-8124-10015B3BAF22}" destId="{A4262C10-760C-4DC9-B473-58CE42FF69F2}" srcOrd="0" destOrd="0" presId="urn:microsoft.com/office/officeart/2005/8/layout/cycle1"/>
    <dgm:cxn modelId="{2F716A1C-1F76-443F-9D0C-80920332F57A}" type="presOf" srcId="{CCAD938E-8C05-4647-81D6-90CB2A6DB289}" destId="{9C05002C-452A-487D-8B6E-32946C820112}" srcOrd="0" destOrd="0" presId="urn:microsoft.com/office/officeart/2005/8/layout/cycle1"/>
    <dgm:cxn modelId="{8901842C-42CA-4DD0-A17F-EB653EAE0F0C}" type="presOf" srcId="{78F2415B-F4E8-45F5-B7FD-6FE2383A5CCA}" destId="{30C21AE8-07CE-4F81-817D-64D7E0F4C3B2}" srcOrd="0" destOrd="0" presId="urn:microsoft.com/office/officeart/2005/8/layout/cycle1"/>
    <dgm:cxn modelId="{D4DD9F35-4C1E-4B6E-AC1C-42AFF975A28D}" type="presOf" srcId="{C2B0BF03-AB20-4E79-AD94-AEA55F4CD6F4}" destId="{5963F3D4-6E22-4E4C-AACA-070C8FF3C7B8}" srcOrd="0" destOrd="0" presId="urn:microsoft.com/office/officeart/2005/8/layout/cycle1"/>
    <dgm:cxn modelId="{4F49C740-B8DC-42C3-A02A-1019515191E8}" srcId="{7D70D1E8-C295-41E1-88C0-753612A7050F}" destId="{250A1FCF-5C4A-4F01-8124-10015B3BAF22}" srcOrd="0" destOrd="0" parTransId="{DD0832EF-9ADD-4FC5-8BC1-4E330193DF61}" sibTransId="{973D3E6A-CC97-4EE9-8B05-C33583478832}"/>
    <dgm:cxn modelId="{7CA6BD4C-E04F-4432-99B3-059292D1945C}" type="presOf" srcId="{BBE0088F-6360-47A1-AEA3-ED65DC115A3A}" destId="{C88BE4A3-A9B4-4844-B02F-3B83B6660829}" srcOrd="0" destOrd="0" presId="urn:microsoft.com/office/officeart/2005/8/layout/cycle1"/>
    <dgm:cxn modelId="{FE538974-36A9-4C05-88D3-5A92CE906BA2}" srcId="{7D70D1E8-C295-41E1-88C0-753612A7050F}" destId="{C8774E8E-1370-448B-902E-0102742DBDD6}" srcOrd="3" destOrd="0" parTransId="{6E89F71B-3FC3-4D0A-BEA6-20F95E9CE92D}" sibTransId="{CCAD938E-8C05-4647-81D6-90CB2A6DB289}"/>
    <dgm:cxn modelId="{7A1C9FAB-66FE-40BA-9AA4-F5C0A3216EEB}" srcId="{7D70D1E8-C295-41E1-88C0-753612A7050F}" destId="{4F7ECCCE-5704-4586-A551-E9A7DC941F23}" srcOrd="1" destOrd="0" parTransId="{E40578A5-22A8-4B41-B15E-ABACD85D8A38}" sibTransId="{78F2415B-F4E8-45F5-B7FD-6FE2383A5CCA}"/>
    <dgm:cxn modelId="{C99827D0-CEB7-42E0-8639-ACDFD906A205}" type="presOf" srcId="{7D70D1E8-C295-41E1-88C0-753612A7050F}" destId="{651F8B89-8AD3-42F5-BC21-6E051B6EA27B}" srcOrd="0" destOrd="0" presId="urn:microsoft.com/office/officeart/2005/8/layout/cycle1"/>
    <dgm:cxn modelId="{4CC60AE4-1582-4D8C-8770-2E89737AF3E3}" type="presOf" srcId="{C8774E8E-1370-448B-902E-0102742DBDD6}" destId="{A4F1E93F-AB6B-4AEB-982B-204DB028D342}" srcOrd="0" destOrd="0" presId="urn:microsoft.com/office/officeart/2005/8/layout/cycle1"/>
    <dgm:cxn modelId="{3100B7E4-B689-4628-811F-94353F86A07A}" type="presOf" srcId="{973D3E6A-CC97-4EE9-8B05-C33583478832}" destId="{AD0EB3CA-051F-4296-9C58-8D5911A4104E}" srcOrd="0" destOrd="0" presId="urn:microsoft.com/office/officeart/2005/8/layout/cycle1"/>
    <dgm:cxn modelId="{92BC5AF2-0549-4C9C-B66B-6BC5D4E91D59}" srcId="{7D70D1E8-C295-41E1-88C0-753612A7050F}" destId="{C2B0BF03-AB20-4E79-AD94-AEA55F4CD6F4}" srcOrd="2" destOrd="0" parTransId="{872A9A0D-796B-4E18-A121-988A7A12296B}" sibTransId="{BBE0088F-6360-47A1-AEA3-ED65DC115A3A}"/>
    <dgm:cxn modelId="{37A25291-B7F7-462E-88CE-0BF595E66E38}" type="presParOf" srcId="{651F8B89-8AD3-42F5-BC21-6E051B6EA27B}" destId="{368CF412-984C-430C-97D1-556E8CC33C4C}" srcOrd="0" destOrd="0" presId="urn:microsoft.com/office/officeart/2005/8/layout/cycle1"/>
    <dgm:cxn modelId="{3E47F902-5BAD-4522-8118-DBC90580EE72}" type="presParOf" srcId="{651F8B89-8AD3-42F5-BC21-6E051B6EA27B}" destId="{A4262C10-760C-4DC9-B473-58CE42FF69F2}" srcOrd="1" destOrd="0" presId="urn:microsoft.com/office/officeart/2005/8/layout/cycle1"/>
    <dgm:cxn modelId="{FAFD94EE-E558-4882-9C4C-A0AC47EFDC4C}" type="presParOf" srcId="{651F8B89-8AD3-42F5-BC21-6E051B6EA27B}" destId="{AD0EB3CA-051F-4296-9C58-8D5911A4104E}" srcOrd="2" destOrd="0" presId="urn:microsoft.com/office/officeart/2005/8/layout/cycle1"/>
    <dgm:cxn modelId="{434C4C77-B266-4DCE-9BE8-D988F7F1ECF7}" type="presParOf" srcId="{651F8B89-8AD3-42F5-BC21-6E051B6EA27B}" destId="{C2F7F413-7294-4B79-BCA8-C4BB3C5B054F}" srcOrd="3" destOrd="0" presId="urn:microsoft.com/office/officeart/2005/8/layout/cycle1"/>
    <dgm:cxn modelId="{F46C6AE9-F88A-4140-984D-195BD5478D2F}" type="presParOf" srcId="{651F8B89-8AD3-42F5-BC21-6E051B6EA27B}" destId="{A6D89300-2F2A-44B3-8B1D-ADB348801D04}" srcOrd="4" destOrd="0" presId="urn:microsoft.com/office/officeart/2005/8/layout/cycle1"/>
    <dgm:cxn modelId="{F91CB1A3-2233-4678-9787-9C10807AEBBE}" type="presParOf" srcId="{651F8B89-8AD3-42F5-BC21-6E051B6EA27B}" destId="{30C21AE8-07CE-4F81-817D-64D7E0F4C3B2}" srcOrd="5" destOrd="0" presId="urn:microsoft.com/office/officeart/2005/8/layout/cycle1"/>
    <dgm:cxn modelId="{F742897C-CD6D-4F37-9F7C-267EC508E46D}" type="presParOf" srcId="{651F8B89-8AD3-42F5-BC21-6E051B6EA27B}" destId="{F5904771-8935-4A07-9792-2AA96AC9CFEB}" srcOrd="6" destOrd="0" presId="urn:microsoft.com/office/officeart/2005/8/layout/cycle1"/>
    <dgm:cxn modelId="{BFFCD557-3BBB-4B36-A29F-2C31C91838DF}" type="presParOf" srcId="{651F8B89-8AD3-42F5-BC21-6E051B6EA27B}" destId="{5963F3D4-6E22-4E4C-AACA-070C8FF3C7B8}" srcOrd="7" destOrd="0" presId="urn:microsoft.com/office/officeart/2005/8/layout/cycle1"/>
    <dgm:cxn modelId="{C835E79D-C765-4243-896D-310895C60BA0}" type="presParOf" srcId="{651F8B89-8AD3-42F5-BC21-6E051B6EA27B}" destId="{C88BE4A3-A9B4-4844-B02F-3B83B6660829}" srcOrd="8" destOrd="0" presId="urn:microsoft.com/office/officeart/2005/8/layout/cycle1"/>
    <dgm:cxn modelId="{68212ED9-786C-4897-87AE-754FBB4356C0}" type="presParOf" srcId="{651F8B89-8AD3-42F5-BC21-6E051B6EA27B}" destId="{CBDCB5B7-855B-4FC9-B2C3-D48634D437BC}" srcOrd="9" destOrd="0" presId="urn:microsoft.com/office/officeart/2005/8/layout/cycle1"/>
    <dgm:cxn modelId="{852D0371-6F3C-42E5-B440-4B2C3DFA8A19}" type="presParOf" srcId="{651F8B89-8AD3-42F5-BC21-6E051B6EA27B}" destId="{A4F1E93F-AB6B-4AEB-982B-204DB028D342}" srcOrd="10" destOrd="0" presId="urn:microsoft.com/office/officeart/2005/8/layout/cycle1"/>
    <dgm:cxn modelId="{3E590EC7-51ED-49ED-9522-A8C3D54215D9}" type="presParOf" srcId="{651F8B89-8AD3-42F5-BC21-6E051B6EA27B}" destId="{9C05002C-452A-487D-8B6E-32946C820112}"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62C10-760C-4DC9-B473-58CE42FF69F2}">
      <dsp:nvSpPr>
        <dsp:cNvPr id="0" name=""/>
        <dsp:cNvSpPr/>
      </dsp:nvSpPr>
      <dsp:spPr>
        <a:xfrm>
          <a:off x="3422032" y="122160"/>
          <a:ext cx="1942207" cy="194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a:t>
          </a:r>
          <a:endParaRPr kumimoji="0" lang="en-US"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ANALISIS LINGKUNGAN</a:t>
          </a:r>
          <a:endParaRPr kumimoji="0" lang="en-US"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ANALISIS LINGKUNGAN</a:t>
          </a:r>
          <a:endParaRPr kumimoji="0" lang="en-US" altLang="en-US" sz="1900" b="0" i="0" u="none" strike="noStrike" kern="1200"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0" i="0" u="none" strike="noStrike" kern="1200" cap="none" normalizeH="0" baseline="0">
            <a:ln>
              <a:noFill/>
            </a:ln>
            <a:solidFill>
              <a:schemeClr val="tx1"/>
            </a:solidFill>
            <a:effectLst/>
            <a:latin typeface="Arial" panose="020B0604020202020204" pitchFamily="34" charset="0"/>
          </a:endParaRPr>
        </a:p>
      </dsp:txBody>
      <dsp:txXfrm>
        <a:off x="3422032" y="122160"/>
        <a:ext cx="1942207" cy="1942207"/>
      </dsp:txXfrm>
    </dsp:sp>
    <dsp:sp modelId="{AD0EB3CA-051F-4296-9C58-8D5911A4104E}">
      <dsp:nvSpPr>
        <dsp:cNvPr id="0" name=""/>
        <dsp:cNvSpPr/>
      </dsp:nvSpPr>
      <dsp:spPr>
        <a:xfrm>
          <a:off x="-453" y="-453"/>
          <a:ext cx="5487307" cy="5487307"/>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89300-2F2A-44B3-8B1D-ADB348801D04}">
      <dsp:nvSpPr>
        <dsp:cNvPr id="0" name=""/>
        <dsp:cNvSpPr/>
      </dsp:nvSpPr>
      <dsp:spPr>
        <a:xfrm>
          <a:off x="3422032" y="3422032"/>
          <a:ext cx="1942207" cy="194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II</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FORMULASI STRATEGI</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FORMULASI</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STRATEGI</a:t>
          </a:r>
          <a:endParaRPr kumimoji="0" lang="sv-SE" altLang="en-US" sz="1900" b="0" i="0" u="none" strike="noStrike" kern="1200" cap="none" normalizeH="0" baseline="0">
            <a:ln>
              <a:noFill/>
            </a:ln>
            <a:solidFill>
              <a:schemeClr val="tx1"/>
            </a:solidFill>
            <a:effectLst/>
            <a:latin typeface="Arial" panose="020B0604020202020204" pitchFamily="34" charset="0"/>
          </a:endParaRPr>
        </a:p>
      </dsp:txBody>
      <dsp:txXfrm>
        <a:off x="3422032" y="3422032"/>
        <a:ext cx="1942207" cy="1942207"/>
      </dsp:txXfrm>
    </dsp:sp>
    <dsp:sp modelId="{30C21AE8-07CE-4F81-817D-64D7E0F4C3B2}">
      <dsp:nvSpPr>
        <dsp:cNvPr id="0" name=""/>
        <dsp:cNvSpPr/>
      </dsp:nvSpPr>
      <dsp:spPr>
        <a:xfrm>
          <a:off x="-453" y="-453"/>
          <a:ext cx="5487307" cy="5487307"/>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3F3D4-6E22-4E4C-AACA-070C8FF3C7B8}">
      <dsp:nvSpPr>
        <dsp:cNvPr id="0" name=""/>
        <dsp:cNvSpPr/>
      </dsp:nvSpPr>
      <dsp:spPr>
        <a:xfrm>
          <a:off x="122160" y="3422032"/>
          <a:ext cx="1942207" cy="194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III</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IMPLEMENTASI STRATEGI</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IMPLEMENTASI </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STRATEGI</a:t>
          </a:r>
          <a:endParaRPr kumimoji="0" lang="sv-SE" altLang="en-US" sz="1900" b="0" i="0" u="none" strike="noStrike" kern="1200" cap="none" normalizeH="0" baseline="0">
            <a:ln>
              <a:noFill/>
            </a:ln>
            <a:solidFill>
              <a:schemeClr val="tx1"/>
            </a:solidFill>
            <a:effectLst/>
            <a:latin typeface="Arial" panose="020B0604020202020204" pitchFamily="34" charset="0"/>
          </a:endParaRPr>
        </a:p>
      </dsp:txBody>
      <dsp:txXfrm>
        <a:off x="122160" y="3422032"/>
        <a:ext cx="1942207" cy="1942207"/>
      </dsp:txXfrm>
    </dsp:sp>
    <dsp:sp modelId="{C88BE4A3-A9B4-4844-B02F-3B83B6660829}">
      <dsp:nvSpPr>
        <dsp:cNvPr id="0" name=""/>
        <dsp:cNvSpPr/>
      </dsp:nvSpPr>
      <dsp:spPr>
        <a:xfrm>
          <a:off x="-453" y="-453"/>
          <a:ext cx="5487307" cy="5487307"/>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1E93F-AB6B-4AEB-982B-204DB028D342}">
      <dsp:nvSpPr>
        <dsp:cNvPr id="0" name=""/>
        <dsp:cNvSpPr/>
      </dsp:nvSpPr>
      <dsp:spPr>
        <a:xfrm>
          <a:off x="122160" y="122160"/>
          <a:ext cx="1942207" cy="194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FASE  IV</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EVALUASI DAN PENGAWASAN</a:t>
          </a:r>
          <a:endParaRPr kumimoji="0" lang="sv-SE" altLang="en-US" sz="1900" b="0"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900" b="1" i="0" u="none" strike="noStrike" kern="1200"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EVALUASI &amp; PENGAWASAN</a:t>
          </a:r>
          <a:endParaRPr kumimoji="0" lang="sv-SE" altLang="en-US" sz="1900" b="0" i="0" u="none" strike="noStrike" kern="1200" cap="none" normalizeH="0" baseline="0">
            <a:ln>
              <a:noFill/>
            </a:ln>
            <a:solidFill>
              <a:schemeClr val="tx1"/>
            </a:solidFill>
            <a:effectLst/>
            <a:latin typeface="Arial" panose="020B0604020202020204" pitchFamily="34" charset="0"/>
          </a:endParaRPr>
        </a:p>
      </dsp:txBody>
      <dsp:txXfrm>
        <a:off x="122160" y="122160"/>
        <a:ext cx="1942207" cy="1942207"/>
      </dsp:txXfrm>
    </dsp:sp>
    <dsp:sp modelId="{9C05002C-452A-487D-8B6E-32946C820112}">
      <dsp:nvSpPr>
        <dsp:cNvPr id="0" name=""/>
        <dsp:cNvSpPr/>
      </dsp:nvSpPr>
      <dsp:spPr>
        <a:xfrm>
          <a:off x="-453" y="-453"/>
          <a:ext cx="5487307" cy="5487307"/>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8/30/2023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z="5400" spc="400" dirty="0">
                <a:solidFill>
                  <a:schemeClr val="bg1"/>
                </a:solidFill>
              </a:rPr>
              <a:t>MANAJEMEN STRATEGI</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3930316" y="4700016"/>
            <a:ext cx="6804740" cy="1197864"/>
          </a:xfrm>
        </p:spPr>
        <p:txBody>
          <a:bodyPr>
            <a:normAutofit fontScale="85000" lnSpcReduction="20000"/>
          </a:bodyPr>
          <a:lstStyle/>
          <a:p>
            <a:r>
              <a:rPr lang="en-US" sz="2000" dirty="0">
                <a:solidFill>
                  <a:schemeClr val="bg1"/>
                </a:solidFill>
              </a:rPr>
              <a:t>Kamis, 31 </a:t>
            </a:r>
            <a:r>
              <a:rPr lang="en-US" sz="2000" dirty="0" err="1">
                <a:solidFill>
                  <a:schemeClr val="bg1"/>
                </a:solidFill>
              </a:rPr>
              <a:t>Agustus</a:t>
            </a:r>
            <a:r>
              <a:rPr lang="en-US" sz="2000" dirty="0">
                <a:solidFill>
                  <a:schemeClr val="bg1"/>
                </a:solidFill>
              </a:rPr>
              <a:t> 2023</a:t>
            </a:r>
          </a:p>
          <a:p>
            <a:r>
              <a:rPr lang="en-US" dirty="0" err="1"/>
              <a:t>Administrasi</a:t>
            </a:r>
            <a:r>
              <a:rPr lang="en-US" dirty="0"/>
              <a:t> Negara Universitas Lampung</a:t>
            </a:r>
          </a:p>
          <a:p>
            <a:endParaRPr lang="en-US" dirty="0"/>
          </a:p>
          <a:p>
            <a:r>
              <a:rPr lang="en-US" sz="2000" dirty="0">
                <a:solidFill>
                  <a:schemeClr val="bg1"/>
                </a:solidFill>
              </a:rPr>
              <a:t>INTAN FITRI MEUTIA, </a:t>
            </a:r>
            <a:r>
              <a:rPr lang="en-US" sz="2000" dirty="0" err="1">
                <a:solidFill>
                  <a:schemeClr val="bg1"/>
                </a:solidFill>
              </a:rPr>
              <a:t>Ph.D</a:t>
            </a:r>
            <a:endParaRPr lang="en-US" sz="2000" dirty="0">
              <a:solidFill>
                <a:schemeClr val="bg1"/>
              </a:solidFill>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829B-4411-5D2D-798D-B3A8F88A2553}"/>
              </a:ext>
            </a:extLst>
          </p:cNvPr>
          <p:cNvSpPr>
            <a:spLocks noGrp="1"/>
          </p:cNvSpPr>
          <p:nvPr>
            <p:ph type="ctrTitle"/>
          </p:nvPr>
        </p:nvSpPr>
        <p:spPr>
          <a:xfrm>
            <a:off x="1524000" y="1463040"/>
            <a:ext cx="9144000" cy="467360"/>
          </a:xfrm>
        </p:spPr>
        <p:txBody>
          <a:bodyPr>
            <a:normAutofit fontScale="90000"/>
          </a:bodyPr>
          <a:lstStyle/>
          <a:p>
            <a:r>
              <a:rPr lang="en-US" dirty="0"/>
              <a:t>URGENSI STRATEGI</a:t>
            </a:r>
            <a:endParaRPr lang="en-ID" dirty="0"/>
          </a:p>
        </p:txBody>
      </p:sp>
      <p:sp>
        <p:nvSpPr>
          <p:cNvPr id="3" name="Subtitle 2">
            <a:extLst>
              <a:ext uri="{FF2B5EF4-FFF2-40B4-BE49-F238E27FC236}">
                <a16:creationId xmlns:a16="http://schemas.microsoft.com/office/drawing/2014/main" id="{21F6147A-2E0F-5CB6-99ED-625A6355D998}"/>
              </a:ext>
            </a:extLst>
          </p:cNvPr>
          <p:cNvSpPr>
            <a:spLocks noGrp="1"/>
          </p:cNvSpPr>
          <p:nvPr>
            <p:ph type="subTitle" idx="1"/>
          </p:nvPr>
        </p:nvSpPr>
        <p:spPr>
          <a:xfrm>
            <a:off x="1527048" y="2651760"/>
            <a:ext cx="9144000" cy="3362960"/>
          </a:xfrm>
        </p:spPr>
        <p:txBody>
          <a:bodyPr>
            <a:normAutofit/>
          </a:bodyPr>
          <a:lstStyle/>
          <a:p>
            <a:pPr marL="342900" lvl="0" indent="-342900" algn="just">
              <a:lnSpc>
                <a:spcPct val="150000"/>
              </a:lnSpc>
              <a:spcAft>
                <a:spcPts val="1000"/>
              </a:spcAft>
              <a:buFont typeface="+mj-lt"/>
              <a:buAutoNum type="arabicPeriod"/>
            </a:pP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Sumber</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daya</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yang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dimiliki</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terbatas</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mj-lt"/>
              <a:buAutoNum type="arabicPeriod"/>
            </a:pPr>
            <a:r>
              <a:rPr lang="fi-FI" sz="1800" dirty="0">
                <a:effectLst/>
                <a:latin typeface="Arial Narrow" panose="020B0606020202030204" pitchFamily="34" charset="0"/>
                <a:ea typeface="Times New Roman" panose="02020603050405020304" pitchFamily="18" charset="0"/>
                <a:cs typeface="Times New Roman" panose="02020603050405020304" pitchFamily="18" charset="0"/>
              </a:rPr>
              <a:t>Ada ketidakpastian (</a:t>
            </a:r>
            <a:r>
              <a:rPr lang="fi-FI" sz="1800" i="1" dirty="0">
                <a:effectLst/>
                <a:latin typeface="Arial Narrow" panose="020B0606020202030204" pitchFamily="34" charset="0"/>
                <a:ea typeface="Times New Roman" panose="02020603050405020304" pitchFamily="18" charset="0"/>
                <a:cs typeface="Times New Roman" panose="02020603050405020304" pitchFamily="18" charset="0"/>
              </a:rPr>
              <a:t>uncertainity</a:t>
            </a:r>
            <a:r>
              <a:rPr lang="fi-FI" sz="1800" dirty="0">
                <a:effectLst/>
                <a:latin typeface="Arial Narrow" panose="020B0606020202030204" pitchFamily="34" charset="0"/>
                <a:ea typeface="Times New Roman" panose="02020603050405020304" pitchFamily="18" charset="0"/>
                <a:cs typeface="Times New Roman" panose="02020603050405020304" pitchFamily="18" charset="0"/>
              </a:rPr>
              <a:t>) mengenai kekuatan daya saing organisasi.</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Komitmen</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i="1" dirty="0">
                <a:effectLst/>
                <a:latin typeface="Arial Narrow" panose="020B0606020202030204" pitchFamily="34" charset="0"/>
                <a:ea typeface="Times New Roman" panose="02020603050405020304" pitchFamily="18" charset="0"/>
                <a:cs typeface="Times New Roman" panose="02020603050405020304" pitchFamily="18" charset="0"/>
              </a:rPr>
              <a:t>commitment</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terhadap</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sumberdaya</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tidak</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dapat</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diubah</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ID" sz="1800" dirty="0" err="1">
                <a:effectLst/>
                <a:latin typeface="Arial Narrow" panose="020B0606020202030204" pitchFamily="34" charset="0"/>
                <a:ea typeface="Times New Roman" panose="02020603050405020304" pitchFamily="18" charset="0"/>
                <a:cs typeface="Times New Roman" panose="02020603050405020304" pitchFamily="18" charset="0"/>
              </a:rPr>
              <a:t>lagi</a:t>
            </a:r>
            <a:r>
              <a:rPr lang="en-ID" sz="1800"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mj-lt"/>
              <a:buAutoNum type="arabicPeriod"/>
            </a:pPr>
            <a:r>
              <a:rPr lang="fi-FI" sz="1800" dirty="0">
                <a:effectLst/>
                <a:latin typeface="Arial Narrow" panose="020B0606020202030204" pitchFamily="34" charset="0"/>
                <a:ea typeface="Times New Roman" panose="02020603050405020304" pitchFamily="18" charset="0"/>
                <a:cs typeface="Times New Roman" panose="02020603050405020304" pitchFamily="18" charset="0"/>
              </a:rPr>
              <a:t>Keputusan-keputusan (</a:t>
            </a:r>
            <a:r>
              <a:rPr lang="fi-FI" sz="1800" i="1" dirty="0">
                <a:effectLst/>
                <a:latin typeface="Arial Narrow" panose="020B0606020202030204" pitchFamily="34" charset="0"/>
                <a:ea typeface="Times New Roman" panose="02020603050405020304" pitchFamily="18" charset="0"/>
                <a:cs typeface="Times New Roman" panose="02020603050405020304" pitchFamily="18" charset="0"/>
              </a:rPr>
              <a:t>decisions</a:t>
            </a:r>
            <a:r>
              <a:rPr lang="fi-FI" sz="1800" dirty="0">
                <a:effectLst/>
                <a:latin typeface="Arial Narrow" panose="020B0606020202030204" pitchFamily="34" charset="0"/>
                <a:ea typeface="Times New Roman" panose="02020603050405020304" pitchFamily="18" charset="0"/>
                <a:cs typeface="Times New Roman" panose="02020603050405020304" pitchFamily="18" charset="0"/>
              </a:rPr>
              <a:t>) harus dikoordinasikan antar bagian sepanjang waktu.</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Ada </a:t>
            </a:r>
            <a:r>
              <a:rPr lang="en-US" sz="1800" dirty="0" err="1">
                <a:effectLst/>
                <a:latin typeface="Arial Narrow" panose="020B0606020202030204" pitchFamily="34" charset="0"/>
                <a:ea typeface="Times New Roman" panose="02020603050405020304" pitchFamily="18" charset="0"/>
                <a:cs typeface="Times New Roman" panose="02020603050405020304" pitchFamily="18" charset="0"/>
              </a:rPr>
              <a:t>ketidakpastian</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dirty="0" err="1">
                <a:effectLst/>
                <a:latin typeface="Arial Narrow" panose="020B0606020202030204" pitchFamily="34" charset="0"/>
                <a:ea typeface="Times New Roman" panose="02020603050405020304" pitchFamily="18" charset="0"/>
                <a:cs typeface="Times New Roman" panose="02020603050405020304" pitchFamily="18" charset="0"/>
              </a:rPr>
              <a:t>mengenai</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dirty="0" err="1">
                <a:effectLst/>
                <a:latin typeface="Arial Narrow" panose="020B0606020202030204" pitchFamily="34" charset="0"/>
                <a:ea typeface="Times New Roman" panose="02020603050405020304" pitchFamily="18" charset="0"/>
                <a:cs typeface="Times New Roman" panose="02020603050405020304" pitchFamily="18" charset="0"/>
              </a:rPr>
              <a:t>pengendalian</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dirty="0" err="1">
                <a:effectLst/>
                <a:latin typeface="Arial Narrow" panose="020B0606020202030204" pitchFamily="34" charset="0"/>
                <a:ea typeface="Times New Roman" panose="02020603050405020304" pitchFamily="18" charset="0"/>
                <a:cs typeface="Times New Roman" panose="02020603050405020304" pitchFamily="18" charset="0"/>
              </a:rPr>
              <a:t>inisiatif</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D" dirty="0"/>
          </a:p>
        </p:txBody>
      </p:sp>
      <p:sp>
        <p:nvSpPr>
          <p:cNvPr id="5" name="TextBox 4">
            <a:extLst>
              <a:ext uri="{FF2B5EF4-FFF2-40B4-BE49-F238E27FC236}">
                <a16:creationId xmlns:a16="http://schemas.microsoft.com/office/drawing/2014/main" id="{F1A4498D-7212-DA92-6DAB-ACA82EF15436}"/>
              </a:ext>
            </a:extLst>
          </p:cNvPr>
          <p:cNvSpPr txBox="1"/>
          <p:nvPr/>
        </p:nvSpPr>
        <p:spPr>
          <a:xfrm>
            <a:off x="2936240" y="1930400"/>
            <a:ext cx="6096000" cy="646331"/>
          </a:xfrm>
          <a:prstGeom prst="rect">
            <a:avLst/>
          </a:prstGeom>
          <a:noFill/>
        </p:spPr>
        <p:txBody>
          <a:bodyPr wrap="square">
            <a:spAutoFit/>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the reason why firms succeed or fail is perhaps the central question in strategy</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Porter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dalam</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Wheelen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dan Hunger (1995:1) </a:t>
            </a:r>
            <a:endParaRPr lang="en-ID" dirty="0"/>
          </a:p>
        </p:txBody>
      </p:sp>
    </p:spTree>
    <p:extLst>
      <p:ext uri="{BB962C8B-B14F-4D97-AF65-F5344CB8AC3E}">
        <p14:creationId xmlns:p14="http://schemas.microsoft.com/office/powerpoint/2010/main" val="196033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C6C7-24B2-FEA6-739C-682D18836B09}"/>
              </a:ext>
            </a:extLst>
          </p:cNvPr>
          <p:cNvSpPr>
            <a:spLocks noGrp="1"/>
          </p:cNvSpPr>
          <p:nvPr>
            <p:ph type="ctrTitle"/>
          </p:nvPr>
        </p:nvSpPr>
        <p:spPr>
          <a:xfrm>
            <a:off x="1524000" y="1463040"/>
            <a:ext cx="9144000" cy="3464560"/>
          </a:xfrm>
        </p:spPr>
        <p:txBody>
          <a:bodyPr>
            <a:normAutofit fontScale="90000"/>
          </a:bodyPr>
          <a:lstStyle/>
          <a:p>
            <a:r>
              <a:rPr lang="en-ID" sz="1800" dirty="0">
                <a:effectLst/>
                <a:latin typeface="Arial Narrow" panose="020B0606020202030204" pitchFamily="34" charset="0"/>
                <a:ea typeface="Calibri" panose="020F0502020204030204" pitchFamily="34" charset="0"/>
                <a:cs typeface="Times New Roman" panose="02020603050405020304" pitchFamily="18" charset="0"/>
              </a:rPr>
              <a:t>strategi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perlu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dibedakan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taktik</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r>
              <a:rPr lang="en-ID" sz="1800" dirty="0">
                <a:effectLst/>
                <a:latin typeface="Arial Narrow" panose="020B0606020202030204" pitchFamily="34" charset="0"/>
                <a:ea typeface="Calibri" panose="020F0502020204030204" pitchFamily="34" charset="0"/>
                <a:cs typeface="Times New Roman" panose="02020603050405020304" pitchFamily="18" charset="0"/>
              </a:rPr>
              <a:t>Dari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pengertian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yang paling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sederhana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dapat</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dibedakan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bahwa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strategi (</a:t>
            </a:r>
            <a:r>
              <a:rPr lang="en-ID" sz="1800" i="1" dirty="0">
                <a:effectLst/>
                <a:latin typeface="Arial Narrow" panose="020B0606020202030204" pitchFamily="34" charset="0"/>
                <a:ea typeface="Calibri" panose="020F0502020204030204" pitchFamily="34" charset="0"/>
                <a:cs typeface="Times New Roman" panose="02020603050405020304" pitchFamily="18" charset="0"/>
              </a:rPr>
              <a:t>strategy</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adalah</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saat</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dimana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memutuskan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apa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harus</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dikerjakan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sedangkan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taktik</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i="1" dirty="0">
                <a:effectLst/>
                <a:latin typeface="Arial Narrow" panose="020B0606020202030204" pitchFamily="34" charset="0"/>
                <a:ea typeface="Calibri" panose="020F0502020204030204" pitchFamily="34" charset="0"/>
                <a:cs typeface="Times New Roman" panose="02020603050405020304" pitchFamily="18" charset="0"/>
              </a:rPr>
              <a:t>tactics</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adalah</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saat</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dimana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memutuskan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bagaimana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mengerjakan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sesuatu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a:t>
            </a: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r>
              <a:rPr lang="en-ID" sz="1800" dirty="0">
                <a:effectLst/>
                <a:latin typeface="Arial Narrow" panose="020B0606020202030204" pitchFamily="34" charset="0"/>
                <a:ea typeface="Calibri" panose="020F0502020204030204" pitchFamily="34" charset="0"/>
                <a:cs typeface="Times New Roman" panose="02020603050405020304" pitchFamily="18" charset="0"/>
              </a:rPr>
              <a:t>Ada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beberapa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pendapat</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pakar</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membedakan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strategi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taktik</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Brucker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berpendapat</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bahwa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strategi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adalah</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mengerjakan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sesuatu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benar</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i="1" dirty="0">
                <a:effectLst/>
                <a:latin typeface="Arial Narrow" panose="020B0606020202030204" pitchFamily="34" charset="0"/>
                <a:ea typeface="Calibri" panose="020F0502020204030204" pitchFamily="34" charset="0"/>
                <a:cs typeface="Times New Roman" panose="02020603050405020304" pitchFamily="18" charset="0"/>
              </a:rPr>
              <a:t>doing the right things</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br>
              <a:rPr lang="en-ID" sz="1800" dirty="0">
                <a:effectLst/>
                <a:latin typeface="Arial Narrow" panose="020B0606020202030204" pitchFamily="34" charset="0"/>
                <a:ea typeface="Calibri" panose="020F0502020204030204" pitchFamily="34" charset="0"/>
                <a:cs typeface="Times New Roman" panose="02020603050405020304" pitchFamily="18" charset="0"/>
              </a:rPr>
            </a:br>
            <a:r>
              <a:rPr lang="en-ID" sz="1800" dirty="0">
                <a:effectLst/>
                <a:latin typeface="Arial Narrow" panose="020B0606020202030204" pitchFamily="34" charset="0"/>
                <a:ea typeface="Calibri" panose="020F0502020204030204" pitchFamily="34" charset="0"/>
                <a:cs typeface="Times New Roman" panose="02020603050405020304" pitchFamily="18" charset="0"/>
              </a:rPr>
              <a:t>dan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taktik</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adalah</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mengerjakan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sesuatu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benar</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i="1" dirty="0">
                <a:effectLst/>
                <a:latin typeface="Arial Narrow" panose="020B0606020202030204" pitchFamily="34" charset="0"/>
                <a:ea typeface="Calibri" panose="020F0502020204030204" pitchFamily="34" charset="0"/>
                <a:cs typeface="Times New Roman" panose="02020603050405020304" pitchFamily="18" charset="0"/>
              </a:rPr>
              <a:t>doing the things right</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ID" dirty="0"/>
          </a:p>
        </p:txBody>
      </p:sp>
    </p:spTree>
    <p:extLst>
      <p:ext uri="{BB962C8B-B14F-4D97-AF65-F5344CB8AC3E}">
        <p14:creationId xmlns:p14="http://schemas.microsoft.com/office/powerpoint/2010/main" val="322317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err="1"/>
              <a:t>Manfaat</a:t>
            </a:r>
            <a:r>
              <a:rPr lang="en-US" sz="5400" dirty="0"/>
              <a:t> </a:t>
            </a:r>
            <a:r>
              <a:rPr lang="en-US" sz="5400" dirty="0" err="1"/>
              <a:t>Manajemen</a:t>
            </a:r>
            <a:r>
              <a:rPr lang="en-US" sz="5400" dirty="0"/>
              <a:t> Strategi</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4549775" cy="823912"/>
          </a:xfrm>
        </p:spPr>
        <p:txBody>
          <a:bodyPr>
            <a:normAutofit fontScale="85000" lnSpcReduction="10000"/>
          </a:bodyPr>
          <a:lstStyle/>
          <a:p>
            <a:pPr marL="342900" lvl="0" indent="-342900" algn="just">
              <a:lnSpc>
                <a:spcPct val="150000"/>
              </a:lnSpc>
              <a:spcAft>
                <a:spcPts val="1000"/>
              </a:spcAft>
              <a:buFont typeface="+mj-lt"/>
              <a:buAutoNum type="arabicPeriod"/>
            </a:pPr>
            <a:r>
              <a:rPr lang="nl-NL" sz="1800" b="1" dirty="0">
                <a:effectLst/>
                <a:latin typeface="Arial Narrow" panose="020B0606020202030204" pitchFamily="34" charset="0"/>
                <a:ea typeface="Calibri" panose="020F0502020204030204" pitchFamily="34" charset="0"/>
                <a:cs typeface="Times New Roman" panose="02020603050405020304" pitchFamily="18" charset="0"/>
              </a:rPr>
              <a:t>Manfaat Finansial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1" y="2505075"/>
            <a:ext cx="2504440" cy="3684588"/>
          </a:xfrm>
        </p:spPr>
        <p:txBody>
          <a:bodyPr>
            <a:normAutofit fontScale="85000" lnSpcReduction="10000"/>
          </a:bodyPr>
          <a:lstStyle/>
          <a:p>
            <a:pPr marL="457200" algn="just">
              <a:lnSpc>
                <a:spcPct val="150000"/>
              </a:lnSpc>
              <a:spcAft>
                <a:spcPts val="1000"/>
              </a:spcAft>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Manfaat paling utama adalah tendensi untuk menaikkan tingkat keuntungan perusahaan meskipun kenaikan keuntungan tidak secara otomatis dengan menerapkan manajemen strategis.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783206" y="1681163"/>
            <a:ext cx="4572182" cy="391477"/>
          </a:xfrm>
        </p:spPr>
        <p:txBody>
          <a:bodyPr>
            <a:normAutofit fontScale="85000" lnSpcReduction="10000"/>
          </a:bodyPr>
          <a:lstStyle/>
          <a:p>
            <a:pPr lvl="0" algn="just">
              <a:lnSpc>
                <a:spcPct val="150000"/>
              </a:lnSpc>
              <a:spcAft>
                <a:spcPts val="1000"/>
              </a:spcAft>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2. </a:t>
            </a:r>
            <a:r>
              <a:rPr lang="en-US" sz="1800" b="1" dirty="0" err="1">
                <a:effectLst/>
                <a:latin typeface="Arial Narrow" panose="020B0606020202030204" pitchFamily="34" charset="0"/>
                <a:ea typeface="Calibri" panose="020F0502020204030204" pitchFamily="34" charset="0"/>
                <a:cs typeface="Times New Roman" panose="02020603050405020304" pitchFamily="18" charset="0"/>
              </a:rPr>
              <a:t>Manfaat</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b="1" dirty="0" err="1">
                <a:effectLst/>
                <a:latin typeface="Arial Narrow" panose="020B0606020202030204" pitchFamily="34" charset="0"/>
                <a:ea typeface="Calibri" panose="020F0502020204030204" pitchFamily="34" charset="0"/>
                <a:cs typeface="Times New Roman" panose="02020603050405020304" pitchFamily="18" charset="0"/>
              </a:rPr>
              <a:t>Nonfinansial</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5222240" y="1986914"/>
            <a:ext cx="6654800" cy="4871086"/>
          </a:xfrm>
        </p:spPr>
        <p:txBody>
          <a:bodyPr>
            <a:normAutofit fontScale="85000" lnSpcReduction="10000"/>
          </a:bodyPr>
          <a:lstStyle/>
          <a:p>
            <a:pPr marL="0" lvl="0" indent="-360000" algn="just">
              <a:lnSpc>
                <a:spcPct val="120000"/>
              </a:lnSpc>
              <a:spcBef>
                <a:spcPts val="0"/>
              </a:spcBef>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Memungkinkan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identifikasi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penentuan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prioritas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dan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eksploitasi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peluang</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Memberikan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pandangan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objektif</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atas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masalah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manajemen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Merepresentasikan kerangka kerja untuk aktivitas control dan koordinasi yang lebih baik.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Meminimalkan efek dari kondisi dan perubahan yang jelek.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Memungkinkan agar keputusan besar dapat mendukung lebih baik tujuan yang telah ditetapkan.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Memungkinkan alokasi waktu dan sumber daya yang lebih efektif untuk peluang yang telah teridentifikasi.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Memungkinkan alokasi sumber daya dan waktu yang lebih sedikit untuk mengoreksi keputusan yang salah atau tidak terencana.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Menciptakan kerangka kerja untuk komunikasi internal diantara staf.</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Membantu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mengintegrasikan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perilaku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individu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kedalam</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usaha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bersama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Memberikan dasar untuk mengklarifikasi tanggung jawab individu.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Mendorong</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pemikiran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masa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depan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Menyediakan pendekatan kooperatif, terintegrasi, dan antusias untuk menghadapi masalah dan peluang.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Mendorong</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terciptanya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sikap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positif</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terhadap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perubahan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60000" algn="just">
              <a:lnSpc>
                <a:spcPct val="120000"/>
              </a:lnSpc>
              <a:spcBef>
                <a:spcPts val="0"/>
              </a:spcBef>
              <a:spcAft>
                <a:spcPts val="1000"/>
              </a:spcAft>
              <a:buFont typeface="+mj-lt"/>
              <a:buAutoNum type="arabicPeriod"/>
            </a:pPr>
            <a:r>
              <a:rPr lang="nl-NL" sz="1800" dirty="0">
                <a:effectLst/>
                <a:latin typeface="Arial Narrow" panose="020B0606020202030204" pitchFamily="34" charset="0"/>
                <a:ea typeface="Calibri" panose="020F0502020204030204" pitchFamily="34" charset="0"/>
                <a:cs typeface="Times New Roman" panose="02020603050405020304" pitchFamily="18" charset="0"/>
              </a:rPr>
              <a:t>Memberikan tingkat kedisiplinan dan formalitas kepada manajemen suatu bisnis.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476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normAutofit fontScale="90000"/>
          </a:bodyPr>
          <a:lstStyle/>
          <a:p>
            <a:r>
              <a:rPr lang="en-US" dirty="0" err="1"/>
              <a:t>Kendala</a:t>
            </a:r>
            <a:r>
              <a:rPr lang="en-US" dirty="0"/>
              <a:t> </a:t>
            </a:r>
            <a:r>
              <a:rPr lang="en-US" dirty="0" err="1"/>
              <a:t>dalam</a:t>
            </a:r>
            <a:r>
              <a:rPr lang="en-US" dirty="0"/>
              <a:t> </a:t>
            </a:r>
            <a:r>
              <a:rPr lang="en-US" dirty="0" err="1"/>
              <a:t>Perencanaan</a:t>
            </a:r>
            <a:r>
              <a:rPr lang="en-US" dirty="0"/>
              <a:t> </a:t>
            </a:r>
            <a:r>
              <a:rPr lang="en-US" dirty="0" err="1"/>
              <a:t>Strategis</a:t>
            </a:r>
            <a:endParaRPr lang="en-US" dirty="0"/>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normAutofit fontScale="62500" lnSpcReduction="20000"/>
          </a:bodyPr>
          <a:lstStyle/>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Struktur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penghargaan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remunerasi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buruk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Sibuk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menyelesaikan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lain.</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Membuang-buang</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waktu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Terlalu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mahal.</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Kemalasan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Puas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kesuksesan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Takut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gagal</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Terlalu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percaya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diri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Pengalaman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buruk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di masa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lalu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Kepentingan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pribadi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Ketakutan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atas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sesuatu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tidak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diketahui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Perbedaan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pendapat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jujur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Kecurigaan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a:srcRect t="63" b="63"/>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a:srcRect t="177" b="177"/>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a:srcRect t="209" b="209"/>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Presentation Title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13</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9/3/20XX</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14</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Presentation Title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n-US" dirty="0"/>
              <a:t>Intan Fitri Meutia, Ph.D.</a:t>
            </a:r>
          </a:p>
          <a:p>
            <a:r>
              <a:rPr lang="en-US" dirty="0"/>
              <a:t>intan.fitri@fisip.unila.ac.id</a:t>
            </a:r>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normAutofit fontScale="90000"/>
          </a:bodyPr>
          <a:lstStyle/>
          <a:p>
            <a:r>
              <a:rPr lang="en-US" b="1" cap="all" spc="400" dirty="0">
                <a:solidFill>
                  <a:schemeClr val="bg1"/>
                </a:solidFill>
                <a:latin typeface="+mn-lt"/>
              </a:rPr>
              <a:t>KONSEP DAN MODEL MANAJEMEN STRATEGIS</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1800" dirty="0" err="1">
                <a:solidFill>
                  <a:schemeClr val="bg1"/>
                </a:solidFill>
              </a:rPr>
              <a:t>Definisi</a:t>
            </a:r>
            <a:r>
              <a:rPr lang="en-US" sz="1800" dirty="0">
                <a:solidFill>
                  <a:schemeClr val="bg1"/>
                </a:solidFill>
              </a:rPr>
              <a:t> </a:t>
            </a:r>
            <a:r>
              <a:rPr lang="en-US" sz="1800" dirty="0" err="1">
                <a:solidFill>
                  <a:schemeClr val="bg1"/>
                </a:solidFill>
              </a:rPr>
              <a:t>Manajemen</a:t>
            </a:r>
            <a:r>
              <a:rPr lang="en-US" sz="1800" dirty="0">
                <a:solidFill>
                  <a:schemeClr val="bg1"/>
                </a:solidFill>
              </a:rPr>
              <a:t> </a:t>
            </a:r>
            <a:r>
              <a:rPr lang="en-US" sz="1800" dirty="0" err="1">
                <a:solidFill>
                  <a:schemeClr val="bg1"/>
                </a:solidFill>
              </a:rPr>
              <a:t>Strategis</a:t>
            </a:r>
            <a:endParaRPr lang="en-US" sz="1800" dirty="0">
              <a:solidFill>
                <a:schemeClr val="bg1"/>
              </a:solidFill>
            </a:endParaRPr>
          </a:p>
          <a:p>
            <a:pPr algn="r"/>
            <a:r>
              <a:rPr lang="en-US" sz="1800" dirty="0" err="1">
                <a:solidFill>
                  <a:schemeClr val="bg1"/>
                </a:solidFill>
              </a:rPr>
              <a:t>Pengertian</a:t>
            </a:r>
            <a:r>
              <a:rPr lang="en-US" sz="1800" dirty="0">
                <a:solidFill>
                  <a:schemeClr val="bg1"/>
                </a:solidFill>
              </a:rPr>
              <a:t> </a:t>
            </a:r>
            <a:r>
              <a:rPr lang="en-US" sz="1800" dirty="0" err="1">
                <a:solidFill>
                  <a:schemeClr val="bg1"/>
                </a:solidFill>
              </a:rPr>
              <a:t>Strategis</a:t>
            </a:r>
            <a:endParaRPr lang="en-US" sz="1800" dirty="0">
              <a:solidFill>
                <a:schemeClr val="bg1"/>
              </a:solidFill>
            </a:endParaRPr>
          </a:p>
          <a:p>
            <a:pPr algn="r"/>
            <a:r>
              <a:rPr lang="en-US" sz="1800" dirty="0" err="1">
                <a:solidFill>
                  <a:schemeClr val="bg1"/>
                </a:solidFill>
              </a:rPr>
              <a:t>Berpikir</a:t>
            </a:r>
            <a:r>
              <a:rPr lang="en-US" sz="1800" dirty="0">
                <a:solidFill>
                  <a:schemeClr val="bg1"/>
                </a:solidFill>
              </a:rPr>
              <a:t> </a:t>
            </a:r>
            <a:r>
              <a:rPr lang="en-US" sz="1800" dirty="0" err="1">
                <a:solidFill>
                  <a:schemeClr val="bg1"/>
                </a:solidFill>
              </a:rPr>
              <a:t>Strategis</a:t>
            </a:r>
            <a:endParaRPr lang="en-US" sz="1800" dirty="0">
              <a:solidFill>
                <a:schemeClr val="bg1"/>
              </a:solidFill>
            </a:endParaRPr>
          </a:p>
          <a:p>
            <a:pPr algn="r"/>
            <a:r>
              <a:rPr lang="en-US" sz="1800" dirty="0" err="1">
                <a:solidFill>
                  <a:schemeClr val="bg1"/>
                </a:solidFill>
              </a:rPr>
              <a:t>Elemen</a:t>
            </a:r>
            <a:r>
              <a:rPr lang="en-US" sz="1800" dirty="0">
                <a:solidFill>
                  <a:schemeClr val="bg1"/>
                </a:solidFill>
              </a:rPr>
              <a:t> </a:t>
            </a:r>
            <a:r>
              <a:rPr lang="en-US" sz="1800" dirty="0" err="1">
                <a:solidFill>
                  <a:schemeClr val="bg1"/>
                </a:solidFill>
              </a:rPr>
              <a:t>Manajemen</a:t>
            </a:r>
            <a:r>
              <a:rPr lang="en-US" sz="1800" dirty="0">
                <a:solidFill>
                  <a:schemeClr val="bg1"/>
                </a:solidFill>
              </a:rPr>
              <a:t> </a:t>
            </a:r>
            <a:r>
              <a:rPr lang="en-US" sz="1800" dirty="0" err="1">
                <a:solidFill>
                  <a:schemeClr val="bg1"/>
                </a:solidFill>
              </a:rPr>
              <a:t>Strategis</a:t>
            </a:r>
            <a:endParaRPr lang="en-US" sz="1800" dirty="0">
              <a:solidFill>
                <a:schemeClr val="bg1"/>
              </a:solidFill>
            </a:endParaRPr>
          </a:p>
          <a:p>
            <a:pPr algn="r"/>
            <a:r>
              <a:rPr lang="en-US" sz="1800" dirty="0" err="1">
                <a:solidFill>
                  <a:schemeClr val="bg1"/>
                </a:solidFill>
              </a:rPr>
              <a:t>Konsep</a:t>
            </a:r>
            <a:r>
              <a:rPr lang="en-US" sz="1800" dirty="0">
                <a:solidFill>
                  <a:schemeClr val="bg1"/>
                </a:solidFill>
              </a:rPr>
              <a:t> Dasar Proses </a:t>
            </a:r>
            <a:r>
              <a:rPr lang="en-US" sz="1800" dirty="0" err="1">
                <a:solidFill>
                  <a:schemeClr val="bg1"/>
                </a:solidFill>
              </a:rPr>
              <a:t>Manajemen</a:t>
            </a:r>
            <a:r>
              <a:rPr lang="en-US" sz="1800" dirty="0">
                <a:solidFill>
                  <a:schemeClr val="bg1"/>
                </a:solidFill>
              </a:rPr>
              <a:t> </a:t>
            </a:r>
            <a:r>
              <a:rPr lang="en-US" sz="1800" dirty="0" err="1">
                <a:solidFill>
                  <a:schemeClr val="bg1"/>
                </a:solidFill>
              </a:rPr>
              <a:t>Strategis</a:t>
            </a:r>
            <a:endParaRPr lang="en-US" sz="1800" dirty="0">
              <a:solidFill>
                <a:schemeClr val="bg1"/>
              </a:solidFill>
            </a:endParaRPr>
          </a:p>
          <a:p>
            <a:pPr algn="r"/>
            <a:r>
              <a:rPr lang="en-US" sz="1800" dirty="0" err="1">
                <a:solidFill>
                  <a:schemeClr val="bg1"/>
                </a:solidFill>
              </a:rPr>
              <a:t>Urgensi</a:t>
            </a:r>
            <a:r>
              <a:rPr lang="en-US" sz="1800" dirty="0">
                <a:solidFill>
                  <a:schemeClr val="bg1"/>
                </a:solidFill>
              </a:rPr>
              <a:t> Strategi</a:t>
            </a:r>
          </a:p>
          <a:p>
            <a:pPr algn="r"/>
            <a:r>
              <a:rPr lang="en-US" dirty="0" err="1"/>
              <a:t>Manfaat</a:t>
            </a:r>
            <a:r>
              <a:rPr lang="en-US" dirty="0"/>
              <a:t> </a:t>
            </a:r>
            <a:r>
              <a:rPr lang="en-US" dirty="0" err="1"/>
              <a:t>Manajemen</a:t>
            </a:r>
            <a:r>
              <a:rPr lang="en-US" dirty="0"/>
              <a:t> Strategi</a:t>
            </a:r>
          </a:p>
          <a:p>
            <a:pPr algn="r"/>
            <a:r>
              <a:rPr lang="en-US" sz="1800" dirty="0" err="1">
                <a:solidFill>
                  <a:schemeClr val="bg1"/>
                </a:solidFill>
              </a:rPr>
              <a:t>Kendala</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Perencanaan</a:t>
            </a:r>
            <a:r>
              <a:rPr lang="en-US" sz="1800" dirty="0">
                <a:solidFill>
                  <a:schemeClr val="bg1"/>
                </a:solidFill>
              </a:rPr>
              <a:t> </a:t>
            </a:r>
            <a:r>
              <a:rPr lang="en-US" sz="1800" dirty="0" err="1">
                <a:solidFill>
                  <a:schemeClr val="bg1"/>
                </a:solidFill>
              </a:rPr>
              <a:t>Strategis</a:t>
            </a:r>
            <a:endParaRPr lang="en-US" sz="1800" dirty="0">
              <a:solidFill>
                <a:schemeClr val="bg1"/>
              </a:solidFill>
            </a:endParaRPr>
          </a:p>
          <a:p>
            <a:pPr algn="r"/>
            <a:endParaRPr lang="en-US" sz="1800" dirty="0">
              <a:solidFill>
                <a:schemeClr val="bg1"/>
              </a:solidFill>
            </a:endParaRP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normAutofit fontScale="90000"/>
          </a:bodyPr>
          <a:lstStyle/>
          <a:p>
            <a:r>
              <a:rPr lang="en-US" sz="5400" dirty="0"/>
              <a:t>Strategic Management</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normAutofit/>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r>
              <a:rPr lang="en-US" sz="1800" b="1" i="1" dirty="0">
                <a:effectLst/>
                <a:latin typeface="Arial Narrow" panose="020B0606020202030204" pitchFamily="34" charset="0"/>
                <a:ea typeface="Calibri" panose="020F0502020204030204" pitchFamily="34" charset="0"/>
                <a:cs typeface="Times New Roman" panose="02020603050405020304" pitchFamily="18" charset="0"/>
              </a:rPr>
              <a:t>is the set of managerial decisions and actions that determines the long-run performance of a corporation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p>
          <a:p>
            <a:endParaRPr lang="en-US" sz="1800" dirty="0">
              <a:latin typeface="Arial Narrow" panose="020B0606020202030204" pitchFamily="34" charset="0"/>
              <a:ea typeface="Calibri" panose="020F0502020204030204" pitchFamily="34" charset="0"/>
              <a:cs typeface="Times New Roman" panose="02020603050405020304" pitchFamily="18" charset="0"/>
            </a:endParaRPr>
          </a:p>
          <a:p>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Wheelen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dan Hunger (1995:7) </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9/3/20XX</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strategy as the skillful employment and coordination of tactics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and “as artful planning and management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dirty="0" err="1"/>
              <a:t>Definis</a:t>
            </a:r>
            <a:r>
              <a:rPr lang="en-US" dirty="0"/>
              <a:t> Strategi </a:t>
            </a:r>
            <a:r>
              <a:rPr lang="en-US" dirty="0" err="1"/>
              <a:t>menurut</a:t>
            </a:r>
            <a:r>
              <a:rPr lang="en-US" dirty="0"/>
              <a:t> terminology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berasal</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dari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kata Yunani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yaitu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strategeia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artinya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seni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atau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ilmu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menjadi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seorang</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jenderal</a:t>
            </a:r>
            <a:endParaRPr lang="en-US" dirty="0"/>
          </a:p>
        </p:txBody>
      </p:sp>
    </p:spTree>
    <p:extLst>
      <p:ext uri="{BB962C8B-B14F-4D97-AF65-F5344CB8AC3E}">
        <p14:creationId xmlns:p14="http://schemas.microsoft.com/office/powerpoint/2010/main" val="22278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A811-FEC7-49F0-708B-673157F39689}"/>
              </a:ext>
            </a:extLst>
          </p:cNvPr>
          <p:cNvSpPr>
            <a:spLocks noGrp="1"/>
          </p:cNvSpPr>
          <p:nvPr>
            <p:ph type="ctrTitle"/>
          </p:nvPr>
        </p:nvSpPr>
        <p:spPr/>
        <p:txBody>
          <a:bodyPr>
            <a:normAutofit fontScale="90000"/>
          </a:bodyPr>
          <a:lstStyle/>
          <a:p>
            <a:r>
              <a:rPr lang="en-US" dirty="0"/>
              <a:t>1. </a:t>
            </a:r>
            <a:r>
              <a:rPr lang="en-US" dirty="0" err="1"/>
              <a:t>Militer</a:t>
            </a:r>
            <a:br>
              <a:rPr lang="en-US" dirty="0"/>
            </a:br>
            <a:r>
              <a:rPr lang="en-US" dirty="0"/>
              <a:t>2. </a:t>
            </a:r>
            <a:r>
              <a:rPr lang="en-US" dirty="0" err="1"/>
              <a:t>Bisnis</a:t>
            </a:r>
            <a:br>
              <a:rPr lang="en-US" dirty="0"/>
            </a:br>
            <a:r>
              <a:rPr lang="en-US" dirty="0"/>
              <a:t>3. </a:t>
            </a:r>
            <a:r>
              <a:rPr lang="en-US" dirty="0" err="1"/>
              <a:t>publik</a:t>
            </a:r>
            <a:endParaRPr lang="en-ID" dirty="0"/>
          </a:p>
        </p:txBody>
      </p:sp>
      <p:sp>
        <p:nvSpPr>
          <p:cNvPr id="3" name="Subtitle 2">
            <a:extLst>
              <a:ext uri="{FF2B5EF4-FFF2-40B4-BE49-F238E27FC236}">
                <a16:creationId xmlns:a16="http://schemas.microsoft.com/office/drawing/2014/main" id="{FCB3EA7F-86A8-7859-3F60-7615335BA34B}"/>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406551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AE94-B207-0BCD-6EC8-4B37D21AA136}"/>
              </a:ext>
            </a:extLst>
          </p:cNvPr>
          <p:cNvSpPr>
            <a:spLocks noGrp="1"/>
          </p:cNvSpPr>
          <p:nvPr>
            <p:ph type="ctrTitle"/>
          </p:nvPr>
        </p:nvSpPr>
        <p:spPr/>
        <p:txBody>
          <a:bodyPr/>
          <a:lstStyle/>
          <a:p>
            <a:r>
              <a:rPr lang="en-ID" sz="1800" dirty="0">
                <a:effectLst/>
                <a:latin typeface="Arial Narrow" panose="020B0606020202030204" pitchFamily="34" charset="0"/>
                <a:ea typeface="Calibri" panose="020F0502020204030204" pitchFamily="34" charset="0"/>
                <a:cs typeface="Times New Roman" panose="02020603050405020304" pitchFamily="18" charset="0"/>
              </a:rPr>
              <a:t>Stoner dan Freeman (1992)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mendefinisikan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konsep</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strategi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berdasarkan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dua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perspektif</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berbeda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yakni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Subtitle 2">
            <a:extLst>
              <a:ext uri="{FF2B5EF4-FFF2-40B4-BE49-F238E27FC236}">
                <a16:creationId xmlns:a16="http://schemas.microsoft.com/office/drawing/2014/main" id="{57E25A94-6A54-0E6F-CD41-CAD7E15BDD59}"/>
              </a:ext>
            </a:extLst>
          </p:cNvPr>
          <p:cNvSpPr>
            <a:spLocks noGrp="1"/>
          </p:cNvSpPr>
          <p:nvPr>
            <p:ph type="subTitle" idx="1"/>
          </p:nvPr>
        </p:nvSpPr>
        <p:spPr/>
        <p:txBody>
          <a:bodyPr>
            <a:normAutofit fontScale="92500" lnSpcReduction="20000"/>
          </a:bodyPr>
          <a:lstStyle/>
          <a:p>
            <a:pPr marL="342900" indent="-342900">
              <a:buAutoNum type="arabicPeriod"/>
            </a:pPr>
            <a:r>
              <a:rPr lang="en-ID" sz="1800" dirty="0">
                <a:effectLst/>
                <a:latin typeface="Arial Narrow" panose="020B0606020202030204" pitchFamily="34" charset="0"/>
                <a:ea typeface="Calibri" panose="020F0502020204030204" pitchFamily="34" charset="0"/>
                <a:cs typeface="Times New Roman" panose="02020603050405020304" pitchFamily="18" charset="0"/>
              </a:rPr>
              <a:t>Dari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perspektif</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apa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ingin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dilakukan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oleh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suatu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organisasi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i="1" dirty="0">
                <a:effectLst/>
                <a:latin typeface="Arial Narrow" panose="020B0606020202030204" pitchFamily="34" charset="0"/>
                <a:ea typeface="Calibri" panose="020F0502020204030204" pitchFamily="34" charset="0"/>
                <a:cs typeface="Times New Roman" panose="02020603050405020304" pitchFamily="18" charset="0"/>
              </a:rPr>
              <a:t>intends to do</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Strategi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didefinisikan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sebagai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suatu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program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menentukan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dan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mencapai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tujuan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organisasi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dan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mengimplementasikan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misinya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Manajer</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aktif</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lingkungan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berubah</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p>
          <a:p>
            <a:pPr marL="457200" indent="-457200">
              <a:buAutoNum type="arabicPeriod"/>
            </a:pPr>
            <a:r>
              <a:rPr lang="en-ID" sz="1800" dirty="0">
                <a:effectLst/>
                <a:latin typeface="Arial Narrow" panose="020B0606020202030204" pitchFamily="34" charset="0"/>
                <a:ea typeface="Calibri" panose="020F0502020204030204" pitchFamily="34" charset="0"/>
                <a:cs typeface="Times New Roman" panose="02020603050405020304" pitchFamily="18" charset="0"/>
              </a:rPr>
              <a:t>Dari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perspektif</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apa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akhirnya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dilakukan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i="1" dirty="0">
                <a:effectLst/>
                <a:latin typeface="Arial Narrow" panose="020B0606020202030204" pitchFamily="34" charset="0"/>
                <a:ea typeface="Calibri" panose="020F0502020204030204" pitchFamily="34" charset="0"/>
                <a:cs typeface="Times New Roman" panose="02020603050405020304" pitchFamily="18" charset="0"/>
              </a:rPr>
              <a:t>eventually does</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oleh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perusahaan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Strategi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dalam</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pandangan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ini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didefinisikan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sebagai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suatu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pola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respon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organisasi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terhadap</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lingkungannya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sepanjang</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waktu</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Manajer</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reaktif</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hanya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menanggapi</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dan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menyesuaikan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lingkungan</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secara</a:t>
            </a:r>
            <a:r>
              <a:rPr lang="en-ID"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dirty="0" err="1">
                <a:effectLst/>
                <a:latin typeface="Arial Narrow" panose="020B0606020202030204" pitchFamily="34" charset="0"/>
                <a:ea typeface="Calibri" panose="020F0502020204030204" pitchFamily="34" charset="0"/>
                <a:cs typeface="Times New Roman" panose="02020603050405020304" pitchFamily="18" charset="0"/>
              </a:rPr>
              <a:t>pasif</a:t>
            </a:r>
            <a:r>
              <a:rPr lang="en-ID" sz="1800" dirty="0">
                <a:latin typeface="Arial Narrow" panose="020B0606020202030204" pitchFamily="34" charset="0"/>
                <a:ea typeface="Calibri" panose="020F0502020204030204" pitchFamily="34" charset="0"/>
                <a:cs typeface="Times New Roman" panose="02020603050405020304" pitchFamily="18" charset="0"/>
              </a:rPr>
              <a:t>)</a:t>
            </a:r>
            <a:endParaRPr lang="en-ID" dirty="0"/>
          </a:p>
        </p:txBody>
      </p:sp>
    </p:spTree>
    <p:extLst>
      <p:ext uri="{BB962C8B-B14F-4D97-AF65-F5344CB8AC3E}">
        <p14:creationId xmlns:p14="http://schemas.microsoft.com/office/powerpoint/2010/main" val="193566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8B68-350F-DA9C-679F-56222ED7FF15}"/>
              </a:ext>
            </a:extLst>
          </p:cNvPr>
          <p:cNvSpPr>
            <a:spLocks noGrp="1"/>
          </p:cNvSpPr>
          <p:nvPr>
            <p:ph type="ctrTitle"/>
          </p:nvPr>
        </p:nvSpPr>
        <p:spPr>
          <a:xfrm>
            <a:off x="1524000" y="1463040"/>
            <a:ext cx="9144000" cy="210312"/>
          </a:xfrm>
        </p:spPr>
        <p:txBody>
          <a:bodyPr>
            <a:normAutofit fontScale="90000"/>
          </a:bodyPr>
          <a:lstStyle/>
          <a:p>
            <a:r>
              <a:rPr lang="en-ID" sz="1800" b="1" dirty="0" err="1">
                <a:effectLst/>
                <a:latin typeface="Arial Narrow" panose="020B0606020202030204" pitchFamily="34" charset="0"/>
                <a:ea typeface="Calibri" panose="020F0502020204030204" pitchFamily="34" charset="0"/>
                <a:cs typeface="Times New Roman" panose="02020603050405020304" pitchFamily="18" charset="0"/>
              </a:rPr>
              <a:t>Berpikir</a:t>
            </a:r>
            <a:r>
              <a:rPr lang="en-ID" sz="1800" b="1" dirty="0">
                <a:effectLst/>
                <a:latin typeface="Arial Narrow" panose="020B0606020202030204" pitchFamily="34" charset="0"/>
                <a:ea typeface="Calibri" panose="020F0502020204030204" pitchFamily="34" charset="0"/>
                <a:cs typeface="Times New Roman" panose="02020603050405020304" pitchFamily="18" charset="0"/>
              </a:rPr>
              <a:t> </a:t>
            </a:r>
            <a:r>
              <a:rPr lang="en-ID" sz="1800" b="1" dirty="0" err="1">
                <a:effectLst/>
                <a:latin typeface="Arial Narrow" panose="020B0606020202030204" pitchFamily="34" charset="0"/>
                <a:ea typeface="Calibri" panose="020F0502020204030204" pitchFamily="34" charset="0"/>
                <a:cs typeface="Times New Roman" panose="02020603050405020304" pitchFamily="18" charset="0"/>
              </a:rPr>
              <a:t>Strategis</a:t>
            </a:r>
            <a:endParaRPr lang="en-ID" dirty="0"/>
          </a:p>
        </p:txBody>
      </p:sp>
      <p:sp>
        <p:nvSpPr>
          <p:cNvPr id="3" name="Subtitle 2">
            <a:extLst>
              <a:ext uri="{FF2B5EF4-FFF2-40B4-BE49-F238E27FC236}">
                <a16:creationId xmlns:a16="http://schemas.microsoft.com/office/drawing/2014/main" id="{C682AA86-DB45-8041-5152-5067B1BFDF8D}"/>
              </a:ext>
            </a:extLst>
          </p:cNvPr>
          <p:cNvSpPr>
            <a:spLocks noGrp="1"/>
          </p:cNvSpPr>
          <p:nvPr>
            <p:ph type="subTitle" idx="1"/>
          </p:nvPr>
        </p:nvSpPr>
        <p:spPr>
          <a:xfrm>
            <a:off x="382772" y="1860698"/>
            <a:ext cx="11270512" cy="4997302"/>
          </a:xfrm>
        </p:spPr>
        <p:txBody>
          <a:bodyPr>
            <a:normAutofit fontScale="92500" lnSpcReduction="10000"/>
          </a:bodyPr>
          <a:lstStyle/>
          <a:p>
            <a:pPr marL="342900" lvl="0" indent="-342900" algn="just">
              <a:lnSpc>
                <a:spcPct val="150000"/>
              </a:lnSpc>
              <a:spcAft>
                <a:spcPts val="1000"/>
              </a:spcAft>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Identifikasi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Masalah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Problems Identification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Pada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tahap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awal</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ini,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kita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diharapkan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dapat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mengidentifikasikan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masalah-masalah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cara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melihat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gejala-gejala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ada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Pengelompokan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Masalah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Problems Classification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r>
              <a:rPr lang="en-ID"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Pada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tahap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ini,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kita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diharapkan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bisa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mengelompokan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masalah-masalah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sesuai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sifatnya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agar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kemudahan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pemecahannya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Proses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Abstraksi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Abstraction Process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Pada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tahap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ini,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kita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diharapkan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mampu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menganalisis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masalah-masalah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mencari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faktor-faktor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penyebabnya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Oleh Karen aitu,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kemudian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fi-FI" sz="1800" dirty="0">
                <a:effectLst/>
                <a:latin typeface="Arial Narrow" panose="020B0606020202030204" pitchFamily="34" charset="0"/>
                <a:ea typeface="Calibri" panose="020F0502020204030204" pitchFamily="34" charset="0"/>
                <a:cs typeface="Times New Roman" panose="02020603050405020304" pitchFamily="18" charset="0"/>
              </a:rPr>
              <a:t>kita dituntut lebih teliti untuk dapat menyusun metode pemecahannya.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Penentuan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Metode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Method Determination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Pada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tahap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ini,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kita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diharapkan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mampu</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menentukan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metode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paling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tepat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penyelesaian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masalah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Perencanaan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Implementasi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Implementation Planning</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Pada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tahap</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akhir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ini,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kita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dituntut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bisa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menerapkan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metode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telah</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ditetapkan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115809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DD84-D0F8-5DB3-B5EB-E111BDB41CAA}"/>
              </a:ext>
            </a:extLst>
          </p:cNvPr>
          <p:cNvSpPr>
            <a:spLocks noGrp="1"/>
          </p:cNvSpPr>
          <p:nvPr>
            <p:ph type="ctrTitle"/>
          </p:nvPr>
        </p:nvSpPr>
        <p:spPr>
          <a:xfrm>
            <a:off x="6391656" y="841248"/>
            <a:ext cx="4434840" cy="3236976"/>
          </a:xfrm>
        </p:spPr>
        <p:txBody>
          <a:bodyPr anchor="b">
            <a:normAutofit/>
          </a:bodyPr>
          <a:lstStyle/>
          <a:p>
            <a:r>
              <a:rPr lang="en-ID" b="1" dirty="0" err="1">
                <a:effectLst/>
              </a:rPr>
              <a:t>Elemen</a:t>
            </a:r>
            <a:r>
              <a:rPr lang="en-ID" b="1" dirty="0">
                <a:effectLst/>
              </a:rPr>
              <a:t> </a:t>
            </a:r>
            <a:r>
              <a:rPr lang="en-ID" b="1" dirty="0" err="1">
                <a:effectLst/>
              </a:rPr>
              <a:t>Manajemen</a:t>
            </a:r>
            <a:r>
              <a:rPr lang="en-ID" b="1" dirty="0">
                <a:effectLst/>
              </a:rPr>
              <a:t> </a:t>
            </a:r>
            <a:r>
              <a:rPr lang="en-ID" b="1" dirty="0" err="1">
                <a:effectLst/>
              </a:rPr>
              <a:t>Strategis</a:t>
            </a:r>
            <a:endParaRPr lang="en-ID" dirty="0"/>
          </a:p>
        </p:txBody>
      </p:sp>
      <p:sp>
        <p:nvSpPr>
          <p:cNvPr id="1031" name="Subtitle 2">
            <a:extLst>
              <a:ext uri="{FF2B5EF4-FFF2-40B4-BE49-F238E27FC236}">
                <a16:creationId xmlns:a16="http://schemas.microsoft.com/office/drawing/2014/main" id="{D8DE6136-91D7-0E4A-D79D-CFB548A16C9F}"/>
              </a:ext>
            </a:extLst>
          </p:cNvPr>
          <p:cNvSpPr>
            <a:spLocks noGrp="1"/>
          </p:cNvSpPr>
          <p:nvPr>
            <p:ph type="subTitle" idx="1"/>
          </p:nvPr>
        </p:nvSpPr>
        <p:spPr>
          <a:xfrm>
            <a:off x="6391655" y="4498848"/>
            <a:ext cx="4434835" cy="510474"/>
          </a:xfrm>
        </p:spPr>
        <p:txBody>
          <a:bodyPr/>
          <a:lstStyle/>
          <a:p>
            <a:endParaRPr lang="en-US" dirty="0"/>
          </a:p>
        </p:txBody>
      </p:sp>
      <p:sp>
        <p:nvSpPr>
          <p:cNvPr id="1033" name="Footer Placeholder 3">
            <a:extLst>
              <a:ext uri="{FF2B5EF4-FFF2-40B4-BE49-F238E27FC236}">
                <a16:creationId xmlns:a16="http://schemas.microsoft.com/office/drawing/2014/main" id="{F95C71CF-E756-5F1C-A3FD-8F3C577E890C}"/>
              </a:ext>
            </a:extLst>
          </p:cNvPr>
          <p:cNvSpPr>
            <a:spLocks noGrp="1"/>
          </p:cNvSpPr>
          <p:nvPr>
            <p:ph type="ftr" sz="quarter" idx="11"/>
          </p:nvPr>
        </p:nvSpPr>
        <p:spPr>
          <a:xfrm rot="16200000">
            <a:off x="9811512" y="1591056"/>
            <a:ext cx="3547872" cy="365125"/>
          </a:xfrm>
        </p:spPr>
        <p:txBody>
          <a:bodyPr/>
          <a:lstStyle/>
          <a:p>
            <a:pPr>
              <a:spcAft>
                <a:spcPts val="600"/>
              </a:spcAft>
            </a:pPr>
            <a:r>
              <a:rPr lang="en-US"/>
              <a:t>Presentation Title</a:t>
            </a:r>
          </a:p>
        </p:txBody>
      </p:sp>
      <p:sp>
        <p:nvSpPr>
          <p:cNvPr id="1035" name="Slide Number Placeholder 4">
            <a:extLst>
              <a:ext uri="{FF2B5EF4-FFF2-40B4-BE49-F238E27FC236}">
                <a16:creationId xmlns:a16="http://schemas.microsoft.com/office/drawing/2014/main" id="{6771C0E6-9338-28B1-F055-503A2DA90167}"/>
              </a:ext>
            </a:extLst>
          </p:cNvPr>
          <p:cNvSpPr>
            <a:spLocks noGrp="1"/>
          </p:cNvSpPr>
          <p:nvPr>
            <p:ph type="sldNum" sz="quarter" idx="12"/>
          </p:nvPr>
        </p:nvSpPr>
        <p:spPr>
          <a:xfrm>
            <a:off x="8610600" y="6356350"/>
            <a:ext cx="2743200" cy="365125"/>
          </a:xfrm>
        </p:spPr>
        <p:txBody>
          <a:bodyPr/>
          <a:lstStyle/>
          <a:p>
            <a:pPr>
              <a:spcAft>
                <a:spcPts val="600"/>
              </a:spcAft>
            </a:pPr>
            <a:fld id="{D8DA9DAA-006C-4F4B-980E-E3DF019B24E2}" type="slidenum">
              <a:rPr lang="en-US" smtClean="0"/>
              <a:pPr>
                <a:spcAft>
                  <a:spcPts val="600"/>
                </a:spcAft>
              </a:pPr>
              <a:t>8</a:t>
            </a:fld>
            <a:endParaRPr lang="en-US"/>
          </a:p>
        </p:txBody>
      </p:sp>
      <p:pic>
        <p:nvPicPr>
          <p:cNvPr id="1026" name="Picture 2" descr="C:\Documents and Settings\F4DL1\My Documents\E-Books\10.png">
            <a:extLst>
              <a:ext uri="{FF2B5EF4-FFF2-40B4-BE49-F238E27FC236}">
                <a16:creationId xmlns:a16="http://schemas.microsoft.com/office/drawing/2014/main" id="{28B25D7A-6448-B4D9-A91F-4FBF415A2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35" t="29385" r="9740" b="10635"/>
          <a:stretch>
            <a:fillRect/>
          </a:stretch>
        </p:blipFill>
        <p:spPr bwMode="auto">
          <a:xfrm>
            <a:off x="283464" y="322309"/>
            <a:ext cx="5221224" cy="6222526"/>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1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FAEB-C2F8-743B-3868-07175D7F2A67}"/>
              </a:ext>
            </a:extLst>
          </p:cNvPr>
          <p:cNvSpPr>
            <a:spLocks noGrp="1"/>
          </p:cNvSpPr>
          <p:nvPr>
            <p:ph type="ctrTitle"/>
          </p:nvPr>
        </p:nvSpPr>
        <p:spPr>
          <a:xfrm>
            <a:off x="1524000" y="447041"/>
            <a:ext cx="9144000" cy="680719"/>
          </a:xfrm>
        </p:spPr>
        <p:txBody>
          <a:bodyPr/>
          <a:lstStyle/>
          <a:p>
            <a:r>
              <a:rPr lang="en-US" sz="1800" b="1" dirty="0" err="1">
                <a:effectLst/>
                <a:latin typeface="Arial Narrow" panose="020B0606020202030204" pitchFamily="34" charset="0"/>
                <a:ea typeface="Calibri" panose="020F0502020204030204" pitchFamily="34" charset="0"/>
                <a:cs typeface="Times New Roman" panose="02020603050405020304" pitchFamily="18" charset="0"/>
              </a:rPr>
              <a:t>Konsep</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 Dasar Proses </a:t>
            </a:r>
            <a:r>
              <a:rPr lang="en-US" sz="1800" b="1" dirty="0" err="1">
                <a:effectLst/>
                <a:latin typeface="Arial Narrow" panose="020B0606020202030204" pitchFamily="34" charset="0"/>
                <a:ea typeface="Calibri" panose="020F0502020204030204" pitchFamily="34" charset="0"/>
                <a:cs typeface="Times New Roman" panose="02020603050405020304" pitchFamily="18" charset="0"/>
              </a:rPr>
              <a:t>Manajemen</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b="1" dirty="0" err="1">
                <a:effectLst/>
                <a:latin typeface="Arial Narrow" panose="020B0606020202030204" pitchFamily="34" charset="0"/>
                <a:ea typeface="Calibri" panose="020F0502020204030204" pitchFamily="34" charset="0"/>
                <a:cs typeface="Times New Roman" panose="02020603050405020304" pitchFamily="18" charset="0"/>
              </a:rPr>
              <a:t>Strategis</a:t>
            </a:r>
            <a:endParaRPr lang="en-ID" dirty="0"/>
          </a:p>
        </p:txBody>
      </p:sp>
      <p:sp>
        <p:nvSpPr>
          <p:cNvPr id="3" name="Subtitle 2">
            <a:extLst>
              <a:ext uri="{FF2B5EF4-FFF2-40B4-BE49-F238E27FC236}">
                <a16:creationId xmlns:a16="http://schemas.microsoft.com/office/drawing/2014/main" id="{6FB10E3C-EEFE-DE37-DBEE-0192C8E98B83}"/>
              </a:ext>
            </a:extLst>
          </p:cNvPr>
          <p:cNvSpPr>
            <a:spLocks noGrp="1"/>
          </p:cNvSpPr>
          <p:nvPr>
            <p:ph type="subTitle" idx="1"/>
          </p:nvPr>
        </p:nvSpPr>
        <p:spPr>
          <a:xfrm>
            <a:off x="4107688" y="6973316"/>
            <a:ext cx="9144000" cy="1325880"/>
          </a:xfrm>
        </p:spPr>
        <p:txBody>
          <a:bodyPr/>
          <a:lstStyle/>
          <a:p>
            <a:endParaRPr lang="en-ID" dirty="0"/>
          </a:p>
        </p:txBody>
      </p:sp>
      <p:sp>
        <p:nvSpPr>
          <p:cNvPr id="5" name="Rectangle 17">
            <a:extLst>
              <a:ext uri="{FF2B5EF4-FFF2-40B4-BE49-F238E27FC236}">
                <a16:creationId xmlns:a16="http://schemas.microsoft.com/office/drawing/2014/main" id="{D2FDAD22-66A6-DB3E-8D94-89DF2CD6A820}"/>
              </a:ext>
            </a:extLst>
          </p:cNvPr>
          <p:cNvSpPr>
            <a:spLocks noChangeArrowheads="1"/>
          </p:cNvSpPr>
          <p:nvPr/>
        </p:nvSpPr>
        <p:spPr bwMode="auto">
          <a:xfrm>
            <a:off x="2580640" y="31145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pSp>
        <p:nvGrpSpPr>
          <p:cNvPr id="7" name="Diagram 3">
            <a:extLst>
              <a:ext uri="{FF2B5EF4-FFF2-40B4-BE49-F238E27FC236}">
                <a16:creationId xmlns:a16="http://schemas.microsoft.com/office/drawing/2014/main" id="{90C1B63B-2044-8C3C-1DD5-6A88FA4004DE}"/>
              </a:ext>
            </a:extLst>
          </p:cNvPr>
          <p:cNvGrpSpPr>
            <a:grpSpLocks noChangeAspect="1"/>
          </p:cNvGrpSpPr>
          <p:nvPr/>
        </p:nvGrpSpPr>
        <p:grpSpPr bwMode="auto">
          <a:xfrm>
            <a:off x="3352800" y="1486916"/>
            <a:ext cx="5486400" cy="5486400"/>
            <a:chOff x="837" y="-813"/>
            <a:chExt cx="8640" cy="8640"/>
          </a:xfrm>
        </p:grpSpPr>
        <p:graphicFrame>
          <p:nvGraphicFramePr>
            <p:cNvPr id="12" name="Diagram 11">
              <a:extLst>
                <a:ext uri="{FF2B5EF4-FFF2-40B4-BE49-F238E27FC236}">
                  <a16:creationId xmlns:a16="http://schemas.microsoft.com/office/drawing/2014/main" id="{5EE9C797-DBF9-6B74-F6F7-680E38C80A8E}"/>
                </a:ext>
              </a:extLst>
            </p:cNvPr>
            <p:cNvGraphicFramePr/>
            <p:nvPr/>
          </p:nvGraphicFramePr>
          <p:xfrm>
            <a:off x="837" y="-813"/>
            <a:ext cx="8640" cy="8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WordArt 7">
              <a:extLst>
                <a:ext uri="{FF2B5EF4-FFF2-40B4-BE49-F238E27FC236}">
                  <a16:creationId xmlns:a16="http://schemas.microsoft.com/office/drawing/2014/main" id="{1D54325A-7B4B-FB37-2297-69D498C47DCC}"/>
                </a:ext>
              </a:extLst>
            </p:cNvPr>
            <p:cNvSpPr>
              <a:spLocks noChangeArrowheads="1" noChangeShapeType="1" noTextEdit="1"/>
            </p:cNvSpPr>
            <p:nvPr/>
          </p:nvSpPr>
          <p:spPr bwMode="auto">
            <a:xfrm>
              <a:off x="5517" y="-93"/>
              <a:ext cx="360" cy="7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ID" sz="3600" kern="10" spc="0">
                  <a:ln w="9525">
                    <a:solidFill>
                      <a:srgbClr val="000000"/>
                    </a:solidFill>
                    <a:round/>
                    <a:headEnd/>
                    <a:tailEnd/>
                  </a:ln>
                  <a:solidFill>
                    <a:srgbClr val="FFFFFF"/>
                  </a:solidFill>
                  <a:effectLst/>
                  <a:latin typeface="Arial Black" panose="020B0A04020102020204" pitchFamily="34" charset="0"/>
                </a:rPr>
                <a:t>1</a:t>
              </a:r>
            </a:p>
          </p:txBody>
        </p:sp>
        <p:sp>
          <p:nvSpPr>
            <p:cNvPr id="9" name="WordArt 6">
              <a:extLst>
                <a:ext uri="{FF2B5EF4-FFF2-40B4-BE49-F238E27FC236}">
                  <a16:creationId xmlns:a16="http://schemas.microsoft.com/office/drawing/2014/main" id="{F46F1B96-D20E-231B-A228-432403315559}"/>
                </a:ext>
              </a:extLst>
            </p:cNvPr>
            <p:cNvSpPr>
              <a:spLocks noChangeArrowheads="1" noChangeShapeType="1" noTextEdit="1"/>
            </p:cNvSpPr>
            <p:nvPr/>
          </p:nvSpPr>
          <p:spPr bwMode="auto">
            <a:xfrm>
              <a:off x="8125" y="3807"/>
              <a:ext cx="360" cy="7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ID" sz="3600" kern="10" spc="0">
                  <a:ln w="9525">
                    <a:solidFill>
                      <a:srgbClr val="000000"/>
                    </a:solidFill>
                    <a:round/>
                    <a:headEnd/>
                    <a:tailEnd/>
                  </a:ln>
                  <a:solidFill>
                    <a:srgbClr val="FFFFFF"/>
                  </a:solidFill>
                  <a:effectLst/>
                  <a:latin typeface="Arial Black" panose="020B0A04020102020204" pitchFamily="34" charset="0"/>
                </a:rPr>
                <a:t>2</a:t>
              </a:r>
            </a:p>
          </p:txBody>
        </p:sp>
        <p:sp>
          <p:nvSpPr>
            <p:cNvPr id="10" name="WordArt 5">
              <a:extLst>
                <a:ext uri="{FF2B5EF4-FFF2-40B4-BE49-F238E27FC236}">
                  <a16:creationId xmlns:a16="http://schemas.microsoft.com/office/drawing/2014/main" id="{EFC15270-B7E8-5F00-42C7-2F15B93ACE4E}"/>
                </a:ext>
              </a:extLst>
            </p:cNvPr>
            <p:cNvSpPr>
              <a:spLocks noChangeArrowheads="1" noChangeShapeType="1" noTextEdit="1"/>
            </p:cNvSpPr>
            <p:nvPr/>
          </p:nvSpPr>
          <p:spPr bwMode="auto">
            <a:xfrm>
              <a:off x="4257" y="6347"/>
              <a:ext cx="360" cy="7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ID" sz="3600" kern="10" spc="0">
                  <a:ln w="9525">
                    <a:solidFill>
                      <a:srgbClr val="000000"/>
                    </a:solidFill>
                    <a:round/>
                    <a:headEnd/>
                    <a:tailEnd/>
                  </a:ln>
                  <a:solidFill>
                    <a:srgbClr val="FFFFFF"/>
                  </a:solidFill>
                  <a:effectLst/>
                  <a:latin typeface="Arial Black" panose="020B0A04020102020204" pitchFamily="34" charset="0"/>
                </a:rPr>
                <a:t>3</a:t>
              </a:r>
            </a:p>
          </p:txBody>
        </p:sp>
        <p:sp>
          <p:nvSpPr>
            <p:cNvPr id="11" name="WordArt 4">
              <a:extLst>
                <a:ext uri="{FF2B5EF4-FFF2-40B4-BE49-F238E27FC236}">
                  <a16:creationId xmlns:a16="http://schemas.microsoft.com/office/drawing/2014/main" id="{992B60BF-F2B9-9B36-65C0-C0DC597BA86E}"/>
                </a:ext>
              </a:extLst>
            </p:cNvPr>
            <p:cNvSpPr>
              <a:spLocks noChangeArrowheads="1" noChangeShapeType="1" noTextEdit="1"/>
            </p:cNvSpPr>
            <p:nvPr/>
          </p:nvSpPr>
          <p:spPr bwMode="auto">
            <a:xfrm>
              <a:off x="1777" y="2427"/>
              <a:ext cx="360" cy="7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ID" sz="3600" kern="10" spc="0">
                  <a:ln w="9525">
                    <a:solidFill>
                      <a:srgbClr val="000000"/>
                    </a:solidFill>
                    <a:round/>
                    <a:headEnd/>
                    <a:tailEnd/>
                  </a:ln>
                  <a:solidFill>
                    <a:srgbClr val="FFFFFF"/>
                  </a:solidFill>
                  <a:effectLst/>
                  <a:latin typeface="Arial Black" panose="020B0A04020102020204" pitchFamily="34" charset="0"/>
                </a:rPr>
                <a:t>4</a:t>
              </a:r>
            </a:p>
          </p:txBody>
        </p:sp>
      </p:grpSp>
    </p:spTree>
    <p:extLst>
      <p:ext uri="{BB962C8B-B14F-4D97-AF65-F5344CB8AC3E}">
        <p14:creationId xmlns:p14="http://schemas.microsoft.com/office/powerpoint/2010/main" val="1608993466"/>
      </p:ext>
    </p:extLst>
  </p:cSld>
  <p:clrMapOvr>
    <a:masterClrMapping/>
  </p:clrMapOvr>
</p:sld>
</file>

<file path=ppt/theme/theme1.xml><?xml version="1.0" encoding="utf-8"?>
<a:theme xmlns:a="http://schemas.openxmlformats.org/drawingml/2006/main" name="Custom">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D909BD3F-B240-4348-8BE3-67FDD68BA7A7}"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D4A67D12-FAB5-406C-9279-3EAA5A20A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{E831DE94-34FE-4516-9F82-98FC630449A1}tf89338750_win32</Template>
  <TotalTime>49</TotalTime>
  <Words>819</Words>
  <Application>Microsoft Office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Arial Narrow</vt:lpstr>
      <vt:lpstr>Calibri</vt:lpstr>
      <vt:lpstr>Times New Roman</vt:lpstr>
      <vt:lpstr>Univers</vt:lpstr>
      <vt:lpstr>Custom</vt:lpstr>
      <vt:lpstr>MANAJEMEN STRATEGI</vt:lpstr>
      <vt:lpstr>KONSEP DAN MODEL MANAJEMEN STRATEGIS</vt:lpstr>
      <vt:lpstr>Strategic Management</vt:lpstr>
      <vt:lpstr>“strategy as the skillful employment and coordination of tactics” and “as artful planning and management”. </vt:lpstr>
      <vt:lpstr>1. Militer 2. Bisnis 3. publik</vt:lpstr>
      <vt:lpstr>Stoner dan Freeman (1992) mendefinisikan konsep strategi berdasarkan dua perspektif yang berbeda, yakni: </vt:lpstr>
      <vt:lpstr>Berpikir Strategis</vt:lpstr>
      <vt:lpstr>Elemen Manajemen Strategis</vt:lpstr>
      <vt:lpstr>Konsep Dasar Proses Manajemen Strategis</vt:lpstr>
      <vt:lpstr>URGENSI STRATEGI</vt:lpstr>
      <vt:lpstr>strategi perlu dibedakan dengan taktik.   Dari pengertian yang paling sederhana dapat dibedakan bahwa strategi (strategy)  adalah saat dimana memutuskan apa yang harus dikerjakan,   sedangkan taktik (tactics) adalah saat dimana memutuskan bagaimana mengerjakan sesuatu.   Ada beberapa pendapat pakar untuk membedakan strategi dengan taktik. Brucker berpendapat bahwa strategi adalah mengerjakan sesuatu yang benar (doing the right things)   dan taktik adalah mengerjakan sesuatu dengan benar (doing the things right). </vt:lpstr>
      <vt:lpstr>Manfaat Manajemen Strategi</vt:lpstr>
      <vt:lpstr>Kendala dalam Perencanaan Strategis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STRATEGI</dc:title>
  <dc:creator>Intan Fitri Meutia</dc:creator>
  <cp:lastModifiedBy>Intan Fitri Meutia</cp:lastModifiedBy>
  <cp:revision>3</cp:revision>
  <dcterms:created xsi:type="dcterms:W3CDTF">2023-08-30T14:40:06Z</dcterms:created>
  <dcterms:modified xsi:type="dcterms:W3CDTF">2023-08-30T15:29:44Z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