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E6C9A19-35B1-4FD1-AFBA-4D1430ABC2B7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D35D517-7355-48FB-9C15-B263FEC53207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122"/>
          <p:cNvSpPr>
            <a:spLocks noChangeArrowheads="1"/>
          </p:cNvSpPr>
          <p:nvPr/>
        </p:nvSpPr>
        <p:spPr bwMode="auto">
          <a:xfrm>
            <a:off x="7143750" y="635476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PUTUSAN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68337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JENIS PUTUSAN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313"/>
            <a:ext cx="8229600" cy="5024437"/>
          </a:xfrm>
        </p:spPr>
        <p:txBody>
          <a:bodyPr/>
          <a:lstStyle/>
          <a:p>
            <a:r>
              <a:rPr lang="fi-FI" smtClean="0"/>
              <a:t>Putusan yg bukan putusan akhir (</a:t>
            </a:r>
            <a:r>
              <a:rPr lang="en-US" smtClean="0"/>
              <a:t>putusan </a:t>
            </a:r>
            <a:r>
              <a:rPr lang="en-US" i="1" smtClean="0"/>
              <a:t>praeparatoir</a:t>
            </a:r>
            <a:r>
              <a:rPr lang="en-US" smtClean="0"/>
              <a:t>)</a:t>
            </a:r>
            <a:r>
              <a:rPr lang="fi-FI" smtClean="0"/>
              <a:t> </a:t>
            </a:r>
            <a:r>
              <a:rPr lang="fi-FI" smtClean="0">
                <a:sym typeface="Wingdings" pitchFamily="2" charset="2"/>
              </a:rPr>
              <a:t> p</a:t>
            </a:r>
            <a:r>
              <a:rPr lang="en-US" smtClean="0"/>
              <a:t>utusan yg dijatuhkan Hakim seblm pemeriksaan sengketa TUN dinyatakan selesai.</a:t>
            </a:r>
          </a:p>
          <a:p>
            <a:r>
              <a:rPr lang="en-US" smtClean="0"/>
              <a:t>Putusan akhir (putusan </a:t>
            </a:r>
            <a:r>
              <a:rPr lang="en-US" i="1" smtClean="0"/>
              <a:t>interlocutoir</a:t>
            </a:r>
            <a:r>
              <a:rPr lang="en-US" smtClean="0"/>
              <a:t>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putusan yg dijatuhkan Hakim setelah pemeriksaan sengketa TUN selesai yg mengakhiri sengketa tsb pd tingkat pengadilan ttt</a:t>
            </a:r>
          </a:p>
        </p:txBody>
      </p:sp>
      <p:sp>
        <p:nvSpPr>
          <p:cNvPr id="60420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fi-FI" sz="4000" b="1" smtClean="0"/>
              <a:t>1. Putusan yg Bukan Putusan Akhir</a:t>
            </a:r>
            <a:endParaRPr lang="en-US" sz="4000" smtClean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Tujuan</a:t>
            </a:r>
            <a:r>
              <a:rPr lang="fi-FI" smtClean="0">
                <a:sym typeface="Wingdings" pitchFamily="2" charset="2"/>
              </a:rPr>
              <a:t> </a:t>
            </a:r>
            <a:r>
              <a:rPr lang="en-US" smtClean="0"/>
              <a:t>memungkinkan/mempermudah pelanjutan pemeriksaan sengketa TUN di sidang pengadilan</a:t>
            </a:r>
          </a:p>
          <a:p>
            <a:r>
              <a:rPr lang="fi-FI" smtClean="0"/>
              <a:t>Putusan tdk dibuat sbg putusan tersendiri, me</a:t>
            </a:r>
            <a:r>
              <a:rPr lang="en-US" smtClean="0"/>
              <a:t>lainkan hanya dicantumkan dlm berita acara sidang</a:t>
            </a:r>
          </a:p>
          <a:p>
            <a:r>
              <a:rPr lang="en-US" smtClean="0"/>
              <a:t>Contoh: putusan Hakim Ketua Sidang yg menunjuk seseorg/bbrp org ahli atas permintaan Penggugat &amp; Tergugat</a:t>
            </a:r>
          </a:p>
          <a:p>
            <a:endParaRPr lang="en-US" smtClean="0"/>
          </a:p>
        </p:txBody>
      </p:sp>
      <p:sp>
        <p:nvSpPr>
          <p:cNvPr id="61444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ontent Placeholder 2"/>
          <p:cNvSpPr>
            <a:spLocks noGrp="1"/>
          </p:cNvSpPr>
          <p:nvPr>
            <p:ph idx="1"/>
          </p:nvPr>
        </p:nvSpPr>
        <p:spPr>
          <a:xfrm>
            <a:off x="285750" y="285750"/>
            <a:ext cx="8572500" cy="5840413"/>
          </a:xfrm>
        </p:spPr>
        <p:txBody>
          <a:bodyPr>
            <a:normAutofit/>
          </a:bodyPr>
          <a:lstStyle/>
          <a:p>
            <a:r>
              <a:rPr lang="en-US" smtClean="0"/>
              <a:t>Khusus utk :</a:t>
            </a:r>
          </a:p>
          <a:p>
            <a:pPr marL="914400" lvl="1" indent="-514350">
              <a:buFontTx/>
              <a:buAutoNum type="arabicPeriod"/>
            </a:pPr>
            <a:r>
              <a:rPr lang="en-US" sz="2600" smtClean="0"/>
              <a:t>Putusan Hakim yg dijatuhkan krn jabatannya yg menyatakan tdk mempunyai kewenangan absolut; </a:t>
            </a:r>
          </a:p>
          <a:p>
            <a:pPr marL="914400" lvl="1" indent="-514350">
              <a:buFontTx/>
              <a:buAutoNum type="arabicPeriod"/>
            </a:pPr>
            <a:r>
              <a:rPr lang="en-US" sz="2600" smtClean="0"/>
              <a:t>Putusan Hakim yg mengabulkan eksepsi ttg kewenangan absolut yg diajukan Tergugat </a:t>
            </a:r>
          </a:p>
          <a:p>
            <a:pPr marL="914400" lvl="1" indent="-514350">
              <a:buFontTx/>
              <a:buAutoNum type="arabicPeriod"/>
            </a:pPr>
            <a:r>
              <a:rPr lang="en-US" sz="2600" smtClean="0"/>
              <a:t>Putusan Hakim yg mengabulkan eksepsi ttg kewenangan relatif yg diajukan Tergugat</a:t>
            </a:r>
          </a:p>
          <a:p>
            <a:r>
              <a:rPr lang="en-US" smtClean="0"/>
              <a:t>Jika Tergugat keberatan thdp ketiga putusan tsb, dgn sendirinya langsung dpt diajukan permohonan pemeriksaan banding meskipun ketiganya adalah putusan </a:t>
            </a:r>
            <a:r>
              <a:rPr lang="en-US" i="1" smtClean="0"/>
              <a:t>praeparatoir </a:t>
            </a:r>
            <a:r>
              <a:rPr lang="en-US" smtClean="0"/>
              <a:t>yg dijatuhkan seblm pokok perkara diperiksa, tp dianggap sbg putusan akhir</a:t>
            </a:r>
          </a:p>
        </p:txBody>
      </p:sp>
      <p:sp>
        <p:nvSpPr>
          <p:cNvPr id="62467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2. Putusan Akhir</a:t>
            </a:r>
            <a:endParaRPr lang="en-US" smtClean="0"/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285750" y="1428750"/>
            <a:ext cx="8643938" cy="4786313"/>
          </a:xfrm>
        </p:spPr>
        <p:txBody>
          <a:bodyPr/>
          <a:lstStyle/>
          <a:p>
            <a:r>
              <a:rPr lang="en-US" smtClean="0"/>
              <a:t>Pasal 97 ayat (7), putusan akhir dpt berupa:</a:t>
            </a:r>
          </a:p>
          <a:p>
            <a:pPr marL="914400" lvl="1" indent="-514350">
              <a:buFontTx/>
              <a:buAutoNum type="arabicPeriod"/>
            </a:pPr>
            <a:r>
              <a:rPr lang="en-US" smtClean="0"/>
              <a:t>Gugatan ditolak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putusan yg menyatakan KTUN yg disengketakan tsb adalah KTUN yg tdk dinyatakan batal (sah).</a:t>
            </a:r>
          </a:p>
          <a:p>
            <a:pPr marL="914400" lvl="1" indent="-514350">
              <a:buFontTx/>
              <a:buAutoNum type="arabicPeriod"/>
            </a:pPr>
            <a:r>
              <a:rPr lang="en-US" smtClean="0"/>
              <a:t>Gugatan dikabulkan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putusan yg menyatakan KTUN yg disengketakan tsb adalah KTUN yg dinya</a:t>
            </a:r>
            <a:r>
              <a:rPr lang="nn-NO" smtClean="0"/>
              <a:t>takan batal (tdk sah), implikasinya:</a:t>
            </a:r>
          </a:p>
          <a:p>
            <a:pPr marL="1314450" lvl="2" indent="-514350">
              <a:buFontTx/>
              <a:buAutoNum type="alphaLcPeriod"/>
            </a:pPr>
            <a:r>
              <a:rPr lang="en-US" smtClean="0"/>
              <a:t>pencabutan KTUN ybs</a:t>
            </a:r>
          </a:p>
          <a:p>
            <a:pPr marL="1314450" lvl="2" indent="-514350">
              <a:buFontTx/>
              <a:buAutoNum type="alphaLcPeriod"/>
            </a:pPr>
            <a:r>
              <a:rPr lang="en-US" smtClean="0"/>
              <a:t>pencabutan KTUN ybs</a:t>
            </a:r>
            <a:r>
              <a:rPr lang="es-ES" smtClean="0"/>
              <a:t> &amp; menerbitkan KTUN </a:t>
            </a:r>
            <a:r>
              <a:rPr lang="en-US" smtClean="0"/>
              <a:t>baru</a:t>
            </a:r>
          </a:p>
          <a:p>
            <a:pPr marL="1314450" lvl="2" indent="-514350">
              <a:buFontTx/>
              <a:buAutoNum type="alphaLcPeriod"/>
            </a:pPr>
            <a:r>
              <a:rPr lang="en-US" smtClean="0"/>
              <a:t>penerbitan KTUN dlm hal guga</a:t>
            </a:r>
            <a:r>
              <a:rPr lang="es-ES" smtClean="0"/>
              <a:t>tan didasarkan pd Pasal 3</a:t>
            </a:r>
            <a:endParaRPr lang="en-US" smtClean="0"/>
          </a:p>
        </p:txBody>
      </p:sp>
      <p:sp>
        <p:nvSpPr>
          <p:cNvPr id="63492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214313" y="142875"/>
            <a:ext cx="8715375" cy="5697538"/>
          </a:xfrm>
        </p:spPr>
        <p:txBody>
          <a:bodyPr/>
          <a:lstStyle/>
          <a:p>
            <a:pPr lvl="2"/>
            <a:r>
              <a:rPr lang="en-US" sz="2500" smtClean="0"/>
              <a:t>Kewajiban yg harus dilakukan Pjbt TUN yg mengeluarkan KTUN tst dpt disertai pembebanan ganti rugi.</a:t>
            </a:r>
          </a:p>
          <a:p>
            <a:pPr lvl="2"/>
            <a:r>
              <a:rPr lang="en-US" sz="2500" smtClean="0"/>
              <a:t>Ganti rugi </a:t>
            </a:r>
            <a:r>
              <a:rPr lang="en-US" sz="2500" smtClean="0">
                <a:sym typeface="Wingdings" pitchFamily="2" charset="2"/>
              </a:rPr>
              <a:t></a:t>
            </a:r>
            <a:r>
              <a:rPr lang="en-US" sz="2500" smtClean="0"/>
              <a:t> pembayaran sejumlah uang kpd org/BH pdt atas beban Pjbt</a:t>
            </a:r>
            <a:r>
              <a:rPr lang="fi-FI" sz="2500" smtClean="0"/>
              <a:t> TUN bdsrkn putusan Pengadilan TU</a:t>
            </a:r>
            <a:r>
              <a:rPr lang="sv-SE" sz="2500" smtClean="0"/>
              <a:t>N krn ada kerugian materiil yg diderita Penggu</a:t>
            </a:r>
            <a:r>
              <a:rPr lang="en-US" sz="2500" smtClean="0"/>
              <a:t>gat</a:t>
            </a:r>
          </a:p>
          <a:p>
            <a:pPr lvl="2"/>
            <a:r>
              <a:rPr lang="en-US" sz="2500" smtClean="0"/>
              <a:t>Putusan berupa gugatan dikabulkan menyangkut kepegawaian, maka di samping ganti rugi dpt disertai pemberian rehabilitasi</a:t>
            </a:r>
          </a:p>
          <a:p>
            <a:pPr lvl="2"/>
            <a:r>
              <a:rPr lang="en-US" sz="2500" smtClean="0"/>
              <a:t>Rehabilitasi </a:t>
            </a:r>
            <a:r>
              <a:rPr lang="en-US" sz="2500" smtClean="0">
                <a:sym typeface="Wingdings" pitchFamily="2" charset="2"/>
              </a:rPr>
              <a:t> p</a:t>
            </a:r>
            <a:r>
              <a:rPr lang="en-US" sz="2500" smtClean="0"/>
              <a:t>emulihan hak Penggugat dlm kemampuan &amp; kedudukan, serta harkat &amp; martabatnya sbg PNS seperti semula seblm ada KTUN yg disengketakan</a:t>
            </a:r>
          </a:p>
        </p:txBody>
      </p:sp>
      <p:sp>
        <p:nvSpPr>
          <p:cNvPr id="64515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marL="914400" lvl="1" indent="-514350">
              <a:buFontTx/>
              <a:buAutoNum type="arabicPeriod" startAt="3"/>
            </a:pPr>
            <a:r>
              <a:rPr lang="en-US" smtClean="0"/>
              <a:t>Gugatan Tdk Diterima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putusan yg menyatakan bahwa syarat2 yg telah ditentukan tdk dipenuhi oleh gugatan yg diajukan Penggugat. </a:t>
            </a:r>
            <a:endParaRPr lang="en-US" smtClean="0">
              <a:sym typeface="Wingdings" pitchFamily="2" charset="2"/>
            </a:endParaRPr>
          </a:p>
          <a:p>
            <a:pPr marL="914400" lvl="1" indent="-514350">
              <a:buFontTx/>
              <a:buAutoNum type="arabicPeriod" startAt="3"/>
            </a:pPr>
            <a:r>
              <a:rPr lang="en-US" smtClean="0">
                <a:sym typeface="Wingdings" pitchFamily="2" charset="2"/>
              </a:rPr>
              <a:t>Gugatan Gugur  </a:t>
            </a:r>
            <a:r>
              <a:rPr lang="en-US" smtClean="0"/>
              <a:t>putusan yg dijatuhkan Hakim krn Penggugat tdk pernah hadir dlm beberapa kali sidang, meskipun telah dipanggil dgn patut / jika Penggugat telah meninggal dunia</a:t>
            </a:r>
          </a:p>
        </p:txBody>
      </p:sp>
      <p:sp>
        <p:nvSpPr>
          <p:cNvPr id="65539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</TotalTime>
  <Words>367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PUTUSAN</vt:lpstr>
      <vt:lpstr> JENIS PUTUSAN</vt:lpstr>
      <vt:lpstr> 1. Putusan yg Bukan Putusan Akhir</vt:lpstr>
      <vt:lpstr>Slide 4</vt:lpstr>
      <vt:lpstr> 2. Putusan Akhir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PUTUSAN</dc:title>
  <dc:creator>USER</dc:creator>
  <cp:lastModifiedBy>USER</cp:lastModifiedBy>
  <cp:revision>1</cp:revision>
  <dcterms:created xsi:type="dcterms:W3CDTF">2020-11-10T07:06:24Z</dcterms:created>
  <dcterms:modified xsi:type="dcterms:W3CDTF">2020-11-10T07:07:30Z</dcterms:modified>
</cp:coreProperties>
</file>