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12192000" cy="6864350"/>
  <p:notesSz cx="12192000" cy="6864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0D9B"/>
    <a:srgbClr val="8BBD0D"/>
    <a:srgbClr val="0BB5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55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7A17B-274B-43D6-A644-9DCB4DA5D5B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4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260725"/>
            <a:ext cx="9753600" cy="3089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986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986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87FA0-8F08-479B-82C7-69A14A887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73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905" cy="6860540"/>
          </a:xfrm>
          <a:custGeom>
            <a:avLst/>
            <a:gdLst/>
            <a:ahLst/>
            <a:cxnLst/>
            <a:rect l="l" t="t" r="r" b="b"/>
            <a:pathLst>
              <a:path w="12193905" h="6860540">
                <a:moveTo>
                  <a:pt x="12193524" y="0"/>
                </a:moveTo>
                <a:lnTo>
                  <a:pt x="0" y="0"/>
                </a:lnTo>
                <a:lnTo>
                  <a:pt x="0" y="6860285"/>
                </a:lnTo>
                <a:lnTo>
                  <a:pt x="12193524" y="6860285"/>
                </a:lnTo>
                <a:lnTo>
                  <a:pt x="12193524" y="0"/>
                </a:lnTo>
                <a:close/>
              </a:path>
            </a:pathLst>
          </a:custGeom>
          <a:solidFill>
            <a:srgbClr val="F9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932429" y="2175636"/>
            <a:ext cx="8770620" cy="0"/>
          </a:xfrm>
          <a:custGeom>
            <a:avLst/>
            <a:gdLst/>
            <a:ahLst/>
            <a:cxnLst/>
            <a:rect l="l" t="t" r="r" b="b"/>
            <a:pathLst>
              <a:path w="8770620">
                <a:moveTo>
                  <a:pt x="0" y="0"/>
                </a:moveTo>
                <a:lnTo>
                  <a:pt x="8770493" y="0"/>
                </a:lnTo>
              </a:path>
            </a:pathLst>
          </a:custGeom>
          <a:ln w="38100">
            <a:solidFill>
              <a:srgbClr val="A7D0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5" y="14985"/>
            <a:ext cx="3776090" cy="6845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86710" y="587908"/>
            <a:ext cx="642492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4036"/>
            <a:ext cx="8538845" cy="17160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8800"/>
            <a:ext cx="5306282" cy="4530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8800"/>
            <a:ext cx="5306282" cy="4530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905" cy="6860540"/>
          </a:xfrm>
          <a:custGeom>
            <a:avLst/>
            <a:gdLst/>
            <a:ahLst/>
            <a:cxnLst/>
            <a:rect l="l" t="t" r="r" b="b"/>
            <a:pathLst>
              <a:path w="12193905" h="6860540">
                <a:moveTo>
                  <a:pt x="12193524" y="0"/>
                </a:moveTo>
                <a:lnTo>
                  <a:pt x="0" y="0"/>
                </a:lnTo>
                <a:lnTo>
                  <a:pt x="0" y="6860285"/>
                </a:lnTo>
                <a:lnTo>
                  <a:pt x="12193524" y="6860285"/>
                </a:lnTo>
                <a:lnTo>
                  <a:pt x="12193524" y="0"/>
                </a:lnTo>
                <a:close/>
              </a:path>
            </a:pathLst>
          </a:custGeom>
          <a:solidFill>
            <a:srgbClr val="F9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5" y="14985"/>
            <a:ext cx="3776090" cy="6845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24223" y="76580"/>
            <a:ext cx="1200391" cy="187159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031488" y="121665"/>
            <a:ext cx="986790" cy="1657985"/>
          </a:xfrm>
          <a:custGeom>
            <a:avLst/>
            <a:gdLst/>
            <a:ahLst/>
            <a:cxnLst/>
            <a:rect l="l" t="t" r="r" b="b"/>
            <a:pathLst>
              <a:path w="986789" h="1657985">
                <a:moveTo>
                  <a:pt x="847089" y="0"/>
                </a:moveTo>
                <a:lnTo>
                  <a:pt x="139319" y="0"/>
                </a:lnTo>
                <a:lnTo>
                  <a:pt x="95276" y="7100"/>
                </a:lnTo>
                <a:lnTo>
                  <a:pt x="57031" y="26875"/>
                </a:lnTo>
                <a:lnTo>
                  <a:pt x="26875" y="57031"/>
                </a:lnTo>
                <a:lnTo>
                  <a:pt x="7100" y="95276"/>
                </a:lnTo>
                <a:lnTo>
                  <a:pt x="0" y="139319"/>
                </a:lnTo>
                <a:lnTo>
                  <a:pt x="0" y="1518285"/>
                </a:lnTo>
                <a:lnTo>
                  <a:pt x="7100" y="1562327"/>
                </a:lnTo>
                <a:lnTo>
                  <a:pt x="26875" y="1600572"/>
                </a:lnTo>
                <a:lnTo>
                  <a:pt x="57031" y="1630728"/>
                </a:lnTo>
                <a:lnTo>
                  <a:pt x="95276" y="1650503"/>
                </a:lnTo>
                <a:lnTo>
                  <a:pt x="139319" y="1657604"/>
                </a:lnTo>
                <a:lnTo>
                  <a:pt x="847089" y="1657604"/>
                </a:lnTo>
                <a:lnTo>
                  <a:pt x="891132" y="1650503"/>
                </a:lnTo>
                <a:lnTo>
                  <a:pt x="929377" y="1630728"/>
                </a:lnTo>
                <a:lnTo>
                  <a:pt x="959533" y="1600572"/>
                </a:lnTo>
                <a:lnTo>
                  <a:pt x="979308" y="1562327"/>
                </a:lnTo>
                <a:lnTo>
                  <a:pt x="986409" y="1518285"/>
                </a:lnTo>
                <a:lnTo>
                  <a:pt x="986409" y="139319"/>
                </a:lnTo>
                <a:lnTo>
                  <a:pt x="979308" y="95276"/>
                </a:lnTo>
                <a:lnTo>
                  <a:pt x="959533" y="57031"/>
                </a:lnTo>
                <a:lnTo>
                  <a:pt x="929377" y="26875"/>
                </a:lnTo>
                <a:lnTo>
                  <a:pt x="891132" y="7100"/>
                </a:lnTo>
                <a:lnTo>
                  <a:pt x="847089" y="0"/>
                </a:lnTo>
                <a:close/>
              </a:path>
            </a:pathLst>
          </a:custGeom>
          <a:solidFill>
            <a:srgbClr val="1752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378459"/>
            <a:ext cx="5141798" cy="127241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117093"/>
            <a:ext cx="5634990" cy="16577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905" cy="6860540"/>
          </a:xfrm>
          <a:custGeom>
            <a:avLst/>
            <a:gdLst/>
            <a:ahLst/>
            <a:cxnLst/>
            <a:rect l="l" t="t" r="r" b="b"/>
            <a:pathLst>
              <a:path w="12193905" h="6860540">
                <a:moveTo>
                  <a:pt x="12193524" y="0"/>
                </a:moveTo>
                <a:lnTo>
                  <a:pt x="0" y="0"/>
                </a:lnTo>
                <a:lnTo>
                  <a:pt x="0" y="6860285"/>
                </a:lnTo>
                <a:lnTo>
                  <a:pt x="12193524" y="6860285"/>
                </a:lnTo>
                <a:lnTo>
                  <a:pt x="12193524" y="0"/>
                </a:lnTo>
                <a:close/>
              </a:path>
            </a:pathLst>
          </a:custGeom>
          <a:solidFill>
            <a:srgbClr val="F9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1525" y="736561"/>
            <a:ext cx="11355298" cy="453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8921" y="2424683"/>
            <a:ext cx="6027420" cy="3248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83845"/>
            <a:ext cx="3903472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83845"/>
            <a:ext cx="2805620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83845"/>
            <a:ext cx="2805620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76580"/>
            <a:ext cx="5634990" cy="1871980"/>
            <a:chOff x="0" y="76580"/>
            <a:chExt cx="5634990" cy="18719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24223" y="76580"/>
              <a:ext cx="1200391" cy="187159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031488" y="121665"/>
              <a:ext cx="986790" cy="1657985"/>
            </a:xfrm>
            <a:custGeom>
              <a:avLst/>
              <a:gdLst/>
              <a:ahLst/>
              <a:cxnLst/>
              <a:rect l="l" t="t" r="r" b="b"/>
              <a:pathLst>
                <a:path w="986789" h="1657985">
                  <a:moveTo>
                    <a:pt x="847089" y="0"/>
                  </a:moveTo>
                  <a:lnTo>
                    <a:pt x="139319" y="0"/>
                  </a:lnTo>
                  <a:lnTo>
                    <a:pt x="95276" y="7100"/>
                  </a:lnTo>
                  <a:lnTo>
                    <a:pt x="57031" y="26875"/>
                  </a:lnTo>
                  <a:lnTo>
                    <a:pt x="26875" y="57031"/>
                  </a:lnTo>
                  <a:lnTo>
                    <a:pt x="7100" y="95276"/>
                  </a:lnTo>
                  <a:lnTo>
                    <a:pt x="0" y="139319"/>
                  </a:lnTo>
                  <a:lnTo>
                    <a:pt x="0" y="1518285"/>
                  </a:lnTo>
                  <a:lnTo>
                    <a:pt x="7100" y="1562327"/>
                  </a:lnTo>
                  <a:lnTo>
                    <a:pt x="26875" y="1600572"/>
                  </a:lnTo>
                  <a:lnTo>
                    <a:pt x="57031" y="1630728"/>
                  </a:lnTo>
                  <a:lnTo>
                    <a:pt x="95276" y="1650503"/>
                  </a:lnTo>
                  <a:lnTo>
                    <a:pt x="139319" y="1657604"/>
                  </a:lnTo>
                  <a:lnTo>
                    <a:pt x="847089" y="1657604"/>
                  </a:lnTo>
                  <a:lnTo>
                    <a:pt x="891132" y="1650503"/>
                  </a:lnTo>
                  <a:lnTo>
                    <a:pt x="929377" y="1630728"/>
                  </a:lnTo>
                  <a:lnTo>
                    <a:pt x="959533" y="1600572"/>
                  </a:lnTo>
                  <a:lnTo>
                    <a:pt x="979308" y="1562327"/>
                  </a:lnTo>
                  <a:lnTo>
                    <a:pt x="986409" y="1518285"/>
                  </a:lnTo>
                  <a:lnTo>
                    <a:pt x="986409" y="139319"/>
                  </a:lnTo>
                  <a:lnTo>
                    <a:pt x="979308" y="95276"/>
                  </a:lnTo>
                  <a:lnTo>
                    <a:pt x="959533" y="57031"/>
                  </a:lnTo>
                  <a:lnTo>
                    <a:pt x="929377" y="26875"/>
                  </a:lnTo>
                  <a:lnTo>
                    <a:pt x="891132" y="7100"/>
                  </a:lnTo>
                  <a:lnTo>
                    <a:pt x="847089" y="0"/>
                  </a:lnTo>
                  <a:close/>
                </a:path>
              </a:pathLst>
            </a:custGeom>
            <a:solidFill>
              <a:srgbClr val="1752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78459"/>
              <a:ext cx="5141798" cy="127241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117093"/>
              <a:ext cx="5634990" cy="1657731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421525" y="736561"/>
            <a:ext cx="3609963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400" b="1" spc="-10" dirty="0" smtClean="0">
                <a:solidFill>
                  <a:srgbClr val="4AA7B5"/>
                </a:solidFill>
                <a:latin typeface="Calibri"/>
                <a:cs typeface="Calibri"/>
              </a:rPr>
              <a:t>UTS MIKROBIOLOGI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378190" y="49656"/>
            <a:ext cx="1416685" cy="1713864"/>
            <a:chOff x="8378190" y="49656"/>
            <a:chExt cx="1416685" cy="1713864"/>
          </a:xfrm>
        </p:grpSpPr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99856" y="207187"/>
              <a:ext cx="1177874" cy="117787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78190" y="49656"/>
              <a:ext cx="1416557" cy="171386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92185" y="245490"/>
              <a:ext cx="1049528" cy="1049528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8592185" y="245490"/>
              <a:ext cx="1049655" cy="1049655"/>
            </a:xfrm>
            <a:custGeom>
              <a:avLst/>
              <a:gdLst/>
              <a:ahLst/>
              <a:cxnLst/>
              <a:rect l="l" t="t" r="r" b="b"/>
              <a:pathLst>
                <a:path w="1049654" h="1049655">
                  <a:moveTo>
                    <a:pt x="0" y="524764"/>
                  </a:moveTo>
                  <a:lnTo>
                    <a:pt x="2144" y="477000"/>
                  </a:lnTo>
                  <a:lnTo>
                    <a:pt x="8454" y="430438"/>
                  </a:lnTo>
                  <a:lnTo>
                    <a:pt x="18745" y="385262"/>
                  </a:lnTo>
                  <a:lnTo>
                    <a:pt x="32831" y="341658"/>
                  </a:lnTo>
                  <a:lnTo>
                    <a:pt x="50526" y="299812"/>
                  </a:lnTo>
                  <a:lnTo>
                    <a:pt x="71646" y="259907"/>
                  </a:lnTo>
                  <a:lnTo>
                    <a:pt x="96006" y="222131"/>
                  </a:lnTo>
                  <a:lnTo>
                    <a:pt x="123419" y="186667"/>
                  </a:lnTo>
                  <a:lnTo>
                    <a:pt x="153701" y="153701"/>
                  </a:lnTo>
                  <a:lnTo>
                    <a:pt x="186667" y="123419"/>
                  </a:lnTo>
                  <a:lnTo>
                    <a:pt x="222131" y="96006"/>
                  </a:lnTo>
                  <a:lnTo>
                    <a:pt x="259907" y="71646"/>
                  </a:lnTo>
                  <a:lnTo>
                    <a:pt x="299812" y="50526"/>
                  </a:lnTo>
                  <a:lnTo>
                    <a:pt x="341658" y="32831"/>
                  </a:lnTo>
                  <a:lnTo>
                    <a:pt x="385262" y="18745"/>
                  </a:lnTo>
                  <a:lnTo>
                    <a:pt x="430438" y="8454"/>
                  </a:lnTo>
                  <a:lnTo>
                    <a:pt x="477000" y="2144"/>
                  </a:lnTo>
                  <a:lnTo>
                    <a:pt x="524764" y="0"/>
                  </a:lnTo>
                  <a:lnTo>
                    <a:pt x="572527" y="2144"/>
                  </a:lnTo>
                  <a:lnTo>
                    <a:pt x="619089" y="8454"/>
                  </a:lnTo>
                  <a:lnTo>
                    <a:pt x="664265" y="18745"/>
                  </a:lnTo>
                  <a:lnTo>
                    <a:pt x="707869" y="32831"/>
                  </a:lnTo>
                  <a:lnTo>
                    <a:pt x="749715" y="50526"/>
                  </a:lnTo>
                  <a:lnTo>
                    <a:pt x="789620" y="71646"/>
                  </a:lnTo>
                  <a:lnTo>
                    <a:pt x="827396" y="96006"/>
                  </a:lnTo>
                  <a:lnTo>
                    <a:pt x="862860" y="123419"/>
                  </a:lnTo>
                  <a:lnTo>
                    <a:pt x="895826" y="153701"/>
                  </a:lnTo>
                  <a:lnTo>
                    <a:pt x="926108" y="186667"/>
                  </a:lnTo>
                  <a:lnTo>
                    <a:pt x="953521" y="222131"/>
                  </a:lnTo>
                  <a:lnTo>
                    <a:pt x="977881" y="259907"/>
                  </a:lnTo>
                  <a:lnTo>
                    <a:pt x="999001" y="299812"/>
                  </a:lnTo>
                  <a:lnTo>
                    <a:pt x="1016696" y="341658"/>
                  </a:lnTo>
                  <a:lnTo>
                    <a:pt x="1030782" y="385262"/>
                  </a:lnTo>
                  <a:lnTo>
                    <a:pt x="1041073" y="430438"/>
                  </a:lnTo>
                  <a:lnTo>
                    <a:pt x="1047383" y="477000"/>
                  </a:lnTo>
                  <a:lnTo>
                    <a:pt x="1049528" y="524764"/>
                  </a:lnTo>
                  <a:lnTo>
                    <a:pt x="1047383" y="572527"/>
                  </a:lnTo>
                  <a:lnTo>
                    <a:pt x="1041073" y="619089"/>
                  </a:lnTo>
                  <a:lnTo>
                    <a:pt x="1030782" y="664265"/>
                  </a:lnTo>
                  <a:lnTo>
                    <a:pt x="1016696" y="707869"/>
                  </a:lnTo>
                  <a:lnTo>
                    <a:pt x="999001" y="749715"/>
                  </a:lnTo>
                  <a:lnTo>
                    <a:pt x="977881" y="789620"/>
                  </a:lnTo>
                  <a:lnTo>
                    <a:pt x="953521" y="827396"/>
                  </a:lnTo>
                  <a:lnTo>
                    <a:pt x="926108" y="862860"/>
                  </a:lnTo>
                  <a:lnTo>
                    <a:pt x="895826" y="895826"/>
                  </a:lnTo>
                  <a:lnTo>
                    <a:pt x="862860" y="926108"/>
                  </a:lnTo>
                  <a:lnTo>
                    <a:pt x="827396" y="953521"/>
                  </a:lnTo>
                  <a:lnTo>
                    <a:pt x="789620" y="977881"/>
                  </a:lnTo>
                  <a:lnTo>
                    <a:pt x="749715" y="999001"/>
                  </a:lnTo>
                  <a:lnTo>
                    <a:pt x="707869" y="1016696"/>
                  </a:lnTo>
                  <a:lnTo>
                    <a:pt x="664265" y="1030782"/>
                  </a:lnTo>
                  <a:lnTo>
                    <a:pt x="619089" y="1041073"/>
                  </a:lnTo>
                  <a:lnTo>
                    <a:pt x="572527" y="1047383"/>
                  </a:lnTo>
                  <a:lnTo>
                    <a:pt x="524764" y="1049528"/>
                  </a:lnTo>
                  <a:lnTo>
                    <a:pt x="477000" y="1047383"/>
                  </a:lnTo>
                  <a:lnTo>
                    <a:pt x="430438" y="1041073"/>
                  </a:lnTo>
                  <a:lnTo>
                    <a:pt x="385262" y="1030782"/>
                  </a:lnTo>
                  <a:lnTo>
                    <a:pt x="341658" y="1016696"/>
                  </a:lnTo>
                  <a:lnTo>
                    <a:pt x="299812" y="999001"/>
                  </a:lnTo>
                  <a:lnTo>
                    <a:pt x="259907" y="977881"/>
                  </a:lnTo>
                  <a:lnTo>
                    <a:pt x="222131" y="953521"/>
                  </a:lnTo>
                  <a:lnTo>
                    <a:pt x="186667" y="926108"/>
                  </a:lnTo>
                  <a:lnTo>
                    <a:pt x="153701" y="895826"/>
                  </a:lnTo>
                  <a:lnTo>
                    <a:pt x="123419" y="862860"/>
                  </a:lnTo>
                  <a:lnTo>
                    <a:pt x="96006" y="827396"/>
                  </a:lnTo>
                  <a:lnTo>
                    <a:pt x="71646" y="789620"/>
                  </a:lnTo>
                  <a:lnTo>
                    <a:pt x="50526" y="749715"/>
                  </a:lnTo>
                  <a:lnTo>
                    <a:pt x="32831" y="707869"/>
                  </a:lnTo>
                  <a:lnTo>
                    <a:pt x="18745" y="664265"/>
                  </a:lnTo>
                  <a:lnTo>
                    <a:pt x="8454" y="619089"/>
                  </a:lnTo>
                  <a:lnTo>
                    <a:pt x="2144" y="572527"/>
                  </a:lnTo>
                  <a:lnTo>
                    <a:pt x="0" y="5247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Rectangle 8"/>
          <p:cNvSpPr/>
          <p:nvPr/>
        </p:nvSpPr>
        <p:spPr>
          <a:xfrm>
            <a:off x="838200" y="420325"/>
            <a:ext cx="10591800" cy="5759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latin typeface="Arial"/>
                <a:ea typeface="Calibri"/>
                <a:cs typeface="Times New Roman"/>
              </a:rPr>
              <a:t> 	</a:t>
            </a:r>
            <a:endParaRPr lang="en-US" b="1" dirty="0" smtClean="0">
              <a:latin typeface="Arial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en-US" b="1" dirty="0">
              <a:latin typeface="Arial"/>
              <a:ea typeface="Calibri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en-US" b="1" dirty="0" smtClean="0">
              <a:latin typeface="Arial"/>
              <a:ea typeface="Calibri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latin typeface="Arial"/>
                <a:ea typeface="Calibri"/>
                <a:cs typeface="Times New Roman"/>
              </a:rPr>
              <a:t>Program </a:t>
            </a:r>
            <a:r>
              <a:rPr lang="en-US" b="1" dirty="0" err="1">
                <a:latin typeface="Arial"/>
                <a:ea typeface="Calibri"/>
                <a:cs typeface="Times New Roman"/>
              </a:rPr>
              <a:t>Studi</a:t>
            </a:r>
            <a:r>
              <a:rPr lang="en-US" b="1" dirty="0">
                <a:latin typeface="Arial"/>
                <a:ea typeface="Calibri"/>
                <a:cs typeface="Times New Roman"/>
              </a:rPr>
              <a:t>   : </a:t>
            </a:r>
            <a:r>
              <a:rPr lang="en-US" b="1" dirty="0" err="1">
                <a:latin typeface="Arial"/>
                <a:ea typeface="Calibri"/>
                <a:cs typeface="Times New Roman"/>
              </a:rPr>
              <a:t>Teknik</a:t>
            </a:r>
            <a:r>
              <a:rPr lang="en-US" b="1" dirty="0">
                <a:latin typeface="Arial"/>
                <a:ea typeface="Calibri"/>
                <a:cs typeface="Times New Roman"/>
              </a:rPr>
              <a:t> </a:t>
            </a:r>
            <a:r>
              <a:rPr lang="en-US" b="1" dirty="0" err="1">
                <a:latin typeface="Arial"/>
                <a:ea typeface="Calibri"/>
                <a:cs typeface="Times New Roman"/>
              </a:rPr>
              <a:t>Lingkungan</a:t>
            </a:r>
            <a:endParaRPr lang="en-US" sz="16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latin typeface="Arial"/>
                <a:ea typeface="Calibri"/>
                <a:cs typeface="Times New Roman"/>
              </a:rPr>
              <a:t>		   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                  Mata </a:t>
            </a:r>
            <a:r>
              <a:rPr lang="en-US" b="1" dirty="0" err="1">
                <a:latin typeface="Arial"/>
                <a:ea typeface="Calibri"/>
                <a:cs typeface="Times New Roman"/>
              </a:rPr>
              <a:t>Kuliah</a:t>
            </a:r>
            <a:r>
              <a:rPr lang="en-US" b="1" dirty="0">
                <a:latin typeface="Arial"/>
                <a:ea typeface="Calibri"/>
                <a:cs typeface="Times New Roman"/>
              </a:rPr>
              <a:t>	   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  </a:t>
            </a:r>
            <a:r>
              <a:rPr lang="en-US" b="1" dirty="0">
                <a:latin typeface="Arial"/>
                <a:ea typeface="Calibri"/>
                <a:cs typeface="Times New Roman"/>
              </a:rPr>
              <a:t>: </a:t>
            </a:r>
            <a:r>
              <a:rPr lang="en-US" b="1" dirty="0" err="1">
                <a:latin typeface="Arial"/>
                <a:ea typeface="Calibri"/>
                <a:cs typeface="Times New Roman"/>
              </a:rPr>
              <a:t>Mikrobiologi</a:t>
            </a:r>
            <a:r>
              <a:rPr lang="en-US" b="1" dirty="0">
                <a:latin typeface="Arial"/>
                <a:ea typeface="Calibri"/>
                <a:cs typeface="Times New Roman"/>
              </a:rPr>
              <a:t> </a:t>
            </a:r>
            <a:r>
              <a:rPr lang="en-US" b="1" dirty="0" err="1">
                <a:latin typeface="Arial"/>
                <a:ea typeface="Calibri"/>
                <a:cs typeface="Times New Roman"/>
              </a:rPr>
              <a:t>Lingkungan</a:t>
            </a:r>
            <a:endParaRPr lang="en-US" sz="16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tabLst>
                <a:tab pos="1350645" algn="l"/>
              </a:tabLst>
            </a:pPr>
            <a:r>
              <a:rPr lang="en-US" b="1" dirty="0">
                <a:latin typeface="Arial"/>
                <a:ea typeface="Calibri"/>
                <a:cs typeface="Times New Roman"/>
              </a:rPr>
              <a:t>                                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                  </a:t>
            </a:r>
            <a:r>
              <a:rPr lang="en-US" b="1" dirty="0" err="1" smtClean="0">
                <a:latin typeface="Arial"/>
                <a:ea typeface="Calibri"/>
                <a:cs typeface="Times New Roman"/>
              </a:rPr>
              <a:t>Waktu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 </a:t>
            </a:r>
            <a:r>
              <a:rPr lang="en-US" b="1" dirty="0">
                <a:latin typeface="Arial"/>
                <a:ea typeface="Calibri"/>
                <a:cs typeface="Times New Roman"/>
              </a:rPr>
              <a:t>	      : 60 </a:t>
            </a:r>
            <a:r>
              <a:rPr lang="en-US" b="1" dirty="0" err="1">
                <a:latin typeface="Arial"/>
                <a:ea typeface="Calibri"/>
                <a:cs typeface="Times New Roman"/>
              </a:rPr>
              <a:t>menit</a:t>
            </a:r>
            <a:r>
              <a:rPr lang="en-US" b="1" dirty="0">
                <a:latin typeface="Arial"/>
                <a:ea typeface="Calibri"/>
                <a:cs typeface="Times New Roman"/>
              </a:rPr>
              <a:t> </a:t>
            </a:r>
            <a:endParaRPr lang="en-US" b="1" dirty="0" smtClean="0">
              <a:latin typeface="Arial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tabLst>
                <a:tab pos="1350645" algn="l"/>
              </a:tabLst>
            </a:pPr>
            <a:endParaRPr lang="en-US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Arial"/>
                <a:ea typeface="Calibri"/>
                <a:cs typeface="Times New Roman"/>
              </a:rPr>
              <a:t>Sebutkan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jelaskan</a:t>
            </a:r>
            <a:r>
              <a:rPr lang="en-US" dirty="0">
                <a:latin typeface="Arial"/>
                <a:ea typeface="Calibri"/>
                <a:cs typeface="Times New Roman"/>
              </a:rPr>
              <a:t> 5 </a:t>
            </a:r>
            <a:r>
              <a:rPr lang="en-US" dirty="0" err="1">
                <a:latin typeface="Arial"/>
                <a:ea typeface="Calibri"/>
                <a:cs typeface="Times New Roman"/>
              </a:rPr>
              <a:t>teknik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dasar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dalam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memanipulasi</a:t>
            </a:r>
            <a:r>
              <a:rPr lang="en-US" dirty="0">
                <a:latin typeface="Arial"/>
                <a:ea typeface="Calibri"/>
                <a:cs typeface="Times New Roman"/>
              </a:rPr>
              <a:t>,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menumbuhkan</a:t>
            </a:r>
            <a:r>
              <a:rPr lang="en-US" dirty="0">
                <a:latin typeface="Arial"/>
                <a:ea typeface="Calibri"/>
                <a:cs typeface="Times New Roman"/>
              </a:rPr>
              <a:t>,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menguji</a:t>
            </a:r>
            <a:r>
              <a:rPr lang="en-US" dirty="0">
                <a:latin typeface="Arial"/>
                <a:ea typeface="Calibri"/>
                <a:cs typeface="Times New Roman"/>
              </a:rPr>
              <a:t>,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mengkarakterisasi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mikroorganisme</a:t>
            </a:r>
            <a:r>
              <a:rPr lang="en-US" dirty="0">
                <a:latin typeface="Arial"/>
                <a:ea typeface="Calibri"/>
                <a:cs typeface="Times New Roman"/>
              </a:rPr>
              <a:t> di </a:t>
            </a:r>
            <a:r>
              <a:rPr lang="en-US" dirty="0" err="1">
                <a:latin typeface="Arial"/>
                <a:ea typeface="Calibri"/>
                <a:cs typeface="Times New Roman"/>
              </a:rPr>
              <a:t>laboratorium</a:t>
            </a:r>
            <a:r>
              <a:rPr lang="en-US" dirty="0">
                <a:latin typeface="Arial"/>
                <a:ea typeface="Calibri"/>
                <a:cs typeface="Times New Roman"/>
              </a:rPr>
              <a:t>!</a:t>
            </a:r>
            <a:endParaRPr lang="en-US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Arial"/>
                <a:ea typeface="Calibri"/>
                <a:cs typeface="Times New Roman"/>
              </a:rPr>
              <a:t>Jelaskan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prinsip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isolasi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bakteri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sebutkan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faktor</a:t>
            </a:r>
            <a:r>
              <a:rPr lang="en-US" dirty="0">
                <a:latin typeface="Arial"/>
                <a:ea typeface="Calibri"/>
                <a:cs typeface="Times New Roman"/>
              </a:rPr>
              <a:t> yang </a:t>
            </a:r>
            <a:r>
              <a:rPr lang="en-US" dirty="0" err="1">
                <a:latin typeface="Arial"/>
                <a:ea typeface="Calibri"/>
                <a:cs typeface="Times New Roman"/>
              </a:rPr>
              <a:t>harus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diperhatikan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dalam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melakukan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isolasi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bakteri</a:t>
            </a:r>
            <a:r>
              <a:rPr lang="en-US" dirty="0">
                <a:latin typeface="Arial"/>
                <a:ea typeface="Calibri"/>
                <a:cs typeface="Times New Roman"/>
              </a:rPr>
              <a:t>!</a:t>
            </a:r>
            <a:endParaRPr lang="en-US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Arial"/>
                <a:ea typeface="Calibri"/>
                <a:cs typeface="Times New Roman"/>
              </a:rPr>
              <a:t>Jelaskan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perbedaan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teknik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isolasi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dengan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metode</a:t>
            </a:r>
            <a:r>
              <a:rPr lang="en-US" dirty="0">
                <a:latin typeface="Arial"/>
                <a:ea typeface="Calibri"/>
                <a:cs typeface="Times New Roman"/>
              </a:rPr>
              <a:t> gores (Streak plate method),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metode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sebar</a:t>
            </a:r>
            <a:r>
              <a:rPr lang="en-US" dirty="0">
                <a:latin typeface="Arial"/>
                <a:ea typeface="Calibri"/>
                <a:cs typeface="Times New Roman"/>
              </a:rPr>
              <a:t> (Spread plate method,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metode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tuang</a:t>
            </a:r>
            <a:r>
              <a:rPr lang="en-US" dirty="0">
                <a:latin typeface="Arial"/>
                <a:ea typeface="Calibri"/>
                <a:cs typeface="Times New Roman"/>
              </a:rPr>
              <a:t> (Pour plate method)</a:t>
            </a:r>
            <a:r>
              <a:rPr lang="en-US" b="1" dirty="0">
                <a:latin typeface="Arial"/>
                <a:ea typeface="Calibri"/>
                <a:cs typeface="Times New Roman"/>
              </a:rPr>
              <a:t>!</a:t>
            </a:r>
            <a:endParaRPr lang="en-US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Arial"/>
                <a:ea typeface="Calibri"/>
                <a:cs typeface="Times New Roman"/>
              </a:rPr>
              <a:t>Jelaskan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perbedaan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kultur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murni</a:t>
            </a:r>
            <a:r>
              <a:rPr lang="en-US" dirty="0">
                <a:latin typeface="Arial"/>
                <a:ea typeface="Calibri"/>
                <a:cs typeface="Times New Roman"/>
              </a:rPr>
              <a:t>, </a:t>
            </a:r>
            <a:r>
              <a:rPr lang="en-US" dirty="0" err="1">
                <a:latin typeface="Arial"/>
                <a:ea typeface="Calibri"/>
                <a:cs typeface="Times New Roman"/>
              </a:rPr>
              <a:t>kultur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campuran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kultur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terkontaminasi</a:t>
            </a:r>
            <a:r>
              <a:rPr lang="en-US" dirty="0">
                <a:latin typeface="Arial"/>
                <a:ea typeface="Calibri"/>
                <a:cs typeface="Times New Roman"/>
              </a:rPr>
              <a:t>!</a:t>
            </a:r>
            <a:endParaRPr lang="en-US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 err="1">
                <a:latin typeface="Arial"/>
                <a:ea typeface="Calibri"/>
                <a:cs typeface="Times New Roman"/>
              </a:rPr>
              <a:t>Jelaskan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Metode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teknik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pengambilan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sampel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dari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tanah</a:t>
            </a:r>
            <a:r>
              <a:rPr lang="en-US" dirty="0">
                <a:latin typeface="Arial"/>
                <a:ea typeface="Calibri"/>
                <a:cs typeface="Times New Roman"/>
              </a:rPr>
              <a:t> </a:t>
            </a:r>
            <a:r>
              <a:rPr lang="en-US" dirty="0" err="1">
                <a:latin typeface="Arial"/>
                <a:ea typeface="Calibri"/>
                <a:cs typeface="Times New Roman"/>
              </a:rPr>
              <a:t>dan</a:t>
            </a:r>
            <a:r>
              <a:rPr lang="en-US" dirty="0">
                <a:latin typeface="Arial"/>
                <a:ea typeface="Calibri"/>
                <a:cs typeface="Times New Roman"/>
              </a:rPr>
              <a:t> air!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LINGKUNGAN</dc:title>
  <dc:creator>Senapati</dc:creator>
  <cp:lastModifiedBy>acer</cp:lastModifiedBy>
  <cp:revision>187</cp:revision>
  <dcterms:created xsi:type="dcterms:W3CDTF">2023-02-12T07:48:51Z</dcterms:created>
  <dcterms:modified xsi:type="dcterms:W3CDTF">2023-05-11T01:50:28Z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2023-02-12T00:00:00Z</vt:filetime>
  </property>
</Properties>
</file>