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6"/>
  </p:notesMasterIdLst>
  <p:handoutMasterIdLst>
    <p:handoutMasterId r:id="rId17"/>
  </p:handoutMasterIdLst>
  <p:sldIdLst>
    <p:sldId id="356" r:id="rId4"/>
    <p:sldId id="306" r:id="rId5"/>
    <p:sldId id="271" r:id="rId6"/>
    <p:sldId id="326" r:id="rId7"/>
    <p:sldId id="352" r:id="rId8"/>
    <p:sldId id="353" r:id="rId9"/>
    <p:sldId id="354" r:id="rId10"/>
    <p:sldId id="355" r:id="rId11"/>
    <p:sldId id="266" r:id="rId12"/>
    <p:sldId id="357" r:id="rId13"/>
    <p:sldId id="358" r:id="rId14"/>
    <p:sldId id="260" r:id="rId1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6215" autoAdjust="0"/>
  </p:normalViewPr>
  <p:slideViewPr>
    <p:cSldViewPr snapToGrid="0">
      <p:cViewPr varScale="1">
        <p:scale>
          <a:sx n="73" d="100"/>
          <a:sy n="73" d="100"/>
        </p:scale>
        <p:origin x="504" y="72"/>
      </p:cViewPr>
      <p:guideLst>
        <p:guide orient="horz" pos="2364"/>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58C8E-A9E1-4B67-A0DE-F0226F420C24}" type="datetimeFigureOut">
              <a:rPr lang="en-US" smtClean="0"/>
              <a:t>10/4/2020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1E918-66B4-45AF-95F1-BB806A08E664}" type="slidenum">
              <a:rPr lang="en-US" smtClean="0"/>
              <a:t>‹#›</a:t>
            </a:fld>
            <a:endParaRPr lang="en-US"/>
          </a:p>
        </p:txBody>
      </p:sp>
    </p:spTree>
    <p:extLst>
      <p:ext uri="{BB962C8B-B14F-4D97-AF65-F5344CB8AC3E}">
        <p14:creationId xmlns:p14="http://schemas.microsoft.com/office/powerpoint/2010/main" val="16669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53C38-70A0-43D3-AF72-E0D40790126E}" type="datetimeFigureOut">
              <a:rPr lang="ko-KR" altLang="en-US" smtClean="0"/>
              <a:t>2020-10-04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DA0E8-A035-4E0F-B824-6E3600825577}" type="slidenum">
              <a:rPr lang="ko-KR" altLang="en-US" smtClean="0"/>
              <a:t>‹#›</a:t>
            </a:fld>
            <a:endParaRPr lang="ko-KR" altLang="en-US"/>
          </a:p>
        </p:txBody>
      </p:sp>
    </p:spTree>
    <p:extLst>
      <p:ext uri="{BB962C8B-B14F-4D97-AF65-F5344CB8AC3E}">
        <p14:creationId xmlns:p14="http://schemas.microsoft.com/office/powerpoint/2010/main" val="158903282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5316277" y="2639192"/>
            <a:ext cx="6545964" cy="432048"/>
          </a:xfrm>
          <a:prstGeom prst="rect">
            <a:avLst/>
          </a:prstGeom>
        </p:spPr>
        <p:txBody>
          <a:bodyPr anchor="ctr"/>
          <a:lstStyle>
            <a:lvl1pPr marL="0" indent="0" algn="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5316277" y="1095151"/>
            <a:ext cx="6545964" cy="1511983"/>
          </a:xfrm>
          <a:prstGeom prst="rect">
            <a:avLst/>
          </a:prstGeom>
        </p:spPr>
        <p:txBody>
          <a:bodyPr vert="horz" lIns="91440" tIns="45720" rIns="91440" bIns="45720" rtlCol="0" anchor="ctr">
            <a:noAutofit/>
          </a:bodyPr>
          <a:lstStyle>
            <a:lvl1pPr algn="r">
              <a:defRPr sz="5400">
                <a:solidFill>
                  <a:schemeClr val="bg1"/>
                </a:solidFill>
              </a:defRPr>
            </a:lvl1pPr>
          </a:lstStyle>
          <a:p>
            <a:r>
              <a:rPr lang="en-US" dirty="0"/>
              <a:t>Click</a:t>
            </a:r>
            <a:br>
              <a:rPr lang="en-US" dirty="0"/>
            </a:br>
            <a:r>
              <a:rPr lang="en-US" dirty="0"/>
              <a:t>to edit title</a:t>
            </a:r>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id="{492CF27B-AE75-42F8-A6A3-C23A73C591E9}"/>
              </a:ext>
            </a:extLst>
          </p:cNvPr>
          <p:cNvSpPr>
            <a:spLocks noGrp="1"/>
          </p:cNvSpPr>
          <p:nvPr>
            <p:ph type="pic" sz="quarter" idx="11" hasCustomPrompt="1"/>
          </p:nvPr>
        </p:nvSpPr>
        <p:spPr>
          <a:xfrm>
            <a:off x="0" y="1240943"/>
            <a:ext cx="4367808" cy="432048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3F951FD5-BABB-40A3-A45F-8CE7EDF3DC26}"/>
              </a:ext>
            </a:extLst>
          </p:cNvPr>
          <p:cNvSpPr>
            <a:spLocks noGrp="1"/>
          </p:cNvSpPr>
          <p:nvPr>
            <p:ph type="pic" sz="quarter" idx="12" hasCustomPrompt="1"/>
          </p:nvPr>
        </p:nvSpPr>
        <p:spPr>
          <a:xfrm>
            <a:off x="4465305" y="1240943"/>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05F58A9-08BE-4A74-8640-2074BF96F510}"/>
              </a:ext>
            </a:extLst>
          </p:cNvPr>
          <p:cNvSpPr>
            <a:spLocks noGrp="1"/>
          </p:cNvSpPr>
          <p:nvPr>
            <p:ph type="pic" sz="quarter" idx="13" hasCustomPrompt="1"/>
          </p:nvPr>
        </p:nvSpPr>
        <p:spPr>
          <a:xfrm>
            <a:off x="4465305" y="2706221"/>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40059D7E-89F1-4418-8191-740B0DE8F5B7}"/>
              </a:ext>
            </a:extLst>
          </p:cNvPr>
          <p:cNvSpPr>
            <a:spLocks noGrp="1"/>
          </p:cNvSpPr>
          <p:nvPr>
            <p:ph type="pic" sz="quarter" idx="14" hasCustomPrompt="1"/>
          </p:nvPr>
        </p:nvSpPr>
        <p:spPr>
          <a:xfrm>
            <a:off x="4465305" y="4171499"/>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22">
            <a:extLst>
              <a:ext uri="{FF2B5EF4-FFF2-40B4-BE49-F238E27FC236}">
                <a16:creationId xmlns:a16="http://schemas.microsoft.com/office/drawing/2014/main" id="{46D90B82-F344-48DC-81EE-EF9B39CF2820}"/>
              </a:ext>
            </a:extLst>
          </p:cNvPr>
          <p:cNvSpPr/>
          <p:nvPr userDrawn="1"/>
        </p:nvSpPr>
        <p:spPr>
          <a:xfrm>
            <a:off x="7141029" y="1240819"/>
            <a:ext cx="5050972"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67007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Rectangle 4">
            <a:extLst>
              <a:ext uri="{FF2B5EF4-FFF2-40B4-BE49-F238E27FC236}">
                <a16:creationId xmlns:a16="http://schemas.microsoft.com/office/drawing/2014/main" id="{22CBC6E8-0ABE-4AD7-B620-5652C07C1FDB}"/>
              </a:ext>
            </a:extLst>
          </p:cNvPr>
          <p:cNvSpPr/>
          <p:nvPr userDrawn="1"/>
        </p:nvSpPr>
        <p:spPr>
          <a:xfrm>
            <a:off x="1522610"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latin typeface="+mn-lt"/>
            </a:endParaRPr>
          </a:p>
        </p:txBody>
      </p:sp>
      <p:sp>
        <p:nvSpPr>
          <p:cNvPr id="6" name="그림 개체 틀 2">
            <a:extLst>
              <a:ext uri="{FF2B5EF4-FFF2-40B4-BE49-F238E27FC236}">
                <a16:creationId xmlns:a16="http://schemas.microsoft.com/office/drawing/2014/main" id="{A927759A-8338-432E-BC6F-5A05B62F6D60}"/>
              </a:ext>
            </a:extLst>
          </p:cNvPr>
          <p:cNvSpPr>
            <a:spLocks noGrp="1"/>
          </p:cNvSpPr>
          <p:nvPr>
            <p:ph type="pic" sz="quarter" idx="11" hasCustomPrompt="1"/>
          </p:nvPr>
        </p:nvSpPr>
        <p:spPr>
          <a:xfrm>
            <a:off x="1532223"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
            <a:extLst>
              <a:ext uri="{FF2B5EF4-FFF2-40B4-BE49-F238E27FC236}">
                <a16:creationId xmlns:a16="http://schemas.microsoft.com/office/drawing/2014/main" id="{3EB48E5A-CBAD-40D5-9C57-D847F6E8C265}"/>
              </a:ext>
            </a:extLst>
          </p:cNvPr>
          <p:cNvSpPr/>
          <p:nvPr userDrawn="1"/>
        </p:nvSpPr>
        <p:spPr>
          <a:xfrm>
            <a:off x="1" y="1411084"/>
            <a:ext cx="970844" cy="3351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8" name="Rectangle 2">
            <a:extLst>
              <a:ext uri="{FF2B5EF4-FFF2-40B4-BE49-F238E27FC236}">
                <a16:creationId xmlns:a16="http://schemas.microsoft.com/office/drawing/2014/main" id="{F36924AD-5E28-4F2F-AF17-ADB064F3C2BA}"/>
              </a:ext>
            </a:extLst>
          </p:cNvPr>
          <p:cNvSpPr/>
          <p:nvPr userDrawn="1"/>
        </p:nvSpPr>
        <p:spPr>
          <a:xfrm>
            <a:off x="1435234"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9" name="Rectangle 4">
            <a:extLst>
              <a:ext uri="{FF2B5EF4-FFF2-40B4-BE49-F238E27FC236}">
                <a16:creationId xmlns:a16="http://schemas.microsoft.com/office/drawing/2014/main" id="{546FB37F-ABC8-4068-B989-FA32AC28DD69}"/>
              </a:ext>
            </a:extLst>
          </p:cNvPr>
          <p:cNvSpPr/>
          <p:nvPr userDrawn="1"/>
        </p:nvSpPr>
        <p:spPr>
          <a:xfrm>
            <a:off x="4989655"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solidFill>
                <a:schemeClr val="accent2"/>
              </a:solidFill>
              <a:latin typeface="+mn-lt"/>
            </a:endParaRPr>
          </a:p>
        </p:txBody>
      </p:sp>
      <p:sp>
        <p:nvSpPr>
          <p:cNvPr id="10" name="그림 개체 틀 2">
            <a:extLst>
              <a:ext uri="{FF2B5EF4-FFF2-40B4-BE49-F238E27FC236}">
                <a16:creationId xmlns:a16="http://schemas.microsoft.com/office/drawing/2014/main" id="{A37D2DE5-5AD9-4E7A-8E13-A09737DB999A}"/>
              </a:ext>
            </a:extLst>
          </p:cNvPr>
          <p:cNvSpPr>
            <a:spLocks noGrp="1"/>
          </p:cNvSpPr>
          <p:nvPr>
            <p:ph type="pic" sz="quarter" idx="12" hasCustomPrompt="1"/>
          </p:nvPr>
        </p:nvSpPr>
        <p:spPr>
          <a:xfrm>
            <a:off x="4996500"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1" name="Rectangle 2">
            <a:extLst>
              <a:ext uri="{FF2B5EF4-FFF2-40B4-BE49-F238E27FC236}">
                <a16:creationId xmlns:a16="http://schemas.microsoft.com/office/drawing/2014/main" id="{FDE14E29-DEE7-4B9A-AE9A-6FB2F585607D}"/>
              </a:ext>
            </a:extLst>
          </p:cNvPr>
          <p:cNvSpPr/>
          <p:nvPr userDrawn="1"/>
        </p:nvSpPr>
        <p:spPr>
          <a:xfrm>
            <a:off x="4902316"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12" name="Rectangle 4">
            <a:extLst>
              <a:ext uri="{FF2B5EF4-FFF2-40B4-BE49-F238E27FC236}">
                <a16:creationId xmlns:a16="http://schemas.microsoft.com/office/drawing/2014/main" id="{8528CCF0-B66B-4CE2-96C1-DDA7F46E8675}"/>
              </a:ext>
            </a:extLst>
          </p:cNvPr>
          <p:cNvSpPr/>
          <p:nvPr userDrawn="1"/>
        </p:nvSpPr>
        <p:spPr>
          <a:xfrm>
            <a:off x="8456699"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latin typeface="+mn-lt"/>
            </a:endParaRPr>
          </a:p>
        </p:txBody>
      </p:sp>
      <p:sp>
        <p:nvSpPr>
          <p:cNvPr id="13" name="그림 개체 틀 2">
            <a:extLst>
              <a:ext uri="{FF2B5EF4-FFF2-40B4-BE49-F238E27FC236}">
                <a16:creationId xmlns:a16="http://schemas.microsoft.com/office/drawing/2014/main" id="{550451AF-3294-4443-8D31-1CA35AA5EEB8}"/>
              </a:ext>
            </a:extLst>
          </p:cNvPr>
          <p:cNvSpPr>
            <a:spLocks noGrp="1"/>
          </p:cNvSpPr>
          <p:nvPr>
            <p:ph type="pic" sz="quarter" idx="13" hasCustomPrompt="1"/>
          </p:nvPr>
        </p:nvSpPr>
        <p:spPr>
          <a:xfrm>
            <a:off x="8460777"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2">
            <a:extLst>
              <a:ext uri="{FF2B5EF4-FFF2-40B4-BE49-F238E27FC236}">
                <a16:creationId xmlns:a16="http://schemas.microsoft.com/office/drawing/2014/main" id="{32C4D9B9-54CB-44C0-A88C-612776CE2A23}"/>
              </a:ext>
            </a:extLst>
          </p:cNvPr>
          <p:cNvSpPr/>
          <p:nvPr userDrawn="1"/>
        </p:nvSpPr>
        <p:spPr>
          <a:xfrm>
            <a:off x="8369397"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Tree>
    <p:extLst>
      <p:ext uri="{BB962C8B-B14F-4D97-AF65-F5344CB8AC3E}">
        <p14:creationId xmlns:p14="http://schemas.microsoft.com/office/powerpoint/2010/main" val="80399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pic>
        <p:nvPicPr>
          <p:cNvPr id="4" name="Picture 15" descr="Screen Clipping">
            <a:extLst>
              <a:ext uri="{FF2B5EF4-FFF2-40B4-BE49-F238E27FC236}">
                <a16:creationId xmlns:a16="http://schemas.microsoft.com/office/drawing/2014/main" id="{31AA75B5-A3B2-44F9-ABD1-06B1BA688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4331" y="999575"/>
            <a:ext cx="3117669" cy="5290365"/>
          </a:xfrm>
          <a:prstGeom prst="rect">
            <a:avLst/>
          </a:prstGeom>
        </p:spPr>
      </p:pic>
      <p:sp>
        <p:nvSpPr>
          <p:cNvPr id="6" name="Picture Placeholder 2">
            <a:extLst>
              <a:ext uri="{FF2B5EF4-FFF2-40B4-BE49-F238E27FC236}">
                <a16:creationId xmlns:a16="http://schemas.microsoft.com/office/drawing/2014/main" id="{344909AC-06F1-4FD8-8891-064B9E0FBD35}"/>
              </a:ext>
            </a:extLst>
          </p:cNvPr>
          <p:cNvSpPr>
            <a:spLocks noGrp="1"/>
          </p:cNvSpPr>
          <p:nvPr>
            <p:ph type="pic" idx="11" hasCustomPrompt="1"/>
          </p:nvPr>
        </p:nvSpPr>
        <p:spPr>
          <a:xfrm>
            <a:off x="9268081" y="1214213"/>
            <a:ext cx="2923920" cy="3378994"/>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84780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그림 개체 틀 2">
            <a:extLst>
              <a:ext uri="{FF2B5EF4-FFF2-40B4-BE49-F238E27FC236}">
                <a16:creationId xmlns:a16="http://schemas.microsoft.com/office/drawing/2014/main" id="{F31AABB0-C3F7-4C19-930F-7104A2B50221}"/>
              </a:ext>
            </a:extLst>
          </p:cNvPr>
          <p:cNvSpPr>
            <a:spLocks noGrp="1"/>
          </p:cNvSpPr>
          <p:nvPr>
            <p:ph type="pic" sz="quarter" idx="11" hasCustomPrompt="1"/>
          </p:nvPr>
        </p:nvSpPr>
        <p:spPr>
          <a:xfrm>
            <a:off x="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id="{E86DCC24-15EC-4E6C-AF2F-F8C2FD02FCA6}"/>
              </a:ext>
            </a:extLst>
          </p:cNvPr>
          <p:cNvSpPr/>
          <p:nvPr userDrawn="1"/>
        </p:nvSpPr>
        <p:spPr>
          <a:xfrm>
            <a:off x="0" y="3146979"/>
            <a:ext cx="2438400" cy="16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7" name="Rectangle 43">
            <a:extLst>
              <a:ext uri="{FF2B5EF4-FFF2-40B4-BE49-F238E27FC236}">
                <a16:creationId xmlns:a16="http://schemas.microsoft.com/office/drawing/2014/main" id="{C475EC33-8CC8-4DB6-853A-C88CCC9B7B42}"/>
              </a:ext>
            </a:extLst>
          </p:cNvPr>
          <p:cNvSpPr/>
          <p:nvPr userDrawn="1"/>
        </p:nvSpPr>
        <p:spPr>
          <a:xfrm>
            <a:off x="4876800" y="3146979"/>
            <a:ext cx="2438400" cy="16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8" name="Rectangle 45">
            <a:extLst>
              <a:ext uri="{FF2B5EF4-FFF2-40B4-BE49-F238E27FC236}">
                <a16:creationId xmlns:a16="http://schemas.microsoft.com/office/drawing/2014/main" id="{D703C179-4FC7-49F7-9A7C-C3898374A7F6}"/>
              </a:ext>
            </a:extLst>
          </p:cNvPr>
          <p:cNvSpPr/>
          <p:nvPr userDrawn="1"/>
        </p:nvSpPr>
        <p:spPr>
          <a:xfrm>
            <a:off x="9753600" y="3146979"/>
            <a:ext cx="2438400" cy="16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9" name="Rectangle 47">
            <a:extLst>
              <a:ext uri="{FF2B5EF4-FFF2-40B4-BE49-F238E27FC236}">
                <a16:creationId xmlns:a16="http://schemas.microsoft.com/office/drawing/2014/main" id="{F3FE88B0-2A67-4B06-BAF8-DA185704832F}"/>
              </a:ext>
            </a:extLst>
          </p:cNvPr>
          <p:cNvSpPr/>
          <p:nvPr userDrawn="1"/>
        </p:nvSpPr>
        <p:spPr>
          <a:xfrm>
            <a:off x="2438400" y="1454468"/>
            <a:ext cx="2438400" cy="1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10" name="Rectangle 49">
            <a:extLst>
              <a:ext uri="{FF2B5EF4-FFF2-40B4-BE49-F238E27FC236}">
                <a16:creationId xmlns:a16="http://schemas.microsoft.com/office/drawing/2014/main" id="{234F44B1-17A6-42EF-9BDB-957A7FE9B8D3}"/>
              </a:ext>
            </a:extLst>
          </p:cNvPr>
          <p:cNvSpPr/>
          <p:nvPr userDrawn="1"/>
        </p:nvSpPr>
        <p:spPr>
          <a:xfrm>
            <a:off x="7315200" y="1454468"/>
            <a:ext cx="2438400" cy="16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11" name="그림 개체 틀 2">
            <a:extLst>
              <a:ext uri="{FF2B5EF4-FFF2-40B4-BE49-F238E27FC236}">
                <a16:creationId xmlns:a16="http://schemas.microsoft.com/office/drawing/2014/main" id="{E3A5FD35-7E79-451B-924D-346F7714B61D}"/>
              </a:ext>
            </a:extLst>
          </p:cNvPr>
          <p:cNvSpPr>
            <a:spLocks noGrp="1"/>
          </p:cNvSpPr>
          <p:nvPr>
            <p:ph type="pic" sz="quarter" idx="42" hasCustomPrompt="1"/>
          </p:nvPr>
        </p:nvSpPr>
        <p:spPr>
          <a:xfrm>
            <a:off x="487680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A28BBE71-5E06-4C44-BB6F-ED887E499163}"/>
              </a:ext>
            </a:extLst>
          </p:cNvPr>
          <p:cNvSpPr>
            <a:spLocks noGrp="1"/>
          </p:cNvSpPr>
          <p:nvPr>
            <p:ph type="pic" sz="quarter" idx="43" hasCustomPrompt="1"/>
          </p:nvPr>
        </p:nvSpPr>
        <p:spPr>
          <a:xfrm>
            <a:off x="975360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F4FFA7C6-67C3-4C12-88CA-6ABDA059D8AB}"/>
              </a:ext>
            </a:extLst>
          </p:cNvPr>
          <p:cNvSpPr>
            <a:spLocks noGrp="1"/>
          </p:cNvSpPr>
          <p:nvPr>
            <p:ph type="pic" sz="quarter" idx="44" hasCustomPrompt="1"/>
          </p:nvPr>
        </p:nvSpPr>
        <p:spPr>
          <a:xfrm>
            <a:off x="7315200" y="3146979"/>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id="{01DD4038-BEB5-4201-88F3-B694D6319076}"/>
              </a:ext>
            </a:extLst>
          </p:cNvPr>
          <p:cNvSpPr>
            <a:spLocks noGrp="1"/>
          </p:cNvSpPr>
          <p:nvPr>
            <p:ph type="pic" sz="quarter" idx="45" hasCustomPrompt="1"/>
          </p:nvPr>
        </p:nvSpPr>
        <p:spPr>
          <a:xfrm>
            <a:off x="2438400" y="3146979"/>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9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Picture Placeholder 2">
            <a:extLst>
              <a:ext uri="{FF2B5EF4-FFF2-40B4-BE49-F238E27FC236}">
                <a16:creationId xmlns:a16="http://schemas.microsoft.com/office/drawing/2014/main" id="{E91D385B-447F-4E11-A689-4C6E9AAE1B89}"/>
              </a:ext>
            </a:extLst>
          </p:cNvPr>
          <p:cNvSpPr>
            <a:spLocks noGrp="1"/>
          </p:cNvSpPr>
          <p:nvPr>
            <p:ph type="pic" idx="15" hasCustomPrompt="1"/>
          </p:nvPr>
        </p:nvSpPr>
        <p:spPr>
          <a:xfrm>
            <a:off x="727567" y="1676364"/>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B2365D5-4312-455B-BED1-745C33A2BF25}"/>
              </a:ext>
            </a:extLst>
          </p:cNvPr>
          <p:cNvSpPr>
            <a:spLocks noGrp="1"/>
          </p:cNvSpPr>
          <p:nvPr>
            <p:ph type="pic" idx="16" hasCustomPrompt="1"/>
          </p:nvPr>
        </p:nvSpPr>
        <p:spPr>
          <a:xfrm>
            <a:off x="3448232" y="3871201"/>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072F5E45-5D1F-4A17-A3F3-CEB54FAFBF69}"/>
              </a:ext>
            </a:extLst>
          </p:cNvPr>
          <p:cNvSpPr/>
          <p:nvPr userDrawn="1"/>
        </p:nvSpPr>
        <p:spPr>
          <a:xfrm>
            <a:off x="727567" y="3871201"/>
            <a:ext cx="2592000" cy="20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 name="Rectangle 7">
            <a:extLst>
              <a:ext uri="{FF2B5EF4-FFF2-40B4-BE49-F238E27FC236}">
                <a16:creationId xmlns:a16="http://schemas.microsoft.com/office/drawing/2014/main" id="{3F18A4D0-F4C0-4CEB-B34D-225C20F28AFE}"/>
              </a:ext>
            </a:extLst>
          </p:cNvPr>
          <p:cNvSpPr/>
          <p:nvPr userDrawn="1"/>
        </p:nvSpPr>
        <p:spPr>
          <a:xfrm>
            <a:off x="3448232" y="1676364"/>
            <a:ext cx="2592000" cy="20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Picture Placeholder 2">
            <a:extLst>
              <a:ext uri="{FF2B5EF4-FFF2-40B4-BE49-F238E27FC236}">
                <a16:creationId xmlns:a16="http://schemas.microsoft.com/office/drawing/2014/main" id="{1C82F992-8C25-4D7A-AB38-DF52A932E784}"/>
              </a:ext>
            </a:extLst>
          </p:cNvPr>
          <p:cNvSpPr>
            <a:spLocks noGrp="1"/>
          </p:cNvSpPr>
          <p:nvPr>
            <p:ph type="pic" idx="17" hasCustomPrompt="1"/>
          </p:nvPr>
        </p:nvSpPr>
        <p:spPr>
          <a:xfrm>
            <a:off x="6168897" y="1676364"/>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189E4DCC-AE6F-42CF-88BA-BB6AFF34D457}"/>
              </a:ext>
            </a:extLst>
          </p:cNvPr>
          <p:cNvSpPr>
            <a:spLocks noGrp="1"/>
          </p:cNvSpPr>
          <p:nvPr>
            <p:ph type="pic" idx="18" hasCustomPrompt="1"/>
          </p:nvPr>
        </p:nvSpPr>
        <p:spPr>
          <a:xfrm>
            <a:off x="8889561" y="3871201"/>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Rectangle 11">
            <a:extLst>
              <a:ext uri="{FF2B5EF4-FFF2-40B4-BE49-F238E27FC236}">
                <a16:creationId xmlns:a16="http://schemas.microsoft.com/office/drawing/2014/main" id="{5B4E9166-CE0C-416F-9A7F-46D8AE5EC60C}"/>
              </a:ext>
            </a:extLst>
          </p:cNvPr>
          <p:cNvSpPr/>
          <p:nvPr userDrawn="1"/>
        </p:nvSpPr>
        <p:spPr>
          <a:xfrm>
            <a:off x="6168897" y="3871201"/>
            <a:ext cx="259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12">
            <a:extLst>
              <a:ext uri="{FF2B5EF4-FFF2-40B4-BE49-F238E27FC236}">
                <a16:creationId xmlns:a16="http://schemas.microsoft.com/office/drawing/2014/main" id="{105A5BB0-3574-40F9-A03D-C0724F3C1E6D}"/>
              </a:ext>
            </a:extLst>
          </p:cNvPr>
          <p:cNvSpPr/>
          <p:nvPr userDrawn="1"/>
        </p:nvSpPr>
        <p:spPr>
          <a:xfrm>
            <a:off x="8889561" y="1676364"/>
            <a:ext cx="2592000"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Tree>
    <p:extLst>
      <p:ext uri="{BB962C8B-B14F-4D97-AF65-F5344CB8AC3E}">
        <p14:creationId xmlns:p14="http://schemas.microsoft.com/office/powerpoint/2010/main" val="206632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Picture Placeholder 2">
            <a:extLst>
              <a:ext uri="{FF2B5EF4-FFF2-40B4-BE49-F238E27FC236}">
                <a16:creationId xmlns:a16="http://schemas.microsoft.com/office/drawing/2014/main" id="{4C49D263-A817-49DF-9C01-E6B1348A7DF4}"/>
              </a:ext>
            </a:extLst>
          </p:cNvPr>
          <p:cNvSpPr>
            <a:spLocks noGrp="1"/>
          </p:cNvSpPr>
          <p:nvPr>
            <p:ph type="pic" idx="14" hasCustomPrompt="1"/>
          </p:nvPr>
        </p:nvSpPr>
        <p:spPr>
          <a:xfrm>
            <a:off x="280705" y="264573"/>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A5DDFA7C-6FC1-4960-9F01-91A1CB1C7C65}"/>
              </a:ext>
            </a:extLst>
          </p:cNvPr>
          <p:cNvSpPr>
            <a:spLocks noGrp="1"/>
          </p:cNvSpPr>
          <p:nvPr>
            <p:ph type="pic" idx="15" hasCustomPrompt="1"/>
          </p:nvPr>
        </p:nvSpPr>
        <p:spPr>
          <a:xfrm>
            <a:off x="858526"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08D29F38-4C17-4028-94E9-FF4C3BA95224}"/>
              </a:ext>
            </a:extLst>
          </p:cNvPr>
          <p:cNvSpPr>
            <a:spLocks noGrp="1"/>
          </p:cNvSpPr>
          <p:nvPr>
            <p:ph type="pic" idx="16" hasCustomPrompt="1"/>
          </p:nvPr>
        </p:nvSpPr>
        <p:spPr>
          <a:xfrm>
            <a:off x="3628465"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6FADA637-93E0-445E-B4C9-044ECFF36B97}"/>
              </a:ext>
            </a:extLst>
          </p:cNvPr>
          <p:cNvSpPr>
            <a:spLocks noGrp="1"/>
          </p:cNvSpPr>
          <p:nvPr>
            <p:ph type="pic" idx="17" hasCustomPrompt="1"/>
          </p:nvPr>
        </p:nvSpPr>
        <p:spPr>
          <a:xfrm>
            <a:off x="6398404"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id="{AC268B71-8961-49B1-8412-280DB1E3E3C2}"/>
              </a:ext>
            </a:extLst>
          </p:cNvPr>
          <p:cNvSpPr>
            <a:spLocks noGrp="1"/>
          </p:cNvSpPr>
          <p:nvPr>
            <p:ph type="pic" idx="18" hasCustomPrompt="1"/>
          </p:nvPr>
        </p:nvSpPr>
        <p:spPr>
          <a:xfrm>
            <a:off x="9168342"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그룹 9">
            <a:extLst>
              <a:ext uri="{FF2B5EF4-FFF2-40B4-BE49-F238E27FC236}">
                <a16:creationId xmlns:a16="http://schemas.microsoft.com/office/drawing/2014/main" id="{CC4E5EC7-8AB9-41C5-BAB0-51B473E8DEF6}"/>
              </a:ext>
            </a:extLst>
          </p:cNvPr>
          <p:cNvGrpSpPr/>
          <p:nvPr userDrawn="1"/>
        </p:nvGrpSpPr>
        <p:grpSpPr>
          <a:xfrm>
            <a:off x="914665" y="4794870"/>
            <a:ext cx="2049231" cy="144016"/>
            <a:chOff x="518969" y="4794870"/>
            <a:chExt cx="1679267" cy="144016"/>
          </a:xfrm>
        </p:grpSpPr>
        <p:sp>
          <p:nvSpPr>
            <p:cNvPr id="11" name="Rectangle 35">
              <a:extLst>
                <a:ext uri="{FF2B5EF4-FFF2-40B4-BE49-F238E27FC236}">
                  <a16:creationId xmlns:a16="http://schemas.microsoft.com/office/drawing/2014/main" id="{AD5ADEF5-98CF-44F5-B927-0ABE4B5064BB}"/>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36">
              <a:extLst>
                <a:ext uri="{FF2B5EF4-FFF2-40B4-BE49-F238E27FC236}">
                  <a16:creationId xmlns:a16="http://schemas.microsoft.com/office/drawing/2014/main" id="{B64D3123-74F8-4F59-89BE-08360DB96BF4}"/>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37">
              <a:extLst>
                <a:ext uri="{FF2B5EF4-FFF2-40B4-BE49-F238E27FC236}">
                  <a16:creationId xmlns:a16="http://schemas.microsoft.com/office/drawing/2014/main" id="{A49B52C1-E296-425D-8F1E-1D556DB8424A}"/>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38">
              <a:extLst>
                <a:ext uri="{FF2B5EF4-FFF2-40B4-BE49-F238E27FC236}">
                  <a16:creationId xmlns:a16="http://schemas.microsoft.com/office/drawing/2014/main" id="{EB03ED15-C38C-4087-BFD3-EBAB1C8BCB95}"/>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39">
              <a:extLst>
                <a:ext uri="{FF2B5EF4-FFF2-40B4-BE49-F238E27FC236}">
                  <a16:creationId xmlns:a16="http://schemas.microsoft.com/office/drawing/2014/main" id="{F0DC5F74-14C8-40A8-8107-ABF3D5E8F3AB}"/>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40">
              <a:extLst>
                <a:ext uri="{FF2B5EF4-FFF2-40B4-BE49-F238E27FC236}">
                  <a16:creationId xmlns:a16="http://schemas.microsoft.com/office/drawing/2014/main" id="{FA8E7701-1896-4325-99B2-5FAC61C6BD96}"/>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17" name="그룹 16">
            <a:extLst>
              <a:ext uri="{FF2B5EF4-FFF2-40B4-BE49-F238E27FC236}">
                <a16:creationId xmlns:a16="http://schemas.microsoft.com/office/drawing/2014/main" id="{27E294D3-E216-490B-BF66-CE8EC9E68704}"/>
              </a:ext>
            </a:extLst>
          </p:cNvPr>
          <p:cNvGrpSpPr/>
          <p:nvPr userDrawn="1"/>
        </p:nvGrpSpPr>
        <p:grpSpPr>
          <a:xfrm>
            <a:off x="3684604" y="4794870"/>
            <a:ext cx="2049231" cy="144016"/>
            <a:chOff x="2655206" y="4794870"/>
            <a:chExt cx="1679267" cy="144016"/>
          </a:xfrm>
        </p:grpSpPr>
        <p:sp>
          <p:nvSpPr>
            <p:cNvPr id="18" name="Rectangle 42">
              <a:extLst>
                <a:ext uri="{FF2B5EF4-FFF2-40B4-BE49-F238E27FC236}">
                  <a16:creationId xmlns:a16="http://schemas.microsoft.com/office/drawing/2014/main" id="{07C8D70F-1915-4932-B821-CA5C2B851D51}"/>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43">
              <a:extLst>
                <a:ext uri="{FF2B5EF4-FFF2-40B4-BE49-F238E27FC236}">
                  <a16:creationId xmlns:a16="http://schemas.microsoft.com/office/drawing/2014/main" id="{9A38780B-6EE8-4103-B454-04FF4DE8E204}"/>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44">
              <a:extLst>
                <a:ext uri="{FF2B5EF4-FFF2-40B4-BE49-F238E27FC236}">
                  <a16:creationId xmlns:a16="http://schemas.microsoft.com/office/drawing/2014/main" id="{1CC2A210-1C71-467F-8110-95FF10C776A2}"/>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45">
              <a:extLst>
                <a:ext uri="{FF2B5EF4-FFF2-40B4-BE49-F238E27FC236}">
                  <a16:creationId xmlns:a16="http://schemas.microsoft.com/office/drawing/2014/main" id="{442C1975-4F8B-4710-9011-5B7BE3BE04A9}"/>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2" name="Rectangle 46">
              <a:extLst>
                <a:ext uri="{FF2B5EF4-FFF2-40B4-BE49-F238E27FC236}">
                  <a16:creationId xmlns:a16="http://schemas.microsoft.com/office/drawing/2014/main" id="{99991FC0-DE5D-485B-A2E7-467C7F2FDA2A}"/>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47">
              <a:extLst>
                <a:ext uri="{FF2B5EF4-FFF2-40B4-BE49-F238E27FC236}">
                  <a16:creationId xmlns:a16="http://schemas.microsoft.com/office/drawing/2014/main" id="{EBE94D74-C917-4818-8E81-F498D0A2D98B}"/>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23">
            <a:extLst>
              <a:ext uri="{FF2B5EF4-FFF2-40B4-BE49-F238E27FC236}">
                <a16:creationId xmlns:a16="http://schemas.microsoft.com/office/drawing/2014/main" id="{DA163698-67E5-4695-AC6D-3CAD20860F6B}"/>
              </a:ext>
            </a:extLst>
          </p:cNvPr>
          <p:cNvGrpSpPr/>
          <p:nvPr userDrawn="1"/>
        </p:nvGrpSpPr>
        <p:grpSpPr>
          <a:xfrm>
            <a:off x="6454543" y="4794870"/>
            <a:ext cx="2049231" cy="144016"/>
            <a:chOff x="4791443" y="4794870"/>
            <a:chExt cx="1679267" cy="144016"/>
          </a:xfrm>
        </p:grpSpPr>
        <p:sp>
          <p:nvSpPr>
            <p:cNvPr id="25" name="Rectangle 49">
              <a:extLst>
                <a:ext uri="{FF2B5EF4-FFF2-40B4-BE49-F238E27FC236}">
                  <a16:creationId xmlns:a16="http://schemas.microsoft.com/office/drawing/2014/main" id="{012637EA-BF0B-48E4-ACAD-0896F4B2D3B7}"/>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54C6DA61-81B8-4C8E-B82E-34532B4603B5}"/>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CBF82173-D21E-4096-A7E0-7FB11629182D}"/>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9869367B-AADB-4512-A91A-E7F70BE26588}"/>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8F6211E9-6A70-44E3-91EE-49B34CC39CA4}"/>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1D78D025-BC48-4024-9B50-78151C34F8DD}"/>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1" name="그룹 30">
            <a:extLst>
              <a:ext uri="{FF2B5EF4-FFF2-40B4-BE49-F238E27FC236}">
                <a16:creationId xmlns:a16="http://schemas.microsoft.com/office/drawing/2014/main" id="{52A91D7A-4B21-4147-95BC-3BBD1B98A66B}"/>
              </a:ext>
            </a:extLst>
          </p:cNvPr>
          <p:cNvGrpSpPr/>
          <p:nvPr userDrawn="1"/>
        </p:nvGrpSpPr>
        <p:grpSpPr>
          <a:xfrm>
            <a:off x="9224481" y="4794870"/>
            <a:ext cx="2049231" cy="144016"/>
            <a:chOff x="6927681" y="4794870"/>
            <a:chExt cx="1679267" cy="144016"/>
          </a:xfrm>
        </p:grpSpPr>
        <p:sp>
          <p:nvSpPr>
            <p:cNvPr id="32" name="Rectangle 57">
              <a:extLst>
                <a:ext uri="{FF2B5EF4-FFF2-40B4-BE49-F238E27FC236}">
                  <a16:creationId xmlns:a16="http://schemas.microsoft.com/office/drawing/2014/main" id="{3D06F016-0803-46C6-8CDB-EFBB1499D1E5}"/>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58">
              <a:extLst>
                <a:ext uri="{FF2B5EF4-FFF2-40B4-BE49-F238E27FC236}">
                  <a16:creationId xmlns:a16="http://schemas.microsoft.com/office/drawing/2014/main" id="{E438FD44-E248-44F2-A1D7-37CA533BF2AE}"/>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4" name="Rectangle 59">
              <a:extLst>
                <a:ext uri="{FF2B5EF4-FFF2-40B4-BE49-F238E27FC236}">
                  <a16:creationId xmlns:a16="http://schemas.microsoft.com/office/drawing/2014/main" id="{61B25684-F781-440E-BDB5-CA70F0E3DCCB}"/>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ectangle 60">
              <a:extLst>
                <a:ext uri="{FF2B5EF4-FFF2-40B4-BE49-F238E27FC236}">
                  <a16:creationId xmlns:a16="http://schemas.microsoft.com/office/drawing/2014/main" id="{8AD3F76A-18CD-4519-9537-34E9DBB3C3F6}"/>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61">
              <a:extLst>
                <a:ext uri="{FF2B5EF4-FFF2-40B4-BE49-F238E27FC236}">
                  <a16:creationId xmlns:a16="http://schemas.microsoft.com/office/drawing/2014/main" id="{42EF3A83-1905-4298-8091-FA1A4D438143}"/>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62">
              <a:extLst>
                <a:ext uri="{FF2B5EF4-FFF2-40B4-BE49-F238E27FC236}">
                  <a16:creationId xmlns:a16="http://schemas.microsoft.com/office/drawing/2014/main" id="{6B951A8D-CB9D-4155-B56C-293764EC4B88}"/>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171402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Rectangle 6"/>
          <p:cNvSpPr/>
          <p:nvPr userDrawn="1"/>
        </p:nvSpPr>
        <p:spPr>
          <a:xfrm>
            <a:off x="2061682" y="6509984"/>
            <a:ext cx="9675392"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88978" y="679533"/>
            <a:ext cx="4285940" cy="1595271"/>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8978" cy="6858000"/>
          </a:xfrm>
          <a:prstGeom prst="rect">
            <a:avLst/>
          </a:prstGeom>
        </p:spPr>
      </p:pic>
      <p:sp>
        <p:nvSpPr>
          <p:cNvPr id="6" name="Rectangle 5"/>
          <p:cNvSpPr/>
          <p:nvPr userDrawn="1"/>
        </p:nvSpPr>
        <p:spPr>
          <a:xfrm>
            <a:off x="300251" y="6496335"/>
            <a:ext cx="1788727" cy="13647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310201" y="155346"/>
            <a:ext cx="477653" cy="448840"/>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그룹 2">
            <a:extLst>
              <a:ext uri="{FF2B5EF4-FFF2-40B4-BE49-F238E27FC236}">
                <a16:creationId xmlns:a16="http://schemas.microsoft.com/office/drawing/2014/main" id="{388ACCFD-E9C6-42CB-B830-40B915F04587}"/>
              </a:ext>
            </a:extLst>
          </p:cNvPr>
          <p:cNvGrpSpPr/>
          <p:nvPr userDrawn="1"/>
        </p:nvGrpSpPr>
        <p:grpSpPr>
          <a:xfrm>
            <a:off x="962358" y="383872"/>
            <a:ext cx="2207564" cy="2466874"/>
            <a:chOff x="1406494" y="382273"/>
            <a:chExt cx="1347792" cy="1506110"/>
          </a:xfrm>
        </p:grpSpPr>
        <p:sp>
          <p:nvSpPr>
            <p:cNvPr id="22" name="Freeform 21"/>
            <p:cNvSpPr/>
            <p:nvPr userDrawn="1"/>
          </p:nvSpPr>
          <p:spPr>
            <a:xfrm>
              <a:off x="1984272" y="385083"/>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icture Placeholder 2">
            <a:extLst>
              <a:ext uri="{FF2B5EF4-FFF2-40B4-BE49-F238E27FC236}">
                <a16:creationId xmlns:a16="http://schemas.microsoft.com/office/drawing/2014/main" id="{64D74253-B5E4-414F-BE51-8894C515B207}"/>
              </a:ext>
            </a:extLst>
          </p:cNvPr>
          <p:cNvSpPr>
            <a:spLocks noGrp="1"/>
          </p:cNvSpPr>
          <p:nvPr>
            <p:ph type="pic" idx="14" hasCustomPrompt="1"/>
          </p:nvPr>
        </p:nvSpPr>
        <p:spPr>
          <a:xfrm>
            <a:off x="6096001" y="492240"/>
            <a:ext cx="5382637" cy="28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id="{A479E8C0-0339-4FA9-BFFD-8976F9AE7E45}"/>
              </a:ext>
            </a:extLst>
          </p:cNvPr>
          <p:cNvSpPr>
            <a:spLocks noGrp="1"/>
          </p:cNvSpPr>
          <p:nvPr>
            <p:ph type="pic" idx="15" hasCustomPrompt="1"/>
          </p:nvPr>
        </p:nvSpPr>
        <p:spPr>
          <a:xfrm>
            <a:off x="4331948" y="3372098"/>
            <a:ext cx="3673916" cy="28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a:extLst>
              <a:ext uri="{FF2B5EF4-FFF2-40B4-BE49-F238E27FC236}">
                <a16:creationId xmlns:a16="http://schemas.microsoft.com/office/drawing/2014/main" id="{A5AB0DDC-B91C-4187-9ACB-5FB03F214C95}"/>
              </a:ext>
            </a:extLst>
          </p:cNvPr>
          <p:cNvSpPr>
            <a:spLocks noGrp="1"/>
          </p:cNvSpPr>
          <p:nvPr>
            <p:ph type="pic" idx="16" hasCustomPrompt="1"/>
          </p:nvPr>
        </p:nvSpPr>
        <p:spPr>
          <a:xfrm>
            <a:off x="8210550" y="3546980"/>
            <a:ext cx="3268088" cy="2705117"/>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10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6" y="0"/>
            <a:ext cx="2116274" cy="6858000"/>
          </a:xfrm>
          <a:prstGeom prst="rect">
            <a:avLst/>
          </a:prstGeom>
        </p:spPr>
      </p:pic>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그림 5">
            <a:extLst>
              <a:ext uri="{FF2B5EF4-FFF2-40B4-BE49-F238E27FC236}">
                <a16:creationId xmlns:a16="http://schemas.microsoft.com/office/drawing/2014/main" id="{B2FF7110-2193-4586-B1C1-184631E029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5901" y="1780083"/>
            <a:ext cx="2649566" cy="4646531"/>
          </a:xfrm>
          <a:prstGeom prst="rect">
            <a:avLst/>
          </a:prstGeom>
        </p:spPr>
      </p:pic>
      <p:sp>
        <p:nvSpPr>
          <p:cNvPr id="15" name="그림 개체 틀 2">
            <a:extLst>
              <a:ext uri="{FF2B5EF4-FFF2-40B4-BE49-F238E27FC236}">
                <a16:creationId xmlns:a16="http://schemas.microsoft.com/office/drawing/2014/main" id="{33B7B650-CC33-409E-BECD-3E3339D6A416}"/>
              </a:ext>
            </a:extLst>
          </p:cNvPr>
          <p:cNvSpPr>
            <a:spLocks noGrp="1"/>
          </p:cNvSpPr>
          <p:nvPr>
            <p:ph type="pic" sz="quarter" idx="14" hasCustomPrompt="1"/>
          </p:nvPr>
        </p:nvSpPr>
        <p:spPr>
          <a:xfrm>
            <a:off x="6096329" y="2532537"/>
            <a:ext cx="1877187" cy="281005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090149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011"/>
          <a:stretch/>
        </p:blipFill>
        <p:spPr>
          <a:xfrm>
            <a:off x="537719" y="2871450"/>
            <a:ext cx="1343025" cy="3761362"/>
          </a:xfrm>
          <a:prstGeom prst="rect">
            <a:avLst/>
          </a:prstGeom>
        </p:spPr>
      </p:pic>
      <p:grpSp>
        <p:nvGrpSpPr>
          <p:cNvPr id="9" name="Group 8"/>
          <p:cNvGrpSpPr/>
          <p:nvPr userDrawn="1"/>
        </p:nvGrpSpPr>
        <p:grpSpPr>
          <a:xfrm>
            <a:off x="691154" y="232968"/>
            <a:ext cx="11276441" cy="6404885"/>
            <a:chOff x="691154" y="232968"/>
            <a:chExt cx="11276441" cy="6404885"/>
          </a:xfrm>
        </p:grpSpPr>
        <p:sp>
          <p:nvSpPr>
            <p:cNvPr id="7" name="Rectangle 6"/>
            <p:cNvSpPr/>
            <p:nvPr userDrawn="1"/>
          </p:nvSpPr>
          <p:spPr>
            <a:xfrm>
              <a:off x="1640577" y="6500693"/>
              <a:ext cx="1023045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699093" y="3364312"/>
              <a:ext cx="6399844"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5638" y="5356549"/>
            <a:ext cx="10095389" cy="1144144"/>
          </a:xfrm>
          <a:prstGeom prst="rect">
            <a:avLst/>
          </a:prstGeom>
        </p:spPr>
      </p:pic>
      <p:sp>
        <p:nvSpPr>
          <p:cNvPr id="11" name="Picture Placeholder 2">
            <a:extLst>
              <a:ext uri="{FF2B5EF4-FFF2-40B4-BE49-F238E27FC236}">
                <a16:creationId xmlns:a16="http://schemas.microsoft.com/office/drawing/2014/main" id="{1ABF066B-F1FA-4BC9-80A1-EC87C1A43DCD}"/>
              </a:ext>
            </a:extLst>
          </p:cNvPr>
          <p:cNvSpPr>
            <a:spLocks noGrp="1"/>
          </p:cNvSpPr>
          <p:nvPr>
            <p:ph type="pic" idx="16" hasCustomPrompt="1"/>
          </p:nvPr>
        </p:nvSpPr>
        <p:spPr>
          <a:xfrm>
            <a:off x="6372111" y="682481"/>
            <a:ext cx="2303614"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E6F66AB4-5AF6-4C8E-BBE8-2728F0EDFBA0}"/>
              </a:ext>
            </a:extLst>
          </p:cNvPr>
          <p:cNvSpPr>
            <a:spLocks noGrp="1"/>
          </p:cNvSpPr>
          <p:nvPr>
            <p:ph type="pic" idx="19" hasCustomPrompt="1"/>
          </p:nvPr>
        </p:nvSpPr>
        <p:spPr>
          <a:xfrm>
            <a:off x="6372111" y="3909328"/>
            <a:ext cx="2303614"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id="{F4F80FFC-D051-4E52-BA13-BEBEEAAFFA4D}"/>
              </a:ext>
            </a:extLst>
          </p:cNvPr>
          <p:cNvSpPr>
            <a:spLocks noGrp="1"/>
          </p:cNvSpPr>
          <p:nvPr>
            <p:ph type="pic" idx="20" hasCustomPrompt="1"/>
          </p:nvPr>
        </p:nvSpPr>
        <p:spPr>
          <a:xfrm>
            <a:off x="8756768" y="682481"/>
            <a:ext cx="2781393"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a:extLst>
              <a:ext uri="{FF2B5EF4-FFF2-40B4-BE49-F238E27FC236}">
                <a16:creationId xmlns:a16="http://schemas.microsoft.com/office/drawing/2014/main" id="{990D4E15-4B11-4101-8244-FDD0495FDC0F}"/>
              </a:ext>
            </a:extLst>
          </p:cNvPr>
          <p:cNvSpPr>
            <a:spLocks noGrp="1"/>
          </p:cNvSpPr>
          <p:nvPr>
            <p:ph type="pic" idx="21" hasCustomPrompt="1"/>
          </p:nvPr>
        </p:nvSpPr>
        <p:spPr>
          <a:xfrm>
            <a:off x="3518272" y="3909328"/>
            <a:ext cx="2781393"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id="{211E2748-39D7-4D70-A37C-09B298D0C84B}"/>
              </a:ext>
            </a:extLst>
          </p:cNvPr>
          <p:cNvSpPr>
            <a:spLocks noGrp="1"/>
          </p:cNvSpPr>
          <p:nvPr>
            <p:ph type="pic" idx="22" hasCustomPrompt="1"/>
          </p:nvPr>
        </p:nvSpPr>
        <p:spPr>
          <a:xfrm>
            <a:off x="8756768" y="2312085"/>
            <a:ext cx="2781393" cy="314524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Picture Placeholder 2">
            <a:extLst>
              <a:ext uri="{FF2B5EF4-FFF2-40B4-BE49-F238E27FC236}">
                <a16:creationId xmlns:a16="http://schemas.microsoft.com/office/drawing/2014/main" id="{2FD1797E-6169-45E7-9539-EB10E5836876}"/>
              </a:ext>
            </a:extLst>
          </p:cNvPr>
          <p:cNvSpPr>
            <a:spLocks noGrp="1"/>
          </p:cNvSpPr>
          <p:nvPr>
            <p:ph type="pic" idx="23" hasCustomPrompt="1"/>
          </p:nvPr>
        </p:nvSpPr>
        <p:spPr>
          <a:xfrm>
            <a:off x="3518272" y="682481"/>
            <a:ext cx="2781393" cy="314524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Rectangle 19">
            <a:extLst>
              <a:ext uri="{FF2B5EF4-FFF2-40B4-BE49-F238E27FC236}">
                <a16:creationId xmlns:a16="http://schemas.microsoft.com/office/drawing/2014/main" id="{2FE64BC5-68B9-4AE4-8077-568D7BAE692A}"/>
              </a:ext>
            </a:extLst>
          </p:cNvPr>
          <p:cNvSpPr/>
          <p:nvPr userDrawn="1"/>
        </p:nvSpPr>
        <p:spPr>
          <a:xfrm>
            <a:off x="6370959" y="2295905"/>
            <a:ext cx="2304766" cy="15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Tree>
    <p:extLst>
      <p:ext uri="{BB962C8B-B14F-4D97-AF65-F5344CB8AC3E}">
        <p14:creationId xmlns:p14="http://schemas.microsoft.com/office/powerpoint/2010/main" val="4097571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직사각형 1">
            <a:extLst>
              <a:ext uri="{FF2B5EF4-FFF2-40B4-BE49-F238E27FC236}">
                <a16:creationId xmlns:a16="http://schemas.microsoft.com/office/drawing/2014/main" id="{2589C8AA-2D4C-4994-980A-55755859B752}"/>
              </a:ext>
            </a:extLst>
          </p:cNvPr>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A449903D-1884-4F36-ADC7-5E445863E767}"/>
              </a:ext>
            </a:extLst>
          </p:cNvPr>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43353408-014E-40E6-91DD-CB316B4EA769}"/>
              </a:ext>
            </a:extLst>
          </p:cNvPr>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E3769F56-512B-47D6-9A36-7436DFABFE7B}"/>
              </a:ext>
            </a:extLst>
          </p:cNvPr>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602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userDrawn="1"/>
        </p:nvSpPr>
        <p:spPr>
          <a:xfrm>
            <a:off x="4842251" y="0"/>
            <a:ext cx="7349749" cy="6858000"/>
          </a:xfrm>
          <a:custGeom>
            <a:avLst/>
            <a:gdLst>
              <a:gd name="connsiteX0" fmla="*/ 866856 w 7349749"/>
              <a:gd name="connsiteY0" fmla="*/ 0 h 6858000"/>
              <a:gd name="connsiteX1" fmla="*/ 7349749 w 7349749"/>
              <a:gd name="connsiteY1" fmla="*/ 0 h 6858000"/>
              <a:gd name="connsiteX2" fmla="*/ 7349749 w 7349749"/>
              <a:gd name="connsiteY2" fmla="*/ 6858000 h 6858000"/>
              <a:gd name="connsiteX3" fmla="*/ 880844 w 7349749"/>
              <a:gd name="connsiteY3" fmla="*/ 6858000 h 6858000"/>
              <a:gd name="connsiteX4" fmla="*/ 880002 w 7349749"/>
              <a:gd name="connsiteY4" fmla="*/ 6856547 h 6858000"/>
              <a:gd name="connsiteX5" fmla="*/ 0 w 7349749"/>
              <a:gd name="connsiteY5" fmla="*/ 3415567 h 6858000"/>
              <a:gd name="connsiteX6" fmla="*/ 718985 w 7349749"/>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749" h="6858000">
                <a:moveTo>
                  <a:pt x="866856" y="0"/>
                </a:moveTo>
                <a:lnTo>
                  <a:pt x="7349749" y="0"/>
                </a:lnTo>
                <a:lnTo>
                  <a:pt x="7349749" y="6858000"/>
                </a:lnTo>
                <a:lnTo>
                  <a:pt x="880844" y="6858000"/>
                </a:lnTo>
                <a:lnTo>
                  <a:pt x="880002" y="6856547"/>
                </a:lnTo>
                <a:cubicBezTo>
                  <a:pt x="318785" y="5833670"/>
                  <a:pt x="0" y="4661479"/>
                  <a:pt x="0" y="3415567"/>
                </a:cubicBezTo>
                <a:cubicBezTo>
                  <a:pt x="0" y="2294247"/>
                  <a:pt x="258216" y="1232640"/>
                  <a:pt x="718985" y="285855"/>
                </a:cubicBez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156818" y="-13433"/>
            <a:ext cx="1035182"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flipH="1">
            <a:off x="-41363" y="5617"/>
            <a:ext cx="3727868" cy="6858000"/>
          </a:xfrm>
          <a:custGeom>
            <a:avLst/>
            <a:gdLst>
              <a:gd name="connsiteX0" fmla="*/ 3727868 w 3727868"/>
              <a:gd name="connsiteY0" fmla="*/ 0 h 6858000"/>
              <a:gd name="connsiteX1" fmla="*/ 0 w 3727868"/>
              <a:gd name="connsiteY1" fmla="*/ 0 h 6858000"/>
              <a:gd name="connsiteX2" fmla="*/ 0 w 3727868"/>
              <a:gd name="connsiteY2" fmla="*/ 13433 h 6858000"/>
              <a:gd name="connsiteX3" fmla="*/ 1773796 w 3727868"/>
              <a:gd name="connsiteY3" fmla="*/ 13433 h 6858000"/>
              <a:gd name="connsiteX4" fmla="*/ 1921667 w 3727868"/>
              <a:gd name="connsiteY4" fmla="*/ 299288 h 6858000"/>
              <a:gd name="connsiteX5" fmla="*/ 2640652 w 3727868"/>
              <a:gd name="connsiteY5" fmla="*/ 3429000 h 6858000"/>
              <a:gd name="connsiteX6" fmla="*/ 1959593 w 3727868"/>
              <a:gd name="connsiteY6" fmla="*/ 6479550 h 6858000"/>
              <a:gd name="connsiteX7" fmla="*/ 1766754 w 3727868"/>
              <a:gd name="connsiteY7" fmla="*/ 6858000 h 6858000"/>
              <a:gd name="connsiteX8" fmla="*/ 3727868 w 372786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7868" h="6858000">
                <a:moveTo>
                  <a:pt x="3727868" y="0"/>
                </a:moveTo>
                <a:lnTo>
                  <a:pt x="0" y="0"/>
                </a:lnTo>
                <a:lnTo>
                  <a:pt x="0" y="13433"/>
                </a:lnTo>
                <a:lnTo>
                  <a:pt x="1773796" y="13433"/>
                </a:lnTo>
                <a:lnTo>
                  <a:pt x="1921667" y="299288"/>
                </a:lnTo>
                <a:cubicBezTo>
                  <a:pt x="2382436" y="1246073"/>
                  <a:pt x="2640652" y="2307680"/>
                  <a:pt x="2640652" y="3429000"/>
                </a:cubicBezTo>
                <a:cubicBezTo>
                  <a:pt x="2640652" y="4519173"/>
                  <a:pt x="2396583" y="5552904"/>
                  <a:pt x="1959593" y="6479550"/>
                </a:cubicBezTo>
                <a:lnTo>
                  <a:pt x="1766754" y="6858000"/>
                </a:lnTo>
                <a:lnTo>
                  <a:pt x="3727868" y="6858000"/>
                </a:lnTo>
                <a:close/>
              </a:path>
            </a:pathLst>
          </a:cu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893324" y="2438401"/>
            <a:ext cx="1895272" cy="2076450"/>
            <a:chOff x="3007364" y="818147"/>
            <a:chExt cx="1372132" cy="1503300"/>
          </a:xfrm>
        </p:grpSpPr>
        <p:sp>
          <p:nvSpPr>
            <p:cNvPr id="12" name="Freeform 11"/>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flipV="1">
            <a:off x="3316718" y="2203310"/>
            <a:ext cx="475301" cy="446630"/>
            <a:chOff x="2300733" y="2007958"/>
            <a:chExt cx="834252" cy="783928"/>
          </a:xfrm>
        </p:grpSpPr>
        <p:sp>
          <p:nvSpPr>
            <p:cNvPr id="15" name="Freeform 1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627406" y="3028072"/>
            <a:ext cx="983273" cy="3835545"/>
            <a:chOff x="2989606" y="3028072"/>
            <a:chExt cx="983273" cy="3835545"/>
          </a:xfrm>
        </p:grpSpPr>
        <p:sp>
          <p:nvSpPr>
            <p:cNvPr id="18" name="Freeform 17"/>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a:xfrm>
            <a:off x="11520590" y="274679"/>
            <a:ext cx="671411" cy="1945412"/>
          </a:xfrm>
          <a:custGeom>
            <a:avLst/>
            <a:gdLst>
              <a:gd name="connsiteX0" fmla="*/ 671411 w 671411"/>
              <a:gd name="connsiteY0" fmla="*/ 0 h 1945412"/>
              <a:gd name="connsiteX1" fmla="*/ 671411 w 671411"/>
              <a:gd name="connsiteY1" fmla="*/ 74389 h 1945412"/>
              <a:gd name="connsiteX2" fmla="*/ 619531 w 671411"/>
              <a:gd name="connsiteY2" fmla="*/ 175683 h 1945412"/>
              <a:gd name="connsiteX3" fmla="*/ 92520 w 671411"/>
              <a:gd name="connsiteY3" fmla="*/ 1675089 h 1945412"/>
              <a:gd name="connsiteX4" fmla="*/ 38100 w 671411"/>
              <a:gd name="connsiteY4" fmla="*/ 1945412 h 1945412"/>
              <a:gd name="connsiteX5" fmla="*/ 0 w 671411"/>
              <a:gd name="connsiteY5" fmla="*/ 1945412 h 1945412"/>
              <a:gd name="connsiteX6" fmla="*/ 54420 w 671411"/>
              <a:gd name="connsiteY6" fmla="*/ 1675089 h 1945412"/>
              <a:gd name="connsiteX7" fmla="*/ 581431 w 671411"/>
              <a:gd name="connsiteY7" fmla="*/ 175683 h 194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411" h="1945412">
                <a:moveTo>
                  <a:pt x="671411" y="0"/>
                </a:moveTo>
                <a:lnTo>
                  <a:pt x="671411" y="74389"/>
                </a:lnTo>
                <a:lnTo>
                  <a:pt x="619531" y="175683"/>
                </a:lnTo>
                <a:cubicBezTo>
                  <a:pt x="391428" y="649076"/>
                  <a:pt x="213461" y="1151174"/>
                  <a:pt x="92520" y="1675089"/>
                </a:cubicBezTo>
                <a:lnTo>
                  <a:pt x="38100" y="1945412"/>
                </a:lnTo>
                <a:lnTo>
                  <a:pt x="0" y="1945412"/>
                </a:lnTo>
                <a:lnTo>
                  <a:pt x="54420" y="1675089"/>
                </a:lnTo>
                <a:cubicBezTo>
                  <a:pt x="175361" y="1151174"/>
                  <a:pt x="353328" y="649076"/>
                  <a:pt x="581431" y="1756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5029200" y="2908253"/>
            <a:ext cx="7162800" cy="982459"/>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5988785" y="3907804"/>
            <a:ext cx="6203215" cy="4433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23" name="Oval 22"/>
          <p:cNvSpPr/>
          <p:nvPr userDrawn="1"/>
        </p:nvSpPr>
        <p:spPr>
          <a:xfrm>
            <a:off x="11417056" y="2203281"/>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E5078C3C-55B7-4FF0-9F7A-1CB275BB5F28}"/>
              </a:ext>
            </a:extLst>
          </p:cNvPr>
          <p:cNvSpPr>
            <a:spLocks noGrp="1"/>
          </p:cNvSpPr>
          <p:nvPr>
            <p:ph type="pic" idx="1" hasCustomPrompt="1"/>
          </p:nvPr>
        </p:nvSpPr>
        <p:spPr>
          <a:xfrm>
            <a:off x="5344563" y="130766"/>
            <a:ext cx="6758506" cy="6596467"/>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925586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 Placeholder 9"/>
          <p:cNvSpPr>
            <a:spLocks noGrp="1"/>
          </p:cNvSpPr>
          <p:nvPr>
            <p:ph type="body" sz="quarter" idx="10" hasCustomPrompt="1"/>
          </p:nvPr>
        </p:nvSpPr>
        <p:spPr>
          <a:xfrm>
            <a:off x="2781300" y="1593803"/>
            <a:ext cx="7381940" cy="982459"/>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Section Break</a:t>
            </a:r>
          </a:p>
        </p:txBody>
      </p:sp>
      <p:sp>
        <p:nvSpPr>
          <p:cNvPr id="32" name="Text Placeholder 9"/>
          <p:cNvSpPr>
            <a:spLocks noGrp="1"/>
          </p:cNvSpPr>
          <p:nvPr>
            <p:ph type="body" sz="quarter" idx="11" hasCustomPrompt="1"/>
          </p:nvPr>
        </p:nvSpPr>
        <p:spPr>
          <a:xfrm>
            <a:off x="2781301" y="2593354"/>
            <a:ext cx="7381940" cy="359396"/>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grpSp>
        <p:nvGrpSpPr>
          <p:cNvPr id="36" name="Group 35"/>
          <p:cNvGrpSpPr/>
          <p:nvPr userDrawn="1"/>
        </p:nvGrpSpPr>
        <p:grpSpPr>
          <a:xfrm flipV="1">
            <a:off x="811547" y="1057687"/>
            <a:ext cx="477653" cy="448840"/>
            <a:chOff x="2300733" y="2007958"/>
            <a:chExt cx="834252" cy="783928"/>
          </a:xfrm>
          <a:solidFill>
            <a:schemeClr val="bg1">
              <a:alpha val="95000"/>
            </a:schemeClr>
          </a:solidFill>
        </p:grpSpPr>
        <p:sp>
          <p:nvSpPr>
            <p:cNvPr id="37" name="Freeform 36"/>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userDrawn="1"/>
        </p:nvSpPr>
        <p:spPr>
          <a:xfrm>
            <a:off x="495300" y="750697"/>
            <a:ext cx="3238500" cy="5402453"/>
          </a:xfrm>
          <a:custGeom>
            <a:avLst/>
            <a:gdLst>
              <a:gd name="connsiteX0" fmla="*/ 0 w 3238500"/>
              <a:gd name="connsiteY0" fmla="*/ 0 h 5402453"/>
              <a:gd name="connsiteX1" fmla="*/ 3238500 w 3238500"/>
              <a:gd name="connsiteY1" fmla="*/ 0 h 5402453"/>
              <a:gd name="connsiteX2" fmla="*/ 3238500 w 3238500"/>
              <a:gd name="connsiteY2" fmla="*/ 755830 h 5402453"/>
              <a:gd name="connsiteX3" fmla="*/ 3078849 w 3238500"/>
              <a:gd name="connsiteY3" fmla="*/ 755830 h 5402453"/>
              <a:gd name="connsiteX4" fmla="*/ 3078849 w 3238500"/>
              <a:gd name="connsiteY4" fmla="*/ 144641 h 5402453"/>
              <a:gd name="connsiteX5" fmla="*/ 145149 w 3238500"/>
              <a:gd name="connsiteY5" fmla="*/ 144641 h 5402453"/>
              <a:gd name="connsiteX6" fmla="*/ 145149 w 3238500"/>
              <a:gd name="connsiteY6" fmla="*/ 5250053 h 5402453"/>
              <a:gd name="connsiteX7" fmla="*/ 3078849 w 3238500"/>
              <a:gd name="connsiteY7" fmla="*/ 5250053 h 5402453"/>
              <a:gd name="connsiteX8" fmla="*/ 3078849 w 3238500"/>
              <a:gd name="connsiteY8" fmla="*/ 2354453 h 5402453"/>
              <a:gd name="connsiteX9" fmla="*/ 3238500 w 3238500"/>
              <a:gd name="connsiteY9" fmla="*/ 2354453 h 5402453"/>
              <a:gd name="connsiteX10" fmla="*/ 3238500 w 3238500"/>
              <a:gd name="connsiteY10" fmla="*/ 5402453 h 5402453"/>
              <a:gd name="connsiteX11" fmla="*/ 0 w 3238500"/>
              <a:gd name="connsiteY11" fmla="*/ 5402453 h 540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0" h="5402453">
                <a:moveTo>
                  <a:pt x="0" y="0"/>
                </a:moveTo>
                <a:lnTo>
                  <a:pt x="3238500" y="0"/>
                </a:lnTo>
                <a:lnTo>
                  <a:pt x="3238500" y="755830"/>
                </a:lnTo>
                <a:lnTo>
                  <a:pt x="3078849" y="755830"/>
                </a:lnTo>
                <a:lnTo>
                  <a:pt x="3078849" y="144641"/>
                </a:lnTo>
                <a:lnTo>
                  <a:pt x="145149" y="144641"/>
                </a:lnTo>
                <a:lnTo>
                  <a:pt x="145149" y="5250053"/>
                </a:lnTo>
                <a:lnTo>
                  <a:pt x="3078849" y="5250053"/>
                </a:lnTo>
                <a:lnTo>
                  <a:pt x="3078849" y="2354453"/>
                </a:lnTo>
                <a:lnTo>
                  <a:pt x="3238500" y="2354453"/>
                </a:lnTo>
                <a:lnTo>
                  <a:pt x="3238500" y="5402453"/>
                </a:lnTo>
                <a:lnTo>
                  <a:pt x="0" y="5402453"/>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userDrawn="1"/>
        </p:nvGrpSpPr>
        <p:grpSpPr>
          <a:xfrm rot="10800000" flipV="1">
            <a:off x="3903846" y="5704310"/>
            <a:ext cx="477653" cy="448840"/>
            <a:chOff x="2300733" y="2007958"/>
            <a:chExt cx="834252" cy="783928"/>
          </a:xfrm>
          <a:solidFill>
            <a:schemeClr val="bg1">
              <a:alpha val="95000"/>
            </a:schemeClr>
          </a:solidFill>
        </p:grpSpPr>
        <p:sp>
          <p:nvSpPr>
            <p:cNvPr id="43" name="Freeform 42"/>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userDrawn="1"/>
        </p:nvSpPr>
        <p:spPr>
          <a:xfrm>
            <a:off x="10639490" y="0"/>
            <a:ext cx="2655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10905072" y="0"/>
            <a:ext cx="26558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11170651" y="0"/>
            <a:ext cx="10213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525538">
            <a:off x="8400097" y="3488867"/>
            <a:ext cx="3579796" cy="3164436"/>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Tree>
    <p:extLst>
      <p:ext uri="{BB962C8B-B14F-4D97-AF65-F5344CB8AC3E}">
        <p14:creationId xmlns:p14="http://schemas.microsoft.com/office/powerpoint/2010/main" val="411853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8978" cy="6858000"/>
          </a:xfrm>
          <a:prstGeom prst="rect">
            <a:avLst/>
          </a:prstGeom>
        </p:spPr>
      </p:pic>
      <p:sp>
        <p:nvSpPr>
          <p:cNvPr id="6" name="Rectangle 5"/>
          <p:cNvSpPr/>
          <p:nvPr userDrawn="1"/>
        </p:nvSpPr>
        <p:spPr>
          <a:xfrm>
            <a:off x="300251" y="6496335"/>
            <a:ext cx="1788727" cy="13647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5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6" y="0"/>
            <a:ext cx="2116274" cy="6858000"/>
          </a:xfrm>
          <a:prstGeom prst="rect">
            <a:avLst/>
          </a:prstGeom>
        </p:spPr>
      </p:pic>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88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349012" y="639994"/>
            <a:ext cx="94814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011"/>
          <a:stretch/>
        </p:blipFill>
        <p:spPr>
          <a:xfrm>
            <a:off x="537719" y="2871450"/>
            <a:ext cx="1343025" cy="3761362"/>
          </a:xfrm>
          <a:prstGeom prst="rect">
            <a:avLst/>
          </a:prstGeom>
        </p:spPr>
      </p:pic>
      <p:grpSp>
        <p:nvGrpSpPr>
          <p:cNvPr id="9" name="Group 8"/>
          <p:cNvGrpSpPr/>
          <p:nvPr userDrawn="1"/>
        </p:nvGrpSpPr>
        <p:grpSpPr>
          <a:xfrm>
            <a:off x="691154" y="232968"/>
            <a:ext cx="11276441" cy="6404885"/>
            <a:chOff x="691154" y="232968"/>
            <a:chExt cx="11276441" cy="6404885"/>
          </a:xfrm>
        </p:grpSpPr>
        <p:sp>
          <p:nvSpPr>
            <p:cNvPr id="7" name="Rectangle 6"/>
            <p:cNvSpPr/>
            <p:nvPr userDrawn="1"/>
          </p:nvSpPr>
          <p:spPr>
            <a:xfrm>
              <a:off x="1640577" y="6500693"/>
              <a:ext cx="1023045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699093" y="3364312"/>
              <a:ext cx="6399844"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5638" y="5356548"/>
            <a:ext cx="10095389" cy="1144144"/>
          </a:xfrm>
          <a:prstGeom prst="rect">
            <a:avLst/>
          </a:prstGeom>
        </p:spPr>
      </p:pic>
    </p:spTree>
    <p:extLst>
      <p:ext uri="{BB962C8B-B14F-4D97-AF65-F5344CB8AC3E}">
        <p14:creationId xmlns:p14="http://schemas.microsoft.com/office/powerpoint/2010/main" val="424017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349012" y="639994"/>
            <a:ext cx="94814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928"/>
          <a:stretch/>
        </p:blipFill>
        <p:spPr>
          <a:xfrm>
            <a:off x="551226" y="2935248"/>
            <a:ext cx="1316010" cy="3688837"/>
          </a:xfrm>
          <a:prstGeom prst="rect">
            <a:avLst/>
          </a:prstGeom>
        </p:spPr>
      </p:pic>
      <p:grpSp>
        <p:nvGrpSpPr>
          <p:cNvPr id="9" name="Group 8"/>
          <p:cNvGrpSpPr/>
          <p:nvPr userDrawn="1"/>
        </p:nvGrpSpPr>
        <p:grpSpPr>
          <a:xfrm>
            <a:off x="691154" y="232968"/>
            <a:ext cx="11282001" cy="6394426"/>
            <a:chOff x="691154" y="232968"/>
            <a:chExt cx="11282001" cy="6394426"/>
          </a:xfrm>
          <a:solidFill>
            <a:schemeClr val="accent3"/>
          </a:solidFill>
        </p:grpSpPr>
        <p:sp>
          <p:nvSpPr>
            <p:cNvPr id="7" name="Rectangle 6"/>
            <p:cNvSpPr/>
            <p:nvPr userDrawn="1"/>
          </p:nvSpPr>
          <p:spPr>
            <a:xfrm>
              <a:off x="1640577" y="6490060"/>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704582" y="3358821"/>
              <a:ext cx="6394426" cy="142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4371" y="5337912"/>
            <a:ext cx="10116655" cy="1146554"/>
          </a:xfrm>
          <a:prstGeom prst="rect">
            <a:avLst/>
          </a:prstGeom>
        </p:spPr>
      </p:pic>
    </p:spTree>
    <p:extLst>
      <p:ext uri="{BB962C8B-B14F-4D97-AF65-F5344CB8AC3E}">
        <p14:creationId xmlns:p14="http://schemas.microsoft.com/office/powerpoint/2010/main" val="331942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54" r:id="rId3"/>
    <p:sldLayoutId id="2147483689" r:id="rId4"/>
    <p:sldLayoutId id="2147483690" r:id="rId5"/>
    <p:sldLayoutId id="2147483691" r:id="rId6"/>
    <p:sldLayoutId id="2147483692" r:id="rId7"/>
    <p:sldLayoutId id="2147483701" r:id="rId8"/>
    <p:sldLayoutId id="2147483707" r:id="rId9"/>
    <p:sldLayoutId id="2147483704" r:id="rId10"/>
    <p:sldLayoutId id="2147483703" r:id="rId11"/>
    <p:sldLayoutId id="2147483700" r:id="rId12"/>
    <p:sldLayoutId id="2147483693" r:id="rId13"/>
    <p:sldLayoutId id="2147483699" r:id="rId14"/>
    <p:sldLayoutId id="2147483705" r:id="rId15"/>
    <p:sldLayoutId id="2147483702" r:id="rId16"/>
    <p:sldLayoutId id="2147483695" r:id="rId17"/>
    <p:sldLayoutId id="2147483708" r:id="rId18"/>
    <p:sldLayoutId id="2147483687"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860425" y="2019300"/>
            <a:ext cx="6545964" cy="432048"/>
          </a:xfrm>
        </p:spPr>
        <p:txBody>
          <a:bodyPr/>
          <a:lstStyle/>
          <a:p>
            <a:pPr fontAlgn="auto">
              <a:spcBef>
                <a:spcPts val="0"/>
              </a:spcBef>
              <a:spcAft>
                <a:spcPts val="0"/>
              </a:spcAft>
              <a:defRPr/>
            </a:pPr>
            <a:r>
              <a:rPr lang="en-US" altLang="ko-KR" dirty="0">
                <a:solidFill>
                  <a:srgbClr val="C00000"/>
                </a:solidFill>
              </a:rPr>
              <a:t>Created by Emilia </a:t>
            </a:r>
            <a:r>
              <a:rPr lang="en-US" altLang="ko-KR" dirty="0" err="1">
                <a:solidFill>
                  <a:srgbClr val="C00000"/>
                </a:solidFill>
              </a:rPr>
              <a:t>Susanti</a:t>
            </a:r>
            <a:r>
              <a:rPr lang="en-US" altLang="ko-KR" dirty="0">
                <a:solidFill>
                  <a:srgbClr val="C00000"/>
                </a:solidFill>
              </a:rPr>
              <a:t>, S.H.,M.H.</a:t>
            </a:r>
          </a:p>
        </p:txBody>
      </p:sp>
      <p:sp>
        <p:nvSpPr>
          <p:cNvPr id="2" name="Title 1"/>
          <p:cNvSpPr>
            <a:spLocks noGrp="1"/>
          </p:cNvSpPr>
          <p:nvPr>
            <p:ph type="title"/>
          </p:nvPr>
        </p:nvSpPr>
        <p:spPr>
          <a:xfrm>
            <a:off x="3657600" y="412570"/>
            <a:ext cx="7748789" cy="1493503"/>
          </a:xfrm>
        </p:spPr>
        <p:txBody>
          <a:bodyPr/>
          <a:lstStyle/>
          <a:p>
            <a:r>
              <a:rPr lang="en-US" dirty="0"/>
              <a:t>TINDAK PIDANA EKONOMI</a:t>
            </a:r>
          </a:p>
        </p:txBody>
      </p:sp>
    </p:spTree>
    <p:extLst>
      <p:ext uri="{BB962C8B-B14F-4D97-AF65-F5344CB8AC3E}">
        <p14:creationId xmlns:p14="http://schemas.microsoft.com/office/powerpoint/2010/main" val="25880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sz="4000" dirty="0">
                <a:latin typeface="Times New Roman" panose="02020603050405020304" pitchFamily="18" charset="0"/>
                <a:cs typeface="Times New Roman" panose="02020603050405020304" pitchFamily="18" charset="0"/>
              </a:rPr>
              <a:t>CONTOH KASUS 2</a:t>
            </a:r>
            <a:endParaRPr lang="en-US" sz="4000" dirty="0">
              <a:latin typeface="Times New Roman" panose="02020603050405020304" pitchFamily="18" charset="0"/>
              <a:cs typeface="Times New Roman" panose="02020603050405020304" pitchFamily="18" charset="0"/>
            </a:endParaRPr>
          </a:p>
        </p:txBody>
      </p:sp>
      <p:sp>
        <p:nvSpPr>
          <p:cNvPr id="8" name="Text Placeholder 1"/>
          <p:cNvSpPr txBox="1">
            <a:spLocks/>
          </p:cNvSpPr>
          <p:nvPr/>
        </p:nvSpPr>
        <p:spPr>
          <a:xfrm>
            <a:off x="2349012" y="1902527"/>
            <a:ext cx="9255618" cy="458487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id-ID" sz="1800" b="0" i="0" dirty="0">
                <a:solidFill>
                  <a:schemeClr val="tx1"/>
                </a:solidFill>
                <a:effectLst/>
                <a:latin typeface="Times New Roman" panose="02020603050405020304" pitchFamily="18" charset="0"/>
                <a:cs typeface="Times New Roman" panose="02020603050405020304" pitchFamily="18" charset="0"/>
              </a:rPr>
              <a:t>Esther Pauli Larasati ketahuan menggelapkan </a:t>
            </a:r>
            <a:r>
              <a:rPr lang="id-ID" sz="1800" dirty="0">
                <a:solidFill>
                  <a:schemeClr val="tx1"/>
                </a:solidFill>
                <a:latin typeface="Times New Roman" panose="02020603050405020304" pitchFamily="18" charset="0"/>
                <a:cs typeface="Times New Roman" panose="02020603050405020304" pitchFamily="18" charset="0"/>
              </a:rPr>
              <a:t>dana nasabah</a:t>
            </a:r>
            <a:r>
              <a:rPr lang="id-ID" sz="1800" b="0" i="0" dirty="0">
                <a:solidFill>
                  <a:schemeClr val="tx1"/>
                </a:solidFill>
                <a:effectLst/>
                <a:latin typeface="Times New Roman" panose="02020603050405020304" pitchFamily="18" charset="0"/>
                <a:cs typeface="Times New Roman" panose="02020603050405020304" pitchFamily="18" charset="0"/>
              </a:rPr>
              <a:t> hingga Rp 55 miliar. Komisaris Besar Daniel Tahi Monang Silitonga mengatakan, terkait kasus ini pihaknya menerima laporan 27 korban, nasabah PT Reliance Securities Tbk. sther Pauli Larasati menggaet para korban dengan mengaku-ngaku sebagai Head of Wealth Management PT Reliance Securities Tbk. Pelaku menawarkan investasi dengan para korbannya, yang mana investasi tersebut akan ditempatkan pada obligasi pemerintah dengan Bonds seri FR0035 (BPJS) yang diterbitkan oleh Direktorat Pengelolaan Surat Utang Direktorat Jenderal Perbendaharaan Departemen Keuangan RI. pelaku tidak mempunyai izin, atau memiliki kewenangan transaksi sebagai pialang di Pasar Modal. Selain itu, Obligasi pemerintah dengan Bonds seri FR0035 (BPJS) yang diterbitkan oleh Direktorat Pengelolaan Surat Utang Direktorat Jenderal Perbendaharaan Departemen Keuangan RI tidak memiliki kerjasama dengan pelaku untuk mengelola obligasi tersebut.</a:t>
            </a:r>
          </a:p>
          <a:p>
            <a:pPr algn="just">
              <a:lnSpc>
                <a:spcPct val="100000"/>
              </a:lnSpc>
            </a:pPr>
            <a:endParaRPr lang="id-ID" sz="1800"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id-ID" sz="1800" dirty="0">
                <a:solidFill>
                  <a:schemeClr val="tx1"/>
                </a:solidFill>
                <a:latin typeface="Times New Roman" panose="02020603050405020304" pitchFamily="18" charset="0"/>
                <a:cs typeface="Times New Roman" panose="02020603050405020304" pitchFamily="18" charset="0"/>
              </a:rPr>
              <a:t>- </a:t>
            </a:r>
            <a:r>
              <a:rPr lang="id-ID" sz="1800" b="0" i="0" dirty="0">
                <a:solidFill>
                  <a:schemeClr val="tx1"/>
                </a:solidFill>
                <a:effectLst/>
                <a:latin typeface="Times New Roman" panose="02020603050405020304" pitchFamily="18" charset="0"/>
                <a:cs typeface="Times New Roman" panose="02020603050405020304" pitchFamily="18" charset="0"/>
              </a:rPr>
              <a:t>Pelaku dijerat pasal 378 KUHP, Pasal 372, dan Pasal 103 Undang-Undang Nomor 8 Tahun 1995 tentang Pasar Modal. </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27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sz="4000" dirty="0">
                <a:latin typeface="Times New Roman" panose="02020603050405020304" pitchFamily="18" charset="0"/>
                <a:cs typeface="Times New Roman" panose="02020603050405020304" pitchFamily="18" charset="0"/>
              </a:rPr>
              <a:t>CONTOH KASUS 3</a:t>
            </a:r>
            <a:endParaRPr lang="en-US" sz="4000" dirty="0">
              <a:latin typeface="Times New Roman" panose="02020603050405020304" pitchFamily="18" charset="0"/>
              <a:cs typeface="Times New Roman" panose="02020603050405020304" pitchFamily="18" charset="0"/>
            </a:endParaRPr>
          </a:p>
        </p:txBody>
      </p:sp>
      <p:sp>
        <p:nvSpPr>
          <p:cNvPr id="8" name="Text Placeholder 1"/>
          <p:cNvSpPr txBox="1">
            <a:spLocks/>
          </p:cNvSpPr>
          <p:nvPr/>
        </p:nvSpPr>
        <p:spPr>
          <a:xfrm>
            <a:off x="2629435" y="1915780"/>
            <a:ext cx="8961167" cy="458487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id-ID" sz="1800" b="0" i="0" dirty="0">
                <a:solidFill>
                  <a:schemeClr val="tx1"/>
                </a:solidFill>
                <a:effectLst/>
                <a:latin typeface="Times New Roman" panose="02020603050405020304" pitchFamily="18" charset="0"/>
                <a:cs typeface="Times New Roman" panose="02020603050405020304" pitchFamily="18" charset="0"/>
              </a:rPr>
              <a:t>Direktorat Tindak Pidana Ekonomi Khusus (Tipideksus) Bareskrim Polisi telah menyerahkan berkas perkara tersangka (TSK) kedua dalam kasus kecurangan produksi beras terhadap konsumen dan pihak lain yang melanggar Undang-Undang (UU) Pangan, Direktur PT Jatisari, M. Dalam kasus ini, polisi dan telah melakukan penangkapan serta penahanan pada terhadap M pada tanggal 28 Agustus 2017 lalu. Penetapan tersangka ini, penyidik menemukan tindak pidana atas produksi dan distribusi beras yang dilakukan oleh PT Jatisari. Kemudian, PT Jatisari merupakan perusahaan beras yang memproduksi beras kemasan berbagai merek. Dari hasil penyidikan diketahui bahwa beras kemasan tersebut tidak sesuai baik secara label maupun kualitasnya.</a:t>
            </a:r>
          </a:p>
          <a:p>
            <a:pPr algn="just">
              <a:lnSpc>
                <a:spcPct val="100000"/>
              </a:lnSpc>
            </a:pPr>
            <a:endParaRPr lang="id-ID" sz="1800"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id-ID" sz="1800" dirty="0">
                <a:solidFill>
                  <a:schemeClr val="tx1"/>
                </a:solidFill>
                <a:latin typeface="Times New Roman" panose="02020603050405020304" pitchFamily="18" charset="0"/>
                <a:cs typeface="Times New Roman" panose="02020603050405020304" pitchFamily="18" charset="0"/>
              </a:rPr>
              <a:t>- </a:t>
            </a:r>
            <a:r>
              <a:rPr lang="id-ID" sz="1800" b="0" i="0" dirty="0">
                <a:solidFill>
                  <a:schemeClr val="tx1"/>
                </a:solidFill>
                <a:effectLst/>
                <a:latin typeface="Times New Roman" panose="02020603050405020304" pitchFamily="18" charset="0"/>
                <a:cs typeface="Times New Roman" panose="02020603050405020304" pitchFamily="18" charset="0"/>
              </a:rPr>
              <a:t>Terhadap tersangka M dijerat dengan Pasal 62 </a:t>
            </a:r>
            <a:r>
              <a:rPr lang="id-ID" sz="1800" b="0" i="1" dirty="0">
                <a:solidFill>
                  <a:schemeClr val="tx1"/>
                </a:solidFill>
                <a:effectLst/>
                <a:latin typeface="Times New Roman" panose="02020603050405020304" pitchFamily="18" charset="0"/>
                <a:cs typeface="Times New Roman" panose="02020603050405020304" pitchFamily="18" charset="0"/>
              </a:rPr>
              <a:t>juncto</a:t>
            </a:r>
            <a:r>
              <a:rPr lang="id-ID" sz="1800" b="0" i="0" dirty="0">
                <a:solidFill>
                  <a:schemeClr val="tx1"/>
                </a:solidFill>
                <a:effectLst/>
                <a:latin typeface="Times New Roman" panose="02020603050405020304" pitchFamily="18" charset="0"/>
                <a:cs typeface="Times New Roman" panose="02020603050405020304" pitchFamily="18" charset="0"/>
              </a:rPr>
              <a:t> Pasal 8 ayat (1) huruf E, F dan I, dan pasal 9 huruf H UU NO. 8 tahun 1999 tentang Perlindungan Konsumen dan/atau Pasal 144 </a:t>
            </a:r>
            <a:r>
              <a:rPr lang="id-ID" sz="1800" b="0" i="1" dirty="0">
                <a:solidFill>
                  <a:schemeClr val="tx1"/>
                </a:solidFill>
                <a:effectLst/>
                <a:latin typeface="Times New Roman" panose="02020603050405020304" pitchFamily="18" charset="0"/>
                <a:cs typeface="Times New Roman" panose="02020603050405020304" pitchFamily="18" charset="0"/>
              </a:rPr>
              <a:t>juncto </a:t>
            </a:r>
            <a:r>
              <a:rPr lang="id-ID" sz="1800" b="0" i="0" dirty="0">
                <a:solidFill>
                  <a:schemeClr val="tx1"/>
                </a:solidFill>
                <a:effectLst/>
                <a:latin typeface="Times New Roman" panose="02020603050405020304" pitchFamily="18" charset="0"/>
                <a:cs typeface="Times New Roman" panose="02020603050405020304" pitchFamily="18" charset="0"/>
              </a:rPr>
              <a:t>Pasal 100 ayat (2) UU NO. 18 Tahun 2012 tentang Pangan dan/atau Pasal 3 UU NO. 8 Tahun 2010 Tentang Pencegahan dan Pemberantasan TPPU dan/atau Pasal 382 BIS UHP. Dengan ancaman hukuman maksimal 20 tahun.</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045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58222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Grp="1" noChangeAspect="1"/>
          </p:cNvPicPr>
          <p:nvPr/>
        </p:nvPicPr>
        <p:blipFill rotWithShape="1">
          <a:blip r:embed="rId2">
            <a:extLst>
              <a:ext uri="{28A0092B-C50C-407E-A947-70E740481C1C}">
                <a14:useLocalDpi xmlns:a14="http://schemas.microsoft.com/office/drawing/2010/main" val="0"/>
              </a:ext>
            </a:extLst>
          </a:blip>
          <a:srcRect l="32710" t="1449" r="32710" b="406"/>
          <a:stretch/>
        </p:blipFill>
        <p:spPr>
          <a:xfrm>
            <a:off x="210391" y="251045"/>
            <a:ext cx="4544688" cy="6387548"/>
          </a:xfrm>
          <a:prstGeom prst="rect">
            <a:avLst/>
          </a:prstGeom>
          <a:solidFill>
            <a:schemeClr val="bg1">
              <a:lumMod val="95000"/>
            </a:schemeClr>
          </a:solidFill>
          <a:ln w="12700">
            <a:noFill/>
          </a:ln>
          <a:effectLst/>
        </p:spPr>
      </p:pic>
      <p:sp>
        <p:nvSpPr>
          <p:cNvPr id="29" name="Rectangle 4">
            <a:extLst>
              <a:ext uri="{FF2B5EF4-FFF2-40B4-BE49-F238E27FC236}">
                <a16:creationId xmlns:a16="http://schemas.microsoft.com/office/drawing/2014/main" id="{A30A7E01-DD0E-4051-B154-425CE3D21431}"/>
              </a:ext>
            </a:extLst>
          </p:cNvPr>
          <p:cNvSpPr/>
          <p:nvPr/>
        </p:nvSpPr>
        <p:spPr>
          <a:xfrm>
            <a:off x="210164" y="4797152"/>
            <a:ext cx="5228944" cy="144016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Text Placeholder 13">
            <a:extLst>
              <a:ext uri="{FF2B5EF4-FFF2-40B4-BE49-F238E27FC236}">
                <a16:creationId xmlns:a16="http://schemas.microsoft.com/office/drawing/2014/main" id="{C5EE7B64-E772-41FB-A26B-2881CBC12043}"/>
              </a:ext>
            </a:extLst>
          </p:cNvPr>
          <p:cNvSpPr txBox="1">
            <a:spLocks/>
          </p:cNvSpPr>
          <p:nvPr/>
        </p:nvSpPr>
        <p:spPr>
          <a:xfrm>
            <a:off x="760023" y="4941168"/>
            <a:ext cx="4104456" cy="115212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id-ID" altLang="ko-KR" sz="2800" b="1" dirty="0">
                <a:solidFill>
                  <a:schemeClr val="bg1"/>
                </a:solidFill>
                <a:latin typeface="+mj-lt"/>
                <a:cs typeface="Arial" pitchFamily="34" charset="0"/>
              </a:rPr>
              <a:t>PENGERTIAN TINDAK  PIDANA EKONOMI</a:t>
            </a:r>
            <a:endParaRPr lang="en-US" altLang="ko-KR" sz="2800" b="1" dirty="0">
              <a:solidFill>
                <a:schemeClr val="bg1"/>
              </a:solidFill>
              <a:latin typeface="+mj-lt"/>
              <a:cs typeface="Arial" pitchFamily="34" charset="0"/>
            </a:endParaRPr>
          </a:p>
        </p:txBody>
      </p:sp>
      <p:sp>
        <p:nvSpPr>
          <p:cNvPr id="40" name="TextBox 39">
            <a:extLst>
              <a:ext uri="{FF2B5EF4-FFF2-40B4-BE49-F238E27FC236}">
                <a16:creationId xmlns:a16="http://schemas.microsoft.com/office/drawing/2014/main" id="{E34FD098-DE61-4074-9CCC-A30AEF5284FF}"/>
              </a:ext>
            </a:extLst>
          </p:cNvPr>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1" name="TextBox 40">
            <a:extLst>
              <a:ext uri="{FF2B5EF4-FFF2-40B4-BE49-F238E27FC236}">
                <a16:creationId xmlns:a16="http://schemas.microsoft.com/office/drawing/2014/main" id="{C96D3A33-43E0-4D79-BD71-B2E62FCB3C9A}"/>
              </a:ext>
            </a:extLst>
          </p:cNvPr>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2" name="TextBox 41">
            <a:extLst>
              <a:ext uri="{FF2B5EF4-FFF2-40B4-BE49-F238E27FC236}">
                <a16:creationId xmlns:a16="http://schemas.microsoft.com/office/drawing/2014/main" id="{9028BC41-F8A0-4B90-9542-7385EA1D7E82}"/>
              </a:ext>
            </a:extLst>
          </p:cNvPr>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7" name="TextBox 46">
            <a:extLst>
              <a:ext uri="{FF2B5EF4-FFF2-40B4-BE49-F238E27FC236}">
                <a16:creationId xmlns:a16="http://schemas.microsoft.com/office/drawing/2014/main" id="{8211CCA3-B90F-4A91-B5AA-A7773276CEB4}"/>
              </a:ext>
            </a:extLst>
          </p:cNvPr>
          <p:cNvSpPr txBox="1"/>
          <p:nvPr/>
        </p:nvSpPr>
        <p:spPr>
          <a:xfrm>
            <a:off x="5100108" y="1840501"/>
            <a:ext cx="2541348" cy="400110"/>
          </a:xfrm>
          <a:prstGeom prst="rect">
            <a:avLst/>
          </a:prstGeom>
          <a:solidFill>
            <a:schemeClr val="accent2"/>
          </a:solidFill>
        </p:spPr>
        <p:txBody>
          <a:bodyPr wrap="square" rtlCol="0" anchor="ctr">
            <a:spAutoFit/>
          </a:bodyPr>
          <a:lstStyle/>
          <a:p>
            <a:pPr algn="ctr"/>
            <a:r>
              <a:rPr lang="id-ID" altLang="ko-KR" sz="2000" b="1" dirty="0">
                <a:latin typeface="Times New Roman" panose="02020603050405020304" pitchFamily="18" charset="0"/>
                <a:cs typeface="Times New Roman" panose="02020603050405020304" pitchFamily="18" charset="0"/>
              </a:rPr>
              <a:t>Dalam arti sempit</a:t>
            </a:r>
            <a:endParaRPr lang="ko-KR" altLang="en-US" sz="2000" b="1" dirty="0">
              <a:latin typeface="Times New Roman" panose="02020603050405020304" pitchFamily="18" charset="0"/>
              <a:cs typeface="Times New Roman" panose="02020603050405020304" pitchFamily="18" charset="0"/>
            </a:endParaRPr>
          </a:p>
        </p:txBody>
      </p:sp>
      <p:sp>
        <p:nvSpPr>
          <p:cNvPr id="37" name="Isosceles Triangle 51">
            <a:extLst>
              <a:ext uri="{FF2B5EF4-FFF2-40B4-BE49-F238E27FC236}">
                <a16:creationId xmlns:a16="http://schemas.microsoft.com/office/drawing/2014/main" id="{65EAC5E2-8392-49AD-8432-8A5C03D7D7BF}"/>
              </a:ext>
            </a:extLst>
          </p:cNvPr>
          <p:cNvSpPr/>
          <p:nvPr/>
        </p:nvSpPr>
        <p:spPr>
          <a:xfrm>
            <a:off x="10432102" y="862250"/>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ectangle 15">
            <a:extLst>
              <a:ext uri="{FF2B5EF4-FFF2-40B4-BE49-F238E27FC236}">
                <a16:creationId xmlns:a16="http://schemas.microsoft.com/office/drawing/2014/main" id="{69DF9C9F-BF93-4BF2-B988-EB6E636D2CC5}"/>
              </a:ext>
            </a:extLst>
          </p:cNvPr>
          <p:cNvSpPr/>
          <p:nvPr/>
        </p:nvSpPr>
        <p:spPr>
          <a:xfrm rot="5400000">
            <a:off x="7903005" y="823340"/>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Oval 21">
            <a:extLst>
              <a:ext uri="{FF2B5EF4-FFF2-40B4-BE49-F238E27FC236}">
                <a16:creationId xmlns:a16="http://schemas.microsoft.com/office/drawing/2014/main" id="{037464A1-89B9-437E-AF59-75439B46393A}"/>
              </a:ext>
            </a:extLst>
          </p:cNvPr>
          <p:cNvSpPr>
            <a:spLocks noChangeAspect="1"/>
          </p:cNvSpPr>
          <p:nvPr/>
        </p:nvSpPr>
        <p:spPr>
          <a:xfrm>
            <a:off x="9154093" y="805541"/>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TextBox 58">
            <a:extLst>
              <a:ext uri="{FF2B5EF4-FFF2-40B4-BE49-F238E27FC236}">
                <a16:creationId xmlns:a16="http://schemas.microsoft.com/office/drawing/2014/main" id="{09EAAD31-7EC7-44C8-AEAC-664C22E649CC}"/>
              </a:ext>
            </a:extLst>
          </p:cNvPr>
          <p:cNvSpPr txBox="1"/>
          <p:nvPr/>
        </p:nvSpPr>
        <p:spPr>
          <a:xfrm>
            <a:off x="5361871" y="4347681"/>
            <a:ext cx="2541348" cy="400110"/>
          </a:xfrm>
          <a:prstGeom prst="rect">
            <a:avLst/>
          </a:prstGeom>
          <a:solidFill>
            <a:schemeClr val="accent3"/>
          </a:solidFill>
        </p:spPr>
        <p:txBody>
          <a:bodyPr wrap="square" rtlCol="0" anchor="ctr">
            <a:spAutoFit/>
          </a:bodyPr>
          <a:lstStyle/>
          <a:p>
            <a:pPr algn="ctr"/>
            <a:r>
              <a:rPr lang="id-ID" altLang="ko-KR" sz="2000" b="1" dirty="0">
                <a:latin typeface="Times New Roman" panose="02020603050405020304" pitchFamily="18" charset="0"/>
                <a:cs typeface="Times New Roman" panose="02020603050405020304" pitchFamily="18" charset="0"/>
              </a:rPr>
              <a:t>Dalam arti luas</a:t>
            </a:r>
            <a:endParaRPr lang="ko-KR" altLang="en-US" sz="2000" b="1"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7752870" y="2040556"/>
            <a:ext cx="427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85BCF5F-7928-471E-AD5B-ED821C102523}"/>
              </a:ext>
            </a:extLst>
          </p:cNvPr>
          <p:cNvSpPr txBox="1"/>
          <p:nvPr/>
        </p:nvSpPr>
        <p:spPr>
          <a:xfrm>
            <a:off x="8289149" y="1224948"/>
            <a:ext cx="3622507" cy="1631216"/>
          </a:xfrm>
          <a:prstGeom prst="rect">
            <a:avLst/>
          </a:prstGeom>
          <a:noFill/>
        </p:spPr>
        <p:txBody>
          <a:bodyPr wrap="square" rtlCol="0">
            <a:spAutoFit/>
          </a:bodyPr>
          <a:lstStyle/>
          <a:p>
            <a:pPr algn="just"/>
            <a:r>
              <a:rPr lang="id-ID" sz="2000" dirty="0" err="1">
                <a:latin typeface="Times New Roman" panose="02020603050405020304" pitchFamily="18" charset="0"/>
                <a:cs typeface="Times New Roman" panose="02020603050405020304" pitchFamily="18" charset="0"/>
              </a:rPr>
              <a:t>T</a:t>
            </a:r>
            <a:r>
              <a:rPr lang="en-US" sz="2000" dirty="0" err="1">
                <a:latin typeface="Times New Roman" panose="02020603050405020304" pitchFamily="18" charset="0"/>
                <a:cs typeface="Times New Roman" panose="02020603050405020304" pitchFamily="18" charset="0"/>
              </a:rPr>
              <a:t>indak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pidana</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secara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yuridis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diatur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dalam</a:t>
            </a:r>
            <a:r>
              <a:rPr lang="en-US" sz="2000" dirty="0">
                <a:latin typeface="Times New Roman" panose="02020603050405020304" pitchFamily="18" charset="0"/>
                <a:cs typeface="Times New Roman" panose="02020603050405020304" pitchFamily="18" charset="0"/>
              </a:rPr>
              <a:t> UU </a:t>
            </a:r>
            <a:r>
              <a:rPr lang="en-US" sz="2000" dirty="0" err="1">
                <a:latin typeface="Times New Roman" panose="02020603050405020304" pitchFamily="18" charset="0"/>
                <a:cs typeface="Times New Roman" panose="02020603050405020304" pitchFamily="18" charset="0"/>
              </a:rPr>
              <a:t>Darurat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nomor</a:t>
            </a:r>
            <a:r>
              <a:rPr lang="en-US" sz="2000" dirty="0">
                <a:latin typeface="Times New Roman" panose="02020603050405020304" pitchFamily="18" charset="0"/>
                <a:cs typeface="Times New Roman" panose="02020603050405020304" pitchFamily="18" charset="0"/>
              </a:rPr>
              <a:t> 7 </a:t>
            </a:r>
            <a:r>
              <a:rPr lang="en-US" sz="2000" dirty="0" err="1">
                <a:latin typeface="Times New Roman" panose="02020603050405020304" pitchFamily="18" charset="0"/>
                <a:cs typeface="Times New Roman" panose="02020603050405020304" pitchFamily="18" charset="0"/>
              </a:rPr>
              <a:t>tahun</a:t>
            </a:r>
            <a:r>
              <a:rPr lang="en-US" sz="2000" dirty="0">
                <a:latin typeface="Times New Roman" panose="02020603050405020304" pitchFamily="18" charset="0"/>
                <a:cs typeface="Times New Roman" panose="02020603050405020304" pitchFamily="18" charset="0"/>
              </a:rPr>
              <a:t> 1955 </a:t>
            </a:r>
            <a:r>
              <a:rPr lang="en-US" sz="2000" dirty="0" err="1">
                <a:latin typeface="Times New Roman" panose="02020603050405020304" pitchFamily="18" charset="0"/>
                <a:cs typeface="Times New Roman" panose="02020603050405020304" pitchFamily="18" charset="0"/>
              </a:rPr>
              <a:t>tentang</a:t>
            </a:r>
            <a:r>
              <a:rPr lang="id-ID"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Pengusutan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Penuntutan</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Peradilan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tindak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pidana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ekonomi</a:t>
            </a:r>
            <a:r>
              <a:rPr lang="en-US" sz="2000" dirty="0">
                <a:latin typeface="Times New Roman" panose="02020603050405020304" pitchFamily="18" charset="0"/>
                <a:cs typeface="Times New Roman" panose="02020603050405020304" pitchFamily="18" charset="0"/>
              </a:rPr>
              <a:t>.</a:t>
            </a:r>
            <a:endParaRPr lang="en-US" altLang="ko-KR" sz="20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85BCF5F-7928-471E-AD5B-ED821C102523}"/>
              </a:ext>
            </a:extLst>
          </p:cNvPr>
          <p:cNvSpPr txBox="1"/>
          <p:nvPr/>
        </p:nvSpPr>
        <p:spPr>
          <a:xfrm>
            <a:off x="8232220" y="4522200"/>
            <a:ext cx="3622506" cy="1938992"/>
          </a:xfrm>
          <a:prstGeom prst="rect">
            <a:avLst/>
          </a:prstGeom>
          <a:noFill/>
        </p:spPr>
        <p:txBody>
          <a:bodyPr wrap="square" rtlCol="0">
            <a:spAutoFit/>
          </a:bodyPr>
          <a:lstStyle/>
          <a:p>
            <a:pPr algn="just"/>
            <a:r>
              <a:rPr lang="en-US" altLang="ko-KR" sz="2000" dirty="0">
                <a:latin typeface="Times New Roman" panose="02020603050405020304" pitchFamily="18" charset="0"/>
                <a:cs typeface="Times New Roman" panose="02020603050405020304" pitchFamily="18" charset="0"/>
              </a:rPr>
              <a:t>S</a:t>
            </a:r>
            <a:r>
              <a:rPr lang="id-ID" altLang="ko-KR" sz="2000" dirty="0">
                <a:latin typeface="Times New Roman" panose="02020603050405020304" pitchFamily="18" charset="0"/>
                <a:cs typeface="Times New Roman" panose="02020603050405020304" pitchFamily="18" charset="0"/>
              </a:rPr>
              <a:t>etiap perbuatan yang melanggar ketentuan di luar undang-undang tindak pidana ekonomi atau perbuatan yang berpengaruh negatif terhadap perekonomian dan keuangan negara.</a:t>
            </a:r>
            <a:endParaRPr lang="en-US" altLang="ko-KR" sz="2000" dirty="0">
              <a:latin typeface="Times New Roman" panose="02020603050405020304" pitchFamily="18" charset="0"/>
              <a:cs typeface="Times New Roman" panose="02020603050405020304" pitchFamily="18" charset="0"/>
            </a:endParaRPr>
          </a:p>
        </p:txBody>
      </p:sp>
      <p:sp>
        <p:nvSpPr>
          <p:cNvPr id="2" name="Arrow: Bent-Up 1">
            <a:extLst>
              <a:ext uri="{FF2B5EF4-FFF2-40B4-BE49-F238E27FC236}">
                <a16:creationId xmlns:a16="http://schemas.microsoft.com/office/drawing/2014/main" id="{3E7B40D9-1C67-433B-8DB5-7AB2F8CE974A}"/>
              </a:ext>
            </a:extLst>
          </p:cNvPr>
          <p:cNvSpPr/>
          <p:nvPr/>
        </p:nvSpPr>
        <p:spPr>
          <a:xfrm rot="5400000">
            <a:off x="6925339" y="5181600"/>
            <a:ext cx="583095" cy="662609"/>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70755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sz="4800" b="1" dirty="0">
                <a:solidFill>
                  <a:schemeClr val="tx1"/>
                </a:solidFill>
                <a:latin typeface="Times New Roman" panose="02020603050405020304" pitchFamily="18" charset="0"/>
                <a:cs typeface="Times New Roman" panose="02020603050405020304" pitchFamily="18" charset="0"/>
              </a:rPr>
              <a:t>DASAR HUKUM TPE</a:t>
            </a:r>
            <a:endParaRPr lang="en-US" sz="4800" b="1"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14" name="Group 8">
            <a:extLst>
              <a:ext uri="{FF2B5EF4-FFF2-40B4-BE49-F238E27FC236}">
                <a16:creationId xmlns:a16="http://schemas.microsoft.com/office/drawing/2014/main" id="{BE56DE25-A1BD-47C9-96D8-830CFD928D42}"/>
              </a:ext>
            </a:extLst>
          </p:cNvPr>
          <p:cNvGrpSpPr/>
          <p:nvPr/>
        </p:nvGrpSpPr>
        <p:grpSpPr>
          <a:xfrm>
            <a:off x="1035489" y="2474931"/>
            <a:ext cx="2130104" cy="2727203"/>
            <a:chOff x="3329817" y="2024642"/>
            <a:chExt cx="2485320" cy="3767036"/>
          </a:xfrm>
        </p:grpSpPr>
        <p:grpSp>
          <p:nvGrpSpPr>
            <p:cNvPr id="15" name="Group 9">
              <a:extLst>
                <a:ext uri="{FF2B5EF4-FFF2-40B4-BE49-F238E27FC236}">
                  <a16:creationId xmlns:a16="http://schemas.microsoft.com/office/drawing/2014/main" id="{9B6B1EC8-E79A-4B4F-939C-45AA21ABC987}"/>
                </a:ext>
              </a:extLst>
            </p:cNvPr>
            <p:cNvGrpSpPr/>
            <p:nvPr/>
          </p:nvGrpSpPr>
          <p:grpSpPr>
            <a:xfrm>
              <a:off x="3329817" y="3120206"/>
              <a:ext cx="2485320" cy="1584176"/>
              <a:chOff x="683568" y="3068712"/>
              <a:chExt cx="2485320" cy="1584176"/>
            </a:xfrm>
          </p:grpSpPr>
          <p:sp>
            <p:nvSpPr>
              <p:cNvPr id="18" name="Right Arrow Callout 12">
                <a:extLst>
                  <a:ext uri="{FF2B5EF4-FFF2-40B4-BE49-F238E27FC236}">
                    <a16:creationId xmlns:a16="http://schemas.microsoft.com/office/drawing/2014/main" id="{2A498CC7-37D2-4FC7-86A2-69974053BBE4}"/>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9" name="Rectangle 13">
                <a:extLst>
                  <a:ext uri="{FF2B5EF4-FFF2-40B4-BE49-F238E27FC236}">
                    <a16:creationId xmlns:a16="http://schemas.microsoft.com/office/drawing/2014/main" id="{1E5D7366-F28F-40E7-BB1D-1BCCDE465675}"/>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16" name="Bent-Up Arrow 10">
              <a:extLst>
                <a:ext uri="{FF2B5EF4-FFF2-40B4-BE49-F238E27FC236}">
                  <a16:creationId xmlns:a16="http://schemas.microsoft.com/office/drawing/2014/main" id="{67FDE0A6-6282-4902-B6D1-A6CF2FBC5E3F}"/>
                </a:ext>
              </a:extLst>
            </p:cNvPr>
            <p:cNvSpPr/>
            <p:nvPr/>
          </p:nvSpPr>
          <p:spPr>
            <a:xfrm rot="5400000">
              <a:off x="4331096" y="4307637"/>
              <a:ext cx="1110508"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7" name="Bent-Up Arrow 11">
              <a:extLst>
                <a:ext uri="{FF2B5EF4-FFF2-40B4-BE49-F238E27FC236}">
                  <a16:creationId xmlns:a16="http://schemas.microsoft.com/office/drawing/2014/main" id="{4D98EABD-7C36-47E4-8D14-2C44A0F3B713}"/>
                </a:ext>
              </a:extLst>
            </p:cNvPr>
            <p:cNvSpPr/>
            <p:nvPr/>
          </p:nvSpPr>
          <p:spPr>
            <a:xfrm rot="16200000" flipV="1">
              <a:off x="4331096" y="1651110"/>
              <a:ext cx="1110509"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a16="http://schemas.microsoft.com/office/drawing/2014/main" id="{BC5EDBAB-66F6-4674-A20A-0D6C62555BC8}"/>
              </a:ext>
            </a:extLst>
          </p:cNvPr>
          <p:cNvSpPr txBox="1"/>
          <p:nvPr/>
        </p:nvSpPr>
        <p:spPr>
          <a:xfrm>
            <a:off x="916609" y="3333034"/>
            <a:ext cx="1535838" cy="1015663"/>
          </a:xfrm>
          <a:prstGeom prst="rect">
            <a:avLst/>
          </a:prstGeom>
          <a:noFill/>
        </p:spPr>
        <p:txBody>
          <a:bodyPr wrap="square" rtlCol="0">
            <a:spAutoFit/>
          </a:bodyPr>
          <a:lstStyle/>
          <a:p>
            <a:pPr algn="ctr"/>
            <a:r>
              <a:rPr lang="id-ID" altLang="ko-KR" sz="2000" b="1" dirty="0">
                <a:solidFill>
                  <a:schemeClr val="tx1">
                    <a:lumMod val="75000"/>
                    <a:lumOff val="25000"/>
                  </a:schemeClr>
                </a:solidFill>
                <a:latin typeface="Times New Roman" panose="02020603050405020304" pitchFamily="18" charset="0"/>
                <a:cs typeface="Times New Roman" panose="02020603050405020304" pitchFamily="18" charset="0"/>
              </a:rPr>
              <a:t>DASAR HUKUM TPE</a:t>
            </a:r>
            <a:endParaRPr lang="ko-KR" alt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55D6B42-5026-4CF0-9B2D-DAE9BFD08806}"/>
              </a:ext>
            </a:extLst>
          </p:cNvPr>
          <p:cNvSpPr txBox="1"/>
          <p:nvPr/>
        </p:nvSpPr>
        <p:spPr>
          <a:xfrm>
            <a:off x="3142444" y="1635620"/>
            <a:ext cx="7328079" cy="707886"/>
          </a:xfrm>
          <a:prstGeom prst="rect">
            <a:avLst/>
          </a:prstGeom>
          <a:noFill/>
        </p:spPr>
        <p:txBody>
          <a:bodyPr wrap="square" rtlCol="0">
            <a:spAutoFit/>
          </a:bodyPr>
          <a:lstStyle/>
          <a:p>
            <a:pPr algn="just"/>
            <a:r>
              <a:rPr lang="id-ID" altLang="ko-KR" sz="2000" b="1" dirty="0">
                <a:latin typeface="Times New Roman" panose="02020603050405020304" pitchFamily="18" charset="0"/>
                <a:cs typeface="Times New Roman" panose="02020603050405020304" pitchFamily="18" charset="0"/>
              </a:rPr>
              <a:t>Undang-undang Darurat No. 7 Tahun 1955 tentang Pengusutan, Penuntutan dan Peradilan Tindak Pidana Ekonomi</a:t>
            </a:r>
            <a:endParaRPr lang="ko-KR" altLang="en-US" sz="2000" b="1" dirty="0">
              <a:latin typeface="Times New Roman" panose="02020603050405020304" pitchFamily="18" charset="0"/>
              <a:cs typeface="Times New Roman" panose="02020603050405020304" pitchFamily="18" charset="0"/>
            </a:endParaRPr>
          </a:p>
        </p:txBody>
      </p:sp>
      <p:sp>
        <p:nvSpPr>
          <p:cNvPr id="56" name="Bent-Up Arrow 11">
            <a:extLst>
              <a:ext uri="{FF2B5EF4-FFF2-40B4-BE49-F238E27FC236}">
                <a16:creationId xmlns:a16="http://schemas.microsoft.com/office/drawing/2014/main" id="{4D98EABD-7C36-47E4-8D14-2C44A0F3B713}"/>
              </a:ext>
            </a:extLst>
          </p:cNvPr>
          <p:cNvSpPr/>
          <p:nvPr/>
        </p:nvSpPr>
        <p:spPr>
          <a:xfrm rot="16200000" flipV="1">
            <a:off x="1976696" y="1348583"/>
            <a:ext cx="794104" cy="1600469"/>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E55D6B42-5026-4CF0-9B2D-DAE9BFD08806}"/>
              </a:ext>
            </a:extLst>
          </p:cNvPr>
          <p:cNvSpPr txBox="1"/>
          <p:nvPr/>
        </p:nvSpPr>
        <p:spPr>
          <a:xfrm>
            <a:off x="3173984" y="2328875"/>
            <a:ext cx="7296538" cy="1015663"/>
          </a:xfrm>
          <a:prstGeom prst="rect">
            <a:avLst/>
          </a:prstGeom>
          <a:noFill/>
        </p:spPr>
        <p:txBody>
          <a:bodyPr wrap="square" rtlCol="0">
            <a:spAutoFit/>
          </a:bodyPr>
          <a:lstStyle/>
          <a:p>
            <a:r>
              <a:rPr lang="id-ID" altLang="ko-KR" sz="2000" b="1" dirty="0">
                <a:latin typeface="Times New Roman" panose="02020603050405020304" pitchFamily="18" charset="0"/>
                <a:cs typeface="Times New Roman" panose="02020603050405020304" pitchFamily="18" charset="0"/>
              </a:rPr>
              <a:t>Undang-Undang Nomor 20 Tahun 2001 tentang Perubahan atas Undang-Undang Nomor 31 Tahun 1999 tentang Pemberantasan Tindak Pidana Korupsi</a:t>
            </a:r>
            <a:endParaRPr lang="ko-KR" altLang="en-US" sz="2000"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E55D6B42-5026-4CF0-9B2D-DAE9BFD08806}"/>
              </a:ext>
            </a:extLst>
          </p:cNvPr>
          <p:cNvSpPr txBox="1"/>
          <p:nvPr/>
        </p:nvSpPr>
        <p:spPr>
          <a:xfrm>
            <a:off x="3173984" y="3486922"/>
            <a:ext cx="7296540" cy="707886"/>
          </a:xfrm>
          <a:prstGeom prst="rect">
            <a:avLst/>
          </a:prstGeom>
          <a:noFill/>
        </p:spPr>
        <p:txBody>
          <a:bodyPr wrap="square" rtlCol="0">
            <a:spAutoFit/>
          </a:bodyPr>
          <a:lstStyle/>
          <a:p>
            <a:pPr algn="just"/>
            <a:r>
              <a:rPr lang="id-ID" altLang="ko-KR" sz="2000" b="1" dirty="0">
                <a:latin typeface="Times New Roman" panose="02020603050405020304" pitchFamily="18" charset="0"/>
                <a:cs typeface="Times New Roman" panose="02020603050405020304" pitchFamily="18" charset="0"/>
              </a:rPr>
              <a:t>Undang-Undang Nomor 17 Tahun 2006 tentang Perubahan atas Undang-Undang Nomor 10 Tahun 1995 tentang Kepabeanan</a:t>
            </a:r>
            <a:endParaRPr lang="ko-KR" altLang="en-US" sz="20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55D6B42-5026-4CF0-9B2D-DAE9BFD08806}"/>
              </a:ext>
            </a:extLst>
          </p:cNvPr>
          <p:cNvSpPr txBox="1"/>
          <p:nvPr/>
        </p:nvSpPr>
        <p:spPr>
          <a:xfrm>
            <a:off x="3173983" y="4604565"/>
            <a:ext cx="7296539" cy="707886"/>
          </a:xfrm>
          <a:prstGeom prst="rect">
            <a:avLst/>
          </a:prstGeom>
          <a:noFill/>
        </p:spPr>
        <p:txBody>
          <a:bodyPr wrap="square" rtlCol="0">
            <a:spAutoFit/>
          </a:bodyPr>
          <a:lstStyle/>
          <a:p>
            <a:pPr algn="just"/>
            <a:r>
              <a:rPr lang="en-US" altLang="ko-KR" sz="2000" b="1" dirty="0" err="1">
                <a:latin typeface="Times New Roman" panose="02020603050405020304" pitchFamily="18" charset="0"/>
                <a:cs typeface="Times New Roman" panose="02020603050405020304" pitchFamily="18" charset="0"/>
              </a:rPr>
              <a:t>Undang-Undang</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Nomor</a:t>
            </a:r>
            <a:r>
              <a:rPr lang="en-US" altLang="ko-KR" sz="2000" b="1" dirty="0">
                <a:latin typeface="Times New Roman" panose="02020603050405020304" pitchFamily="18" charset="0"/>
                <a:cs typeface="Times New Roman" panose="02020603050405020304" pitchFamily="18" charset="0"/>
              </a:rPr>
              <a:t> 39 </a:t>
            </a:r>
            <a:r>
              <a:rPr lang="en-US" altLang="ko-KR" sz="2000" b="1" dirty="0" err="1">
                <a:latin typeface="Times New Roman" panose="02020603050405020304" pitchFamily="18" charset="0"/>
                <a:cs typeface="Times New Roman" panose="02020603050405020304" pitchFamily="18" charset="0"/>
              </a:rPr>
              <a:t>Tahun</a:t>
            </a:r>
            <a:r>
              <a:rPr lang="en-US" altLang="ko-KR" sz="2000" b="1" dirty="0">
                <a:latin typeface="Times New Roman" panose="02020603050405020304" pitchFamily="18" charset="0"/>
                <a:cs typeface="Times New Roman" panose="02020603050405020304" pitchFamily="18" charset="0"/>
              </a:rPr>
              <a:t> 2007 </a:t>
            </a:r>
            <a:r>
              <a:rPr lang="en-US" altLang="ko-KR" sz="2000" b="1" dirty="0" err="1">
                <a:latin typeface="Times New Roman" panose="02020603050405020304" pitchFamily="18" charset="0"/>
                <a:cs typeface="Times New Roman" panose="02020603050405020304" pitchFamily="18" charset="0"/>
              </a:rPr>
              <a:t>tentang</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Perubahan</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atas</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Undang-Undang</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Nomor</a:t>
            </a:r>
            <a:r>
              <a:rPr lang="en-US" altLang="ko-KR" sz="2000" b="1" dirty="0">
                <a:latin typeface="Times New Roman" panose="02020603050405020304" pitchFamily="18" charset="0"/>
                <a:cs typeface="Times New Roman" panose="02020603050405020304" pitchFamily="18" charset="0"/>
              </a:rPr>
              <a:t> 11 </a:t>
            </a:r>
            <a:r>
              <a:rPr lang="en-US" altLang="ko-KR" sz="2000" b="1" dirty="0" err="1">
                <a:latin typeface="Times New Roman" panose="02020603050405020304" pitchFamily="18" charset="0"/>
                <a:cs typeface="Times New Roman" panose="02020603050405020304" pitchFamily="18" charset="0"/>
              </a:rPr>
              <a:t>Tahun</a:t>
            </a:r>
            <a:r>
              <a:rPr lang="en-US" altLang="ko-KR" sz="2000" b="1" dirty="0">
                <a:latin typeface="Times New Roman" panose="02020603050405020304" pitchFamily="18" charset="0"/>
                <a:cs typeface="Times New Roman" panose="02020603050405020304" pitchFamily="18" charset="0"/>
              </a:rPr>
              <a:t> 1995 </a:t>
            </a:r>
            <a:r>
              <a:rPr lang="en-US" altLang="ko-KR" sz="2000" b="1" dirty="0" err="1">
                <a:latin typeface="Times New Roman" panose="02020603050405020304" pitchFamily="18" charset="0"/>
                <a:cs typeface="Times New Roman" panose="02020603050405020304" pitchFamily="18" charset="0"/>
              </a:rPr>
              <a:t>tentang</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Cukai</a:t>
            </a:r>
            <a:endParaRPr lang="ko-KR" altLang="en-US" sz="2000" b="1" dirty="0">
              <a:latin typeface="Times New Roman" panose="02020603050405020304" pitchFamily="18" charset="0"/>
              <a:cs typeface="Times New Roman" panose="02020603050405020304" pitchFamily="18" charset="0"/>
            </a:endParaRPr>
          </a:p>
        </p:txBody>
      </p:sp>
      <p:sp>
        <p:nvSpPr>
          <p:cNvPr id="43" name="Bent-Up Arrow 11">
            <a:extLst>
              <a:ext uri="{FF2B5EF4-FFF2-40B4-BE49-F238E27FC236}">
                <a16:creationId xmlns:a16="http://schemas.microsoft.com/office/drawing/2014/main" id="{4D98EABD-7C36-47E4-8D14-2C44A0F3B713}"/>
              </a:ext>
            </a:extLst>
          </p:cNvPr>
          <p:cNvSpPr/>
          <p:nvPr/>
        </p:nvSpPr>
        <p:spPr>
          <a:xfrm rot="16200000" flipH="1" flipV="1">
            <a:off x="1981464" y="4733997"/>
            <a:ext cx="784569" cy="1600469"/>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55D6B42-5026-4CF0-9B2D-DAE9BFD08806}"/>
              </a:ext>
            </a:extLst>
          </p:cNvPr>
          <p:cNvSpPr txBox="1"/>
          <p:nvPr/>
        </p:nvSpPr>
        <p:spPr>
          <a:xfrm>
            <a:off x="3173984" y="5459777"/>
            <a:ext cx="7296538" cy="707886"/>
          </a:xfrm>
          <a:prstGeom prst="rect">
            <a:avLst/>
          </a:prstGeom>
          <a:noFill/>
        </p:spPr>
        <p:txBody>
          <a:bodyPr wrap="square" rtlCol="0">
            <a:spAutoFit/>
          </a:bodyPr>
          <a:lstStyle/>
          <a:p>
            <a:pPr algn="just"/>
            <a:r>
              <a:rPr lang="id-ID" altLang="ko-KR" sz="2000" b="1" dirty="0">
                <a:latin typeface="Times New Roman" panose="02020603050405020304" pitchFamily="18" charset="0"/>
                <a:cs typeface="Times New Roman" panose="02020603050405020304" pitchFamily="18" charset="0"/>
              </a:rPr>
              <a:t>Undang-Undang Nomor 10 Tahun 1998 tentang Perubahan Atas Undang-Undang Nomor 7 Tahun 1992 tentang Perbankan</a:t>
            </a:r>
            <a:endParaRPr lang="ko-KR"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70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F99944-6AF3-4E49-BD12-2E6F79B8104F}"/>
              </a:ext>
            </a:extLst>
          </p:cNvPr>
          <p:cNvSpPr txBox="1"/>
          <p:nvPr/>
        </p:nvSpPr>
        <p:spPr>
          <a:xfrm>
            <a:off x="888642" y="850007"/>
            <a:ext cx="4501187" cy="1754326"/>
          </a:xfrm>
          <a:prstGeom prst="rect">
            <a:avLst/>
          </a:prstGeom>
          <a:noFill/>
        </p:spPr>
        <p:txBody>
          <a:bodyPr wrap="square" rtlCol="0">
            <a:spAutoFit/>
          </a:bodyPr>
          <a:lstStyle/>
          <a:p>
            <a:r>
              <a:rPr lang="id-ID" altLang="ko-KR" sz="3600" b="1" dirty="0">
                <a:latin typeface="+mj-lt"/>
                <a:cs typeface="Arial" pitchFamily="34" charset="0"/>
              </a:rPr>
              <a:t>RUANG LINGKUP TINDAK PIDANA EKONOMI</a:t>
            </a:r>
            <a:endParaRPr lang="ko-KR" altLang="en-US" sz="3600" b="1" dirty="0">
              <a:latin typeface="+mj-lt"/>
              <a:cs typeface="Arial" pitchFamily="34" charset="0"/>
            </a:endParaRPr>
          </a:p>
        </p:txBody>
      </p:sp>
      <p:sp>
        <p:nvSpPr>
          <p:cNvPr id="12" name="TextBox 11">
            <a:extLst>
              <a:ext uri="{FF2B5EF4-FFF2-40B4-BE49-F238E27FC236}">
                <a16:creationId xmlns:a16="http://schemas.microsoft.com/office/drawing/2014/main" id="{FC026811-811E-483D-B083-0F5C1C7442B3}"/>
              </a:ext>
            </a:extLst>
          </p:cNvPr>
          <p:cNvSpPr txBox="1"/>
          <p:nvPr/>
        </p:nvSpPr>
        <p:spPr>
          <a:xfrm>
            <a:off x="888642" y="2794716"/>
            <a:ext cx="4514067" cy="2246769"/>
          </a:xfrm>
          <a:prstGeom prst="rect">
            <a:avLst/>
          </a:prstGeom>
          <a:noFill/>
        </p:spPr>
        <p:txBody>
          <a:bodyPr wrap="square" rtlCol="0">
            <a:spAutoFit/>
          </a:bodyPr>
          <a:lstStyle/>
          <a:p>
            <a:pPr algn="just"/>
            <a:r>
              <a:rPr lang="id-ID" altLang="ko-KR" sz="2000" dirty="0">
                <a:latin typeface="Times New Roman" panose="02020603050405020304" pitchFamily="18" charset="0"/>
                <a:cs typeface="Times New Roman" panose="02020603050405020304" pitchFamily="18" charset="0"/>
              </a:rPr>
              <a:t>Tidak bersifat tetap, dapat berubah tergantung dengan apa ada penyimpangan atau menetapkkan sendiri ketentuan khusus dari undang-undang pidana yang mengatur substansi tertentu. TPE akan mengikuti perkembangan jaman selain tidak diatur di dalam.</a:t>
            </a:r>
            <a:endParaRPr lang="en-US" altLang="ko-KR" sz="2000"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8367" t="1953" r="-6671" b="-1953"/>
          <a:stretch/>
        </p:blipFill>
        <p:spPr>
          <a:xfrm>
            <a:off x="5345113" y="92075"/>
            <a:ext cx="6757987" cy="6596063"/>
          </a:xfrm>
        </p:spPr>
      </p:pic>
    </p:spTree>
    <p:extLst>
      <p:ext uri="{BB962C8B-B14F-4D97-AF65-F5344CB8AC3E}">
        <p14:creationId xmlns:p14="http://schemas.microsoft.com/office/powerpoint/2010/main" val="3962218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4032" y="466063"/>
            <a:ext cx="14697842" cy="724247"/>
          </a:xfrm>
        </p:spPr>
        <p:txBody>
          <a:bodyPr/>
          <a:lstStyle/>
          <a:p>
            <a:r>
              <a:rPr lang="id-ID" sz="3600" b="1" dirty="0">
                <a:latin typeface="Times New Roman" panose="02020603050405020304" pitchFamily="18" charset="0"/>
                <a:cs typeface="Times New Roman" panose="02020603050405020304" pitchFamily="18" charset="0"/>
              </a:rPr>
              <a:t>BENTUK-BENTUK </a:t>
            </a:r>
            <a:r>
              <a:rPr lang="en-US" sz="3600" b="1" dirty="0">
                <a:latin typeface="Times New Roman" panose="02020603050405020304" pitchFamily="18" charset="0"/>
                <a:cs typeface="Times New Roman" panose="02020603050405020304" pitchFamily="18" charset="0"/>
              </a:rPr>
              <a:t>TINDAK PIDANA EKONOMI</a:t>
            </a:r>
          </a:p>
          <a:p>
            <a:r>
              <a:rPr lang="en-US" sz="1800" dirty="0" err="1">
                <a:latin typeface="Times New Roman" panose="02020603050405020304" pitchFamily="18" charset="0"/>
                <a:cs typeface="Times New Roman" panose="02020603050405020304" pitchFamily="18" charset="0"/>
              </a:rPr>
              <a:t>Menurut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Ensiklopedi</a:t>
            </a:r>
            <a:r>
              <a:rPr lang="en-US" sz="1800" dirty="0">
                <a:latin typeface="Times New Roman" panose="02020603050405020304" pitchFamily="18" charset="0"/>
                <a:cs typeface="Times New Roman" panose="02020603050405020304" pitchFamily="18" charset="0"/>
              </a:rPr>
              <a:t>, Crime and Justice (1983) </a:t>
            </a:r>
            <a:r>
              <a:rPr lang="en-US" sz="1800" dirty="0" err="1">
                <a:latin typeface="Times New Roman" panose="02020603050405020304" pitchFamily="18" charset="0"/>
                <a:cs typeface="Times New Roman" panose="02020603050405020304" pitchFamily="18" charset="0"/>
              </a:rPr>
              <a:t>dibedakan</a:t>
            </a:r>
            <a:r>
              <a:rPr lang="en-US" sz="1800" dirty="0">
                <a:latin typeface="Times New Roman" panose="02020603050405020304" pitchFamily="18" charset="0"/>
                <a:cs typeface="Times New Roman" panose="02020603050405020304" pitchFamily="18" charset="0"/>
              </a:rPr>
              <a:t> tig</a:t>
            </a:r>
            <a:r>
              <a:rPr lang="id-ID" sz="1800" dirty="0">
                <a:latin typeface="Times New Roman" panose="02020603050405020304" pitchFamily="18" charset="0"/>
                <a:cs typeface="Times New Roman" panose="02020603050405020304" pitchFamily="18" charset="0"/>
              </a:rPr>
              <a:t>a bentuk </a:t>
            </a:r>
            <a:r>
              <a:rPr lang="en-US" sz="1800" dirty="0" err="1">
                <a:latin typeface="Times New Roman" panose="02020603050405020304" pitchFamily="18" charset="0"/>
                <a:cs typeface="Times New Roman" panose="02020603050405020304" pitchFamily="18" charset="0"/>
              </a:rPr>
              <a:t>tindak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pidana</a:t>
            </a:r>
            <a:r>
              <a:rPr lang="en-US" sz="1800" dirty="0">
                <a:latin typeface="Times New Roman" panose="02020603050405020304" pitchFamily="18" charset="0"/>
                <a:cs typeface="Times New Roman" panose="02020603050405020304" pitchFamily="18" charset="0"/>
              </a:rPr>
              <a:t> di </a:t>
            </a:r>
            <a:r>
              <a:rPr lang="en-US" sz="1800" dirty="0" err="1">
                <a:latin typeface="Times New Roman" panose="02020603050405020304" pitchFamily="18" charset="0"/>
                <a:cs typeface="Times New Roman" panose="02020603050405020304" pitchFamily="18" charset="0"/>
              </a:rPr>
              <a:t>bidang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ekonomi</a:t>
            </a:r>
            <a:r>
              <a:rPr lang="en-US" sz="1800" dirty="0">
                <a:latin typeface="Times New Roman" panose="02020603050405020304" pitchFamily="18" charset="0"/>
                <a:cs typeface="Times New Roman" panose="02020603050405020304" pitchFamily="18" charset="0"/>
              </a:rPr>
              <a:t> (economic crime)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14" name="Group 8">
            <a:extLst>
              <a:ext uri="{FF2B5EF4-FFF2-40B4-BE49-F238E27FC236}">
                <a16:creationId xmlns:a16="http://schemas.microsoft.com/office/drawing/2014/main" id="{BE56DE25-A1BD-47C9-96D8-830CFD928D42}"/>
              </a:ext>
            </a:extLst>
          </p:cNvPr>
          <p:cNvGrpSpPr/>
          <p:nvPr/>
        </p:nvGrpSpPr>
        <p:grpSpPr>
          <a:xfrm>
            <a:off x="1829420" y="1985741"/>
            <a:ext cx="2462429" cy="4301542"/>
            <a:chOff x="3957562" y="2024642"/>
            <a:chExt cx="2485321" cy="3767036"/>
          </a:xfrm>
        </p:grpSpPr>
        <p:grpSp>
          <p:nvGrpSpPr>
            <p:cNvPr id="15" name="Group 9">
              <a:extLst>
                <a:ext uri="{FF2B5EF4-FFF2-40B4-BE49-F238E27FC236}">
                  <a16:creationId xmlns:a16="http://schemas.microsoft.com/office/drawing/2014/main" id="{9B6B1EC8-E79A-4B4F-939C-45AA21ABC987}"/>
                </a:ext>
              </a:extLst>
            </p:cNvPr>
            <p:cNvGrpSpPr/>
            <p:nvPr/>
          </p:nvGrpSpPr>
          <p:grpSpPr>
            <a:xfrm>
              <a:off x="3957562" y="3035277"/>
              <a:ext cx="2485321" cy="1689707"/>
              <a:chOff x="1311313" y="2983783"/>
              <a:chExt cx="2485321" cy="1689707"/>
            </a:xfrm>
          </p:grpSpPr>
          <p:sp>
            <p:nvSpPr>
              <p:cNvPr id="18" name="Right Arrow Callout 12">
                <a:extLst>
                  <a:ext uri="{FF2B5EF4-FFF2-40B4-BE49-F238E27FC236}">
                    <a16:creationId xmlns:a16="http://schemas.microsoft.com/office/drawing/2014/main" id="{2A498CC7-37D2-4FC7-86A2-69974053BBE4}"/>
                  </a:ext>
                </a:extLst>
              </p:cNvPr>
              <p:cNvSpPr/>
              <p:nvPr/>
            </p:nvSpPr>
            <p:spPr>
              <a:xfrm>
                <a:off x="1311314" y="2983783"/>
                <a:ext cx="2485320" cy="1689707"/>
              </a:xfrm>
              <a:prstGeom prst="rightArrowCallout">
                <a:avLst>
                  <a:gd name="adj1" fmla="val 25000"/>
                  <a:gd name="adj2" fmla="val 25000"/>
                  <a:gd name="adj3" fmla="val 25000"/>
                  <a:gd name="adj4" fmla="val 638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9" name="Rectangle 13">
                <a:extLst>
                  <a:ext uri="{FF2B5EF4-FFF2-40B4-BE49-F238E27FC236}">
                    <a16:creationId xmlns:a16="http://schemas.microsoft.com/office/drawing/2014/main" id="{1E5D7366-F28F-40E7-BB1D-1BCCDE465675}"/>
                  </a:ext>
                </a:extLst>
              </p:cNvPr>
              <p:cNvSpPr/>
              <p:nvPr/>
            </p:nvSpPr>
            <p:spPr>
              <a:xfrm>
                <a:off x="1311313" y="3163381"/>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16" name="Bent-Up Arrow 10">
              <a:extLst>
                <a:ext uri="{FF2B5EF4-FFF2-40B4-BE49-F238E27FC236}">
                  <a16:creationId xmlns:a16="http://schemas.microsoft.com/office/drawing/2014/main" id="{67FDE0A6-6282-4902-B6D1-A6CF2FBC5E3F}"/>
                </a:ext>
              </a:extLst>
            </p:cNvPr>
            <p:cNvSpPr/>
            <p:nvPr/>
          </p:nvSpPr>
          <p:spPr>
            <a:xfrm rot="5400000">
              <a:off x="4331096" y="4307637"/>
              <a:ext cx="1110508"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7" name="Bent-Up Arrow 11">
              <a:extLst>
                <a:ext uri="{FF2B5EF4-FFF2-40B4-BE49-F238E27FC236}">
                  <a16:creationId xmlns:a16="http://schemas.microsoft.com/office/drawing/2014/main" id="{4D98EABD-7C36-47E4-8D14-2C44A0F3B713}"/>
                </a:ext>
              </a:extLst>
            </p:cNvPr>
            <p:cNvSpPr/>
            <p:nvPr/>
          </p:nvSpPr>
          <p:spPr>
            <a:xfrm rot="16200000" flipV="1">
              <a:off x="4331096" y="1651110"/>
              <a:ext cx="1110509"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20" name="Group 14">
            <a:extLst>
              <a:ext uri="{FF2B5EF4-FFF2-40B4-BE49-F238E27FC236}">
                <a16:creationId xmlns:a16="http://schemas.microsoft.com/office/drawing/2014/main" id="{F3C11DC4-4D67-49DE-BFD1-F26F42C7CBA3}"/>
              </a:ext>
            </a:extLst>
          </p:cNvPr>
          <p:cNvGrpSpPr/>
          <p:nvPr/>
        </p:nvGrpSpPr>
        <p:grpSpPr>
          <a:xfrm>
            <a:off x="5128983" y="5113726"/>
            <a:ext cx="5096842" cy="1579604"/>
            <a:chOff x="6732240" y="3044790"/>
            <a:chExt cx="1584000" cy="1584000"/>
          </a:xfrm>
        </p:grpSpPr>
        <p:sp>
          <p:nvSpPr>
            <p:cNvPr id="21" name="Rectangle 15">
              <a:extLst>
                <a:ext uri="{FF2B5EF4-FFF2-40B4-BE49-F238E27FC236}">
                  <a16:creationId xmlns:a16="http://schemas.microsoft.com/office/drawing/2014/main" id="{1471C7CD-118C-400A-A05D-A95D28606A79}"/>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2" name="Rectangle 16">
              <a:extLst>
                <a:ext uri="{FF2B5EF4-FFF2-40B4-BE49-F238E27FC236}">
                  <a16:creationId xmlns:a16="http://schemas.microsoft.com/office/drawing/2014/main" id="{4B6D8CB0-18AE-48F0-8912-2FE5B166475C}"/>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23" name="Group 17">
            <a:extLst>
              <a:ext uri="{FF2B5EF4-FFF2-40B4-BE49-F238E27FC236}">
                <a16:creationId xmlns:a16="http://schemas.microsoft.com/office/drawing/2014/main" id="{88DF4B28-0A02-49DC-877B-A43F6F19CE52}"/>
              </a:ext>
            </a:extLst>
          </p:cNvPr>
          <p:cNvGrpSpPr/>
          <p:nvPr/>
        </p:nvGrpSpPr>
        <p:grpSpPr>
          <a:xfrm>
            <a:off x="5112477" y="1739049"/>
            <a:ext cx="5096842" cy="1476882"/>
            <a:chOff x="6732240" y="3044790"/>
            <a:chExt cx="1584000" cy="1584000"/>
          </a:xfrm>
        </p:grpSpPr>
        <p:sp>
          <p:nvSpPr>
            <p:cNvPr id="24" name="Rectangle 18">
              <a:extLst>
                <a:ext uri="{FF2B5EF4-FFF2-40B4-BE49-F238E27FC236}">
                  <a16:creationId xmlns:a16="http://schemas.microsoft.com/office/drawing/2014/main" id="{E8D615CD-DEF7-46F8-AD4D-285C824B5948}"/>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5" name="Rectangle 19">
              <a:extLst>
                <a:ext uri="{FF2B5EF4-FFF2-40B4-BE49-F238E27FC236}">
                  <a16:creationId xmlns:a16="http://schemas.microsoft.com/office/drawing/2014/main" id="{4B252ADE-2B0B-416C-BC5F-54EB41E67F6F}"/>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id="{E55D6B42-5026-4CF0-9B2D-DAE9BFD08806}"/>
              </a:ext>
            </a:extLst>
          </p:cNvPr>
          <p:cNvSpPr txBox="1"/>
          <p:nvPr/>
        </p:nvSpPr>
        <p:spPr>
          <a:xfrm>
            <a:off x="5412287" y="2228763"/>
            <a:ext cx="4466026" cy="461665"/>
          </a:xfrm>
          <a:prstGeom prst="rect">
            <a:avLst/>
          </a:prstGeom>
          <a:noFill/>
        </p:spPr>
        <p:txBody>
          <a:bodyPr wrap="square" rtlCol="0">
            <a:spAutoFit/>
          </a:bodyPr>
          <a:lstStyle/>
          <a:p>
            <a:pPr algn="ctr"/>
            <a:r>
              <a:rPr lang="en-US" sz="2400" i="1" dirty="0"/>
              <a:t>Property Crimes</a:t>
            </a:r>
            <a:endParaRPr lang="ko-KR" altLang="en-US"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57" name="Group 14">
            <a:extLst>
              <a:ext uri="{FF2B5EF4-FFF2-40B4-BE49-F238E27FC236}">
                <a16:creationId xmlns:a16="http://schemas.microsoft.com/office/drawing/2014/main" id="{F3C11DC4-4D67-49DE-BFD1-F26F42C7CBA3}"/>
              </a:ext>
            </a:extLst>
          </p:cNvPr>
          <p:cNvGrpSpPr/>
          <p:nvPr/>
        </p:nvGrpSpPr>
        <p:grpSpPr>
          <a:xfrm>
            <a:off x="5128983" y="3408338"/>
            <a:ext cx="5096842" cy="1456350"/>
            <a:chOff x="6732240" y="3044790"/>
            <a:chExt cx="1584000" cy="1584000"/>
          </a:xfrm>
        </p:grpSpPr>
        <p:sp>
          <p:nvSpPr>
            <p:cNvPr id="58" name="Rectangle 15">
              <a:extLst>
                <a:ext uri="{FF2B5EF4-FFF2-40B4-BE49-F238E27FC236}">
                  <a16:creationId xmlns:a16="http://schemas.microsoft.com/office/drawing/2014/main" id="{1471C7CD-118C-400A-A05D-A95D28606A79}"/>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9" name="Rectangle 16">
              <a:extLst>
                <a:ext uri="{FF2B5EF4-FFF2-40B4-BE49-F238E27FC236}">
                  <a16:creationId xmlns:a16="http://schemas.microsoft.com/office/drawing/2014/main" id="{4B6D8CB0-18AE-48F0-8912-2FE5B166475C}"/>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63" name="TextBox 62">
            <a:extLst>
              <a:ext uri="{FF2B5EF4-FFF2-40B4-BE49-F238E27FC236}">
                <a16:creationId xmlns:a16="http://schemas.microsoft.com/office/drawing/2014/main" id="{E55D6B42-5026-4CF0-9B2D-DAE9BFD08806}"/>
              </a:ext>
            </a:extLst>
          </p:cNvPr>
          <p:cNvSpPr txBox="1"/>
          <p:nvPr/>
        </p:nvSpPr>
        <p:spPr>
          <a:xfrm>
            <a:off x="6022562" y="3905680"/>
            <a:ext cx="3245476" cy="461665"/>
          </a:xfrm>
          <a:prstGeom prst="rect">
            <a:avLst/>
          </a:prstGeom>
          <a:noFill/>
        </p:spPr>
        <p:txBody>
          <a:bodyPr wrap="square" rtlCol="0">
            <a:spAutoFit/>
          </a:bodyPr>
          <a:lstStyle/>
          <a:p>
            <a:pPr algn="ctr"/>
            <a:r>
              <a:rPr lang="en-US" sz="2400" i="1" dirty="0"/>
              <a:t>Regulatory Crimes</a:t>
            </a:r>
            <a:endParaRPr lang="ko-KR" altLang="en-US"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E55D6B42-5026-4CF0-9B2D-DAE9BFD08806}"/>
              </a:ext>
            </a:extLst>
          </p:cNvPr>
          <p:cNvSpPr txBox="1"/>
          <p:nvPr/>
        </p:nvSpPr>
        <p:spPr>
          <a:xfrm>
            <a:off x="6022562" y="5672694"/>
            <a:ext cx="3245476" cy="461665"/>
          </a:xfrm>
          <a:prstGeom prst="rect">
            <a:avLst/>
          </a:prstGeom>
          <a:noFill/>
        </p:spPr>
        <p:txBody>
          <a:bodyPr wrap="square" rtlCol="0">
            <a:spAutoFit/>
          </a:bodyPr>
          <a:lstStyle/>
          <a:p>
            <a:pPr algn="ctr"/>
            <a:r>
              <a:rPr lang="en-US" sz="2400" i="1" dirty="0"/>
              <a:t>Tax Crimes</a:t>
            </a:r>
            <a:endParaRPr lang="ko-KR" altLang="en-US"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119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0-#ppt_w/2"/>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0-#ppt_w/2"/>
                                          </p:val>
                                        </p:tav>
                                        <p:tav tm="100000">
                                          <p:val>
                                            <p:strVal val="#ppt_x"/>
                                          </p:val>
                                        </p:tav>
                                      </p:tavLst>
                                    </p:anim>
                                    <p:anim calcmode="lin" valueType="num">
                                      <p:cBhvr additive="base">
                                        <p:cTn id="24"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5"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D7ED776-BE56-43C3-96EA-4BD9B36BA2B5}"/>
              </a:ext>
            </a:extLst>
          </p:cNvPr>
          <p:cNvSpPr/>
          <p:nvPr/>
        </p:nvSpPr>
        <p:spPr>
          <a:xfrm>
            <a:off x="4486665" y="2603153"/>
            <a:ext cx="7616386" cy="69851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5001C459-F998-4961-AF9E-519851EE3118}"/>
              </a:ext>
            </a:extLst>
          </p:cNvPr>
          <p:cNvSpPr/>
          <p:nvPr/>
        </p:nvSpPr>
        <p:spPr>
          <a:xfrm>
            <a:off x="4519797" y="3885515"/>
            <a:ext cx="6493158" cy="68370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grpSp>
        <p:nvGrpSpPr>
          <p:cNvPr id="3" name="그룹 2">
            <a:extLst>
              <a:ext uri="{FF2B5EF4-FFF2-40B4-BE49-F238E27FC236}">
                <a16:creationId xmlns:a16="http://schemas.microsoft.com/office/drawing/2014/main" id="{9DA436AF-54C8-4632-9548-E4AA8F21C776}"/>
              </a:ext>
            </a:extLst>
          </p:cNvPr>
          <p:cNvGrpSpPr/>
          <p:nvPr/>
        </p:nvGrpSpPr>
        <p:grpSpPr>
          <a:xfrm>
            <a:off x="927419" y="1163500"/>
            <a:ext cx="3342723" cy="3233881"/>
            <a:chOff x="1569337" y="1187324"/>
            <a:chExt cx="3342723" cy="3186387"/>
          </a:xfrm>
          <a:solidFill>
            <a:schemeClr val="accent3"/>
          </a:solidFill>
        </p:grpSpPr>
        <p:sp>
          <p:nvSpPr>
            <p:cNvPr id="36" name="Rectangle 14">
              <a:extLst>
                <a:ext uri="{FF2B5EF4-FFF2-40B4-BE49-F238E27FC236}">
                  <a16:creationId xmlns:a16="http://schemas.microsoft.com/office/drawing/2014/main" id="{4B22ABCD-3900-4420-8336-08E131A07664}"/>
                </a:ext>
              </a:extLst>
            </p:cNvPr>
            <p:cNvSpPr/>
            <p:nvPr/>
          </p:nvSpPr>
          <p:spPr>
            <a:xfrm rot="19949266">
              <a:off x="1897239" y="1276506"/>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ight Triangle 13">
              <a:extLst>
                <a:ext uri="{FF2B5EF4-FFF2-40B4-BE49-F238E27FC236}">
                  <a16:creationId xmlns:a16="http://schemas.microsoft.com/office/drawing/2014/main" id="{141A7778-3560-445B-93A4-951BB18A4648}"/>
                </a:ext>
              </a:extLst>
            </p:cNvPr>
            <p:cNvSpPr/>
            <p:nvPr/>
          </p:nvSpPr>
          <p:spPr>
            <a:xfrm rot="262739">
              <a:off x="2649495" y="1187324"/>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24">
              <a:extLst>
                <a:ext uri="{FF2B5EF4-FFF2-40B4-BE49-F238E27FC236}">
                  <a16:creationId xmlns:a16="http://schemas.microsoft.com/office/drawing/2014/main" id="{DB97C775-5960-4233-98DA-BFB50E324A5C}"/>
                </a:ext>
              </a:extLst>
            </p:cNvPr>
            <p:cNvSpPr>
              <a:spLocks noChangeAspect="1"/>
            </p:cNvSpPr>
            <p:nvPr/>
          </p:nvSpPr>
          <p:spPr>
            <a:xfrm rot="20239943">
              <a:off x="3163458" y="1429236"/>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41">
              <a:extLst>
                <a:ext uri="{FF2B5EF4-FFF2-40B4-BE49-F238E27FC236}">
                  <a16:creationId xmlns:a16="http://schemas.microsoft.com/office/drawing/2014/main" id="{C8C74A3B-0BB7-4626-82B2-368704926EB1}"/>
                </a:ext>
              </a:extLst>
            </p:cNvPr>
            <p:cNvSpPr>
              <a:spLocks/>
            </p:cNvSpPr>
            <p:nvPr/>
          </p:nvSpPr>
          <p:spPr>
            <a:xfrm rot="19192674">
              <a:off x="1569337" y="1747244"/>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Isosceles Triangle 3">
              <a:extLst>
                <a:ext uri="{FF2B5EF4-FFF2-40B4-BE49-F238E27FC236}">
                  <a16:creationId xmlns:a16="http://schemas.microsoft.com/office/drawing/2014/main" id="{61CC3071-E3D9-4C40-848B-C12A6981F79E}"/>
                </a:ext>
              </a:extLst>
            </p:cNvPr>
            <p:cNvSpPr>
              <a:spLocks noChangeAspect="1"/>
            </p:cNvSpPr>
            <p:nvPr/>
          </p:nvSpPr>
          <p:spPr>
            <a:xfrm rot="2049055">
              <a:off x="3579089" y="1664919"/>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14">
              <a:extLst>
                <a:ext uri="{FF2B5EF4-FFF2-40B4-BE49-F238E27FC236}">
                  <a16:creationId xmlns:a16="http://schemas.microsoft.com/office/drawing/2014/main" id="{AC21BBC0-5059-4AD4-8D56-933750BBC3FA}"/>
                </a:ext>
              </a:extLst>
            </p:cNvPr>
            <p:cNvSpPr/>
            <p:nvPr/>
          </p:nvSpPr>
          <p:spPr>
            <a:xfrm rot="4210452">
              <a:off x="4182152" y="2259443"/>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ight Triangle 13">
              <a:extLst>
                <a:ext uri="{FF2B5EF4-FFF2-40B4-BE49-F238E27FC236}">
                  <a16:creationId xmlns:a16="http://schemas.microsoft.com/office/drawing/2014/main" id="{A4643C52-D011-4E2A-94DB-4036D190832F}"/>
                </a:ext>
              </a:extLst>
            </p:cNvPr>
            <p:cNvSpPr/>
            <p:nvPr/>
          </p:nvSpPr>
          <p:spPr>
            <a:xfrm rot="5400000">
              <a:off x="4305892" y="2969743"/>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24">
              <a:extLst>
                <a:ext uri="{FF2B5EF4-FFF2-40B4-BE49-F238E27FC236}">
                  <a16:creationId xmlns:a16="http://schemas.microsoft.com/office/drawing/2014/main" id="{503362B3-7B18-45E4-BDA6-F01C3C8A1706}"/>
                </a:ext>
              </a:extLst>
            </p:cNvPr>
            <p:cNvSpPr>
              <a:spLocks noChangeAspect="1"/>
            </p:cNvSpPr>
            <p:nvPr/>
          </p:nvSpPr>
          <p:spPr>
            <a:xfrm rot="2446958">
              <a:off x="4120680" y="3940782"/>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41">
              <a:extLst>
                <a:ext uri="{FF2B5EF4-FFF2-40B4-BE49-F238E27FC236}">
                  <a16:creationId xmlns:a16="http://schemas.microsoft.com/office/drawing/2014/main" id="{90594B70-69D3-4445-99CD-EEF7C86197E7}"/>
                </a:ext>
              </a:extLst>
            </p:cNvPr>
            <p:cNvSpPr>
              <a:spLocks/>
            </p:cNvSpPr>
            <p:nvPr/>
          </p:nvSpPr>
          <p:spPr>
            <a:xfrm rot="2992674">
              <a:off x="3881183" y="1940579"/>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Isosceles Triangle 3">
              <a:extLst>
                <a:ext uri="{FF2B5EF4-FFF2-40B4-BE49-F238E27FC236}">
                  <a16:creationId xmlns:a16="http://schemas.microsoft.com/office/drawing/2014/main" id="{6D27A987-4F07-487D-BB68-669B961AF957}"/>
                </a:ext>
              </a:extLst>
            </p:cNvPr>
            <p:cNvSpPr>
              <a:spLocks noChangeAspect="1"/>
            </p:cNvSpPr>
            <p:nvPr/>
          </p:nvSpPr>
          <p:spPr>
            <a:xfrm rot="6711330">
              <a:off x="4248131" y="3538128"/>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 name="Text Placeholder 1"/>
          <p:cNvSpPr>
            <a:spLocks noGrp="1"/>
          </p:cNvSpPr>
          <p:nvPr>
            <p:ph type="body" sz="quarter" idx="10"/>
          </p:nvPr>
        </p:nvSpPr>
        <p:spPr>
          <a:xfrm>
            <a:off x="1450982" y="300943"/>
            <a:ext cx="9771630" cy="724247"/>
          </a:xfrm>
        </p:spPr>
        <p:txBody>
          <a:bodyPr/>
          <a:lstStyle/>
          <a:p>
            <a:r>
              <a:rPr lang="en-US" sz="3200" b="1" dirty="0"/>
              <a:t>SUBJEK &amp; SANKSI (ANCAMAN HUKUMAN) TINDAK PIDANA EKONOMI</a:t>
            </a:r>
            <a:endParaRPr lang="en-US" sz="32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2">
            <a:extLst>
              <a:ext uri="{FF2B5EF4-FFF2-40B4-BE49-F238E27FC236}">
                <a16:creationId xmlns:a16="http://schemas.microsoft.com/office/drawing/2014/main" id="{428F02BC-50AF-479A-AD96-7125AF4E06E3}"/>
              </a:ext>
            </a:extLst>
          </p:cNvPr>
          <p:cNvGrpSpPr/>
          <p:nvPr/>
        </p:nvGrpSpPr>
        <p:grpSpPr>
          <a:xfrm rot="21411753">
            <a:off x="242160" y="1768536"/>
            <a:ext cx="3610384" cy="4475145"/>
            <a:chOff x="395536" y="1793041"/>
            <a:chExt cx="3170093" cy="3929395"/>
          </a:xfrm>
          <a:solidFill>
            <a:schemeClr val="accent1"/>
          </a:solidFill>
        </p:grpSpPr>
        <p:sp>
          <p:nvSpPr>
            <p:cNvPr id="13" name="Freeform 20">
              <a:extLst>
                <a:ext uri="{FF2B5EF4-FFF2-40B4-BE49-F238E27FC236}">
                  <a16:creationId xmlns:a16="http://schemas.microsoft.com/office/drawing/2014/main" id="{A65615E8-4A92-41F2-9315-185445C25A23}"/>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21">
              <a:extLst>
                <a:ext uri="{FF2B5EF4-FFF2-40B4-BE49-F238E27FC236}">
                  <a16:creationId xmlns:a16="http://schemas.microsoft.com/office/drawing/2014/main" id="{CA503711-841A-453D-8425-0699D68A275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8" name="TextBox 67">
            <a:extLst>
              <a:ext uri="{FF2B5EF4-FFF2-40B4-BE49-F238E27FC236}">
                <a16:creationId xmlns:a16="http://schemas.microsoft.com/office/drawing/2014/main" id="{209AA9DE-9C8A-4EE6-B733-8D17A2847E1A}"/>
              </a:ext>
            </a:extLst>
          </p:cNvPr>
          <p:cNvSpPr txBox="1"/>
          <p:nvPr/>
        </p:nvSpPr>
        <p:spPr>
          <a:xfrm>
            <a:off x="4329228" y="1364638"/>
            <a:ext cx="5244908"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Subyek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Tindak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Pidana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Ekonomi</a:t>
            </a:r>
            <a:endParaRPr lang="en-US" sz="24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E483A249-A5C4-40A0-84E1-21979715C346}"/>
              </a:ext>
            </a:extLst>
          </p:cNvPr>
          <p:cNvSpPr txBox="1"/>
          <p:nvPr/>
        </p:nvSpPr>
        <p:spPr>
          <a:xfrm>
            <a:off x="4519797" y="2562115"/>
            <a:ext cx="7616386"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Orang/</a:t>
            </a:r>
            <a:r>
              <a:rPr lang="en-US" sz="2000" dirty="0" err="1">
                <a:latin typeface="Times New Roman" panose="02020603050405020304" pitchFamily="18" charset="0"/>
                <a:cs typeface="Times New Roman" panose="02020603050405020304" pitchFamily="18" charset="0"/>
              </a:rPr>
              <a:t>manusia</a:t>
            </a:r>
            <a:r>
              <a:rPr lang="en-US" sz="2000" dirty="0">
                <a:latin typeface="Times New Roman" panose="02020603050405020304" pitchFamily="18" charset="0"/>
                <a:cs typeface="Times New Roman" panose="02020603050405020304" pitchFamily="18" charset="0"/>
              </a:rPr>
              <a:t> (person). </a:t>
            </a:r>
            <a:r>
              <a:rPr lang="en-US" sz="2000" dirty="0" err="1">
                <a:latin typeface="Times New Roman" panose="02020603050405020304" pitchFamily="18" charset="0"/>
                <a:cs typeface="Times New Roman" panose="02020603050405020304" pitchFamily="18" charset="0"/>
              </a:rPr>
              <a:t>Berdasarkan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Pasal</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undang-undang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nomor</a:t>
            </a:r>
            <a:r>
              <a:rPr lang="en-US" sz="2000" dirty="0">
                <a:latin typeface="Times New Roman" panose="02020603050405020304" pitchFamily="18" charset="0"/>
                <a:cs typeface="Times New Roman" panose="02020603050405020304" pitchFamily="18" charset="0"/>
              </a:rPr>
              <a:t> 7/</a:t>
            </a:r>
            <a:r>
              <a:rPr lang="en-US" sz="2000" dirty="0" err="1">
                <a:latin typeface="Times New Roman" panose="02020603050405020304" pitchFamily="18" charset="0"/>
                <a:cs typeface="Times New Roman" panose="02020603050405020304" pitchFamily="18" charset="0"/>
              </a:rPr>
              <a:t>Drt</a:t>
            </a:r>
            <a:r>
              <a:rPr lang="en-US" sz="2000" dirty="0">
                <a:latin typeface="Times New Roman" panose="02020603050405020304" pitchFamily="18" charset="0"/>
                <a:cs typeface="Times New Roman" panose="02020603050405020304" pitchFamily="18" charset="0"/>
              </a:rPr>
              <a:t>/1955</a:t>
            </a:r>
          </a:p>
        </p:txBody>
      </p:sp>
      <p:sp>
        <p:nvSpPr>
          <p:cNvPr id="72" name="Oval 38">
            <a:extLst>
              <a:ext uri="{FF2B5EF4-FFF2-40B4-BE49-F238E27FC236}">
                <a16:creationId xmlns:a16="http://schemas.microsoft.com/office/drawing/2014/main" id="{D2EAA075-F370-4FE7-BDF9-68A0DB0BCBF6}"/>
              </a:ext>
            </a:extLst>
          </p:cNvPr>
          <p:cNvSpPr/>
          <p:nvPr/>
        </p:nvSpPr>
        <p:spPr>
          <a:xfrm>
            <a:off x="442551" y="5483963"/>
            <a:ext cx="766095" cy="6874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50">
            <a:extLst>
              <a:ext uri="{FF2B5EF4-FFF2-40B4-BE49-F238E27FC236}">
                <a16:creationId xmlns:a16="http://schemas.microsoft.com/office/drawing/2014/main" id="{AECB2A2F-A6EC-467F-BC30-4B6917172A60}"/>
              </a:ext>
            </a:extLst>
          </p:cNvPr>
          <p:cNvSpPr/>
          <p:nvPr/>
        </p:nvSpPr>
        <p:spPr>
          <a:xfrm>
            <a:off x="2606970" y="3587690"/>
            <a:ext cx="509348" cy="5093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Trapezoid 10">
            <a:extLst>
              <a:ext uri="{FF2B5EF4-FFF2-40B4-BE49-F238E27FC236}">
                <a16:creationId xmlns:a16="http://schemas.microsoft.com/office/drawing/2014/main" id="{A06C708C-7CDD-4835-A28B-9DAA38427005}"/>
              </a:ext>
            </a:extLst>
          </p:cNvPr>
          <p:cNvSpPr>
            <a:spLocks noChangeAspect="1"/>
          </p:cNvSpPr>
          <p:nvPr/>
        </p:nvSpPr>
        <p:spPr>
          <a:xfrm>
            <a:off x="4041913" y="1423512"/>
            <a:ext cx="257108" cy="25680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Round Same Side Corner Rectangle 7">
            <a:extLst>
              <a:ext uri="{FF2B5EF4-FFF2-40B4-BE49-F238E27FC236}">
                <a16:creationId xmlns:a16="http://schemas.microsoft.com/office/drawing/2014/main" id="{F0A0C0AF-FB4F-4909-A9B0-3837D68D76B7}"/>
              </a:ext>
            </a:extLst>
          </p:cNvPr>
          <p:cNvSpPr>
            <a:spLocks noChangeAspect="1"/>
          </p:cNvSpPr>
          <p:nvPr/>
        </p:nvSpPr>
        <p:spPr>
          <a:xfrm rot="10800000">
            <a:off x="656902" y="5650355"/>
            <a:ext cx="337392" cy="354703"/>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39">
            <a:extLst>
              <a:ext uri="{FF2B5EF4-FFF2-40B4-BE49-F238E27FC236}">
                <a16:creationId xmlns:a16="http://schemas.microsoft.com/office/drawing/2014/main" id="{0D8294D4-F887-480E-A4C2-0A74E9A977CF}"/>
              </a:ext>
            </a:extLst>
          </p:cNvPr>
          <p:cNvSpPr/>
          <p:nvPr/>
        </p:nvSpPr>
        <p:spPr>
          <a:xfrm>
            <a:off x="3996305" y="1430937"/>
            <a:ext cx="333579" cy="294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Oval 7">
            <a:extLst>
              <a:ext uri="{FF2B5EF4-FFF2-40B4-BE49-F238E27FC236}">
                <a16:creationId xmlns:a16="http://schemas.microsoft.com/office/drawing/2014/main" id="{660D8D50-117B-434F-92A9-D82E7092682D}"/>
              </a:ext>
            </a:extLst>
          </p:cNvPr>
          <p:cNvSpPr/>
          <p:nvPr/>
        </p:nvSpPr>
        <p:spPr>
          <a:xfrm>
            <a:off x="4082600" y="1458856"/>
            <a:ext cx="183690" cy="221463"/>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a:extLst>
              <a:ext uri="{FF2B5EF4-FFF2-40B4-BE49-F238E27FC236}">
                <a16:creationId xmlns:a16="http://schemas.microsoft.com/office/drawing/2014/main" id="{ACA7ECC4-4A86-4A43-856F-FEA6069939D6}"/>
              </a:ext>
            </a:extLst>
          </p:cNvPr>
          <p:cNvSpPr txBox="1"/>
          <p:nvPr/>
        </p:nvSpPr>
        <p:spPr>
          <a:xfrm>
            <a:off x="4571991" y="4027311"/>
            <a:ext cx="6407040" cy="400110"/>
          </a:xfrm>
          <a:prstGeom prst="rect">
            <a:avLst/>
          </a:prstGeom>
          <a:noFill/>
        </p:spPr>
        <p:txBody>
          <a:bodyPr wrap="square" rtlCol="0">
            <a:spAutoFit/>
          </a:bodyPr>
          <a:lstStyle/>
          <a:p>
            <a:pPr algn="just"/>
            <a:r>
              <a:rPr lang="sv-SE" sz="2000" dirty="0">
                <a:latin typeface="Times New Roman" panose="02020603050405020304" pitchFamily="18" charset="0"/>
                <a:cs typeface="Times New Roman" panose="02020603050405020304" pitchFamily="18" charset="0"/>
              </a:rPr>
              <a:t>Badan hukum (a legal person).Berdasarkan Pasal 15 ayat</a:t>
            </a:r>
            <a:r>
              <a:rPr lang="id-ID" sz="2000" dirty="0">
                <a:latin typeface="Times New Roman" panose="02020603050405020304" pitchFamily="18" charset="0"/>
                <a:cs typeface="Times New Roman" panose="02020603050405020304" pitchFamily="18" charset="0"/>
              </a:rPr>
              <a:t> (</a:t>
            </a:r>
            <a:r>
              <a:rPr lang="sv-SE" sz="2000" dirty="0">
                <a:latin typeface="Times New Roman" panose="02020603050405020304" pitchFamily="18" charset="0"/>
                <a:cs typeface="Times New Roman" panose="02020603050405020304" pitchFamily="18" charset="0"/>
              </a:rPr>
              <a:t>1)</a:t>
            </a:r>
          </a:p>
        </p:txBody>
      </p:sp>
      <p:sp>
        <p:nvSpPr>
          <p:cNvPr id="5" name="Arrow: Bent 4">
            <a:extLst>
              <a:ext uri="{FF2B5EF4-FFF2-40B4-BE49-F238E27FC236}">
                <a16:creationId xmlns:a16="http://schemas.microsoft.com/office/drawing/2014/main" id="{C27DFCA2-CD87-41D1-A63F-C885BF393A17}"/>
              </a:ext>
            </a:extLst>
          </p:cNvPr>
          <p:cNvSpPr/>
          <p:nvPr/>
        </p:nvSpPr>
        <p:spPr>
          <a:xfrm rot="5400000">
            <a:off x="8551787" y="1741922"/>
            <a:ext cx="721084" cy="386426"/>
          </a:xfrm>
          <a:prstGeom prst="ben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dirty="0">
              <a:solidFill>
                <a:srgbClr val="FF0000"/>
              </a:solidFill>
            </a:endParaRPr>
          </a:p>
        </p:txBody>
      </p:sp>
    </p:spTree>
    <p:extLst>
      <p:ext uri="{BB962C8B-B14F-4D97-AF65-F5344CB8AC3E}">
        <p14:creationId xmlns:p14="http://schemas.microsoft.com/office/powerpoint/2010/main" val="2587430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ircle(in)">
                                      <p:cBhvr>
                                        <p:cTn id="7" dur="2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51031" y="707457"/>
            <a:ext cx="9817594" cy="724247"/>
          </a:xfrm>
        </p:spPr>
        <p:txBody>
          <a:bodyPr/>
          <a:lstStyle/>
          <a:p>
            <a:r>
              <a:rPr lang="fi-FI" sz="3200" b="1" dirty="0">
                <a:latin typeface="Times New Roman" panose="02020603050405020304" pitchFamily="18" charset="0"/>
                <a:cs typeface="Times New Roman" panose="02020603050405020304" pitchFamily="18" charset="0"/>
              </a:rPr>
              <a:t>SANKSI (ANCAMAN HUKUMAN) </a:t>
            </a:r>
            <a:endParaRPr lang="id-ID" sz="3200" b="1" dirty="0">
              <a:latin typeface="Times New Roman" panose="02020603050405020304" pitchFamily="18" charset="0"/>
              <a:cs typeface="Times New Roman" panose="02020603050405020304" pitchFamily="18" charset="0"/>
            </a:endParaRPr>
          </a:p>
          <a:p>
            <a:r>
              <a:rPr lang="fi-FI" sz="3200" b="1" dirty="0">
                <a:latin typeface="Times New Roman" panose="02020603050405020304" pitchFamily="18" charset="0"/>
                <a:cs typeface="Times New Roman" panose="02020603050405020304" pitchFamily="18" charset="0"/>
              </a:rPr>
              <a:t>TINDAK PIDANA EKONOMI</a:t>
            </a:r>
            <a:endParaRPr lang="en-US" sz="3200" dirty="0">
              <a:latin typeface="Times New Roman" panose="02020603050405020304" pitchFamily="18" charset="0"/>
              <a:cs typeface="Times New Roman" panose="02020603050405020304" pitchFamily="18" charset="0"/>
            </a:endParaRPr>
          </a:p>
        </p:txBody>
      </p:sp>
      <p:sp>
        <p:nvSpPr>
          <p:cNvPr id="6" name="Action Button: Help 5">
            <a:hlinkClick r:id="" action="ppaction://noaction" highlightClick="1"/>
          </p:cNvPr>
          <p:cNvSpPr/>
          <p:nvPr/>
        </p:nvSpPr>
        <p:spPr>
          <a:xfrm>
            <a:off x="11766872" y="927766"/>
            <a:ext cx="327744" cy="283628"/>
          </a:xfrm>
          <a:prstGeom prst="actionButtonHelp">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Down Arrow 6"/>
          <p:cNvSpPr/>
          <p:nvPr/>
        </p:nvSpPr>
        <p:spPr>
          <a:xfrm>
            <a:off x="11766872" y="140786"/>
            <a:ext cx="285850" cy="5666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2175991" y="2058971"/>
            <a:ext cx="9939572"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50000"/>
              </a:lnSpc>
              <a:spcBef>
                <a:spcPct val="0"/>
              </a:spcBef>
              <a:spcAft>
                <a:spcPct val="0"/>
              </a:spcAft>
              <a:buClrTx/>
              <a:buSzTx/>
              <a:buFont typeface="+mj-lt"/>
              <a:buAutoNum type="alphaLcPeriod"/>
              <a:tabLst/>
            </a:pP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Hukuman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Pokok</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hukuman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pokok</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sama</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dengan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hukuman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pokok</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yang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disebut</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dalam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KUHP (ps. 10 KUHP)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akan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tetapi</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maksimum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pokok</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itu</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adalah</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lebih</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berat</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a:t>
            </a:r>
            <a:r>
              <a:rPr lang="id-ID" sz="2000" dirty="0">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Bunyi</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hukuman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pokok</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ini</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terdapat</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dalam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000" dirty="0" err="1">
                <a:latin typeface="Times New Roman" panose="02020603050405020304" pitchFamily="18" charset="0"/>
                <a:ea typeface="Arial Unicode MS" panose="020B0604020202020204" pitchFamily="34" charset="-128"/>
                <a:cs typeface="Times New Roman" panose="02020603050405020304" pitchFamily="18" charset="0"/>
              </a:rPr>
              <a:t>Pasal</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6 UU No 7/</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Drt</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/1955</a:t>
            </a:r>
            <a:endParaRPr lang="en-US" sz="2000" dirty="0">
              <a:latin typeface="Times New Roman" panose="02020603050405020304" pitchFamily="18" charset="0"/>
              <a:ea typeface="Arial Unicode MS" panose="020B0604020202020204" pitchFamily="34"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2134097" y="3799278"/>
            <a:ext cx="9981466" cy="3016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lphaLcPeriod" startAt="2"/>
              <a:tabLst/>
            </a:pP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Hukuman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Tambahan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yang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dimuat</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dalam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Pasal</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7 UU 7/DRT/1955,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yaitu</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Pencabutan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hak-hak</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tersebut</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dalam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Pasal</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35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Kitab</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Undang-Undang</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Hukum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Pidana</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untuk</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waktu</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sekurang-kurangnya</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enam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bulan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selama-lamanya</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enam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tahun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lebih</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lama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dari</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hukuman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kawalan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atau</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dalam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hal</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dijatuhkan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hukuman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denda</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sekurang-kurangnya</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enam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bulan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dan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selama-lamanya</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enam</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a:t>
            </a:r>
            <a:r>
              <a:rPr kumimoji="0" lang="en-US" sz="2000" b="0" i="0" u="none" strike="noStrike" cap="none" normalizeH="0" baseline="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tahun</a:t>
            </a:r>
            <a:r>
              <a:rPr kumimoji="0" lang="en-US" sz="2000" b="0" i="0" u="none" strike="noStrike" cap="none" normalizeH="0" baseline="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rPr>
              <a:t/>
            </a:r>
            <a:br>
              <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rPr>
            </a:b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262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2"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2000"/>
                                        <p:tgtEl>
                                          <p:spTgt spid="10">
                                            <p:bg/>
                                          </p:spTgt>
                                        </p:tgtEl>
                                      </p:cBhvr>
                                    </p:animEffect>
                                    <p:anim calcmode="lin" valueType="num">
                                      <p:cBhvr>
                                        <p:cTn id="14" dur="2000" fill="hold"/>
                                        <p:tgtEl>
                                          <p:spTgt spid="10">
                                            <p:bg/>
                                          </p:spTgt>
                                        </p:tgtEl>
                                        <p:attrNameLst>
                                          <p:attrName>ppt_w</p:attrName>
                                        </p:attrNameLst>
                                      </p:cBhvr>
                                      <p:tavLst>
                                        <p:tav tm="0" fmla="#ppt_w*sin(2.5*pi*$)">
                                          <p:val>
                                            <p:fltVal val="0"/>
                                          </p:val>
                                        </p:tav>
                                        <p:tav tm="100000">
                                          <p:val>
                                            <p:fltVal val="1"/>
                                          </p:val>
                                        </p:tav>
                                      </p:tavLst>
                                    </p:anim>
                                    <p:anim calcmode="lin" valueType="num">
                                      <p:cBhvr>
                                        <p:cTn id="15" dur="2000" fill="hold"/>
                                        <p:tgtEl>
                                          <p:spTgt spid="10">
                                            <p:bg/>
                                          </p:spTgt>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2000"/>
                                        <p:tgtEl>
                                          <p:spTgt spid="10">
                                            <p:txEl>
                                              <p:pRg st="0" end="0"/>
                                            </p:txEl>
                                          </p:spTgt>
                                        </p:tgtEl>
                                      </p:cBhvr>
                                    </p:animEffect>
                                    <p:anim calcmode="lin" valueType="num">
                                      <p:cBhvr>
                                        <p:cTn id="19"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10">
                                            <p:txEl>
                                              <p:pRg st="0" end="0"/>
                                            </p:txEl>
                                          </p:spTgt>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2000"/>
                                        <p:tgtEl>
                                          <p:spTgt spid="10">
                                            <p:txEl>
                                              <p:pRg st="1" end="1"/>
                                            </p:txEl>
                                          </p:spTgt>
                                        </p:tgtEl>
                                      </p:cBhvr>
                                    </p:animEffect>
                                    <p:anim calcmode="lin" valueType="num">
                                      <p:cBhvr>
                                        <p:cTn id="24" dur="2000" fill="hold"/>
                                        <p:tgtEl>
                                          <p:spTgt spid="10">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31">
            <a:extLst>
              <a:ext uri="{FF2B5EF4-FFF2-40B4-BE49-F238E27FC236}">
                <a16:creationId xmlns:a16="http://schemas.microsoft.com/office/drawing/2014/main" id="{E4E64587-1A02-46CA-9998-D3B77FB23B63}"/>
              </a:ext>
            </a:extLst>
          </p:cNvPr>
          <p:cNvCxnSpPr>
            <a:cxnSpLocks/>
          </p:cNvCxnSpPr>
          <p:nvPr/>
        </p:nvCxnSpPr>
        <p:spPr>
          <a:xfrm flipV="1">
            <a:off x="2477906" y="2259927"/>
            <a:ext cx="1539119" cy="1137700"/>
          </a:xfrm>
          <a:prstGeom prst="bentConnector3">
            <a:avLst>
              <a:gd name="adj1" fmla="val 50000"/>
            </a:avLst>
          </a:prstGeom>
          <a:ln w="22225">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5ADD1A1-9F85-496C-81DF-D0C26CBE1756}"/>
              </a:ext>
            </a:extLst>
          </p:cNvPr>
          <p:cNvGrpSpPr/>
          <p:nvPr/>
        </p:nvGrpSpPr>
        <p:grpSpPr>
          <a:xfrm>
            <a:off x="57777" y="2232846"/>
            <a:ext cx="2681017" cy="2744928"/>
            <a:chOff x="899591" y="1902000"/>
            <a:chExt cx="1250671" cy="1250671"/>
          </a:xfrm>
        </p:grpSpPr>
        <p:sp>
          <p:nvSpPr>
            <p:cNvPr id="8" name="Oval 12">
              <a:extLst>
                <a:ext uri="{FF2B5EF4-FFF2-40B4-BE49-F238E27FC236}">
                  <a16:creationId xmlns:a16="http://schemas.microsoft.com/office/drawing/2014/main" id="{69A5EE81-CDAD-40CF-854C-7B47D4B7B6FC}"/>
                </a:ext>
              </a:extLst>
            </p:cNvPr>
            <p:cNvSpPr/>
            <p:nvPr/>
          </p:nvSpPr>
          <p:spPr>
            <a:xfrm>
              <a:off x="899591" y="1902000"/>
              <a:ext cx="1250671" cy="125067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3">
              <a:extLst>
                <a:ext uri="{FF2B5EF4-FFF2-40B4-BE49-F238E27FC236}">
                  <a16:creationId xmlns:a16="http://schemas.microsoft.com/office/drawing/2014/main" id="{D68D6F61-86A4-4EA8-916A-F28BC73E81D3}"/>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cxnSp>
        <p:nvCxnSpPr>
          <p:cNvPr id="24" name="Elbow Connector 51">
            <a:extLst>
              <a:ext uri="{FF2B5EF4-FFF2-40B4-BE49-F238E27FC236}">
                <a16:creationId xmlns:a16="http://schemas.microsoft.com/office/drawing/2014/main" id="{A98F63D0-532E-41E0-AAA4-8B1D296982A8}"/>
              </a:ext>
            </a:extLst>
          </p:cNvPr>
          <p:cNvCxnSpPr>
            <a:cxnSpLocks/>
          </p:cNvCxnSpPr>
          <p:nvPr/>
        </p:nvCxnSpPr>
        <p:spPr>
          <a:xfrm>
            <a:off x="2477906" y="3988137"/>
            <a:ext cx="1539119" cy="1159113"/>
          </a:xfrm>
          <a:prstGeom prst="bentConnector3">
            <a:avLst>
              <a:gd name="adj1" fmla="val 50000"/>
            </a:avLst>
          </a:prstGeom>
          <a:ln w="22225">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1169095-DEEB-42E3-A17A-2238252E1BC7}"/>
              </a:ext>
            </a:extLst>
          </p:cNvPr>
          <p:cNvSpPr txBox="1"/>
          <p:nvPr/>
        </p:nvSpPr>
        <p:spPr>
          <a:xfrm>
            <a:off x="455748" y="2796242"/>
            <a:ext cx="1859315" cy="1631216"/>
          </a:xfrm>
          <a:prstGeom prst="rect">
            <a:avLst/>
          </a:prstGeom>
          <a:noFill/>
        </p:spPr>
        <p:txBody>
          <a:bodyPr wrap="square" rtlCol="0">
            <a:spAutoFit/>
          </a:bodyPr>
          <a:lstStyle/>
          <a:p>
            <a:pPr algn="ctr"/>
            <a:r>
              <a:rPr lang="id-ID" sz="2000" b="1" dirty="0">
                <a:latin typeface="Times New Roman" panose="02020603050405020304" pitchFamily="18" charset="0"/>
                <a:cs typeface="Times New Roman" panose="02020603050405020304" pitchFamily="18" charset="0"/>
              </a:rPr>
              <a:t>HAL – HAL YANG BERSIFAT KHUSUS DALAM TPE</a:t>
            </a:r>
            <a:endParaRPr lang="en-US" altLang="ko-KR"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9F58EF0-46CB-4197-AAAC-311C10DECDFE}"/>
              </a:ext>
            </a:extLst>
          </p:cNvPr>
          <p:cNvSpPr txBox="1"/>
          <p:nvPr/>
        </p:nvSpPr>
        <p:spPr>
          <a:xfrm>
            <a:off x="4465319" y="1235358"/>
            <a:ext cx="8112815" cy="400110"/>
          </a:xfrm>
          <a:prstGeom prst="rect">
            <a:avLst/>
          </a:prstGeom>
          <a:noFill/>
        </p:spPr>
        <p:txBody>
          <a:bodyPr wrap="square" rtlCol="0">
            <a:spAutoFit/>
          </a:bodyPr>
          <a:lstStyle/>
          <a:p>
            <a:r>
              <a:rPr lang="id-ID" sz="2000" dirty="0">
                <a:latin typeface="Times New Roman" panose="02020603050405020304" pitchFamily="18" charset="0"/>
                <a:cs typeface="Times New Roman" panose="02020603050405020304" pitchFamily="18" charset="0"/>
              </a:rPr>
              <a:t>Ketentuan – ketentuan dalam peraturan TPE ini adalah bersifat elastis</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F251C6AF-B045-402A-BE17-59445D780ABA}"/>
              </a:ext>
            </a:extLst>
          </p:cNvPr>
          <p:cNvSpPr txBox="1"/>
          <p:nvPr/>
        </p:nvSpPr>
        <p:spPr>
          <a:xfrm>
            <a:off x="4465319" y="2379317"/>
            <a:ext cx="6500645" cy="400110"/>
          </a:xfrm>
          <a:prstGeom prst="rect">
            <a:avLst/>
          </a:prstGeom>
          <a:noFill/>
        </p:spPr>
        <p:txBody>
          <a:bodyPr wrap="square" rtlCol="0">
            <a:spAutoFit/>
          </a:bodyPr>
          <a:lstStyle/>
          <a:p>
            <a:r>
              <a:rPr lang="id-ID" sz="2000" dirty="0">
                <a:latin typeface="Times New Roman" panose="02020603050405020304" pitchFamily="18" charset="0"/>
                <a:cs typeface="Times New Roman" panose="02020603050405020304" pitchFamily="18" charset="0"/>
              </a:rPr>
              <a:t>Perluasan berlakunya ketentuan pidana UU TPE </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B9F58EF0-46CB-4197-AAAC-311C10DECDFE}"/>
              </a:ext>
            </a:extLst>
          </p:cNvPr>
          <p:cNvSpPr txBox="1"/>
          <p:nvPr/>
        </p:nvSpPr>
        <p:spPr>
          <a:xfrm>
            <a:off x="4465319" y="1723064"/>
            <a:ext cx="7649246" cy="400110"/>
          </a:xfrm>
          <a:prstGeom prst="rect">
            <a:avLst/>
          </a:prstGeom>
          <a:noFill/>
        </p:spPr>
        <p:txBody>
          <a:bodyPr wrap="square" rtlCol="0">
            <a:spAutoFit/>
          </a:bodyPr>
          <a:lstStyle/>
          <a:p>
            <a:r>
              <a:rPr lang="id-ID" sz="2000" dirty="0">
                <a:latin typeface="Times New Roman" panose="02020603050405020304" pitchFamily="18" charset="0"/>
                <a:cs typeface="Times New Roman" panose="02020603050405020304" pitchFamily="18" charset="0"/>
              </a:rPr>
              <a:t>Perbedaan pengertian, kejahatan dan pelanggaran dalam TPE</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80" name="Straight Connector 79"/>
          <p:cNvCxnSpPr/>
          <p:nvPr/>
        </p:nvCxnSpPr>
        <p:spPr>
          <a:xfrm>
            <a:off x="4017025" y="2259927"/>
            <a:ext cx="0" cy="867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017025" y="1391982"/>
            <a:ext cx="401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017025" y="3127872"/>
            <a:ext cx="401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51C6AF-B045-402A-BE17-59445D780ABA}"/>
              </a:ext>
            </a:extLst>
          </p:cNvPr>
          <p:cNvSpPr txBox="1"/>
          <p:nvPr/>
        </p:nvSpPr>
        <p:spPr>
          <a:xfrm>
            <a:off x="4465319" y="2967483"/>
            <a:ext cx="8459753" cy="400110"/>
          </a:xfrm>
          <a:prstGeom prst="rect">
            <a:avLst/>
          </a:prstGeom>
          <a:noFill/>
        </p:spPr>
        <p:txBody>
          <a:bodyPr wrap="square" rtlCol="0">
            <a:spAutoFit/>
          </a:bodyPr>
          <a:lstStyle/>
          <a:p>
            <a:r>
              <a:rPr lang="id-ID" sz="2000" dirty="0">
                <a:latin typeface="Times New Roman" panose="02020603050405020304" pitchFamily="18" charset="0"/>
                <a:cs typeface="Times New Roman" panose="02020603050405020304" pitchFamily="18" charset="0"/>
              </a:rPr>
              <a:t>Percobaan dan pemberian bantuan yang berbeda dengan KUHP</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91" name="Straight Arrow Connector 90"/>
          <p:cNvCxnSpPr/>
          <p:nvPr/>
        </p:nvCxnSpPr>
        <p:spPr>
          <a:xfrm>
            <a:off x="4017025" y="1893214"/>
            <a:ext cx="401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D8436C3-60C1-48DE-9688-97818D485E21}"/>
              </a:ext>
            </a:extLst>
          </p:cNvPr>
          <p:cNvCxnSpPr/>
          <p:nvPr/>
        </p:nvCxnSpPr>
        <p:spPr>
          <a:xfrm>
            <a:off x="4017025" y="2547270"/>
            <a:ext cx="401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3D3954C-7560-482E-A749-597552696774}"/>
              </a:ext>
            </a:extLst>
          </p:cNvPr>
          <p:cNvCxnSpPr/>
          <p:nvPr/>
        </p:nvCxnSpPr>
        <p:spPr>
          <a:xfrm>
            <a:off x="4017025" y="1391982"/>
            <a:ext cx="0" cy="867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5A81CB-291F-4704-B405-8B4036CA3250}"/>
              </a:ext>
            </a:extLst>
          </p:cNvPr>
          <p:cNvCxnSpPr/>
          <p:nvPr/>
        </p:nvCxnSpPr>
        <p:spPr>
          <a:xfrm>
            <a:off x="4017025" y="5147250"/>
            <a:ext cx="0" cy="867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F0D56E-C324-4E3C-82A1-0A6B9B15CA3B}"/>
              </a:ext>
            </a:extLst>
          </p:cNvPr>
          <p:cNvCxnSpPr/>
          <p:nvPr/>
        </p:nvCxnSpPr>
        <p:spPr>
          <a:xfrm>
            <a:off x="4017025" y="4286362"/>
            <a:ext cx="0" cy="867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145F2D6-0D8B-4895-815B-CB67BF449A70}"/>
              </a:ext>
            </a:extLst>
          </p:cNvPr>
          <p:cNvCxnSpPr/>
          <p:nvPr/>
        </p:nvCxnSpPr>
        <p:spPr>
          <a:xfrm>
            <a:off x="4017025" y="8041630"/>
            <a:ext cx="0" cy="867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4F38B3F-91E4-4008-B9CC-1C2161CE68F7}"/>
              </a:ext>
            </a:extLst>
          </p:cNvPr>
          <p:cNvCxnSpPr/>
          <p:nvPr/>
        </p:nvCxnSpPr>
        <p:spPr>
          <a:xfrm>
            <a:off x="4017025" y="4286362"/>
            <a:ext cx="401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589A35D-BB8C-47E8-9E62-21F9FEFF2C4E}"/>
              </a:ext>
            </a:extLst>
          </p:cNvPr>
          <p:cNvCxnSpPr/>
          <p:nvPr/>
        </p:nvCxnSpPr>
        <p:spPr>
          <a:xfrm>
            <a:off x="4017025" y="4827232"/>
            <a:ext cx="401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0EE8229-0860-4C40-B600-15DF12DAB69D}"/>
              </a:ext>
            </a:extLst>
          </p:cNvPr>
          <p:cNvCxnSpPr/>
          <p:nvPr/>
        </p:nvCxnSpPr>
        <p:spPr>
          <a:xfrm>
            <a:off x="4017025" y="5985722"/>
            <a:ext cx="401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3DBFCF9-C8DC-4469-8E1A-5AC488EDA689}"/>
              </a:ext>
            </a:extLst>
          </p:cNvPr>
          <p:cNvCxnSpPr/>
          <p:nvPr/>
        </p:nvCxnSpPr>
        <p:spPr>
          <a:xfrm>
            <a:off x="4007114" y="5493272"/>
            <a:ext cx="401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52A2045-35B2-4AF0-83CA-042BFB66B440}"/>
              </a:ext>
            </a:extLst>
          </p:cNvPr>
          <p:cNvSpPr txBox="1"/>
          <p:nvPr/>
        </p:nvSpPr>
        <p:spPr>
          <a:xfrm>
            <a:off x="4465319" y="4132473"/>
            <a:ext cx="8112815" cy="400110"/>
          </a:xfrm>
          <a:prstGeom prst="rect">
            <a:avLst/>
          </a:prstGeom>
          <a:noFill/>
        </p:spPr>
        <p:txBody>
          <a:bodyPr wrap="square" rtlCol="0">
            <a:spAutoFit/>
          </a:bodyPr>
          <a:lstStyle/>
          <a:p>
            <a:r>
              <a:rPr lang="id-ID" sz="2000" dirty="0">
                <a:latin typeface="Times New Roman" panose="02020603050405020304" pitchFamily="18" charset="0"/>
                <a:cs typeface="Times New Roman" panose="02020603050405020304" pitchFamily="18" charset="0"/>
              </a:rPr>
              <a:t>Keadilan in absensia</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965EE8E4-7F79-496C-AB12-4A2ED17B56CA}"/>
              </a:ext>
            </a:extLst>
          </p:cNvPr>
          <p:cNvSpPr txBox="1"/>
          <p:nvPr/>
        </p:nvSpPr>
        <p:spPr>
          <a:xfrm>
            <a:off x="4465319" y="4669997"/>
            <a:ext cx="8112815" cy="400110"/>
          </a:xfrm>
          <a:prstGeom prst="rect">
            <a:avLst/>
          </a:prstGeom>
          <a:noFill/>
        </p:spPr>
        <p:txBody>
          <a:bodyPr wrap="square" rtlCol="0">
            <a:spAutoFit/>
          </a:bodyPr>
          <a:lstStyle/>
          <a:p>
            <a:r>
              <a:rPr lang="id-ID" sz="2000" dirty="0">
                <a:latin typeface="Times New Roman" panose="02020603050405020304" pitchFamily="18" charset="0"/>
                <a:cs typeface="Times New Roman" panose="02020603050405020304" pitchFamily="18" charset="0"/>
              </a:rPr>
              <a:t>Penyelesaian perkara diluar beracara (Schiking atau denda damai)</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1A299037-4A28-4C97-BDB3-C31116DD1057}"/>
              </a:ext>
            </a:extLst>
          </p:cNvPr>
          <p:cNvSpPr txBox="1"/>
          <p:nvPr/>
        </p:nvSpPr>
        <p:spPr>
          <a:xfrm>
            <a:off x="4465319" y="5339383"/>
            <a:ext cx="8112815" cy="400110"/>
          </a:xfrm>
          <a:prstGeom prst="rect">
            <a:avLst/>
          </a:prstGeom>
          <a:noFill/>
        </p:spPr>
        <p:txBody>
          <a:bodyPr wrap="square" rtlCol="0">
            <a:spAutoFit/>
          </a:bodyPr>
          <a:lstStyle/>
          <a:p>
            <a:r>
              <a:rPr lang="id-ID" sz="2000" dirty="0">
                <a:latin typeface="Times New Roman" panose="02020603050405020304" pitchFamily="18" charset="0"/>
                <a:cs typeface="Times New Roman" panose="02020603050405020304" pitchFamily="18" charset="0"/>
              </a:rPr>
              <a:t>Perluasan tentang subjek yang dapat dihukum</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ED614C53-C1E2-4628-9E25-132A1189263A}"/>
              </a:ext>
            </a:extLst>
          </p:cNvPr>
          <p:cNvSpPr txBox="1"/>
          <p:nvPr/>
        </p:nvSpPr>
        <p:spPr>
          <a:xfrm>
            <a:off x="4465319" y="5831833"/>
            <a:ext cx="8112815" cy="400110"/>
          </a:xfrm>
          <a:prstGeom prst="rect">
            <a:avLst/>
          </a:prstGeom>
          <a:noFill/>
        </p:spPr>
        <p:txBody>
          <a:bodyPr wrap="square" rtlCol="0">
            <a:spAutoFit/>
          </a:bodyPr>
          <a:lstStyle/>
          <a:p>
            <a:r>
              <a:rPr lang="fi-FI" sz="2000" dirty="0">
                <a:latin typeface="Times New Roman" panose="02020603050405020304" pitchFamily="18" charset="0"/>
                <a:cs typeface="Times New Roman" panose="02020603050405020304" pitchFamily="18" charset="0"/>
              </a:rPr>
              <a:t>Aneka ragam sanksi dan penjatuhan pidana</a:t>
            </a:r>
            <a:endParaRPr lang="ko-KR" alt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6" name="Text Placeholder 1"/>
          <p:cNvSpPr>
            <a:spLocks noGrp="1"/>
          </p:cNvSpPr>
          <p:nvPr>
            <p:ph type="body" sz="quarter" idx="10"/>
          </p:nvPr>
        </p:nvSpPr>
        <p:spPr>
          <a:xfrm>
            <a:off x="1148370" y="308703"/>
            <a:ext cx="9817594" cy="724247"/>
          </a:xfrm>
        </p:spPr>
        <p:txBody>
          <a:bodyPr/>
          <a:lstStyle/>
          <a:p>
            <a:r>
              <a:rPr lang="id-ID" sz="3200" b="1" dirty="0">
                <a:latin typeface="Times New Roman" panose="02020603050405020304" pitchFamily="18" charset="0"/>
                <a:cs typeface="Times New Roman" panose="02020603050405020304" pitchFamily="18" charset="0"/>
              </a:rPr>
              <a:t>KEKHUSUSAN TINDAK PIDANA EKONOMI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927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down)">
                                      <p:cBhvr>
                                        <p:cTn id="33" dur="500"/>
                                        <p:tgtEl>
                                          <p:spTgt spid="5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circle(in)">
                                      <p:cBhvr>
                                        <p:cTn id="38" dur="20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arn(inVertical)">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64" grpId="0"/>
      <p:bldP spid="84" grpId="0"/>
      <p:bldP spid="56"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sz="4000" dirty="0">
                <a:latin typeface="Times New Roman" panose="02020603050405020304" pitchFamily="18" charset="0"/>
                <a:cs typeface="Times New Roman" panose="02020603050405020304" pitchFamily="18" charset="0"/>
              </a:rPr>
              <a:t>CONTOH KASUS 1</a:t>
            </a:r>
            <a:endParaRPr lang="en-US" sz="4000" dirty="0">
              <a:latin typeface="Times New Roman" panose="02020603050405020304" pitchFamily="18" charset="0"/>
              <a:cs typeface="Times New Roman" panose="02020603050405020304" pitchFamily="18" charset="0"/>
            </a:endParaRPr>
          </a:p>
        </p:txBody>
      </p:sp>
      <p:sp>
        <p:nvSpPr>
          <p:cNvPr id="8" name="Text Placeholder 1"/>
          <p:cNvSpPr txBox="1">
            <a:spLocks/>
          </p:cNvSpPr>
          <p:nvPr/>
        </p:nvSpPr>
        <p:spPr>
          <a:xfrm>
            <a:off x="2170784" y="1902527"/>
            <a:ext cx="9700244" cy="458487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700" dirty="0" err="1">
                <a:solidFill>
                  <a:schemeClr val="tx1"/>
                </a:solidFill>
                <a:latin typeface="Times New Roman" panose="02020603050405020304" pitchFamily="18" charset="0"/>
                <a:cs typeface="Times New Roman" panose="02020603050405020304" pitchFamily="18" charset="0"/>
              </a:rPr>
              <a:t>Kasus</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ini</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berkaitan</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dengan</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penyaluran</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Tenaga</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Kerja</a:t>
            </a:r>
            <a:r>
              <a:rPr lang="en-US" sz="1700" dirty="0">
                <a:solidFill>
                  <a:schemeClr val="tx1"/>
                </a:solidFill>
                <a:latin typeface="Times New Roman" panose="02020603050405020304" pitchFamily="18" charset="0"/>
                <a:cs typeface="Times New Roman" panose="02020603050405020304" pitchFamily="18" charset="0"/>
              </a:rPr>
              <a:t> Indonesia (TKI) </a:t>
            </a:r>
            <a:r>
              <a:rPr lang="en-US" sz="1700" dirty="0" err="1">
                <a:solidFill>
                  <a:schemeClr val="tx1"/>
                </a:solidFill>
                <a:latin typeface="Times New Roman" panose="02020603050405020304" pitchFamily="18" charset="0"/>
                <a:cs typeface="Times New Roman" panose="02020603050405020304" pitchFamily="18" charset="0"/>
              </a:rPr>
              <a:t>ke</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Jepang</a:t>
            </a:r>
            <a:r>
              <a:rPr lang="en-US" sz="1700" dirty="0">
                <a:solidFill>
                  <a:schemeClr val="tx1"/>
                </a:solidFill>
                <a:latin typeface="Times New Roman" panose="02020603050405020304" pitchFamily="18" charset="0"/>
                <a:cs typeface="Times New Roman" panose="02020603050405020304" pitchFamily="18" charset="0"/>
              </a:rPr>
              <a:t> </a:t>
            </a:r>
            <a:r>
              <a:rPr lang="en-US" sz="1700" dirty="0" err="1">
                <a:solidFill>
                  <a:schemeClr val="tx1"/>
                </a:solidFill>
                <a:latin typeface="Times New Roman" panose="02020603050405020304" pitchFamily="18" charset="0"/>
                <a:cs typeface="Times New Roman" panose="02020603050405020304" pitchFamily="18" charset="0"/>
              </a:rPr>
              <a:t>oleh</a:t>
            </a:r>
            <a:r>
              <a:rPr lang="en-US" sz="1700" dirty="0">
                <a:solidFill>
                  <a:schemeClr val="tx1"/>
                </a:solidFill>
                <a:latin typeface="Times New Roman" panose="02020603050405020304" pitchFamily="18" charset="0"/>
                <a:cs typeface="Times New Roman" panose="02020603050405020304" pitchFamily="18" charset="0"/>
              </a:rPr>
              <a:t> PT. Indonesia Human Support Corporate (IHSC)</a:t>
            </a:r>
            <a:r>
              <a:rPr lang="id-ID" sz="1700" dirty="0">
                <a:solidFill>
                  <a:schemeClr val="tx1"/>
                </a:solidFill>
                <a:latin typeface="Times New Roman" panose="02020603050405020304" pitchFamily="18" charset="0"/>
                <a:cs typeface="Times New Roman" panose="02020603050405020304" pitchFamily="18" charset="0"/>
              </a:rPr>
              <a:t> yang bekerja sama dengan </a:t>
            </a:r>
            <a:r>
              <a:rPr lang="en-US" sz="1700" dirty="0">
                <a:solidFill>
                  <a:schemeClr val="tx1"/>
                </a:solidFill>
                <a:latin typeface="Times New Roman" panose="02020603050405020304" pitchFamily="18" charset="0"/>
                <a:cs typeface="Times New Roman" panose="02020603050405020304" pitchFamily="18" charset="0"/>
              </a:rPr>
              <a:t>PT. Bank </a:t>
            </a:r>
            <a:r>
              <a:rPr lang="en-US" sz="1700" dirty="0" err="1">
                <a:solidFill>
                  <a:schemeClr val="tx1"/>
                </a:solidFill>
                <a:latin typeface="Times New Roman" panose="02020603050405020304" pitchFamily="18" charset="0"/>
                <a:cs typeface="Times New Roman" panose="02020603050405020304" pitchFamily="18" charset="0"/>
              </a:rPr>
              <a:t>Perkreditan</a:t>
            </a:r>
            <a:r>
              <a:rPr lang="en-US" sz="1700" dirty="0">
                <a:solidFill>
                  <a:schemeClr val="tx1"/>
                </a:solidFill>
                <a:latin typeface="Times New Roman" panose="02020603050405020304" pitchFamily="18" charset="0"/>
                <a:cs typeface="Times New Roman" panose="02020603050405020304" pitchFamily="18" charset="0"/>
              </a:rPr>
              <a:t> Rakyat KS Bali Agung </a:t>
            </a:r>
            <a:r>
              <a:rPr lang="en-US" sz="1700" dirty="0" err="1">
                <a:solidFill>
                  <a:schemeClr val="tx1"/>
                </a:solidFill>
                <a:latin typeface="Times New Roman" panose="02020603050405020304" pitchFamily="18" charset="0"/>
                <a:cs typeface="Times New Roman" panose="02020603050405020304" pitchFamily="18" charset="0"/>
              </a:rPr>
              <a:t>Sedaya</a:t>
            </a:r>
            <a:r>
              <a:rPr lang="en-US" sz="1700" dirty="0">
                <a:solidFill>
                  <a:schemeClr val="tx1"/>
                </a:solidFill>
                <a:latin typeface="Times New Roman" panose="02020603050405020304" pitchFamily="18" charset="0"/>
                <a:cs typeface="Times New Roman" panose="02020603050405020304" pitchFamily="18" charset="0"/>
              </a:rPr>
              <a:t> (BPR KS BAS).</a:t>
            </a:r>
            <a:r>
              <a:rPr lang="id-ID" sz="1700" dirty="0">
                <a:solidFill>
                  <a:schemeClr val="tx1"/>
                </a:solidFill>
                <a:latin typeface="Times New Roman" panose="02020603050405020304" pitchFamily="18" charset="0"/>
                <a:cs typeface="Times New Roman" panose="02020603050405020304" pitchFamily="18" charset="0"/>
              </a:rPr>
              <a:t> </a:t>
            </a:r>
            <a:r>
              <a:rPr lang="id-ID" sz="1700" b="0" i="0" dirty="0">
                <a:solidFill>
                  <a:schemeClr val="tx1"/>
                </a:solidFill>
                <a:effectLst/>
                <a:latin typeface="Times New Roman" panose="02020603050405020304" pitchFamily="18" charset="0"/>
                <a:cs typeface="Times New Roman" panose="02020603050405020304" pitchFamily="18" charset="0"/>
              </a:rPr>
              <a:t>Berawal dari Sertifikat tanah yang menjadi salah satu syarat untuk menjadi TKI telah diserahkan kepada IHSC kemudian dijadikan agunan untuk memperoleh kredit oleh Jalaludin selaku Dirut IHSC kepada PT. Bank Perkreditan Rakyat KS Bali Agung Sedaya (BPR KS BAS). Nyoman Supariyani selaku Dirut BPR KS BAS kemudian memerintahkan pegawai BPR KS BAS untuk memproses pemberian kredit kepada 54 orang debitur dengan total nilai Rp. 24,225 miliar. Besaran kredit tersebut bervariasi, mulai dari Rp. 200 juta hingga Rp. 600 juta per debitur. Dana kredit tersebut diduga digunakan untuk pembelian sejumlah properti atau diputar untuk dana properti. April 2018, kasus ini telah diungkap dan ditangani oleh Otoritas Jasa Keuangan (OJK) melalui Satuan Kerja Penyidikan Sektor Jasa Keuangan OJK yang bekerja sama dengan Kepolisian Daerah Bali (Polda Bali).</a:t>
            </a:r>
            <a:endParaRPr lang="id-ID" sz="1700" dirty="0">
              <a:solidFill>
                <a:schemeClr val="tx1"/>
              </a:solidFill>
              <a:latin typeface="Times New Roman" panose="02020603050405020304" pitchFamily="18" charset="0"/>
              <a:cs typeface="Times New Roman" panose="02020603050405020304" pitchFamily="18" charset="0"/>
            </a:endParaRPr>
          </a:p>
          <a:p>
            <a:pPr algn="just">
              <a:lnSpc>
                <a:spcPct val="100000"/>
              </a:lnSpc>
            </a:pPr>
            <a:endParaRPr lang="id-ID" sz="1700"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id-ID" sz="1700" dirty="0">
                <a:solidFill>
                  <a:schemeClr val="tx1"/>
                </a:solidFill>
                <a:latin typeface="Times New Roman" panose="02020603050405020304" pitchFamily="18" charset="0"/>
                <a:cs typeface="Times New Roman" panose="02020603050405020304" pitchFamily="18" charset="0"/>
              </a:rPr>
              <a:t>- Kasus ini melanggar </a:t>
            </a:r>
            <a:r>
              <a:rPr lang="id-ID" sz="1700" b="0" i="0" dirty="0">
                <a:solidFill>
                  <a:schemeClr val="tx1"/>
                </a:solidFill>
                <a:effectLst/>
                <a:latin typeface="Times New Roman" panose="02020603050405020304" pitchFamily="18" charset="0"/>
                <a:cs typeface="Times New Roman" panose="02020603050405020304" pitchFamily="18" charset="0"/>
              </a:rPr>
              <a:t>Pasal 49 ayat (2) huruf b Undang-Undang Nomor 10 Tahun 1998 tentang Perubahan atas Undang-Undang Nomor 7 Tahun 1992 tentang Perbankan (UU Perbankan) juncto Pasal 64 ayat (1) Kitab Undang-Undang </a:t>
            </a:r>
            <a:r>
              <a:rPr lang="id-ID" sz="1700" dirty="0">
                <a:solidFill>
                  <a:schemeClr val="tx1"/>
                </a:solidFill>
                <a:latin typeface="Times New Roman" panose="02020603050405020304" pitchFamily="18" charset="0"/>
                <a:cs typeface="Times New Roman" panose="02020603050405020304" pitchFamily="18" charset="0"/>
              </a:rPr>
              <a:t>Hukum </a:t>
            </a:r>
            <a:r>
              <a:rPr lang="id-ID" sz="1700" b="0" i="0" dirty="0">
                <a:solidFill>
                  <a:schemeClr val="tx1"/>
                </a:solidFill>
                <a:effectLst/>
                <a:latin typeface="Times New Roman" panose="02020603050405020304" pitchFamily="18" charset="0"/>
                <a:cs typeface="Times New Roman" panose="02020603050405020304" pitchFamily="18" charset="0"/>
              </a:rPr>
              <a:t>Pidana (KUHP).  Nyoman Supariyani selaku Dirut BPR KS dengan pidana penjara selama enam setengan tahun dan pidana denda sebesar Rp. 5 miliar subsider tiga bulan kurungan</a:t>
            </a:r>
            <a:endParaRPr lang="en-US"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592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over and End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3923</TotalTime>
  <Words>791</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 Unicode MS</vt:lpstr>
      <vt:lpstr>맑은 고딕</vt:lpstr>
      <vt:lpstr>Arial</vt:lpstr>
      <vt:lpstr>Calibri</vt:lpstr>
      <vt:lpstr>Times New Roman</vt:lpstr>
      <vt:lpstr>Cover and End Slide Master</vt:lpstr>
      <vt:lpstr>Contents Slide Master</vt:lpstr>
      <vt:lpstr>Section Break Slide Master</vt:lpstr>
      <vt:lpstr>TINDAK PIDANA EKONOMI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User</cp:lastModifiedBy>
  <cp:revision>148</cp:revision>
  <dcterms:created xsi:type="dcterms:W3CDTF">2018-04-24T17:14:44Z</dcterms:created>
  <dcterms:modified xsi:type="dcterms:W3CDTF">2020-10-05T03:38:21Z</dcterms:modified>
</cp:coreProperties>
</file>