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9" r:id="rId1"/>
  </p:sldMasterIdLst>
  <p:sldIdLst>
    <p:sldId id="256" r:id="rId2"/>
    <p:sldId id="284" r:id="rId3"/>
    <p:sldId id="285" r:id="rId4"/>
    <p:sldId id="286" r:id="rId5"/>
    <p:sldId id="259" r:id="rId6"/>
    <p:sldId id="260" r:id="rId7"/>
    <p:sldId id="275" r:id="rId8"/>
    <p:sldId id="261" r:id="rId9"/>
    <p:sldId id="257" r:id="rId10"/>
    <p:sldId id="258" r:id="rId11"/>
    <p:sldId id="262" r:id="rId12"/>
    <p:sldId id="287" r:id="rId13"/>
    <p:sldId id="263" r:id="rId14"/>
    <p:sldId id="264" r:id="rId15"/>
    <p:sldId id="270" r:id="rId16"/>
    <p:sldId id="271" r:id="rId17"/>
    <p:sldId id="272" r:id="rId18"/>
    <p:sldId id="273" r:id="rId19"/>
    <p:sldId id="265" r:id="rId20"/>
    <p:sldId id="274" r:id="rId21"/>
    <p:sldId id="266" r:id="rId22"/>
    <p:sldId id="267" r:id="rId23"/>
    <p:sldId id="276" r:id="rId24"/>
    <p:sldId id="277" r:id="rId25"/>
    <p:sldId id="278" r:id="rId26"/>
    <p:sldId id="279" r:id="rId27"/>
    <p:sldId id="281" r:id="rId28"/>
    <p:sldId id="283" r:id="rId29"/>
    <p:sldId id="288" r:id="rId30"/>
    <p:sldId id="289" r:id="rId31"/>
    <p:sldId id="290" r:id="rId32"/>
    <p:sldId id="269" r:id="rId33"/>
    <p:sldId id="26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6" d="100"/>
          <a:sy n="76" d="100"/>
        </p:scale>
        <p:origin x="54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8A5DBF-2338-4511-B40D-7F68038512E3}" type="doc">
      <dgm:prSet loTypeId="urn:microsoft.com/office/officeart/2005/8/layout/vList3#1" loCatId="list" qsTypeId="urn:microsoft.com/office/officeart/2005/8/quickstyle/simple1" qsCatId="simple" csTypeId="urn:microsoft.com/office/officeart/2005/8/colors/colorful5" csCatId="colorful" phldr="1"/>
      <dgm:spPr/>
    </dgm:pt>
    <dgm:pt modelId="{3B57F320-0B15-4F7F-9FC8-AF5FCAC3239A}">
      <dgm:prSet phldrT="[Text]">
        <dgm:style>
          <a:lnRef idx="3">
            <a:schemeClr val="lt1"/>
          </a:lnRef>
          <a:fillRef idx="1">
            <a:schemeClr val="dk1"/>
          </a:fillRef>
          <a:effectRef idx="1">
            <a:schemeClr val="dk1"/>
          </a:effectRef>
          <a:fontRef idx="minor">
            <a:schemeClr val="lt1"/>
          </a:fontRef>
        </dgm:style>
      </dgm:prSet>
      <dgm:spPr/>
      <dgm:t>
        <a:bodyPr/>
        <a:lstStyle/>
        <a:p>
          <a:r>
            <a:rPr lang="en-US" b="0" dirty="0" err="1" smtClean="0">
              <a:solidFill>
                <a:schemeClr val="tx1"/>
              </a:solidFill>
            </a:rPr>
            <a:t>Ketuhanan</a:t>
          </a:r>
          <a:r>
            <a:rPr lang="en-US" b="0" dirty="0" smtClean="0">
              <a:solidFill>
                <a:schemeClr val="tx1"/>
              </a:solidFill>
            </a:rPr>
            <a:t> yang </a:t>
          </a:r>
          <a:r>
            <a:rPr lang="en-US" b="0" dirty="0" err="1" smtClean="0">
              <a:solidFill>
                <a:schemeClr val="tx1"/>
              </a:solidFill>
            </a:rPr>
            <a:t>Maha</a:t>
          </a:r>
          <a:r>
            <a:rPr lang="en-US" b="0" dirty="0" smtClean="0">
              <a:solidFill>
                <a:schemeClr val="tx1"/>
              </a:solidFill>
            </a:rPr>
            <a:t> </a:t>
          </a:r>
          <a:r>
            <a:rPr lang="en-US" b="0" dirty="0" err="1" smtClean="0">
              <a:solidFill>
                <a:schemeClr val="tx1"/>
              </a:solidFill>
            </a:rPr>
            <a:t>Esa</a:t>
          </a:r>
          <a:endParaRPr lang="en-US" b="0" dirty="0">
            <a:solidFill>
              <a:schemeClr val="tx1"/>
            </a:solidFill>
          </a:endParaRPr>
        </a:p>
      </dgm:t>
    </dgm:pt>
    <dgm:pt modelId="{9CF41592-1FAF-41C3-B76E-9A6B1E5F5639}" type="parTrans" cxnId="{9379762C-F9D3-4EF9-8893-3065826EC872}">
      <dgm:prSet/>
      <dgm:spPr/>
      <dgm:t>
        <a:bodyPr/>
        <a:lstStyle/>
        <a:p>
          <a:endParaRPr lang="en-US"/>
        </a:p>
      </dgm:t>
    </dgm:pt>
    <dgm:pt modelId="{97FB93D5-5D61-4F89-A2D5-6DD86DDC960C}" type="sibTrans" cxnId="{9379762C-F9D3-4EF9-8893-3065826EC872}">
      <dgm:prSet/>
      <dgm:spPr/>
      <dgm:t>
        <a:bodyPr/>
        <a:lstStyle/>
        <a:p>
          <a:endParaRPr lang="en-US"/>
        </a:p>
      </dgm:t>
    </dgm:pt>
    <dgm:pt modelId="{CA85F0D3-F4E1-4A5A-B253-2DABFE5A5674}">
      <dgm:prSet phldrT="[Text]">
        <dgm:style>
          <a:lnRef idx="3">
            <a:schemeClr val="lt1"/>
          </a:lnRef>
          <a:fillRef idx="1">
            <a:schemeClr val="dk1"/>
          </a:fillRef>
          <a:effectRef idx="1">
            <a:schemeClr val="dk1"/>
          </a:effectRef>
          <a:fontRef idx="minor">
            <a:schemeClr val="lt1"/>
          </a:fontRef>
        </dgm:style>
      </dgm:prSet>
      <dgm:spPr/>
      <dgm:t>
        <a:bodyPr/>
        <a:lstStyle/>
        <a:p>
          <a:r>
            <a:rPr lang="en-US" dirty="0" err="1" smtClean="0">
              <a:solidFill>
                <a:schemeClr val="tx1"/>
              </a:solidFill>
            </a:rPr>
            <a:t>Kerakyatan</a:t>
          </a:r>
          <a:r>
            <a:rPr lang="en-US" dirty="0" smtClean="0">
              <a:solidFill>
                <a:schemeClr val="tx1"/>
              </a:solidFill>
            </a:rPr>
            <a:t> yang </a:t>
          </a:r>
          <a:r>
            <a:rPr lang="en-US" dirty="0" err="1" smtClean="0">
              <a:solidFill>
                <a:schemeClr val="tx1"/>
              </a:solidFill>
            </a:rPr>
            <a:t>Dipimpin</a:t>
          </a:r>
          <a:r>
            <a:rPr lang="en-US" dirty="0" smtClean="0">
              <a:solidFill>
                <a:schemeClr val="tx1"/>
              </a:solidFill>
            </a:rPr>
            <a:t> </a:t>
          </a:r>
          <a:r>
            <a:rPr lang="en-US" dirty="0" err="1" smtClean="0">
              <a:solidFill>
                <a:schemeClr val="tx1"/>
              </a:solidFill>
            </a:rPr>
            <a:t>oleh</a:t>
          </a:r>
          <a:r>
            <a:rPr lang="en-US" dirty="0" smtClean="0">
              <a:solidFill>
                <a:schemeClr val="tx1"/>
              </a:solidFill>
            </a:rPr>
            <a:t> </a:t>
          </a:r>
          <a:r>
            <a:rPr lang="en-US" dirty="0" err="1" smtClean="0">
              <a:solidFill>
                <a:schemeClr val="tx1"/>
              </a:solidFill>
            </a:rPr>
            <a:t>Hikmat</a:t>
          </a:r>
          <a:r>
            <a:rPr lang="en-US" dirty="0" smtClean="0">
              <a:solidFill>
                <a:schemeClr val="tx1"/>
              </a:solidFill>
            </a:rPr>
            <a:t> </a:t>
          </a:r>
          <a:r>
            <a:rPr lang="en-US" dirty="0" err="1" smtClean="0">
              <a:solidFill>
                <a:schemeClr val="tx1"/>
              </a:solidFill>
            </a:rPr>
            <a:t>Kebijaksanaan</a:t>
          </a:r>
          <a:r>
            <a:rPr lang="en-US" dirty="0" smtClean="0">
              <a:solidFill>
                <a:schemeClr val="tx1"/>
              </a:solidFill>
            </a:rPr>
            <a:t> </a:t>
          </a:r>
          <a:r>
            <a:rPr lang="en-US" dirty="0" err="1" smtClean="0">
              <a:solidFill>
                <a:schemeClr val="tx1"/>
              </a:solidFill>
            </a:rPr>
            <a:t>dalam</a:t>
          </a:r>
          <a:r>
            <a:rPr lang="en-US" dirty="0" smtClean="0">
              <a:solidFill>
                <a:schemeClr val="tx1"/>
              </a:solidFill>
            </a:rPr>
            <a:t> </a:t>
          </a:r>
          <a:r>
            <a:rPr lang="en-US" dirty="0" err="1" smtClean="0">
              <a:solidFill>
                <a:schemeClr val="tx1"/>
              </a:solidFill>
            </a:rPr>
            <a:t>Permusyawaratan</a:t>
          </a:r>
          <a:r>
            <a:rPr lang="en-US" dirty="0" smtClean="0">
              <a:solidFill>
                <a:schemeClr val="tx1"/>
              </a:solidFill>
            </a:rPr>
            <a:t> </a:t>
          </a:r>
          <a:r>
            <a:rPr lang="en-US" dirty="0" err="1" smtClean="0">
              <a:solidFill>
                <a:schemeClr val="tx1"/>
              </a:solidFill>
            </a:rPr>
            <a:t>Perwakilan</a:t>
          </a:r>
          <a:r>
            <a:rPr lang="en-US" dirty="0" smtClean="0">
              <a:solidFill>
                <a:schemeClr val="tx1"/>
              </a:solidFill>
            </a:rPr>
            <a:t> </a:t>
          </a:r>
          <a:endParaRPr lang="en-US" dirty="0">
            <a:solidFill>
              <a:schemeClr val="tx1"/>
            </a:solidFill>
          </a:endParaRPr>
        </a:p>
      </dgm:t>
    </dgm:pt>
    <dgm:pt modelId="{78382E1C-9BA8-4274-AF7E-FC70EF29A21D}" type="parTrans" cxnId="{FCBEF23D-7E22-4E3D-BA18-24E3781B32A5}">
      <dgm:prSet/>
      <dgm:spPr/>
      <dgm:t>
        <a:bodyPr/>
        <a:lstStyle/>
        <a:p>
          <a:endParaRPr lang="en-US"/>
        </a:p>
      </dgm:t>
    </dgm:pt>
    <dgm:pt modelId="{D69ACFF3-EE59-49A8-A1CF-BF4D40219212}" type="sibTrans" cxnId="{FCBEF23D-7E22-4E3D-BA18-24E3781B32A5}">
      <dgm:prSet/>
      <dgm:spPr/>
      <dgm:t>
        <a:bodyPr/>
        <a:lstStyle/>
        <a:p>
          <a:endParaRPr lang="en-US"/>
        </a:p>
      </dgm:t>
    </dgm:pt>
    <dgm:pt modelId="{0933052A-D742-47DE-A998-487234890A52}">
      <dgm:prSet phldrT="[Text]">
        <dgm:style>
          <a:lnRef idx="3">
            <a:schemeClr val="lt1"/>
          </a:lnRef>
          <a:fillRef idx="1">
            <a:schemeClr val="dk1"/>
          </a:fillRef>
          <a:effectRef idx="1">
            <a:schemeClr val="dk1"/>
          </a:effectRef>
          <a:fontRef idx="minor">
            <a:schemeClr val="lt1"/>
          </a:fontRef>
        </dgm:style>
      </dgm:prSet>
      <dgm:spPr/>
      <dgm:t>
        <a:bodyPr/>
        <a:lstStyle/>
        <a:p>
          <a:r>
            <a:rPr lang="en-US" dirty="0" err="1" smtClean="0">
              <a:solidFill>
                <a:schemeClr val="tx1"/>
              </a:solidFill>
            </a:rPr>
            <a:t>Keadilan</a:t>
          </a:r>
          <a:r>
            <a:rPr lang="en-US" dirty="0" smtClean="0">
              <a:solidFill>
                <a:schemeClr val="tx1"/>
              </a:solidFill>
            </a:rPr>
            <a:t> </a:t>
          </a:r>
          <a:r>
            <a:rPr lang="en-US" dirty="0" err="1" smtClean="0">
              <a:solidFill>
                <a:schemeClr val="tx1"/>
              </a:solidFill>
            </a:rPr>
            <a:t>Sosial</a:t>
          </a:r>
          <a:r>
            <a:rPr lang="en-US" dirty="0" smtClean="0">
              <a:solidFill>
                <a:schemeClr val="tx1"/>
              </a:solidFill>
            </a:rPr>
            <a:t> </a:t>
          </a:r>
          <a:r>
            <a:rPr lang="en-US" dirty="0" err="1" smtClean="0">
              <a:solidFill>
                <a:schemeClr val="tx1"/>
              </a:solidFill>
            </a:rPr>
            <a:t>bagi</a:t>
          </a:r>
          <a:r>
            <a:rPr lang="en-US" dirty="0" smtClean="0">
              <a:solidFill>
                <a:schemeClr val="tx1"/>
              </a:solidFill>
            </a:rPr>
            <a:t> </a:t>
          </a:r>
          <a:r>
            <a:rPr lang="en-US" dirty="0" err="1" smtClean="0">
              <a:solidFill>
                <a:schemeClr val="tx1"/>
              </a:solidFill>
            </a:rPr>
            <a:t>Seluruh</a:t>
          </a:r>
          <a:r>
            <a:rPr lang="en-US" dirty="0" smtClean="0">
              <a:solidFill>
                <a:schemeClr val="tx1"/>
              </a:solidFill>
            </a:rPr>
            <a:t> Rakyat Indonesia</a:t>
          </a:r>
          <a:endParaRPr lang="en-US" dirty="0">
            <a:solidFill>
              <a:schemeClr val="tx1"/>
            </a:solidFill>
          </a:endParaRPr>
        </a:p>
      </dgm:t>
    </dgm:pt>
    <dgm:pt modelId="{D7DF77C8-AC29-4DAE-8127-7F6A796F0340}" type="parTrans" cxnId="{DAE3DF0A-E071-4F6D-8823-83686E45939A}">
      <dgm:prSet/>
      <dgm:spPr/>
      <dgm:t>
        <a:bodyPr/>
        <a:lstStyle/>
        <a:p>
          <a:endParaRPr lang="en-US"/>
        </a:p>
      </dgm:t>
    </dgm:pt>
    <dgm:pt modelId="{97B54A7E-7582-4452-BE3F-059813A934E3}" type="sibTrans" cxnId="{DAE3DF0A-E071-4F6D-8823-83686E45939A}">
      <dgm:prSet/>
      <dgm:spPr/>
      <dgm:t>
        <a:bodyPr/>
        <a:lstStyle/>
        <a:p>
          <a:endParaRPr lang="en-US"/>
        </a:p>
      </dgm:t>
    </dgm:pt>
    <dgm:pt modelId="{40C59DF2-B904-4B8C-A285-74D821DD3BF5}">
      <dgm:prSet>
        <dgm:style>
          <a:lnRef idx="3">
            <a:schemeClr val="lt1"/>
          </a:lnRef>
          <a:fillRef idx="1">
            <a:schemeClr val="dk1"/>
          </a:fillRef>
          <a:effectRef idx="1">
            <a:schemeClr val="dk1"/>
          </a:effectRef>
          <a:fontRef idx="minor">
            <a:schemeClr val="lt1"/>
          </a:fontRef>
        </dgm:style>
      </dgm:prSet>
      <dgm:spPr/>
      <dgm:t>
        <a:bodyPr/>
        <a:lstStyle/>
        <a:p>
          <a:r>
            <a:rPr lang="en-US" dirty="0" err="1" smtClean="0">
              <a:solidFill>
                <a:schemeClr val="tx1"/>
              </a:solidFill>
            </a:rPr>
            <a:t>Kemanusiaan</a:t>
          </a:r>
          <a:r>
            <a:rPr lang="en-US" dirty="0" smtClean="0">
              <a:solidFill>
                <a:schemeClr val="tx1"/>
              </a:solidFill>
            </a:rPr>
            <a:t> yang </a:t>
          </a:r>
          <a:r>
            <a:rPr lang="en-US" dirty="0" err="1" smtClean="0">
              <a:solidFill>
                <a:schemeClr val="tx1"/>
              </a:solidFill>
            </a:rPr>
            <a:t>Beradil</a:t>
          </a:r>
          <a:r>
            <a:rPr lang="en-US" dirty="0" smtClean="0">
              <a:solidFill>
                <a:schemeClr val="tx1"/>
              </a:solidFill>
            </a:rPr>
            <a:t> </a:t>
          </a:r>
          <a:r>
            <a:rPr lang="en-US" dirty="0" err="1" smtClean="0">
              <a:solidFill>
                <a:schemeClr val="tx1"/>
              </a:solidFill>
            </a:rPr>
            <a:t>dan</a:t>
          </a:r>
          <a:r>
            <a:rPr lang="en-US" dirty="0" smtClean="0">
              <a:solidFill>
                <a:schemeClr val="tx1"/>
              </a:solidFill>
            </a:rPr>
            <a:t> </a:t>
          </a:r>
          <a:r>
            <a:rPr lang="en-US" dirty="0" err="1" smtClean="0">
              <a:solidFill>
                <a:schemeClr val="tx1"/>
              </a:solidFill>
            </a:rPr>
            <a:t>Beradab</a:t>
          </a:r>
          <a:endParaRPr lang="en-US" dirty="0">
            <a:solidFill>
              <a:schemeClr val="tx1"/>
            </a:solidFill>
          </a:endParaRPr>
        </a:p>
      </dgm:t>
    </dgm:pt>
    <dgm:pt modelId="{B0B4D4A5-4B85-498E-83AD-27B47ED5E86F}" type="parTrans" cxnId="{8B670F2D-9DBC-4CEC-B82A-D2BC85BBC845}">
      <dgm:prSet/>
      <dgm:spPr/>
      <dgm:t>
        <a:bodyPr/>
        <a:lstStyle/>
        <a:p>
          <a:endParaRPr lang="en-US"/>
        </a:p>
      </dgm:t>
    </dgm:pt>
    <dgm:pt modelId="{05A2AAB7-514D-4742-A059-EC840A6B65A1}" type="sibTrans" cxnId="{8B670F2D-9DBC-4CEC-B82A-D2BC85BBC845}">
      <dgm:prSet/>
      <dgm:spPr/>
      <dgm:t>
        <a:bodyPr/>
        <a:lstStyle/>
        <a:p>
          <a:endParaRPr lang="en-US"/>
        </a:p>
      </dgm:t>
    </dgm:pt>
    <dgm:pt modelId="{EC3F1BD7-6463-435F-ADBF-51C19EA879E7}">
      <dgm:prSet>
        <dgm:style>
          <a:lnRef idx="3">
            <a:schemeClr val="lt1"/>
          </a:lnRef>
          <a:fillRef idx="1">
            <a:schemeClr val="dk1"/>
          </a:fillRef>
          <a:effectRef idx="1">
            <a:schemeClr val="dk1"/>
          </a:effectRef>
          <a:fontRef idx="minor">
            <a:schemeClr val="lt1"/>
          </a:fontRef>
        </dgm:style>
      </dgm:prSet>
      <dgm:spPr/>
      <dgm:t>
        <a:bodyPr/>
        <a:lstStyle/>
        <a:p>
          <a:r>
            <a:rPr lang="en-US" dirty="0" err="1" smtClean="0">
              <a:solidFill>
                <a:schemeClr val="tx1"/>
              </a:solidFill>
            </a:rPr>
            <a:t>Persatuan</a:t>
          </a:r>
          <a:r>
            <a:rPr lang="en-US" dirty="0" smtClean="0">
              <a:solidFill>
                <a:schemeClr val="tx1"/>
              </a:solidFill>
            </a:rPr>
            <a:t> Indonesia</a:t>
          </a:r>
          <a:endParaRPr lang="en-US" dirty="0">
            <a:solidFill>
              <a:schemeClr val="tx1"/>
            </a:solidFill>
          </a:endParaRPr>
        </a:p>
      </dgm:t>
    </dgm:pt>
    <dgm:pt modelId="{44B466F9-A5FE-42AB-9E95-BE72D8E86D62}" type="parTrans" cxnId="{AEF75CBA-2D75-4F95-9494-816068EF7FBD}">
      <dgm:prSet/>
      <dgm:spPr/>
      <dgm:t>
        <a:bodyPr/>
        <a:lstStyle/>
        <a:p>
          <a:endParaRPr lang="en-US"/>
        </a:p>
      </dgm:t>
    </dgm:pt>
    <dgm:pt modelId="{90FAD09A-26AA-450F-8280-9DE3C746D4A3}" type="sibTrans" cxnId="{AEF75CBA-2D75-4F95-9494-816068EF7FBD}">
      <dgm:prSet/>
      <dgm:spPr/>
      <dgm:t>
        <a:bodyPr/>
        <a:lstStyle/>
        <a:p>
          <a:endParaRPr lang="en-US"/>
        </a:p>
      </dgm:t>
    </dgm:pt>
    <dgm:pt modelId="{5F113537-96F5-44C0-80B5-7B0A50555D12}" type="pres">
      <dgm:prSet presAssocID="{888A5DBF-2338-4511-B40D-7F68038512E3}" presName="linearFlow" presStyleCnt="0">
        <dgm:presLayoutVars>
          <dgm:dir/>
          <dgm:resizeHandles val="exact"/>
        </dgm:presLayoutVars>
      </dgm:prSet>
      <dgm:spPr/>
    </dgm:pt>
    <dgm:pt modelId="{3F1F5C7A-1B02-4FAE-8B45-90A4502B0F86}" type="pres">
      <dgm:prSet presAssocID="{3B57F320-0B15-4F7F-9FC8-AF5FCAC3239A}" presName="composite" presStyleCnt="0"/>
      <dgm:spPr/>
    </dgm:pt>
    <dgm:pt modelId="{B5DB1666-FC2C-4451-81E9-77D78F8C09FB}" type="pres">
      <dgm:prSet presAssocID="{3B57F320-0B15-4F7F-9FC8-AF5FCAC3239A}" presName="imgShp" presStyleLbl="fgImgPlace1" presStyleIdx="0" presStyleCnt="5"/>
      <dgm:spPr>
        <a:blipFill rotWithShape="0">
          <a:blip xmlns:r="http://schemas.openxmlformats.org/officeDocument/2006/relationships" r:embed="rId1"/>
          <a:stretch>
            <a:fillRect/>
          </a:stretch>
        </a:blipFill>
      </dgm:spPr>
    </dgm:pt>
    <dgm:pt modelId="{D4D4B5A6-847C-47B6-B750-0E9DD3AA9CF7}" type="pres">
      <dgm:prSet presAssocID="{3B57F320-0B15-4F7F-9FC8-AF5FCAC3239A}" presName="txShp" presStyleLbl="node1" presStyleIdx="0" presStyleCnt="5">
        <dgm:presLayoutVars>
          <dgm:bulletEnabled val="1"/>
        </dgm:presLayoutVars>
      </dgm:prSet>
      <dgm:spPr/>
      <dgm:t>
        <a:bodyPr/>
        <a:lstStyle/>
        <a:p>
          <a:endParaRPr lang="en-US"/>
        </a:p>
      </dgm:t>
    </dgm:pt>
    <dgm:pt modelId="{54FF37D5-0A09-4E6F-A556-A69A3F2E5946}" type="pres">
      <dgm:prSet presAssocID="{97FB93D5-5D61-4F89-A2D5-6DD86DDC960C}" presName="spacing" presStyleCnt="0"/>
      <dgm:spPr/>
    </dgm:pt>
    <dgm:pt modelId="{802F76A0-1A84-46AF-BB73-CC65E08D71FF}" type="pres">
      <dgm:prSet presAssocID="{40C59DF2-B904-4B8C-A285-74D821DD3BF5}" presName="composite" presStyleCnt="0"/>
      <dgm:spPr/>
    </dgm:pt>
    <dgm:pt modelId="{5BFF71B1-5068-4ED7-BCB1-BDD869DC1EC9}" type="pres">
      <dgm:prSet presAssocID="{40C59DF2-B904-4B8C-A285-74D821DD3BF5}" presName="imgShp" presStyleLbl="fgImgPlace1" presStyleIdx="1" presStyleCnt="5"/>
      <dgm:spPr>
        <a:blipFill rotWithShape="0">
          <a:blip xmlns:r="http://schemas.openxmlformats.org/officeDocument/2006/relationships" r:embed="rId2"/>
          <a:stretch>
            <a:fillRect/>
          </a:stretch>
        </a:blipFill>
      </dgm:spPr>
    </dgm:pt>
    <dgm:pt modelId="{10BA868F-31C0-4F7B-8ED8-14FDBB7B71CE}" type="pres">
      <dgm:prSet presAssocID="{40C59DF2-B904-4B8C-A285-74D821DD3BF5}" presName="txShp" presStyleLbl="node1" presStyleIdx="1" presStyleCnt="5">
        <dgm:presLayoutVars>
          <dgm:bulletEnabled val="1"/>
        </dgm:presLayoutVars>
      </dgm:prSet>
      <dgm:spPr/>
      <dgm:t>
        <a:bodyPr/>
        <a:lstStyle/>
        <a:p>
          <a:endParaRPr lang="en-US"/>
        </a:p>
      </dgm:t>
    </dgm:pt>
    <dgm:pt modelId="{434B1C4C-B636-409C-9FC3-956DFF6F3B3E}" type="pres">
      <dgm:prSet presAssocID="{05A2AAB7-514D-4742-A059-EC840A6B65A1}" presName="spacing" presStyleCnt="0"/>
      <dgm:spPr/>
    </dgm:pt>
    <dgm:pt modelId="{D2D2082A-57D3-4B32-823A-29D9659A1686}" type="pres">
      <dgm:prSet presAssocID="{EC3F1BD7-6463-435F-ADBF-51C19EA879E7}" presName="composite" presStyleCnt="0"/>
      <dgm:spPr/>
    </dgm:pt>
    <dgm:pt modelId="{CE610AD5-5B60-4B3B-8118-48F6BDAF5E86}" type="pres">
      <dgm:prSet presAssocID="{EC3F1BD7-6463-435F-ADBF-51C19EA879E7}" presName="imgShp" presStyleLbl="fgImgPlace1" presStyleIdx="2" presStyleCnt="5"/>
      <dgm:spPr>
        <a:blipFill rotWithShape="0">
          <a:blip xmlns:r="http://schemas.openxmlformats.org/officeDocument/2006/relationships" r:embed="rId3"/>
          <a:stretch>
            <a:fillRect/>
          </a:stretch>
        </a:blipFill>
      </dgm:spPr>
    </dgm:pt>
    <dgm:pt modelId="{802893E4-377D-4E84-86EF-F761837158DC}" type="pres">
      <dgm:prSet presAssocID="{EC3F1BD7-6463-435F-ADBF-51C19EA879E7}" presName="txShp" presStyleLbl="node1" presStyleIdx="2" presStyleCnt="5">
        <dgm:presLayoutVars>
          <dgm:bulletEnabled val="1"/>
        </dgm:presLayoutVars>
      </dgm:prSet>
      <dgm:spPr/>
      <dgm:t>
        <a:bodyPr/>
        <a:lstStyle/>
        <a:p>
          <a:endParaRPr lang="en-US"/>
        </a:p>
      </dgm:t>
    </dgm:pt>
    <dgm:pt modelId="{FFBCD389-7C36-40A7-8586-35146E65DF40}" type="pres">
      <dgm:prSet presAssocID="{90FAD09A-26AA-450F-8280-9DE3C746D4A3}" presName="spacing" presStyleCnt="0"/>
      <dgm:spPr/>
    </dgm:pt>
    <dgm:pt modelId="{11E5E21E-0297-4991-8518-2C4EA22B766F}" type="pres">
      <dgm:prSet presAssocID="{CA85F0D3-F4E1-4A5A-B253-2DABFE5A5674}" presName="composite" presStyleCnt="0"/>
      <dgm:spPr/>
    </dgm:pt>
    <dgm:pt modelId="{833BFADD-F510-47C0-952E-89BBD0B760BF}" type="pres">
      <dgm:prSet presAssocID="{CA85F0D3-F4E1-4A5A-B253-2DABFE5A5674}" presName="imgShp" presStyleLbl="fgImgPlace1" presStyleIdx="3" presStyleCnt="5"/>
      <dgm:spPr>
        <a:blipFill rotWithShape="0">
          <a:blip xmlns:r="http://schemas.openxmlformats.org/officeDocument/2006/relationships" r:embed="rId4"/>
          <a:stretch>
            <a:fillRect/>
          </a:stretch>
        </a:blipFill>
      </dgm:spPr>
    </dgm:pt>
    <dgm:pt modelId="{29D16295-0B8E-4B01-9687-DA8C96858038}" type="pres">
      <dgm:prSet presAssocID="{CA85F0D3-F4E1-4A5A-B253-2DABFE5A5674}" presName="txShp" presStyleLbl="node1" presStyleIdx="3" presStyleCnt="5">
        <dgm:presLayoutVars>
          <dgm:bulletEnabled val="1"/>
        </dgm:presLayoutVars>
      </dgm:prSet>
      <dgm:spPr/>
      <dgm:t>
        <a:bodyPr/>
        <a:lstStyle/>
        <a:p>
          <a:endParaRPr lang="en-US"/>
        </a:p>
      </dgm:t>
    </dgm:pt>
    <dgm:pt modelId="{4A966E0E-35B4-4814-BE4E-BDB1C647CDB9}" type="pres">
      <dgm:prSet presAssocID="{D69ACFF3-EE59-49A8-A1CF-BF4D40219212}" presName="spacing" presStyleCnt="0"/>
      <dgm:spPr/>
    </dgm:pt>
    <dgm:pt modelId="{7A80EFB5-6BE3-4FEB-B697-FBBE520F688D}" type="pres">
      <dgm:prSet presAssocID="{0933052A-D742-47DE-A998-487234890A52}" presName="composite" presStyleCnt="0"/>
      <dgm:spPr/>
    </dgm:pt>
    <dgm:pt modelId="{2C4F5D38-A0C5-4B84-9758-F615B65747A3}" type="pres">
      <dgm:prSet presAssocID="{0933052A-D742-47DE-A998-487234890A52}" presName="imgShp" presStyleLbl="fgImgPlace1" presStyleIdx="4" presStyleCnt="5"/>
      <dgm:spPr>
        <a:blipFill rotWithShape="0">
          <a:blip xmlns:r="http://schemas.openxmlformats.org/officeDocument/2006/relationships" r:embed="rId5"/>
          <a:stretch>
            <a:fillRect/>
          </a:stretch>
        </a:blipFill>
      </dgm:spPr>
    </dgm:pt>
    <dgm:pt modelId="{2749DC60-F211-4813-95CA-06312647D200}" type="pres">
      <dgm:prSet presAssocID="{0933052A-D742-47DE-A998-487234890A52}" presName="txShp" presStyleLbl="node1" presStyleIdx="4" presStyleCnt="5">
        <dgm:presLayoutVars>
          <dgm:bulletEnabled val="1"/>
        </dgm:presLayoutVars>
      </dgm:prSet>
      <dgm:spPr/>
      <dgm:t>
        <a:bodyPr/>
        <a:lstStyle/>
        <a:p>
          <a:endParaRPr lang="en-US"/>
        </a:p>
      </dgm:t>
    </dgm:pt>
  </dgm:ptLst>
  <dgm:cxnLst>
    <dgm:cxn modelId="{8B670F2D-9DBC-4CEC-B82A-D2BC85BBC845}" srcId="{888A5DBF-2338-4511-B40D-7F68038512E3}" destId="{40C59DF2-B904-4B8C-A285-74D821DD3BF5}" srcOrd="1" destOrd="0" parTransId="{B0B4D4A5-4B85-498E-83AD-27B47ED5E86F}" sibTransId="{05A2AAB7-514D-4742-A059-EC840A6B65A1}"/>
    <dgm:cxn modelId="{AFA4BF91-99CF-43DC-B984-D402EC4A8F3C}" type="presOf" srcId="{0933052A-D742-47DE-A998-487234890A52}" destId="{2749DC60-F211-4813-95CA-06312647D200}" srcOrd="0" destOrd="0" presId="urn:microsoft.com/office/officeart/2005/8/layout/vList3#1"/>
    <dgm:cxn modelId="{A23CCFBD-137F-4572-946E-1BACC06D63A0}" type="presOf" srcId="{888A5DBF-2338-4511-B40D-7F68038512E3}" destId="{5F113537-96F5-44C0-80B5-7B0A50555D12}" srcOrd="0" destOrd="0" presId="urn:microsoft.com/office/officeart/2005/8/layout/vList3#1"/>
    <dgm:cxn modelId="{DAE3DF0A-E071-4F6D-8823-83686E45939A}" srcId="{888A5DBF-2338-4511-B40D-7F68038512E3}" destId="{0933052A-D742-47DE-A998-487234890A52}" srcOrd="4" destOrd="0" parTransId="{D7DF77C8-AC29-4DAE-8127-7F6A796F0340}" sibTransId="{97B54A7E-7582-4452-BE3F-059813A934E3}"/>
    <dgm:cxn modelId="{9379762C-F9D3-4EF9-8893-3065826EC872}" srcId="{888A5DBF-2338-4511-B40D-7F68038512E3}" destId="{3B57F320-0B15-4F7F-9FC8-AF5FCAC3239A}" srcOrd="0" destOrd="0" parTransId="{9CF41592-1FAF-41C3-B76E-9A6B1E5F5639}" sibTransId="{97FB93D5-5D61-4F89-A2D5-6DD86DDC960C}"/>
    <dgm:cxn modelId="{46439A93-C15B-4C7B-BA12-52D719BE1294}" type="presOf" srcId="{3B57F320-0B15-4F7F-9FC8-AF5FCAC3239A}" destId="{D4D4B5A6-847C-47B6-B750-0E9DD3AA9CF7}" srcOrd="0" destOrd="0" presId="urn:microsoft.com/office/officeart/2005/8/layout/vList3#1"/>
    <dgm:cxn modelId="{AEF75CBA-2D75-4F95-9494-816068EF7FBD}" srcId="{888A5DBF-2338-4511-B40D-7F68038512E3}" destId="{EC3F1BD7-6463-435F-ADBF-51C19EA879E7}" srcOrd="2" destOrd="0" parTransId="{44B466F9-A5FE-42AB-9E95-BE72D8E86D62}" sibTransId="{90FAD09A-26AA-450F-8280-9DE3C746D4A3}"/>
    <dgm:cxn modelId="{D3C64AAC-56CF-41C8-BCAA-A412B6C3C837}" type="presOf" srcId="{CA85F0D3-F4E1-4A5A-B253-2DABFE5A5674}" destId="{29D16295-0B8E-4B01-9687-DA8C96858038}" srcOrd="0" destOrd="0" presId="urn:microsoft.com/office/officeart/2005/8/layout/vList3#1"/>
    <dgm:cxn modelId="{054DD86F-8557-4AA4-83D3-FDCB46D0DF09}" type="presOf" srcId="{EC3F1BD7-6463-435F-ADBF-51C19EA879E7}" destId="{802893E4-377D-4E84-86EF-F761837158DC}" srcOrd="0" destOrd="0" presId="urn:microsoft.com/office/officeart/2005/8/layout/vList3#1"/>
    <dgm:cxn modelId="{77AC4CC1-1CFD-486E-95E0-35DA36F1E5DA}" type="presOf" srcId="{40C59DF2-B904-4B8C-A285-74D821DD3BF5}" destId="{10BA868F-31C0-4F7B-8ED8-14FDBB7B71CE}" srcOrd="0" destOrd="0" presId="urn:microsoft.com/office/officeart/2005/8/layout/vList3#1"/>
    <dgm:cxn modelId="{FCBEF23D-7E22-4E3D-BA18-24E3781B32A5}" srcId="{888A5DBF-2338-4511-B40D-7F68038512E3}" destId="{CA85F0D3-F4E1-4A5A-B253-2DABFE5A5674}" srcOrd="3" destOrd="0" parTransId="{78382E1C-9BA8-4274-AF7E-FC70EF29A21D}" sibTransId="{D69ACFF3-EE59-49A8-A1CF-BF4D40219212}"/>
    <dgm:cxn modelId="{84A843AF-62CB-4233-AE72-3DA8E2BD0072}" type="presParOf" srcId="{5F113537-96F5-44C0-80B5-7B0A50555D12}" destId="{3F1F5C7A-1B02-4FAE-8B45-90A4502B0F86}" srcOrd="0" destOrd="0" presId="urn:microsoft.com/office/officeart/2005/8/layout/vList3#1"/>
    <dgm:cxn modelId="{68898457-AFA4-4A66-9B52-11528EC07529}" type="presParOf" srcId="{3F1F5C7A-1B02-4FAE-8B45-90A4502B0F86}" destId="{B5DB1666-FC2C-4451-81E9-77D78F8C09FB}" srcOrd="0" destOrd="0" presId="urn:microsoft.com/office/officeart/2005/8/layout/vList3#1"/>
    <dgm:cxn modelId="{FD87A1E1-A6DC-4CEC-8900-D7B57731BAE7}" type="presParOf" srcId="{3F1F5C7A-1B02-4FAE-8B45-90A4502B0F86}" destId="{D4D4B5A6-847C-47B6-B750-0E9DD3AA9CF7}" srcOrd="1" destOrd="0" presId="urn:microsoft.com/office/officeart/2005/8/layout/vList3#1"/>
    <dgm:cxn modelId="{D64282D3-B22C-4DA5-B15C-0DF5BB04E5AA}" type="presParOf" srcId="{5F113537-96F5-44C0-80B5-7B0A50555D12}" destId="{54FF37D5-0A09-4E6F-A556-A69A3F2E5946}" srcOrd="1" destOrd="0" presId="urn:microsoft.com/office/officeart/2005/8/layout/vList3#1"/>
    <dgm:cxn modelId="{AE75B407-E6EB-4D89-9BDC-6582CCE7C51D}" type="presParOf" srcId="{5F113537-96F5-44C0-80B5-7B0A50555D12}" destId="{802F76A0-1A84-46AF-BB73-CC65E08D71FF}" srcOrd="2" destOrd="0" presId="urn:microsoft.com/office/officeart/2005/8/layout/vList3#1"/>
    <dgm:cxn modelId="{C88925FA-6BA9-4797-A6F5-1A632F79D518}" type="presParOf" srcId="{802F76A0-1A84-46AF-BB73-CC65E08D71FF}" destId="{5BFF71B1-5068-4ED7-BCB1-BDD869DC1EC9}" srcOrd="0" destOrd="0" presId="urn:microsoft.com/office/officeart/2005/8/layout/vList3#1"/>
    <dgm:cxn modelId="{2682BA8A-46DF-4149-9FEB-DB15A83599F5}" type="presParOf" srcId="{802F76A0-1A84-46AF-BB73-CC65E08D71FF}" destId="{10BA868F-31C0-4F7B-8ED8-14FDBB7B71CE}" srcOrd="1" destOrd="0" presId="urn:microsoft.com/office/officeart/2005/8/layout/vList3#1"/>
    <dgm:cxn modelId="{68357953-0F7A-487E-8AED-DA8ED1E1B508}" type="presParOf" srcId="{5F113537-96F5-44C0-80B5-7B0A50555D12}" destId="{434B1C4C-B636-409C-9FC3-956DFF6F3B3E}" srcOrd="3" destOrd="0" presId="urn:microsoft.com/office/officeart/2005/8/layout/vList3#1"/>
    <dgm:cxn modelId="{E1DE9AF3-99BC-4522-9F60-60DD614DAC5C}" type="presParOf" srcId="{5F113537-96F5-44C0-80B5-7B0A50555D12}" destId="{D2D2082A-57D3-4B32-823A-29D9659A1686}" srcOrd="4" destOrd="0" presId="urn:microsoft.com/office/officeart/2005/8/layout/vList3#1"/>
    <dgm:cxn modelId="{E17E9DF5-CA33-4FAA-9278-B48B4B70C981}" type="presParOf" srcId="{D2D2082A-57D3-4B32-823A-29D9659A1686}" destId="{CE610AD5-5B60-4B3B-8118-48F6BDAF5E86}" srcOrd="0" destOrd="0" presId="urn:microsoft.com/office/officeart/2005/8/layout/vList3#1"/>
    <dgm:cxn modelId="{B99B03DF-7AF4-47C9-B175-999720466369}" type="presParOf" srcId="{D2D2082A-57D3-4B32-823A-29D9659A1686}" destId="{802893E4-377D-4E84-86EF-F761837158DC}" srcOrd="1" destOrd="0" presId="urn:microsoft.com/office/officeart/2005/8/layout/vList3#1"/>
    <dgm:cxn modelId="{66FF2CB6-D286-413D-B360-5D489B2E92DF}" type="presParOf" srcId="{5F113537-96F5-44C0-80B5-7B0A50555D12}" destId="{FFBCD389-7C36-40A7-8586-35146E65DF40}" srcOrd="5" destOrd="0" presId="urn:microsoft.com/office/officeart/2005/8/layout/vList3#1"/>
    <dgm:cxn modelId="{BD3CB9CD-040B-4BD7-BFC6-2246E5A9EF99}" type="presParOf" srcId="{5F113537-96F5-44C0-80B5-7B0A50555D12}" destId="{11E5E21E-0297-4991-8518-2C4EA22B766F}" srcOrd="6" destOrd="0" presId="urn:microsoft.com/office/officeart/2005/8/layout/vList3#1"/>
    <dgm:cxn modelId="{5B62F42F-94EF-481D-A09A-606EEE455DB2}" type="presParOf" srcId="{11E5E21E-0297-4991-8518-2C4EA22B766F}" destId="{833BFADD-F510-47C0-952E-89BBD0B760BF}" srcOrd="0" destOrd="0" presId="urn:microsoft.com/office/officeart/2005/8/layout/vList3#1"/>
    <dgm:cxn modelId="{89BC6663-5AC2-47A4-9CEC-3E2F0036A8CD}" type="presParOf" srcId="{11E5E21E-0297-4991-8518-2C4EA22B766F}" destId="{29D16295-0B8E-4B01-9687-DA8C96858038}" srcOrd="1" destOrd="0" presId="urn:microsoft.com/office/officeart/2005/8/layout/vList3#1"/>
    <dgm:cxn modelId="{0401EA4A-962B-4894-9183-B7FBE0A4ACD7}" type="presParOf" srcId="{5F113537-96F5-44C0-80B5-7B0A50555D12}" destId="{4A966E0E-35B4-4814-BE4E-BDB1C647CDB9}" srcOrd="7" destOrd="0" presId="urn:microsoft.com/office/officeart/2005/8/layout/vList3#1"/>
    <dgm:cxn modelId="{EB66B1A2-F32C-470B-B112-09B7DCC7CA5E}" type="presParOf" srcId="{5F113537-96F5-44C0-80B5-7B0A50555D12}" destId="{7A80EFB5-6BE3-4FEB-B697-FBBE520F688D}" srcOrd="8" destOrd="0" presId="urn:microsoft.com/office/officeart/2005/8/layout/vList3#1"/>
    <dgm:cxn modelId="{4F7EBD3F-7925-45EB-BBCE-50864A7B3CD1}" type="presParOf" srcId="{7A80EFB5-6BE3-4FEB-B697-FBBE520F688D}" destId="{2C4F5D38-A0C5-4B84-9758-F615B65747A3}" srcOrd="0" destOrd="0" presId="urn:microsoft.com/office/officeart/2005/8/layout/vList3#1"/>
    <dgm:cxn modelId="{1E35FEF6-BD24-4A77-A2BE-E90C9D45E99C}" type="presParOf" srcId="{7A80EFB5-6BE3-4FEB-B697-FBBE520F688D}" destId="{2749DC60-F211-4813-95CA-06312647D20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8B9EBBA-996F-894A-B54A-D6246ED52CEA}" type="datetimeFigureOut">
              <a:rPr lang="en-US" smtClean="0"/>
              <a:pPr/>
              <a:t>9/3/2018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2123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9/3/2018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040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9/3/2018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5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9/3/2018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5838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9/3/2018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52825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9/3/2018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7373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9/3/2018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7598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9/3/2018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7679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9/3/2018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2775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9/3/2018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0974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9/3/2018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084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9B482E8-6E0E-1B4F-B1FD-C69DB9E858D9}" type="datetimeFigureOut">
              <a:rPr lang="en-US" smtClean="0"/>
              <a:pPr/>
              <a:t>9/3/2018</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a:t>
            </a:fld>
            <a:endParaRPr lang="en-US" dirty="0"/>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315472"/>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id/url?sa=i&amp;rct=j&amp;q=&amp;esrc=s&amp;source=images&amp;cd=&amp;cad=rja&amp;uact=8&amp;ved=0ahUKEwje1oPBmrTOAhXMRo8KHbkcCdUQjRwIBw&amp;url=https://kepakgaruda.wordpress.com/2009/08/09/garuda-02/&amp;bvm=bv.129389765,d.c2I&amp;psig=AFQjCNEDzZLjnfi9vXvBRx0Exv0gn0XG0Q&amp;ust=1470827751309016"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id.wikipedia.org/wiki/28_Mei" TargetMode="External"/><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hyperlink" Target="https://id.wikipedia.org/wiki/Jakarta" TargetMode="External"/><Relationship Id="rId4" Type="http://schemas.openxmlformats.org/officeDocument/2006/relationships/hyperlink" Target="https://id.wikipedia.org/wiki/1945"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planwallpaper.com/cool-background"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https://kepakgaruda.files.wordpress.com/2009/08/garuda02.jpg?w=800">
            <a:hlinkClick r:id="rId2" invalidUrl="https://www.google.co.id/url?sa=i&amp;rct=j&amp;q=&amp;esrc=s&amp;source=images&amp;cd=&amp;cad=rja&amp;uact=8&amp;ved=0ahUKEwje1oPBmrTOAhXMRo8KHbkcCdUQjRwIBw&amp;url=https%3A%2F%2Fkepakgaruda.wordpress.com%2F2009%2F08%2F09%2Fgaruda-02%2F&amp;bvm=bv.129389765,d.c2I&amp;psig=AFQjCNEDzZLjnfi9vXvBRx0Exv0gn0XG0Q&amp;ust=1470827751309016"/>
          </p:cNvPr>
          <p:cNvPicPr>
            <a:picLocks noChangeAspect="1" noChangeArrowheads="1"/>
          </p:cNvPicPr>
          <p:nvPr/>
        </p:nvPicPr>
        <p:blipFill rotWithShape="1">
          <a:blip r:embed="rId3">
            <a:alphaModFix amt="35000"/>
            <a:extLst>
              <a:ext uri="{28A0092B-C50C-407E-A947-70E740481C1C}">
                <a14:useLocalDpi xmlns:a14="http://schemas.microsoft.com/office/drawing/2010/main" val="0"/>
              </a:ext>
            </a:extLst>
          </a:blip>
          <a:srcRect t="10000"/>
          <a:stretch/>
        </p:blipFill>
        <p:spPr bwMode="auto">
          <a:xfrm>
            <a:off x="0" y="10"/>
            <a:ext cx="12191980"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72" name="Straight Connector 71"/>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552734" y="2101766"/>
            <a:ext cx="11279875" cy="1463040"/>
          </a:xfrm>
        </p:spPr>
        <p:txBody>
          <a:bodyPr>
            <a:normAutofit/>
          </a:bodyPr>
          <a:lstStyle/>
          <a:p>
            <a:pPr algn="ctr"/>
            <a:r>
              <a:rPr lang="id-ID" b="1" dirty="0" smtClean="0"/>
              <a:t>MASA LAHIRNYA PEMAKAIAN ISTILAH PANCASILA </a:t>
            </a:r>
            <a:endParaRPr lang="id-ID" dirty="0">
              <a:solidFill>
                <a:srgbClr val="FFFFFF"/>
              </a:solidFill>
            </a:endParaRP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9362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242" y="0"/>
            <a:ext cx="9720072" cy="1499616"/>
          </a:xfrm>
        </p:spPr>
        <p:txBody>
          <a:bodyPr>
            <a:normAutofit/>
          </a:bodyPr>
          <a:lstStyle/>
          <a:p>
            <a:r>
              <a:rPr lang="id-ID" b="1" dirty="0" smtClean="0"/>
              <a:t>Zam</a:t>
            </a:r>
            <a:r>
              <a:rPr lang="en-US" b="1" dirty="0" smtClean="0"/>
              <a:t>an</a:t>
            </a:r>
            <a:r>
              <a:rPr lang="id-ID" b="1" dirty="0" smtClean="0"/>
              <a:t> Kerajaan Majapahit</a:t>
            </a:r>
            <a:endParaRPr lang="id-ID" dirty="0"/>
          </a:p>
        </p:txBody>
      </p:sp>
      <p:sp>
        <p:nvSpPr>
          <p:cNvPr id="11" name="Content Placeholder 7"/>
          <p:cNvSpPr>
            <a:spLocks noGrp="1"/>
          </p:cNvSpPr>
          <p:nvPr>
            <p:ph idx="1"/>
          </p:nvPr>
        </p:nvSpPr>
        <p:spPr>
          <a:xfrm>
            <a:off x="4738689" y="3872294"/>
            <a:ext cx="6087291" cy="1658983"/>
          </a:xfrm>
        </p:spPr>
        <p:txBody>
          <a:bodyPr>
            <a:normAutofit lnSpcReduction="10000"/>
          </a:bodyPr>
          <a:lstStyle/>
          <a:p>
            <a:r>
              <a:rPr lang="id-ID" sz="2400" dirty="0" smtClean="0">
                <a:latin typeface="Baskerville Old Face" pitchFamily="18" charset="0"/>
              </a:rPr>
              <a:t>Dalam buku </a:t>
            </a:r>
            <a:r>
              <a:rPr lang="it-IT" sz="2400" dirty="0" smtClean="0">
                <a:latin typeface="Baskerville Old Face" pitchFamily="18" charset="0"/>
              </a:rPr>
              <a:t>tersebut istilah Pancasila di samping </a:t>
            </a:r>
            <a:r>
              <a:rPr lang="id-ID" sz="2400" dirty="0" smtClean="0">
                <a:latin typeface="Baskerville Old Face" pitchFamily="18" charset="0"/>
              </a:rPr>
              <a:t> m</a:t>
            </a:r>
            <a:r>
              <a:rPr lang="it-IT" sz="2400" dirty="0" smtClean="0">
                <a:latin typeface="Baskerville Old Face" pitchFamily="18" charset="0"/>
              </a:rPr>
              <a:t>empunyai arti</a:t>
            </a:r>
            <a:r>
              <a:rPr lang="id-ID" sz="2400" dirty="0" smtClean="0">
                <a:latin typeface="Baskerville Old Face" pitchFamily="18" charset="0"/>
              </a:rPr>
              <a:t> “berbatu sendi yang lima” (dalam bahasa Sansekerta), </a:t>
            </a:r>
            <a:r>
              <a:rPr lang="fi-FI" sz="2400" dirty="0" smtClean="0">
                <a:latin typeface="Baskerville Old Face" pitchFamily="18" charset="0"/>
              </a:rPr>
              <a:t>juga mempunyai arti “pelaksanaan kesusilaan yang</a:t>
            </a:r>
            <a:r>
              <a:rPr lang="id-ID" sz="2400" dirty="0" smtClean="0">
                <a:latin typeface="Baskerville Old Face" pitchFamily="18" charset="0"/>
              </a:rPr>
              <a:t> lima” (</a:t>
            </a:r>
            <a:r>
              <a:rPr lang="id-ID" sz="2400" b="1" dirty="0" smtClean="0">
                <a:latin typeface="Baskerville Old Face" pitchFamily="18" charset="0"/>
              </a:rPr>
              <a:t>Pancasila Krama</a:t>
            </a:r>
            <a:r>
              <a:rPr lang="id-ID" sz="2400" dirty="0" smtClean="0">
                <a:latin typeface="Baskerville Old Face" pitchFamily="18" charset="0"/>
              </a:rPr>
              <a:t>), yaitu</a:t>
            </a:r>
          </a:p>
        </p:txBody>
      </p:sp>
      <p:pic>
        <p:nvPicPr>
          <p:cNvPr id="2050" name="Picture 2" descr="C:\Users\yoyoi\Downloads\photo\Sejarah-Kerajaan-Majapahit.jpg"/>
          <p:cNvPicPr>
            <a:picLocks noChangeAspect="1" noChangeArrowheads="1"/>
          </p:cNvPicPr>
          <p:nvPr/>
        </p:nvPicPr>
        <p:blipFill>
          <a:blip r:embed="rId2"/>
          <a:srcRect/>
          <a:stretch>
            <a:fillRect/>
          </a:stretch>
        </p:blipFill>
        <p:spPr bwMode="auto">
          <a:xfrm>
            <a:off x="620187" y="1012419"/>
            <a:ext cx="4118502" cy="2756897"/>
          </a:xfrm>
          <a:prstGeom prst="rect">
            <a:avLst/>
          </a:prstGeom>
          <a:noFill/>
        </p:spPr>
      </p:pic>
      <p:sp>
        <p:nvSpPr>
          <p:cNvPr id="8" name="TextBox 7"/>
          <p:cNvSpPr txBox="1"/>
          <p:nvPr/>
        </p:nvSpPr>
        <p:spPr>
          <a:xfrm>
            <a:off x="4738689" y="1933302"/>
            <a:ext cx="5499463" cy="1938992"/>
          </a:xfrm>
          <a:prstGeom prst="rect">
            <a:avLst/>
          </a:prstGeom>
          <a:noFill/>
        </p:spPr>
        <p:txBody>
          <a:bodyPr wrap="square" rtlCol="0">
            <a:spAutoFit/>
          </a:bodyPr>
          <a:lstStyle/>
          <a:p>
            <a:pPr lvl="0"/>
            <a:r>
              <a:rPr lang="id-ID" sz="2400" dirty="0" smtClean="0"/>
              <a:t>Pancasila dikenali  terdapat dalam buku Nagarakertagama karangan Prapanca dan buku Sutasoma karangan Empu Tantular.</a:t>
            </a:r>
          </a:p>
          <a:p>
            <a:endParaRPr lang="en-US" sz="2400" dirty="0"/>
          </a:p>
        </p:txBody>
      </p:sp>
      <p:sp>
        <p:nvSpPr>
          <p:cNvPr id="9" name="TextBox 8"/>
          <p:cNvSpPr txBox="1"/>
          <p:nvPr/>
        </p:nvSpPr>
        <p:spPr>
          <a:xfrm>
            <a:off x="5368834" y="3082835"/>
            <a:ext cx="6087291" cy="369332"/>
          </a:xfrm>
          <a:prstGeom prst="rect">
            <a:avLst/>
          </a:prstGeom>
          <a:noFill/>
        </p:spPr>
        <p:txBody>
          <a:bodyPr wrap="square" rtlCol="0">
            <a:spAutoFit/>
          </a:bodyPr>
          <a:lstStyle/>
          <a:p>
            <a:r>
              <a:rPr lang="id-ID" dirty="0" smtClean="0"/>
              <a:t>.</a:t>
            </a:r>
            <a:endParaRPr lang="en-US" dirty="0"/>
          </a:p>
        </p:txBody>
      </p:sp>
      <p:pic>
        <p:nvPicPr>
          <p:cNvPr id="7" name="Picture 6" descr="C:\Users\user\AppData\Local\Microsoft\Windows\Temporary Internet Files\Content.Word\majapahit-empire.jpg"/>
          <p:cNvPicPr/>
          <p:nvPr/>
        </p:nvPicPr>
        <p:blipFill>
          <a:blip r:embed="rId3">
            <a:extLst>
              <a:ext uri="{28A0092B-C50C-407E-A947-70E740481C1C}">
                <a14:useLocalDpi xmlns:a14="http://schemas.microsoft.com/office/drawing/2010/main" val="0"/>
              </a:ext>
            </a:extLst>
          </a:blip>
          <a:srcRect/>
          <a:stretch>
            <a:fillRect/>
          </a:stretch>
        </p:blipFill>
        <p:spPr bwMode="auto">
          <a:xfrm>
            <a:off x="620187" y="3840967"/>
            <a:ext cx="4118502" cy="2846436"/>
          </a:xfrm>
          <a:prstGeom prst="rect">
            <a:avLst/>
          </a:prstGeom>
          <a:noFill/>
          <a:ln>
            <a:noFill/>
          </a:ln>
        </p:spPr>
      </p:pic>
    </p:spTree>
    <p:extLst>
      <p:ext uri="{BB962C8B-B14F-4D97-AF65-F5344CB8AC3E}">
        <p14:creationId xmlns:p14="http://schemas.microsoft.com/office/powerpoint/2010/main" val="61388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9"/>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0"/>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idx="1"/>
          </p:nvPr>
        </p:nvSpPr>
        <p:spPr>
          <a:xfrm>
            <a:off x="150123" y="368491"/>
            <a:ext cx="7096837" cy="6291616"/>
          </a:xfrm>
        </p:spPr>
        <p:txBody>
          <a:bodyPr>
            <a:normAutofit lnSpcReduction="10000"/>
          </a:bodyPr>
          <a:lstStyle/>
          <a:p>
            <a:pPr lvl="0"/>
            <a:r>
              <a:rPr lang="en-US" sz="2400" b="1" dirty="0" err="1"/>
              <a:t>Pada</a:t>
            </a:r>
            <a:r>
              <a:rPr lang="en-US" sz="2400" b="1" dirty="0"/>
              <a:t> </a:t>
            </a:r>
            <a:r>
              <a:rPr lang="en-US" sz="2400" b="1" dirty="0" err="1"/>
              <a:t>Masa</a:t>
            </a:r>
            <a:r>
              <a:rPr lang="en-US" sz="2400" b="1" dirty="0"/>
              <a:t> </a:t>
            </a:r>
            <a:r>
              <a:rPr lang="en-US" sz="2400" b="1" dirty="0" err="1"/>
              <a:t>Kerajaan</a:t>
            </a:r>
            <a:r>
              <a:rPr lang="en-US" sz="2400" b="1" dirty="0"/>
              <a:t> </a:t>
            </a:r>
            <a:r>
              <a:rPr lang="en-US" sz="2400" b="1" dirty="0" err="1"/>
              <a:t>Kerajaan</a:t>
            </a:r>
            <a:r>
              <a:rPr lang="en-US" sz="2400" b="1" dirty="0"/>
              <a:t> Islam</a:t>
            </a:r>
            <a:endParaRPr lang="en-US" sz="2400" dirty="0"/>
          </a:p>
          <a:p>
            <a:r>
              <a:rPr lang="en-US" sz="2400" dirty="0"/>
              <a:t>Islam </a:t>
            </a:r>
            <a:r>
              <a:rPr lang="en-US" sz="2400" dirty="0" err="1"/>
              <a:t>sebagai</a:t>
            </a:r>
            <a:r>
              <a:rPr lang="en-US" sz="2400" dirty="0"/>
              <a:t> agama </a:t>
            </a:r>
            <a:r>
              <a:rPr lang="en-US" sz="2400" dirty="0" err="1"/>
              <a:t>baru</a:t>
            </a:r>
            <a:r>
              <a:rPr lang="en-US" sz="2400" dirty="0"/>
              <a:t>, </a:t>
            </a:r>
            <a:r>
              <a:rPr lang="en-US" sz="2400" dirty="0" err="1"/>
              <a:t>telah</a:t>
            </a:r>
            <a:r>
              <a:rPr lang="en-US" sz="2400" dirty="0"/>
              <a:t> </a:t>
            </a:r>
            <a:r>
              <a:rPr lang="en-US" sz="2400" dirty="0" err="1"/>
              <a:t>mulai</a:t>
            </a:r>
            <a:r>
              <a:rPr lang="en-US" sz="2400" dirty="0"/>
              <a:t> </a:t>
            </a:r>
            <a:r>
              <a:rPr lang="en-US" sz="2400" dirty="0" err="1"/>
              <a:t>dipeluk</a:t>
            </a:r>
            <a:r>
              <a:rPr lang="en-US" sz="2400" dirty="0"/>
              <a:t> </a:t>
            </a:r>
            <a:r>
              <a:rPr lang="en-US" sz="2400" dirty="0" err="1"/>
              <a:t>oleh</a:t>
            </a:r>
            <a:r>
              <a:rPr lang="en-US" sz="2400" dirty="0"/>
              <a:t> </a:t>
            </a:r>
            <a:r>
              <a:rPr lang="en-US" sz="2400" dirty="0" err="1"/>
              <a:t>banyak</a:t>
            </a:r>
            <a:r>
              <a:rPr lang="en-US" sz="2400" dirty="0"/>
              <a:t> </a:t>
            </a:r>
            <a:r>
              <a:rPr lang="en-US" sz="2400" dirty="0" err="1"/>
              <a:t>Kerajaan-kerajaan</a:t>
            </a:r>
            <a:r>
              <a:rPr lang="en-US" sz="2400" dirty="0"/>
              <a:t> di Nusantara. </a:t>
            </a:r>
            <a:r>
              <a:rPr lang="en-US" sz="2400" dirty="0" err="1" smtClean="0"/>
              <a:t>Dengan</a:t>
            </a:r>
            <a:r>
              <a:rPr lang="en-US" sz="2400" dirty="0" smtClean="0"/>
              <a:t> </a:t>
            </a:r>
            <a:r>
              <a:rPr lang="en-US" sz="2400" dirty="0" err="1"/>
              <a:t>karakter</a:t>
            </a:r>
            <a:r>
              <a:rPr lang="en-US" sz="2400" dirty="0"/>
              <a:t> </a:t>
            </a:r>
            <a:r>
              <a:rPr lang="en-US" sz="2400" dirty="0" err="1"/>
              <a:t>egaliter</a:t>
            </a:r>
            <a:r>
              <a:rPr lang="en-US" sz="2400" dirty="0"/>
              <a:t>, </a:t>
            </a:r>
            <a:r>
              <a:rPr lang="en-US" sz="2400" dirty="0" err="1"/>
              <a:t>yakni</a:t>
            </a:r>
            <a:r>
              <a:rPr lang="en-US" sz="2400" dirty="0"/>
              <a:t> </a:t>
            </a:r>
            <a:r>
              <a:rPr lang="en-US" sz="2400" dirty="0" err="1"/>
              <a:t>menampik</a:t>
            </a:r>
            <a:r>
              <a:rPr lang="en-US" sz="2400" dirty="0"/>
              <a:t> </a:t>
            </a:r>
            <a:r>
              <a:rPr lang="en-US" sz="2400" dirty="0" err="1"/>
              <a:t>stratifikasi</a:t>
            </a:r>
            <a:r>
              <a:rPr lang="en-US" sz="2400" dirty="0"/>
              <a:t> </a:t>
            </a:r>
            <a:r>
              <a:rPr lang="en-US" sz="2400" dirty="0" err="1"/>
              <a:t>kasta</a:t>
            </a:r>
            <a:r>
              <a:rPr lang="en-US" sz="2400" dirty="0"/>
              <a:t> di </a:t>
            </a:r>
            <a:r>
              <a:rPr lang="en-US" sz="2400" dirty="0" err="1"/>
              <a:t>masa</a:t>
            </a:r>
            <a:r>
              <a:rPr lang="en-US" sz="2400" dirty="0"/>
              <a:t> </a:t>
            </a:r>
            <a:r>
              <a:rPr lang="en-US" sz="2400" dirty="0" err="1"/>
              <a:t>lalu</a:t>
            </a:r>
            <a:r>
              <a:rPr lang="en-US" sz="2400" dirty="0"/>
              <a:t>, Islam </a:t>
            </a:r>
            <a:r>
              <a:rPr lang="en-US" sz="2400" dirty="0" err="1"/>
              <a:t>telah</a:t>
            </a:r>
            <a:r>
              <a:rPr lang="en-US" sz="2400" dirty="0"/>
              <a:t> </a:t>
            </a:r>
            <a:r>
              <a:rPr lang="en-US" sz="2400" dirty="0" err="1"/>
              <a:t>memberi</a:t>
            </a:r>
            <a:r>
              <a:rPr lang="en-US" sz="2400" dirty="0"/>
              <a:t> </a:t>
            </a:r>
            <a:r>
              <a:rPr lang="en-US" sz="2400" dirty="0" err="1"/>
              <a:t>daya</a:t>
            </a:r>
            <a:r>
              <a:rPr lang="en-US" sz="2400" dirty="0"/>
              <a:t> </a:t>
            </a:r>
            <a:r>
              <a:rPr lang="en-US" sz="2400" dirty="0" err="1"/>
              <a:t>dorong</a:t>
            </a:r>
            <a:r>
              <a:rPr lang="en-US" sz="2400" dirty="0"/>
              <a:t> </a:t>
            </a:r>
            <a:r>
              <a:rPr lang="en-US" sz="2400" dirty="0" err="1"/>
              <a:t>terbentuknya</a:t>
            </a:r>
            <a:r>
              <a:rPr lang="en-US" sz="2400" dirty="0"/>
              <a:t> </a:t>
            </a:r>
            <a:r>
              <a:rPr lang="en-US" sz="2400" dirty="0" err="1"/>
              <a:t>masyarakat</a:t>
            </a:r>
            <a:r>
              <a:rPr lang="en-US" sz="2400" dirty="0"/>
              <a:t> </a:t>
            </a:r>
            <a:r>
              <a:rPr lang="en-US" sz="2400" dirty="0" err="1"/>
              <a:t>religius</a:t>
            </a:r>
            <a:r>
              <a:rPr lang="en-US" sz="2400" dirty="0"/>
              <a:t> </a:t>
            </a:r>
            <a:r>
              <a:rPr lang="en-US" sz="2400" dirty="0" err="1"/>
              <a:t>baru</a:t>
            </a:r>
            <a:r>
              <a:rPr lang="en-US" sz="2400" dirty="0"/>
              <a:t> </a:t>
            </a:r>
            <a:r>
              <a:rPr lang="en-US" sz="2400" dirty="0" err="1"/>
              <a:t>dengan</a:t>
            </a:r>
            <a:r>
              <a:rPr lang="en-US" sz="2400" dirty="0"/>
              <a:t> </a:t>
            </a:r>
            <a:r>
              <a:rPr lang="en-US" sz="2400" dirty="0" err="1"/>
              <a:t>penekanan</a:t>
            </a:r>
            <a:r>
              <a:rPr lang="en-US" sz="2400" dirty="0"/>
              <a:t> </a:t>
            </a:r>
            <a:r>
              <a:rPr lang="en-US" sz="2400" dirty="0" err="1"/>
              <a:t>pada</a:t>
            </a:r>
            <a:r>
              <a:rPr lang="en-US" sz="2400" dirty="0"/>
              <a:t> </a:t>
            </a:r>
            <a:r>
              <a:rPr lang="en-US" sz="2400" dirty="0" err="1"/>
              <a:t>nilai-nilai</a:t>
            </a:r>
            <a:r>
              <a:rPr lang="en-US" sz="2400" dirty="0"/>
              <a:t> </a:t>
            </a:r>
            <a:r>
              <a:rPr lang="en-US" sz="2400" dirty="0" err="1"/>
              <a:t>kesamaan</a:t>
            </a:r>
            <a:r>
              <a:rPr lang="en-US" sz="2400" dirty="0"/>
              <a:t> yang </a:t>
            </a:r>
            <a:r>
              <a:rPr lang="en-US" sz="2400" dirty="0" err="1"/>
              <a:t>merupakan</a:t>
            </a:r>
            <a:r>
              <a:rPr lang="en-US" sz="2400" dirty="0"/>
              <a:t> </a:t>
            </a:r>
            <a:r>
              <a:rPr lang="en-US" sz="2400" dirty="0" err="1"/>
              <a:t>hak</a:t>
            </a:r>
            <a:r>
              <a:rPr lang="en-US" sz="2400" dirty="0"/>
              <a:t> yang </a:t>
            </a:r>
            <a:r>
              <a:rPr lang="en-US" sz="2400" dirty="0" err="1"/>
              <a:t>melekat</a:t>
            </a:r>
            <a:r>
              <a:rPr lang="en-US" sz="2400" dirty="0"/>
              <a:t> </a:t>
            </a:r>
            <a:r>
              <a:rPr lang="en-US" sz="2400" dirty="0" err="1"/>
              <a:t>pada</a:t>
            </a:r>
            <a:r>
              <a:rPr lang="en-US" sz="2400" dirty="0"/>
              <a:t> </a:t>
            </a:r>
            <a:r>
              <a:rPr lang="en-US" sz="2400" dirty="0" err="1"/>
              <a:t>diri</a:t>
            </a:r>
            <a:r>
              <a:rPr lang="en-US" sz="2400" dirty="0"/>
              <a:t> </a:t>
            </a:r>
            <a:r>
              <a:rPr lang="en-US" sz="2400" dirty="0" err="1"/>
              <a:t>manusia</a:t>
            </a:r>
            <a:r>
              <a:rPr lang="en-US" sz="2400" dirty="0"/>
              <a:t>. </a:t>
            </a:r>
            <a:endParaRPr lang="en-US" sz="2400" dirty="0" smtClean="0"/>
          </a:p>
          <a:p>
            <a:r>
              <a:rPr lang="en-US" sz="2400" dirty="0" err="1" smtClean="0"/>
              <a:t>Konsep</a:t>
            </a:r>
            <a:r>
              <a:rPr lang="en-US" sz="2400" dirty="0" smtClean="0"/>
              <a:t> </a:t>
            </a:r>
            <a:r>
              <a:rPr lang="en-US" sz="2400" dirty="0" err="1"/>
              <a:t>kesatuan</a:t>
            </a:r>
            <a:r>
              <a:rPr lang="en-US" sz="2400" dirty="0"/>
              <a:t> </a:t>
            </a:r>
            <a:r>
              <a:rPr lang="en-US" sz="2400" dirty="0" err="1"/>
              <a:t>ummah</a:t>
            </a:r>
            <a:r>
              <a:rPr lang="en-US" sz="2400" dirty="0"/>
              <a:t>, </a:t>
            </a:r>
            <a:r>
              <a:rPr lang="en-US" sz="2400" dirty="0" err="1"/>
              <a:t>juga</a:t>
            </a:r>
            <a:r>
              <a:rPr lang="en-US" sz="2400" dirty="0"/>
              <a:t> </a:t>
            </a:r>
            <a:r>
              <a:rPr lang="en-US" sz="2400" dirty="0" err="1"/>
              <a:t>telah</a:t>
            </a:r>
            <a:r>
              <a:rPr lang="en-US" sz="2400" dirty="0"/>
              <a:t> </a:t>
            </a:r>
            <a:r>
              <a:rPr lang="en-US" sz="2400" dirty="0" err="1"/>
              <a:t>menyorongkan</a:t>
            </a:r>
            <a:r>
              <a:rPr lang="en-US" sz="2400" dirty="0"/>
              <a:t> </a:t>
            </a:r>
            <a:r>
              <a:rPr lang="en-US" sz="2400" dirty="0" err="1"/>
              <a:t>konsep</a:t>
            </a:r>
            <a:r>
              <a:rPr lang="en-US" sz="2400" dirty="0"/>
              <a:t> </a:t>
            </a:r>
            <a:r>
              <a:rPr lang="en-US" sz="2400" dirty="0" err="1"/>
              <a:t>baru</a:t>
            </a:r>
            <a:r>
              <a:rPr lang="en-US" sz="2400" dirty="0"/>
              <a:t> </a:t>
            </a:r>
            <a:r>
              <a:rPr lang="en-US" sz="2400" dirty="0" err="1"/>
              <a:t>bernama</a:t>
            </a:r>
            <a:r>
              <a:rPr lang="en-US" sz="2400" dirty="0"/>
              <a:t> </a:t>
            </a:r>
            <a:r>
              <a:rPr lang="en-US" sz="2400" dirty="0" err="1"/>
              <a:t>persatuan</a:t>
            </a:r>
            <a:r>
              <a:rPr lang="en-US" sz="2400" dirty="0"/>
              <a:t>. </a:t>
            </a:r>
            <a:r>
              <a:rPr lang="en-US" sz="2400" dirty="0" err="1"/>
              <a:t>Dengan</a:t>
            </a:r>
            <a:r>
              <a:rPr lang="en-US" sz="2400" dirty="0"/>
              <a:t> </a:t>
            </a:r>
            <a:r>
              <a:rPr lang="en-US" sz="2400" dirty="0" err="1"/>
              <a:t>kesamaan</a:t>
            </a:r>
            <a:r>
              <a:rPr lang="en-US" sz="2400" dirty="0"/>
              <a:t> </a:t>
            </a:r>
            <a:r>
              <a:rPr lang="en-US" sz="2400" dirty="0" err="1"/>
              <a:t>identitas</a:t>
            </a:r>
            <a:r>
              <a:rPr lang="en-US" sz="2400" dirty="0"/>
              <a:t> agama </a:t>
            </a:r>
            <a:r>
              <a:rPr lang="en-US" sz="2400" dirty="0" err="1"/>
              <a:t>mereka</a:t>
            </a:r>
            <a:r>
              <a:rPr lang="en-US" sz="2400" dirty="0"/>
              <a:t>, </a:t>
            </a:r>
            <a:r>
              <a:rPr lang="en-US" sz="2400" dirty="0" err="1"/>
              <a:t>kerajaan-kerajaan</a:t>
            </a:r>
            <a:r>
              <a:rPr lang="en-US" sz="2400" dirty="0"/>
              <a:t> di </a:t>
            </a:r>
            <a:r>
              <a:rPr lang="en-US" sz="2400" dirty="0" err="1" smtClean="0"/>
              <a:t>nusantara</a:t>
            </a:r>
            <a:r>
              <a:rPr lang="en-US" sz="2400" dirty="0" err="1"/>
              <a:t>seperti</a:t>
            </a:r>
            <a:r>
              <a:rPr lang="en-US" sz="2400" dirty="0"/>
              <a:t> </a:t>
            </a:r>
            <a:r>
              <a:rPr lang="en-US" sz="2400" dirty="0" err="1"/>
              <a:t>Kerajaan</a:t>
            </a:r>
            <a:r>
              <a:rPr lang="en-US" sz="2400" dirty="0"/>
              <a:t> </a:t>
            </a:r>
            <a:r>
              <a:rPr lang="en-US" sz="2400" dirty="0" err="1"/>
              <a:t>Samudera</a:t>
            </a:r>
            <a:r>
              <a:rPr lang="en-US" sz="2400" dirty="0"/>
              <a:t> </a:t>
            </a:r>
            <a:r>
              <a:rPr lang="en-US" sz="2400" dirty="0" err="1"/>
              <a:t>Pasai</a:t>
            </a:r>
            <a:r>
              <a:rPr lang="en-US" sz="2400" dirty="0"/>
              <a:t> di Sumatera, </a:t>
            </a:r>
            <a:r>
              <a:rPr lang="en-US" sz="2400" dirty="0" err="1"/>
              <a:t>Kesultanan</a:t>
            </a:r>
            <a:r>
              <a:rPr lang="en-US" sz="2400" dirty="0"/>
              <a:t>  Islam Aceh, </a:t>
            </a:r>
            <a:r>
              <a:rPr lang="en-US" sz="2400" dirty="0" err="1"/>
              <a:t>Kerjaaan</a:t>
            </a:r>
            <a:r>
              <a:rPr lang="en-US" sz="2400" dirty="0"/>
              <a:t> </a:t>
            </a:r>
            <a:r>
              <a:rPr lang="en-US" sz="2400" dirty="0" err="1"/>
              <a:t>Demak</a:t>
            </a:r>
            <a:r>
              <a:rPr lang="en-US" sz="2400" dirty="0"/>
              <a:t>, </a:t>
            </a:r>
            <a:r>
              <a:rPr lang="en-US" sz="2400" dirty="0" err="1"/>
              <a:t>Kerajaan</a:t>
            </a:r>
            <a:r>
              <a:rPr lang="en-US" sz="2400" dirty="0"/>
              <a:t> </a:t>
            </a:r>
            <a:r>
              <a:rPr lang="en-US" sz="2400" dirty="0" err="1"/>
              <a:t>Pajang</a:t>
            </a:r>
            <a:r>
              <a:rPr lang="en-US" sz="2400" dirty="0"/>
              <a:t>, </a:t>
            </a:r>
            <a:r>
              <a:rPr lang="en-US" sz="2400" dirty="0" err="1"/>
              <a:t>Kesultanan</a:t>
            </a:r>
            <a:r>
              <a:rPr lang="en-US" sz="2400" dirty="0"/>
              <a:t> </a:t>
            </a:r>
            <a:r>
              <a:rPr lang="en-US" sz="2400" dirty="0" err="1"/>
              <a:t>Mataram</a:t>
            </a:r>
            <a:r>
              <a:rPr lang="en-US" sz="2400" dirty="0"/>
              <a:t>,  </a:t>
            </a:r>
            <a:r>
              <a:rPr lang="en-US" sz="2400" dirty="0" err="1"/>
              <a:t>Kerajaan</a:t>
            </a:r>
            <a:r>
              <a:rPr lang="en-US" sz="2400" dirty="0"/>
              <a:t> </a:t>
            </a:r>
            <a:r>
              <a:rPr lang="en-US" sz="2400" dirty="0" err="1"/>
              <a:t>Banten</a:t>
            </a:r>
            <a:r>
              <a:rPr lang="en-US" sz="2400" dirty="0"/>
              <a:t>, </a:t>
            </a:r>
            <a:r>
              <a:rPr lang="en-US" sz="2400" dirty="0" err="1"/>
              <a:t>Kerajaan</a:t>
            </a:r>
            <a:r>
              <a:rPr lang="en-US" sz="2400" dirty="0"/>
              <a:t> Ternate, </a:t>
            </a:r>
            <a:r>
              <a:rPr lang="en-US" sz="2400" dirty="0" err="1"/>
              <a:t>Tidore</a:t>
            </a:r>
            <a:r>
              <a:rPr lang="en-US" sz="2400" dirty="0"/>
              <a:t>, </a:t>
            </a:r>
            <a:r>
              <a:rPr lang="en-US" sz="2400" dirty="0" err="1"/>
              <a:t>Bacan</a:t>
            </a:r>
            <a:r>
              <a:rPr lang="en-US" sz="2400" dirty="0"/>
              <a:t>, </a:t>
            </a:r>
            <a:r>
              <a:rPr lang="en-US" sz="2400" dirty="0" err="1"/>
              <a:t>Kerajaan</a:t>
            </a:r>
            <a:r>
              <a:rPr lang="en-US" sz="2400" dirty="0"/>
              <a:t> </a:t>
            </a:r>
            <a:r>
              <a:rPr lang="en-US" sz="2400" dirty="0" err="1"/>
              <a:t>Jailolo</a:t>
            </a:r>
            <a:r>
              <a:rPr lang="en-US" sz="2400" dirty="0"/>
              <a:t>, </a:t>
            </a:r>
            <a:r>
              <a:rPr lang="en-US" sz="2400" dirty="0" err="1"/>
              <a:t>dan</a:t>
            </a:r>
            <a:r>
              <a:rPr lang="en-US" sz="2400" dirty="0"/>
              <a:t> </a:t>
            </a:r>
            <a:r>
              <a:rPr lang="en-US" sz="2400" dirty="0" err="1"/>
              <a:t>Kerajaan</a:t>
            </a:r>
            <a:r>
              <a:rPr lang="en-US" sz="2400" dirty="0"/>
              <a:t> Goa </a:t>
            </a:r>
            <a:r>
              <a:rPr lang="en-US" sz="2400" dirty="0" err="1"/>
              <a:t>Makasar</a:t>
            </a:r>
            <a:r>
              <a:rPr lang="en-US" sz="2400" dirty="0"/>
              <a:t>, </a:t>
            </a:r>
            <a:r>
              <a:rPr lang="en-US" sz="2400" dirty="0" err="1"/>
              <a:t>serta</a:t>
            </a:r>
            <a:r>
              <a:rPr lang="en-US" sz="2400" dirty="0"/>
              <a:t> </a:t>
            </a:r>
            <a:r>
              <a:rPr lang="en-US" sz="2400" dirty="0" err="1" smtClean="0"/>
              <a:t>lainnya</a:t>
            </a:r>
            <a:r>
              <a:rPr lang="en-US" sz="2400" dirty="0"/>
              <a:t> </a:t>
            </a:r>
            <a:r>
              <a:rPr lang="en-US" sz="2400" dirty="0" err="1" smtClean="0"/>
              <a:t>semakin</a:t>
            </a:r>
            <a:r>
              <a:rPr lang="en-US" sz="2400" dirty="0" smtClean="0"/>
              <a:t> </a:t>
            </a:r>
            <a:r>
              <a:rPr lang="en-US" sz="2400" dirty="0" err="1"/>
              <a:t>intensif</a:t>
            </a:r>
            <a:r>
              <a:rPr lang="en-US" sz="2400" dirty="0"/>
              <a:t> </a:t>
            </a:r>
            <a:r>
              <a:rPr lang="en-US" sz="2400" dirty="0" err="1"/>
              <a:t>untuk</a:t>
            </a:r>
            <a:r>
              <a:rPr lang="en-US" sz="2400" dirty="0"/>
              <a:t> </a:t>
            </a:r>
            <a:r>
              <a:rPr lang="en-US" sz="2400" dirty="0" err="1"/>
              <a:t>menjalin</a:t>
            </a:r>
            <a:r>
              <a:rPr lang="en-US" sz="2400" dirty="0"/>
              <a:t> </a:t>
            </a:r>
            <a:r>
              <a:rPr lang="en-US" sz="2400" dirty="0" err="1"/>
              <a:t>kerjasama</a:t>
            </a:r>
            <a:r>
              <a:rPr lang="en-US" sz="2400" dirty="0"/>
              <a:t> </a:t>
            </a:r>
            <a:r>
              <a:rPr lang="en-US" sz="2400" dirty="0" err="1"/>
              <a:t>mereka</a:t>
            </a:r>
            <a:r>
              <a:rPr lang="en-US" sz="2400" dirty="0"/>
              <a:t> </a:t>
            </a:r>
            <a:r>
              <a:rPr lang="en-US" sz="2400" dirty="0" err="1"/>
              <a:t>dalam</a:t>
            </a:r>
            <a:r>
              <a:rPr lang="en-US" sz="2400" dirty="0"/>
              <a:t> </a:t>
            </a:r>
            <a:r>
              <a:rPr lang="en-US" sz="2400" dirty="0" err="1"/>
              <a:t>mengusir</a:t>
            </a:r>
            <a:r>
              <a:rPr lang="en-US" sz="2400" dirty="0"/>
              <a:t> </a:t>
            </a:r>
            <a:r>
              <a:rPr lang="en-US" sz="2400" dirty="0" err="1"/>
              <a:t>penjajah</a:t>
            </a:r>
            <a:r>
              <a:rPr lang="en-US" sz="2400" dirty="0"/>
              <a:t> </a:t>
            </a:r>
            <a:r>
              <a:rPr lang="en-US" sz="2400" dirty="0" err="1" smtClean="0"/>
              <a:t>Belanda</a:t>
            </a:r>
            <a:r>
              <a:rPr lang="en-US" sz="2400" dirty="0" smtClean="0"/>
              <a:t>.</a:t>
            </a:r>
            <a:endParaRPr lang="en-US" sz="2400" b="1" dirty="0">
              <a:latin typeface="+mj-lt"/>
            </a:endParaRPr>
          </a:p>
        </p:txBody>
      </p:sp>
      <p:pic>
        <p:nvPicPr>
          <p:cNvPr id="5" name="Picture 4" descr="C:\Users\user\AppData\Local\Microsoft\Windows\Temporary Internet Files\Content.Word\images-7.jpg"/>
          <p:cNvPicPr/>
          <p:nvPr/>
        </p:nvPicPr>
        <p:blipFill>
          <a:blip r:embed="rId2">
            <a:extLst>
              <a:ext uri="{28A0092B-C50C-407E-A947-70E740481C1C}">
                <a14:useLocalDpi xmlns:a14="http://schemas.microsoft.com/office/drawing/2010/main" val="0"/>
              </a:ext>
            </a:extLst>
          </a:blip>
          <a:srcRect/>
          <a:stretch>
            <a:fillRect/>
          </a:stretch>
        </p:blipFill>
        <p:spPr bwMode="auto">
          <a:xfrm>
            <a:off x="7246961" y="216724"/>
            <a:ext cx="4312693" cy="2867670"/>
          </a:xfrm>
          <a:prstGeom prst="rect">
            <a:avLst/>
          </a:prstGeom>
          <a:noFill/>
          <a:ln>
            <a:noFill/>
          </a:ln>
        </p:spPr>
      </p:pic>
    </p:spTree>
    <p:extLst>
      <p:ext uri="{BB962C8B-B14F-4D97-AF65-F5344CB8AC3E}">
        <p14:creationId xmlns:p14="http://schemas.microsoft.com/office/powerpoint/2010/main" val="13025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1)">
                                      <p:cBhvr>
                                        <p:cTn id="7" dur="2000"/>
                                        <p:tgtEl>
                                          <p:spTgt spid="8">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heel(1)">
                                      <p:cBhvr>
                                        <p:cTn id="10" dur="2000"/>
                                        <p:tgtEl>
                                          <p:spTgt spid="8">
                                            <p:txEl>
                                              <p:pRg st="1" end="1"/>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heel(1)">
                                      <p:cBhvr>
                                        <p:cTn id="13"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8365" y="545909"/>
            <a:ext cx="7765576" cy="6032311"/>
          </a:xfrm>
        </p:spPr>
        <p:txBody>
          <a:bodyPr>
            <a:normAutofit/>
          </a:bodyPr>
          <a:lstStyle/>
          <a:p>
            <a:pPr lvl="0"/>
            <a:r>
              <a:rPr lang="en-US" b="1" dirty="0" err="1"/>
              <a:t>Masa</a:t>
            </a:r>
            <a:r>
              <a:rPr lang="en-US" b="1" dirty="0"/>
              <a:t> </a:t>
            </a:r>
            <a:r>
              <a:rPr lang="en-US" b="1" dirty="0" err="1"/>
              <a:t>Penjajahan</a:t>
            </a:r>
            <a:endParaRPr lang="en-US" dirty="0"/>
          </a:p>
          <a:p>
            <a:r>
              <a:rPr lang="en-US" dirty="0" err="1"/>
              <a:t>Pada</a:t>
            </a:r>
            <a:r>
              <a:rPr lang="en-US" dirty="0"/>
              <a:t> </a:t>
            </a:r>
            <a:r>
              <a:rPr lang="en-US" dirty="0" err="1"/>
              <a:t>masa</a:t>
            </a:r>
            <a:r>
              <a:rPr lang="en-US" dirty="0"/>
              <a:t> </a:t>
            </a:r>
            <a:r>
              <a:rPr lang="en-US" dirty="0" err="1"/>
              <a:t>penjajahan</a:t>
            </a:r>
            <a:r>
              <a:rPr lang="en-US" dirty="0"/>
              <a:t> </a:t>
            </a:r>
            <a:r>
              <a:rPr lang="en-US" dirty="0" err="1"/>
              <a:t>tercatat</a:t>
            </a:r>
            <a:r>
              <a:rPr lang="en-US" dirty="0"/>
              <a:t> </a:t>
            </a:r>
            <a:r>
              <a:rPr lang="en-US" dirty="0" err="1"/>
              <a:t>bahwa</a:t>
            </a:r>
            <a:r>
              <a:rPr lang="en-US" dirty="0"/>
              <a:t> </a:t>
            </a:r>
            <a:r>
              <a:rPr lang="en-US" dirty="0" err="1"/>
              <a:t>Belanda</a:t>
            </a:r>
            <a:r>
              <a:rPr lang="en-US" dirty="0"/>
              <a:t> </a:t>
            </a:r>
            <a:r>
              <a:rPr lang="en-US" dirty="0" err="1"/>
              <a:t>berusa</a:t>
            </a:r>
            <a:r>
              <a:rPr lang="en-US" dirty="0"/>
              <a:t> </a:t>
            </a:r>
            <a:r>
              <a:rPr lang="en-US" dirty="0" err="1"/>
              <a:t>dengan</a:t>
            </a:r>
            <a:r>
              <a:rPr lang="en-US" dirty="0"/>
              <a:t> </a:t>
            </a:r>
            <a:r>
              <a:rPr lang="en-US" dirty="0" err="1"/>
              <a:t>keras</a:t>
            </a:r>
            <a:r>
              <a:rPr lang="en-US" dirty="0"/>
              <a:t> </a:t>
            </a:r>
            <a:r>
              <a:rPr lang="en-US" dirty="0" err="1"/>
              <a:t>untuk</a:t>
            </a:r>
            <a:r>
              <a:rPr lang="en-US" dirty="0"/>
              <a:t> </a:t>
            </a:r>
            <a:r>
              <a:rPr lang="en-US" dirty="0" err="1"/>
              <a:t>memperkuat</a:t>
            </a:r>
            <a:r>
              <a:rPr lang="en-US" dirty="0"/>
              <a:t> </a:t>
            </a:r>
            <a:r>
              <a:rPr lang="en-US" dirty="0" err="1"/>
              <a:t>dan</a:t>
            </a:r>
            <a:r>
              <a:rPr lang="en-US" dirty="0"/>
              <a:t> </a:t>
            </a:r>
            <a:r>
              <a:rPr lang="en-US" dirty="0" err="1"/>
              <a:t>mengintensifkan</a:t>
            </a:r>
            <a:r>
              <a:rPr lang="en-US" dirty="0"/>
              <a:t> </a:t>
            </a:r>
            <a:r>
              <a:rPr lang="en-US" dirty="0" err="1"/>
              <a:t>kekuasaannya</a:t>
            </a:r>
            <a:r>
              <a:rPr lang="en-US" dirty="0"/>
              <a:t> di </a:t>
            </a:r>
            <a:r>
              <a:rPr lang="en-US" dirty="0" err="1"/>
              <a:t>seluruh</a:t>
            </a:r>
            <a:r>
              <a:rPr lang="en-US" dirty="0"/>
              <a:t> Indonesia. </a:t>
            </a:r>
            <a:r>
              <a:rPr lang="en-US" dirty="0" err="1"/>
              <a:t>Melihat</a:t>
            </a:r>
            <a:r>
              <a:rPr lang="en-US" dirty="0"/>
              <a:t> </a:t>
            </a:r>
            <a:r>
              <a:rPr lang="en-US" dirty="0" err="1"/>
              <a:t>hal</a:t>
            </a:r>
            <a:r>
              <a:rPr lang="en-US" dirty="0"/>
              <a:t> </a:t>
            </a:r>
            <a:r>
              <a:rPr lang="en-US" dirty="0" err="1"/>
              <a:t>tersebut</a:t>
            </a:r>
            <a:r>
              <a:rPr lang="en-US" dirty="0"/>
              <a:t> </a:t>
            </a:r>
            <a:r>
              <a:rPr lang="en-US" dirty="0" err="1"/>
              <a:t>munculah</a:t>
            </a:r>
            <a:r>
              <a:rPr lang="en-US" dirty="0"/>
              <a:t> </a:t>
            </a:r>
            <a:r>
              <a:rPr lang="en-US" dirty="0" err="1"/>
              <a:t>perlawanan</a:t>
            </a:r>
            <a:r>
              <a:rPr lang="en-US" dirty="0"/>
              <a:t> yang </a:t>
            </a:r>
            <a:r>
              <a:rPr lang="en-US" dirty="0" err="1"/>
              <a:t>masih</a:t>
            </a:r>
            <a:r>
              <a:rPr lang="en-US" dirty="0"/>
              <a:t> </a:t>
            </a:r>
            <a:r>
              <a:rPr lang="en-US" dirty="0" err="1"/>
              <a:t>bersifat</a:t>
            </a:r>
            <a:r>
              <a:rPr lang="en-US" dirty="0"/>
              <a:t> </a:t>
            </a:r>
            <a:r>
              <a:rPr lang="en-US" dirty="0" err="1"/>
              <a:t>kedaerahan</a:t>
            </a:r>
            <a:r>
              <a:rPr lang="en-US" dirty="0"/>
              <a:t>. </a:t>
            </a:r>
            <a:endParaRPr lang="en-US" dirty="0" smtClean="0"/>
          </a:p>
          <a:p>
            <a:r>
              <a:rPr lang="en-US" dirty="0" err="1" smtClean="0"/>
              <a:t>Setelah</a:t>
            </a:r>
            <a:r>
              <a:rPr lang="en-US" dirty="0" smtClean="0"/>
              <a:t> </a:t>
            </a:r>
            <a:r>
              <a:rPr lang="en-US" dirty="0" err="1"/>
              <a:t>Majapahit</a:t>
            </a:r>
            <a:r>
              <a:rPr lang="en-US" dirty="0"/>
              <a:t> </a:t>
            </a:r>
            <a:r>
              <a:rPr lang="en-US" dirty="0" err="1"/>
              <a:t>runtuh</a:t>
            </a:r>
            <a:r>
              <a:rPr lang="en-US" dirty="0"/>
              <a:t>, </a:t>
            </a:r>
            <a:r>
              <a:rPr lang="en-US" dirty="0" err="1"/>
              <a:t>mulailah</a:t>
            </a:r>
            <a:r>
              <a:rPr lang="en-US" dirty="0"/>
              <a:t> </a:t>
            </a:r>
            <a:r>
              <a:rPr lang="en-US" dirty="0" err="1"/>
              <a:t>bermunculan</a:t>
            </a:r>
            <a:r>
              <a:rPr lang="en-US" dirty="0"/>
              <a:t> </a:t>
            </a:r>
            <a:r>
              <a:rPr lang="en-US" dirty="0" err="1"/>
              <a:t>kerajaan-kerajan</a:t>
            </a:r>
            <a:r>
              <a:rPr lang="en-US" dirty="0"/>
              <a:t> </a:t>
            </a:r>
            <a:r>
              <a:rPr lang="en-US" dirty="0" err="1"/>
              <a:t>islam</a:t>
            </a:r>
            <a:r>
              <a:rPr lang="en-US" dirty="0"/>
              <a:t>. </a:t>
            </a:r>
            <a:r>
              <a:rPr lang="en-US" dirty="0" err="1"/>
              <a:t>Pada</a:t>
            </a:r>
            <a:r>
              <a:rPr lang="en-US" dirty="0"/>
              <a:t> </a:t>
            </a:r>
            <a:r>
              <a:rPr lang="en-US" dirty="0" err="1"/>
              <a:t>saat</a:t>
            </a:r>
            <a:r>
              <a:rPr lang="en-US" dirty="0"/>
              <a:t> </a:t>
            </a:r>
            <a:r>
              <a:rPr lang="en-US" dirty="0" err="1"/>
              <a:t>itu</a:t>
            </a:r>
            <a:r>
              <a:rPr lang="en-US" dirty="0"/>
              <a:t> </a:t>
            </a:r>
            <a:r>
              <a:rPr lang="en-US" dirty="0" err="1"/>
              <a:t>juga</a:t>
            </a:r>
            <a:r>
              <a:rPr lang="en-US" dirty="0"/>
              <a:t> </a:t>
            </a:r>
            <a:r>
              <a:rPr lang="en-US" dirty="0" err="1"/>
              <a:t>berdatangan</a:t>
            </a:r>
            <a:r>
              <a:rPr lang="en-US" dirty="0"/>
              <a:t> </a:t>
            </a:r>
            <a:r>
              <a:rPr lang="en-US" dirty="0" err="1"/>
              <a:t>bangsa-bangsa</a:t>
            </a:r>
            <a:r>
              <a:rPr lang="en-US" dirty="0"/>
              <a:t> </a:t>
            </a:r>
            <a:r>
              <a:rPr lang="en-US" dirty="0" err="1"/>
              <a:t>asing</a:t>
            </a:r>
            <a:r>
              <a:rPr lang="en-US" dirty="0"/>
              <a:t> </a:t>
            </a:r>
            <a:r>
              <a:rPr lang="en-US" dirty="0" err="1"/>
              <a:t>seperti</a:t>
            </a:r>
            <a:r>
              <a:rPr lang="en-US" dirty="0"/>
              <a:t> </a:t>
            </a:r>
            <a:r>
              <a:rPr lang="en-US" dirty="0" err="1"/>
              <a:t>Portugis</a:t>
            </a:r>
            <a:r>
              <a:rPr lang="en-US" dirty="0"/>
              <a:t> </a:t>
            </a:r>
            <a:r>
              <a:rPr lang="en-US" dirty="0" err="1"/>
              <a:t>dan</a:t>
            </a:r>
            <a:r>
              <a:rPr lang="en-US" dirty="0"/>
              <a:t> </a:t>
            </a:r>
            <a:r>
              <a:rPr lang="en-US" dirty="0" err="1"/>
              <a:t>Spanyol</a:t>
            </a:r>
            <a:r>
              <a:rPr lang="en-US" dirty="0"/>
              <a:t> </a:t>
            </a:r>
            <a:r>
              <a:rPr lang="en-US" dirty="0" err="1"/>
              <a:t>untuk</a:t>
            </a:r>
            <a:r>
              <a:rPr lang="en-US" dirty="0"/>
              <a:t> </a:t>
            </a:r>
            <a:r>
              <a:rPr lang="en-US" dirty="0" err="1"/>
              <a:t>mencari</a:t>
            </a:r>
            <a:r>
              <a:rPr lang="en-US" dirty="0"/>
              <a:t> </a:t>
            </a:r>
            <a:r>
              <a:rPr lang="en-US" dirty="0" err="1"/>
              <a:t>rempah-rempah</a:t>
            </a:r>
            <a:r>
              <a:rPr lang="en-US" dirty="0"/>
              <a:t>. </a:t>
            </a:r>
            <a:r>
              <a:rPr lang="en-US" dirty="0" err="1"/>
              <a:t>Untuk</a:t>
            </a:r>
            <a:r>
              <a:rPr lang="en-US" dirty="0"/>
              <a:t> </a:t>
            </a:r>
            <a:r>
              <a:rPr lang="en-US" dirty="0" err="1"/>
              <a:t>menghindarkan</a:t>
            </a:r>
            <a:r>
              <a:rPr lang="en-US" dirty="0"/>
              <a:t> </a:t>
            </a:r>
            <a:r>
              <a:rPr lang="en-US" dirty="0" err="1"/>
              <a:t>persaingan</a:t>
            </a:r>
            <a:r>
              <a:rPr lang="en-US" dirty="0"/>
              <a:t>, </a:t>
            </a:r>
            <a:r>
              <a:rPr lang="en-US" dirty="0" err="1"/>
              <a:t>Belanda</a:t>
            </a:r>
            <a:r>
              <a:rPr lang="en-US" dirty="0"/>
              <a:t> </a:t>
            </a:r>
            <a:r>
              <a:rPr lang="en-US" dirty="0" err="1"/>
              <a:t>mendirikan</a:t>
            </a:r>
            <a:r>
              <a:rPr lang="en-US" dirty="0"/>
              <a:t> </a:t>
            </a:r>
            <a:r>
              <a:rPr lang="en-US" dirty="0" err="1"/>
              <a:t>suatu</a:t>
            </a:r>
            <a:r>
              <a:rPr lang="en-US" dirty="0"/>
              <a:t> </a:t>
            </a:r>
            <a:r>
              <a:rPr lang="en-US" dirty="0" err="1"/>
              <a:t>perserikatan</a:t>
            </a:r>
            <a:r>
              <a:rPr lang="en-US" dirty="0"/>
              <a:t> </a:t>
            </a:r>
            <a:r>
              <a:rPr lang="en-US" dirty="0" err="1"/>
              <a:t>dagang</a:t>
            </a:r>
            <a:r>
              <a:rPr lang="en-US" dirty="0"/>
              <a:t> yang </a:t>
            </a:r>
            <a:r>
              <a:rPr lang="en-US" dirty="0" err="1"/>
              <a:t>diberi</a:t>
            </a:r>
            <a:r>
              <a:rPr lang="en-US" dirty="0"/>
              <a:t> </a:t>
            </a:r>
            <a:r>
              <a:rPr lang="en-US" dirty="0" err="1"/>
              <a:t>nama</a:t>
            </a:r>
            <a:r>
              <a:rPr lang="en-US" dirty="0"/>
              <a:t> VOC. </a:t>
            </a:r>
            <a:r>
              <a:rPr lang="en-US" dirty="0" err="1"/>
              <a:t>Seiring</a:t>
            </a:r>
            <a:r>
              <a:rPr lang="en-US" dirty="0"/>
              <a:t> </a:t>
            </a:r>
            <a:r>
              <a:rPr lang="en-US" dirty="0" err="1"/>
              <a:t>berjalannya</a:t>
            </a:r>
            <a:r>
              <a:rPr lang="en-US" dirty="0"/>
              <a:t> </a:t>
            </a:r>
            <a:r>
              <a:rPr lang="en-US" dirty="0" err="1"/>
              <a:t>waktu</a:t>
            </a:r>
            <a:r>
              <a:rPr lang="en-US" dirty="0"/>
              <a:t>, VOC </a:t>
            </a:r>
            <a:r>
              <a:rPr lang="en-US" dirty="0" err="1"/>
              <a:t>mulai</a:t>
            </a:r>
            <a:r>
              <a:rPr lang="en-US" dirty="0"/>
              <a:t> </a:t>
            </a:r>
            <a:r>
              <a:rPr lang="en-US" dirty="0" err="1"/>
              <a:t>melakukan</a:t>
            </a:r>
            <a:r>
              <a:rPr lang="en-US" dirty="0"/>
              <a:t> </a:t>
            </a:r>
            <a:r>
              <a:rPr lang="en-US" dirty="0" err="1"/>
              <a:t>paksaan-paksaan</a:t>
            </a:r>
            <a:r>
              <a:rPr lang="en-US" dirty="0"/>
              <a:t> </a:t>
            </a:r>
            <a:r>
              <a:rPr lang="en-US" dirty="0" err="1"/>
              <a:t>sehingga</a:t>
            </a:r>
            <a:r>
              <a:rPr lang="en-US" dirty="0"/>
              <a:t> </a:t>
            </a:r>
            <a:r>
              <a:rPr lang="en-US" dirty="0" err="1"/>
              <a:t>rakyat</a:t>
            </a:r>
            <a:r>
              <a:rPr lang="en-US" dirty="0"/>
              <a:t> </a:t>
            </a:r>
            <a:r>
              <a:rPr lang="en-US" dirty="0" err="1"/>
              <a:t>dari</a:t>
            </a:r>
            <a:r>
              <a:rPr lang="en-US" dirty="0"/>
              <a:t> </a:t>
            </a:r>
            <a:r>
              <a:rPr lang="en-US" dirty="0" err="1"/>
              <a:t>berbagai</a:t>
            </a:r>
            <a:r>
              <a:rPr lang="en-US" dirty="0"/>
              <a:t> </a:t>
            </a:r>
            <a:r>
              <a:rPr lang="en-US" dirty="0" err="1"/>
              <a:t>daerah</a:t>
            </a:r>
            <a:r>
              <a:rPr lang="en-US" dirty="0"/>
              <a:t> </a:t>
            </a:r>
            <a:r>
              <a:rPr lang="en-US" dirty="0" err="1"/>
              <a:t>melakukan</a:t>
            </a:r>
            <a:r>
              <a:rPr lang="en-US" dirty="0"/>
              <a:t> </a:t>
            </a:r>
            <a:r>
              <a:rPr lang="en-US" dirty="0" err="1"/>
              <a:t>perlawanan</a:t>
            </a:r>
            <a:r>
              <a:rPr lang="en-US" dirty="0" smtClean="0"/>
              <a:t>. Dari </a:t>
            </a:r>
            <a:r>
              <a:rPr lang="en-US" dirty="0" err="1" smtClean="0"/>
              <a:t>penjajahan</a:t>
            </a:r>
            <a:r>
              <a:rPr lang="en-US" dirty="0" smtClean="0"/>
              <a:t> </a:t>
            </a:r>
            <a:r>
              <a:rPr lang="en-US" dirty="0" err="1" smtClean="0"/>
              <a:t>tersebut</a:t>
            </a:r>
            <a:r>
              <a:rPr lang="en-US" dirty="0" smtClean="0"/>
              <a:t> </a:t>
            </a:r>
            <a:r>
              <a:rPr lang="en-US" dirty="0" err="1" smtClean="0"/>
              <a:t>nilai-nilai</a:t>
            </a:r>
            <a:r>
              <a:rPr lang="en-US" dirty="0" smtClean="0"/>
              <a:t> </a:t>
            </a:r>
            <a:r>
              <a:rPr lang="en-US" dirty="0" err="1" smtClean="0"/>
              <a:t>Pancasila</a:t>
            </a:r>
            <a:r>
              <a:rPr lang="en-US" dirty="0" smtClean="0"/>
              <a:t> yang </a:t>
            </a:r>
            <a:r>
              <a:rPr lang="en-US" dirty="0" err="1" smtClean="0"/>
              <a:t>sebelumnya</a:t>
            </a:r>
            <a:r>
              <a:rPr lang="en-US" dirty="0" smtClean="0"/>
              <a:t> di </a:t>
            </a:r>
            <a:r>
              <a:rPr lang="en-US" dirty="0" err="1" smtClean="0"/>
              <a:t>bumihanguskan</a:t>
            </a:r>
            <a:r>
              <a:rPr lang="en-US" dirty="0" smtClean="0"/>
              <a:t> </a:t>
            </a:r>
            <a:r>
              <a:rPr lang="en-US" dirty="0" err="1" smtClean="0"/>
              <a:t>oleh</a:t>
            </a:r>
            <a:r>
              <a:rPr lang="en-US" dirty="0" smtClean="0"/>
              <a:t> </a:t>
            </a:r>
            <a:r>
              <a:rPr lang="en-US" dirty="0" err="1" smtClean="0"/>
              <a:t>Belanda</a:t>
            </a:r>
            <a:r>
              <a:rPr lang="en-US" dirty="0" smtClean="0"/>
              <a:t> </a:t>
            </a:r>
            <a:r>
              <a:rPr lang="en-US" dirty="0" err="1" smtClean="0"/>
              <a:t>dan</a:t>
            </a:r>
            <a:r>
              <a:rPr lang="en-US" dirty="0" smtClean="0"/>
              <a:t> </a:t>
            </a:r>
            <a:r>
              <a:rPr lang="en-US" dirty="0" err="1" smtClean="0"/>
              <a:t>penjajah</a:t>
            </a:r>
            <a:r>
              <a:rPr lang="en-US" dirty="0" smtClean="0"/>
              <a:t> </a:t>
            </a:r>
            <a:r>
              <a:rPr lang="en-US" dirty="0" err="1" smtClean="0"/>
              <a:t>lainnya</a:t>
            </a:r>
            <a:r>
              <a:rPr lang="en-US" dirty="0" smtClean="0"/>
              <a:t> </a:t>
            </a:r>
            <a:r>
              <a:rPr lang="en-US" dirty="0" err="1" smtClean="0"/>
              <a:t>lahirkembali</a:t>
            </a:r>
            <a:r>
              <a:rPr lang="en-US" dirty="0" smtClean="0"/>
              <a:t> </a:t>
            </a:r>
            <a:r>
              <a:rPr lang="en-US" dirty="0" err="1" smtClean="0"/>
              <a:t>dengan</a:t>
            </a:r>
            <a:r>
              <a:rPr lang="en-US" dirty="0" smtClean="0"/>
              <a:t> </a:t>
            </a:r>
            <a:r>
              <a:rPr lang="en-US" dirty="0" err="1" smtClean="0"/>
              <a:t>semangat</a:t>
            </a:r>
            <a:r>
              <a:rPr lang="en-US" dirty="0" smtClean="0"/>
              <a:t> </a:t>
            </a:r>
            <a:r>
              <a:rPr lang="en-US" dirty="0" err="1" smtClean="0"/>
              <a:t>kemerdekaan</a:t>
            </a:r>
            <a:r>
              <a:rPr lang="en-US" dirty="0" smtClean="0"/>
              <a:t> </a:t>
            </a:r>
            <a:r>
              <a:rPr lang="en-US" dirty="0" err="1" smtClean="0"/>
              <a:t>dan</a:t>
            </a:r>
            <a:r>
              <a:rPr lang="en-US" dirty="0" smtClean="0"/>
              <a:t> </a:t>
            </a:r>
            <a:r>
              <a:rPr lang="en-US" dirty="0" err="1" smtClean="0"/>
              <a:t>menyatukan</a:t>
            </a:r>
            <a:r>
              <a:rPr lang="en-US" dirty="0" smtClean="0"/>
              <a:t> </a:t>
            </a:r>
            <a:r>
              <a:rPr lang="en-US" dirty="0" err="1" smtClean="0"/>
              <a:t>bangsa</a:t>
            </a:r>
            <a:r>
              <a:rPr lang="en-US" dirty="0" smtClean="0"/>
              <a:t> Indonesia </a:t>
            </a:r>
            <a:r>
              <a:rPr lang="en-US" dirty="0" err="1" smtClean="0"/>
              <a:t>untuk</a:t>
            </a:r>
            <a:r>
              <a:rPr lang="en-US" dirty="0" smtClean="0"/>
              <a:t> </a:t>
            </a:r>
            <a:r>
              <a:rPr lang="en-US" dirty="0" err="1" smtClean="0"/>
              <a:t>bersama-sama</a:t>
            </a:r>
            <a:r>
              <a:rPr lang="en-US" dirty="0" smtClean="0"/>
              <a:t> </a:t>
            </a:r>
            <a:r>
              <a:rPr lang="en-US" dirty="0" err="1" smtClean="0"/>
              <a:t>menjadi</a:t>
            </a:r>
            <a:r>
              <a:rPr lang="en-US" dirty="0" smtClean="0"/>
              <a:t> </a:t>
            </a:r>
            <a:r>
              <a:rPr lang="en-US" dirty="0" err="1" smtClean="0"/>
              <a:t>Bangsa</a:t>
            </a:r>
            <a:r>
              <a:rPr lang="en-US" dirty="0" smtClean="0"/>
              <a:t> yang </a:t>
            </a:r>
            <a:r>
              <a:rPr lang="en-US" dirty="0" err="1" smtClean="0"/>
              <a:t>merdeka</a:t>
            </a:r>
            <a:endParaRPr lang="en-US" dirty="0"/>
          </a:p>
          <a:p>
            <a:endParaRPr lang="en-US" dirty="0"/>
          </a:p>
        </p:txBody>
      </p:sp>
      <p:pic>
        <p:nvPicPr>
          <p:cNvPr id="4" name="Picture 3" descr="C:\Users\user\AppData\Local\Microsoft\Windows\Temporary Internet Files\Content.Word\images-9.jpg"/>
          <p:cNvPicPr/>
          <p:nvPr/>
        </p:nvPicPr>
        <p:blipFill>
          <a:blip r:embed="rId2">
            <a:extLst>
              <a:ext uri="{28A0092B-C50C-407E-A947-70E740481C1C}">
                <a14:useLocalDpi xmlns:a14="http://schemas.microsoft.com/office/drawing/2010/main" val="0"/>
              </a:ext>
            </a:extLst>
          </a:blip>
          <a:srcRect/>
          <a:stretch>
            <a:fillRect/>
          </a:stretch>
        </p:blipFill>
        <p:spPr bwMode="auto">
          <a:xfrm>
            <a:off x="8297840" y="140236"/>
            <a:ext cx="3777496" cy="2998749"/>
          </a:xfrm>
          <a:prstGeom prst="rect">
            <a:avLst/>
          </a:prstGeom>
          <a:noFill/>
          <a:ln>
            <a:noFill/>
          </a:ln>
        </p:spPr>
      </p:pic>
      <p:pic>
        <p:nvPicPr>
          <p:cNvPr id="5" name="Picture 4" descr="C:\Users\user\AppData\Local\Microsoft\Windows\Temporary Internet Files\Content.Word\images-1.jpg"/>
          <p:cNvPicPr/>
          <p:nvPr/>
        </p:nvPicPr>
        <p:blipFill>
          <a:blip r:embed="rId3">
            <a:extLst>
              <a:ext uri="{28A0092B-C50C-407E-A947-70E740481C1C}">
                <a14:useLocalDpi xmlns:a14="http://schemas.microsoft.com/office/drawing/2010/main" val="0"/>
              </a:ext>
            </a:extLst>
          </a:blip>
          <a:srcRect/>
          <a:stretch>
            <a:fillRect/>
          </a:stretch>
        </p:blipFill>
        <p:spPr bwMode="auto">
          <a:xfrm>
            <a:off x="8297840" y="3284936"/>
            <a:ext cx="3777496" cy="3375171"/>
          </a:xfrm>
          <a:prstGeom prst="rect">
            <a:avLst/>
          </a:prstGeom>
          <a:noFill/>
          <a:ln>
            <a:noFill/>
          </a:ln>
        </p:spPr>
      </p:pic>
    </p:spTree>
    <p:extLst>
      <p:ext uri="{BB962C8B-B14F-4D97-AF65-F5344CB8AC3E}">
        <p14:creationId xmlns:p14="http://schemas.microsoft.com/office/powerpoint/2010/main" val="42109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solidFill>
            <a:schemeClr val="bg1"/>
          </a:solidFill>
          <a:ln>
            <a:noFill/>
          </a:ln>
          <a:effectLst/>
        </p:spPr>
      </p:sp>
      <p:cxnSp>
        <p:nvCxnSpPr>
          <p:cNvPr id="20" name="Straight Connector 19"/>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Rectangle 20"/>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p:cNvPicPr>
            <a:picLocks noChangeAspect="1"/>
          </p:cNvPicPr>
          <p:nvPr/>
        </p:nvPicPr>
        <p:blipFill rotWithShape="1">
          <a:blip r:embed="rId2">
            <a:extLst/>
          </a:blip>
          <a:srcRect b="26471"/>
          <a:stretch/>
        </p:blipFill>
        <p:spPr>
          <a:xfrm>
            <a:off x="20" y="9"/>
            <a:ext cx="12191980" cy="4954127"/>
          </a:xfrm>
          <a:prstGeom prst="rect">
            <a:avLst/>
          </a:prstGeom>
        </p:spPr>
      </p:pic>
      <p:sp>
        <p:nvSpPr>
          <p:cNvPr id="4" name="Title 3"/>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pc="200" dirty="0" err="1"/>
              <a:t>Perumusan</a:t>
            </a:r>
            <a:r>
              <a:rPr lang="en-US" spc="200" dirty="0"/>
              <a:t> </a:t>
            </a:r>
            <a:r>
              <a:rPr lang="en-US" spc="200" dirty="0" err="1"/>
              <a:t>pancasila</a:t>
            </a:r>
            <a:endParaRPr lang="en-US" spc="200" dirty="0"/>
          </a:p>
        </p:txBody>
      </p:sp>
    </p:spTree>
    <p:extLst>
      <p:ext uri="{BB962C8B-B14F-4D97-AF65-F5344CB8AC3E}">
        <p14:creationId xmlns:p14="http://schemas.microsoft.com/office/powerpoint/2010/main" val="1565278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3"/>
          <p:cNvPicPr>
            <a:picLocks noChangeAspect="1"/>
          </p:cNvPicPr>
          <p:nvPr/>
        </p:nvPicPr>
        <p:blipFill rotWithShape="1">
          <a:blip r:embed="rId2"/>
          <a:srcRect t="8537"/>
          <a:stretch/>
        </p:blipFill>
        <p:spPr>
          <a:xfrm>
            <a:off x="20" y="10"/>
            <a:ext cx="12191980" cy="6857990"/>
          </a:xfrm>
          <a:prstGeom prst="rect">
            <a:avLst/>
          </a:prstGeom>
        </p:spPr>
      </p:pic>
      <p:sp>
        <p:nvSpPr>
          <p:cNvPr id="14" name="Rectangle 9"/>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7552265" cy="6858000"/>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0"/>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8" y="585216"/>
            <a:ext cx="6066816" cy="1499616"/>
          </a:xfrm>
        </p:spPr>
        <p:txBody>
          <a:bodyPr>
            <a:normAutofit/>
          </a:bodyPr>
          <a:lstStyle/>
          <a:p>
            <a:r>
              <a:rPr lang="id-ID">
                <a:solidFill>
                  <a:srgbClr val="000000"/>
                </a:solidFill>
              </a:rPr>
              <a:t>Sidang bpupki</a:t>
            </a:r>
          </a:p>
        </p:txBody>
      </p:sp>
      <p:sp>
        <p:nvSpPr>
          <p:cNvPr id="16" name="Content Placeholder 7"/>
          <p:cNvSpPr>
            <a:spLocks noGrp="1"/>
          </p:cNvSpPr>
          <p:nvPr>
            <p:ph idx="1"/>
          </p:nvPr>
        </p:nvSpPr>
        <p:spPr>
          <a:xfrm>
            <a:off x="1024128" y="2286000"/>
            <a:ext cx="6066816" cy="4023360"/>
          </a:xfrm>
        </p:spPr>
        <p:txBody>
          <a:bodyPr>
            <a:normAutofit/>
          </a:bodyPr>
          <a:lstStyle/>
          <a:p>
            <a:r>
              <a:rPr lang="en-US" dirty="0" err="1">
                <a:solidFill>
                  <a:schemeClr val="bg1"/>
                </a:solidFill>
              </a:rPr>
              <a:t>Pada</a:t>
            </a:r>
            <a:r>
              <a:rPr lang="en-US" dirty="0">
                <a:solidFill>
                  <a:schemeClr val="bg1"/>
                </a:solidFill>
              </a:rPr>
              <a:t> </a:t>
            </a:r>
            <a:r>
              <a:rPr lang="en-US" dirty="0" err="1">
                <a:solidFill>
                  <a:schemeClr val="bg1"/>
                </a:solidFill>
              </a:rPr>
              <a:t>tanggal</a:t>
            </a:r>
            <a:r>
              <a:rPr lang="en-US" dirty="0">
                <a:solidFill>
                  <a:schemeClr val="bg1"/>
                </a:solidFill>
              </a:rPr>
              <a:t> </a:t>
            </a:r>
            <a:r>
              <a:rPr lang="en-US" dirty="0">
                <a:solidFill>
                  <a:schemeClr val="bg1"/>
                </a:solidFill>
                <a:hlinkClick r:id="rId3" tooltip="28 Mei"/>
              </a:rPr>
              <a:t>28 Mei</a:t>
            </a:r>
            <a:r>
              <a:rPr lang="en-US" dirty="0">
                <a:solidFill>
                  <a:schemeClr val="bg1"/>
                </a:solidFill>
              </a:rPr>
              <a:t> </a:t>
            </a:r>
            <a:r>
              <a:rPr lang="en-US" dirty="0">
                <a:solidFill>
                  <a:schemeClr val="bg1"/>
                </a:solidFill>
                <a:hlinkClick r:id="rId4" tooltip="1945"/>
              </a:rPr>
              <a:t>1945</a:t>
            </a:r>
            <a:r>
              <a:rPr lang="en-US" dirty="0">
                <a:solidFill>
                  <a:schemeClr val="bg1"/>
                </a:solidFill>
              </a:rPr>
              <a:t>, </a:t>
            </a:r>
            <a:r>
              <a:rPr lang="en-US" dirty="0" err="1">
                <a:solidFill>
                  <a:schemeClr val="bg1"/>
                </a:solidFill>
              </a:rPr>
              <a:t>diadakan</a:t>
            </a:r>
            <a:r>
              <a:rPr lang="en-US" dirty="0">
                <a:solidFill>
                  <a:schemeClr val="bg1"/>
                </a:solidFill>
              </a:rPr>
              <a:t> </a:t>
            </a:r>
            <a:r>
              <a:rPr lang="en-US" dirty="0" err="1">
                <a:solidFill>
                  <a:schemeClr val="bg1"/>
                </a:solidFill>
              </a:rPr>
              <a:t>upacara</a:t>
            </a:r>
            <a:r>
              <a:rPr lang="en-US" dirty="0">
                <a:solidFill>
                  <a:schemeClr val="bg1"/>
                </a:solidFill>
              </a:rPr>
              <a:t> </a:t>
            </a:r>
            <a:r>
              <a:rPr lang="en-US" dirty="0" err="1">
                <a:solidFill>
                  <a:schemeClr val="bg1"/>
                </a:solidFill>
              </a:rPr>
              <a:t>pelantikan</a:t>
            </a:r>
            <a:r>
              <a:rPr lang="en-US" dirty="0">
                <a:solidFill>
                  <a:schemeClr val="bg1"/>
                </a:solidFill>
              </a:rPr>
              <a:t> </a:t>
            </a:r>
            <a:r>
              <a:rPr lang="en-US" dirty="0" err="1">
                <a:solidFill>
                  <a:schemeClr val="bg1"/>
                </a:solidFill>
              </a:rPr>
              <a:t>dan</a:t>
            </a:r>
            <a:r>
              <a:rPr lang="en-US" dirty="0">
                <a:solidFill>
                  <a:schemeClr val="bg1"/>
                </a:solidFill>
              </a:rPr>
              <a:t> </a:t>
            </a:r>
            <a:r>
              <a:rPr lang="en-US" dirty="0" err="1">
                <a:solidFill>
                  <a:schemeClr val="bg1"/>
                </a:solidFill>
              </a:rPr>
              <a:t>sekaligus</a:t>
            </a:r>
            <a:r>
              <a:rPr lang="en-US" dirty="0">
                <a:solidFill>
                  <a:schemeClr val="bg1"/>
                </a:solidFill>
              </a:rPr>
              <a:t> </a:t>
            </a:r>
            <a:r>
              <a:rPr lang="en-US" dirty="0" err="1">
                <a:solidFill>
                  <a:schemeClr val="bg1"/>
                </a:solidFill>
              </a:rPr>
              <a:t>seremonial</a:t>
            </a:r>
            <a:r>
              <a:rPr lang="en-US" dirty="0">
                <a:solidFill>
                  <a:schemeClr val="bg1"/>
                </a:solidFill>
              </a:rPr>
              <a:t> </a:t>
            </a:r>
            <a:r>
              <a:rPr lang="en-US" dirty="0" err="1">
                <a:solidFill>
                  <a:schemeClr val="bg1"/>
                </a:solidFill>
              </a:rPr>
              <a:t>pembukaan</a:t>
            </a:r>
            <a:r>
              <a:rPr lang="en-US" dirty="0">
                <a:solidFill>
                  <a:schemeClr val="bg1"/>
                </a:solidFill>
              </a:rPr>
              <a:t> masa </a:t>
            </a:r>
            <a:r>
              <a:rPr lang="en-US" dirty="0" err="1">
                <a:solidFill>
                  <a:schemeClr val="bg1"/>
                </a:solidFill>
              </a:rPr>
              <a:t>persidangan</a:t>
            </a:r>
            <a:r>
              <a:rPr lang="en-US" dirty="0">
                <a:solidFill>
                  <a:schemeClr val="bg1"/>
                </a:solidFill>
              </a:rPr>
              <a:t> BPUPKI yang </a:t>
            </a:r>
            <a:r>
              <a:rPr lang="en-US" dirty="0" err="1">
                <a:solidFill>
                  <a:schemeClr val="bg1"/>
                </a:solidFill>
              </a:rPr>
              <a:t>pertama</a:t>
            </a:r>
            <a:r>
              <a:rPr lang="en-US" dirty="0">
                <a:solidFill>
                  <a:schemeClr val="bg1"/>
                </a:solidFill>
              </a:rPr>
              <a:t> di </a:t>
            </a:r>
            <a:r>
              <a:rPr lang="en-US" dirty="0" err="1">
                <a:solidFill>
                  <a:schemeClr val="bg1"/>
                </a:solidFill>
              </a:rPr>
              <a:t>gedung</a:t>
            </a:r>
            <a:r>
              <a:rPr lang="en-US" dirty="0">
                <a:solidFill>
                  <a:schemeClr val="bg1"/>
                </a:solidFill>
              </a:rPr>
              <a:t> "</a:t>
            </a:r>
            <a:r>
              <a:rPr lang="en-US" i="1" dirty="0">
                <a:solidFill>
                  <a:schemeClr val="bg1"/>
                </a:solidFill>
              </a:rPr>
              <a:t>Chuo </a:t>
            </a:r>
            <a:r>
              <a:rPr lang="en-US" i="1" dirty="0" err="1">
                <a:solidFill>
                  <a:schemeClr val="bg1"/>
                </a:solidFill>
              </a:rPr>
              <a:t>Sangi</a:t>
            </a:r>
            <a:r>
              <a:rPr lang="en-US" i="1" dirty="0">
                <a:solidFill>
                  <a:schemeClr val="bg1"/>
                </a:solidFill>
              </a:rPr>
              <a:t> In</a:t>
            </a:r>
            <a:r>
              <a:rPr lang="en-US" dirty="0">
                <a:solidFill>
                  <a:schemeClr val="bg1"/>
                </a:solidFill>
              </a:rPr>
              <a:t>“</a:t>
            </a:r>
            <a:r>
              <a:rPr lang="id-ID" dirty="0">
                <a:solidFill>
                  <a:schemeClr val="bg1"/>
                </a:solidFill>
              </a:rPr>
              <a:t>, sekarang dikenal dengan Gedung Pancasila, </a:t>
            </a:r>
            <a:r>
              <a:rPr lang="en-US" dirty="0">
                <a:solidFill>
                  <a:schemeClr val="bg1"/>
                </a:solidFill>
              </a:rPr>
              <a:t>yang </a:t>
            </a:r>
            <a:r>
              <a:rPr lang="en-US" dirty="0" err="1">
                <a:solidFill>
                  <a:schemeClr val="bg1"/>
                </a:solidFill>
              </a:rPr>
              <a:t>berlokasi</a:t>
            </a:r>
            <a:r>
              <a:rPr lang="en-US" dirty="0">
                <a:solidFill>
                  <a:schemeClr val="bg1"/>
                </a:solidFill>
              </a:rPr>
              <a:t> di </a:t>
            </a:r>
            <a:r>
              <a:rPr lang="en-US" dirty="0" err="1">
                <a:solidFill>
                  <a:schemeClr val="bg1"/>
                </a:solidFill>
              </a:rPr>
              <a:t>Jalan</a:t>
            </a:r>
            <a:r>
              <a:rPr lang="en-US" dirty="0">
                <a:solidFill>
                  <a:schemeClr val="bg1"/>
                </a:solidFill>
              </a:rPr>
              <a:t> </a:t>
            </a:r>
            <a:r>
              <a:rPr lang="en-US" dirty="0" err="1">
                <a:solidFill>
                  <a:schemeClr val="bg1"/>
                </a:solidFill>
              </a:rPr>
              <a:t>Pejambon</a:t>
            </a:r>
            <a:r>
              <a:rPr lang="en-US" dirty="0">
                <a:solidFill>
                  <a:schemeClr val="bg1"/>
                </a:solidFill>
              </a:rPr>
              <a:t> 6 – </a:t>
            </a:r>
            <a:r>
              <a:rPr lang="en-US" dirty="0">
                <a:solidFill>
                  <a:schemeClr val="bg1"/>
                </a:solidFill>
                <a:hlinkClick r:id="rId5" tooltip="Jakarta"/>
              </a:rPr>
              <a:t>Jakarta</a:t>
            </a:r>
            <a:endParaRPr lang="id-ID" dirty="0">
              <a:solidFill>
                <a:schemeClr val="bg1"/>
              </a:solidFill>
            </a:endParaRPr>
          </a:p>
          <a:p>
            <a:r>
              <a:rPr lang="en-US" dirty="0">
                <a:solidFill>
                  <a:schemeClr val="bg1"/>
                </a:solidFill>
              </a:rPr>
              <a:t>P</a:t>
            </a:r>
            <a:r>
              <a:rPr lang="id-ID" dirty="0">
                <a:solidFill>
                  <a:schemeClr val="bg1"/>
                </a:solidFill>
              </a:rPr>
              <a:t>ersidangan di lakukan dari 29 Mei hingga 1 Juni, tujuan persidangan untuk membahas dasar negara dan bentuk negara.</a:t>
            </a:r>
          </a:p>
        </p:txBody>
      </p:sp>
    </p:spTree>
    <p:extLst>
      <p:ext uri="{BB962C8B-B14F-4D97-AF65-F5344CB8AC3E}">
        <p14:creationId xmlns:p14="http://schemas.microsoft.com/office/powerpoint/2010/main" val="50912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468548"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srcRect t="8910" r="2" b="18161"/>
          <a:stretch/>
        </p:blipFill>
        <p:spPr>
          <a:xfrm>
            <a:off x="5468548" y="10"/>
            <a:ext cx="6723452" cy="6857990"/>
          </a:xfrm>
          <a:prstGeom prst="rect">
            <a:avLst/>
          </a:prstGeom>
        </p:spPr>
      </p:pic>
      <p:cxnSp>
        <p:nvCxnSpPr>
          <p:cNvPr id="7" name="Straight Connector 6"/>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9" y="585216"/>
            <a:ext cx="3779085" cy="1499616"/>
          </a:xfrm>
        </p:spPr>
        <p:txBody>
          <a:bodyPr>
            <a:normAutofit/>
          </a:bodyPr>
          <a:lstStyle/>
          <a:p>
            <a:pPr>
              <a:lnSpc>
                <a:spcPct val="60000"/>
              </a:lnSpc>
            </a:pPr>
            <a:r>
              <a:rPr lang="id-ID" sz="3500">
                <a:solidFill>
                  <a:srgbClr val="FFFFFF"/>
                </a:solidFill>
              </a:rPr>
              <a:t>Tokoh yang memberikan pendapat tentang dasar negara</a:t>
            </a:r>
          </a:p>
        </p:txBody>
      </p:sp>
      <p:sp>
        <p:nvSpPr>
          <p:cNvPr id="3" name="Content Placeholder 2"/>
          <p:cNvSpPr>
            <a:spLocks noGrp="1"/>
          </p:cNvSpPr>
          <p:nvPr>
            <p:ph idx="1"/>
          </p:nvPr>
        </p:nvSpPr>
        <p:spPr>
          <a:xfrm>
            <a:off x="1024129" y="2286000"/>
            <a:ext cx="3791711" cy="3931920"/>
          </a:xfrm>
        </p:spPr>
        <p:txBody>
          <a:bodyPr>
            <a:normAutofit/>
          </a:bodyPr>
          <a:lstStyle/>
          <a:p>
            <a:r>
              <a:rPr lang="id-ID">
                <a:solidFill>
                  <a:srgbClr val="FFFFFF"/>
                </a:solidFill>
              </a:rPr>
              <a:t>29 Mei 1945 : Mr. Prof. Muhammad Yamin.</a:t>
            </a:r>
          </a:p>
          <a:p>
            <a:r>
              <a:rPr lang="en-US" i="1">
                <a:solidFill>
                  <a:srgbClr val="FFFFFF"/>
                </a:solidFill>
              </a:rPr>
              <a:t>1. Peri Kebangsaan; </a:t>
            </a:r>
            <a:endParaRPr lang="id-ID" i="1">
              <a:solidFill>
                <a:srgbClr val="FFFFFF"/>
              </a:solidFill>
            </a:endParaRPr>
          </a:p>
          <a:p>
            <a:r>
              <a:rPr lang="en-US" i="1">
                <a:solidFill>
                  <a:srgbClr val="FFFFFF"/>
                </a:solidFill>
              </a:rPr>
              <a:t>2. Peri Kemanusiaan; </a:t>
            </a:r>
            <a:endParaRPr lang="id-ID" i="1">
              <a:solidFill>
                <a:srgbClr val="FFFFFF"/>
              </a:solidFill>
            </a:endParaRPr>
          </a:p>
          <a:p>
            <a:r>
              <a:rPr lang="en-US" i="1">
                <a:solidFill>
                  <a:srgbClr val="FFFFFF"/>
                </a:solidFill>
              </a:rPr>
              <a:t>3. Peri Ketuhanan; </a:t>
            </a:r>
            <a:endParaRPr lang="id-ID" i="1">
              <a:solidFill>
                <a:srgbClr val="FFFFFF"/>
              </a:solidFill>
            </a:endParaRPr>
          </a:p>
          <a:p>
            <a:r>
              <a:rPr lang="en-US" i="1">
                <a:solidFill>
                  <a:srgbClr val="FFFFFF"/>
                </a:solidFill>
              </a:rPr>
              <a:t>4. Peri Kerakyatan; dan </a:t>
            </a:r>
            <a:endParaRPr lang="id-ID" i="1">
              <a:solidFill>
                <a:srgbClr val="FFFFFF"/>
              </a:solidFill>
            </a:endParaRPr>
          </a:p>
          <a:p>
            <a:r>
              <a:rPr lang="en-US" i="1">
                <a:solidFill>
                  <a:srgbClr val="FFFFFF"/>
                </a:solidFill>
              </a:rPr>
              <a:t>5. Kesejahteraan Rakyat</a:t>
            </a:r>
            <a:endParaRPr lang="id-ID" i="1">
              <a:solidFill>
                <a:srgbClr val="FFFFFF"/>
              </a:solidFill>
            </a:endParaRPr>
          </a:p>
          <a:p>
            <a:endParaRPr lang="id-ID">
              <a:solidFill>
                <a:srgbClr val="FFFFFF"/>
              </a:solidFill>
            </a:endParaRPr>
          </a:p>
        </p:txBody>
      </p:sp>
    </p:spTree>
    <p:extLst>
      <p:ext uri="{BB962C8B-B14F-4D97-AF65-F5344CB8AC3E}">
        <p14:creationId xmlns:p14="http://schemas.microsoft.com/office/powerpoint/2010/main" val="244771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srcRect b="314"/>
          <a:stretch/>
        </p:blipFill>
        <p:spPr>
          <a:xfrm>
            <a:off x="7056116" y="960120"/>
            <a:ext cx="4175762" cy="4940852"/>
          </a:xfrm>
          <a:prstGeom prst="rect">
            <a:avLst/>
          </a:prstGeom>
        </p:spPr>
      </p:pic>
      <p:cxnSp>
        <p:nvCxnSpPr>
          <p:cNvPr id="10" name="Straight Connector 6"/>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8" y="459317"/>
            <a:ext cx="4389120" cy="1749552"/>
          </a:xfrm>
        </p:spPr>
        <p:txBody>
          <a:bodyPr>
            <a:normAutofit/>
          </a:bodyPr>
          <a:lstStyle/>
          <a:p>
            <a:r>
              <a:rPr lang="id-ID" sz="4100"/>
              <a:t>Tokoh yang memberikan pendapat tentang dasar negara</a:t>
            </a:r>
          </a:p>
        </p:txBody>
      </p:sp>
      <p:sp>
        <p:nvSpPr>
          <p:cNvPr id="3" name="Content Placeholder 2"/>
          <p:cNvSpPr>
            <a:spLocks noGrp="1"/>
          </p:cNvSpPr>
          <p:nvPr>
            <p:ph idx="1"/>
          </p:nvPr>
        </p:nvSpPr>
        <p:spPr>
          <a:xfrm>
            <a:off x="1024129" y="2286000"/>
            <a:ext cx="4389120" cy="3931920"/>
          </a:xfrm>
        </p:spPr>
        <p:txBody>
          <a:bodyPr>
            <a:normAutofit/>
          </a:bodyPr>
          <a:lstStyle/>
          <a:p>
            <a:r>
              <a:rPr lang="id-ID" sz="1800"/>
              <a:t>31 Mei 1945 : Mr. Prof. Dr. Supomo</a:t>
            </a:r>
          </a:p>
          <a:p>
            <a:r>
              <a:rPr lang="id-ID" sz="1800"/>
              <a:t>Rumusan beliau diberi nama: </a:t>
            </a:r>
            <a:r>
              <a:rPr lang="en-US" sz="1800"/>
              <a:t>"</a:t>
            </a:r>
            <a:r>
              <a:rPr lang="en-US" sz="1800" b="1" i="1"/>
              <a:t>Dasar Negara Indonesia Merdeka</a:t>
            </a:r>
            <a:r>
              <a:rPr lang="en-US" sz="1800"/>
              <a:t>", </a:t>
            </a:r>
            <a:endParaRPr lang="id-ID" sz="1800"/>
          </a:p>
          <a:p>
            <a:r>
              <a:rPr lang="en-US" sz="1800"/>
              <a:t> </a:t>
            </a:r>
            <a:r>
              <a:rPr lang="en-US" sz="1800" i="1"/>
              <a:t>1. Persatuan; </a:t>
            </a:r>
            <a:endParaRPr lang="id-ID" sz="1800" i="1"/>
          </a:p>
          <a:p>
            <a:r>
              <a:rPr lang="en-US" sz="1800" i="1"/>
              <a:t>2. Kekeluargaan; </a:t>
            </a:r>
            <a:endParaRPr lang="id-ID" sz="1800" i="1"/>
          </a:p>
          <a:p>
            <a:r>
              <a:rPr lang="en-US" sz="1800" i="1"/>
              <a:t>3. Mufakat dan Demokrasi; </a:t>
            </a:r>
            <a:endParaRPr lang="id-ID" sz="1800" i="1"/>
          </a:p>
          <a:p>
            <a:r>
              <a:rPr lang="en-US" sz="1800" i="1"/>
              <a:t>4. Musyawarah; dan </a:t>
            </a:r>
            <a:endParaRPr lang="id-ID" sz="1800" i="1"/>
          </a:p>
          <a:p>
            <a:r>
              <a:rPr lang="en-US" sz="1800" i="1"/>
              <a:t>5. Keadilan Sosial</a:t>
            </a:r>
            <a:r>
              <a:rPr lang="en-US" sz="1800"/>
              <a:t>.</a:t>
            </a:r>
            <a:endParaRPr lang="id-ID" sz="1800"/>
          </a:p>
          <a:p>
            <a:endParaRPr lang="id-ID" sz="1800"/>
          </a:p>
        </p:txBody>
      </p:sp>
    </p:spTree>
    <p:extLst>
      <p:ext uri="{BB962C8B-B14F-4D97-AF65-F5344CB8AC3E}">
        <p14:creationId xmlns:p14="http://schemas.microsoft.com/office/powerpoint/2010/main" val="294286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8031" r="234"/>
          <a:stretch/>
        </p:blipFill>
        <p:spPr>
          <a:xfrm>
            <a:off x="7552266" y="10"/>
            <a:ext cx="4639733" cy="6857990"/>
          </a:xfrm>
          <a:prstGeom prst="rect">
            <a:avLst/>
          </a:prstGeom>
        </p:spPr>
      </p:pic>
      <p:sp>
        <p:nvSpPr>
          <p:cNvPr id="2" name="Title 1"/>
          <p:cNvSpPr>
            <a:spLocks noGrp="1"/>
          </p:cNvSpPr>
          <p:nvPr>
            <p:ph type="title"/>
          </p:nvPr>
        </p:nvSpPr>
        <p:spPr>
          <a:xfrm>
            <a:off x="1024128" y="585216"/>
            <a:ext cx="6066818" cy="1499616"/>
          </a:xfrm>
        </p:spPr>
        <p:txBody>
          <a:bodyPr>
            <a:normAutofit/>
          </a:bodyPr>
          <a:lstStyle/>
          <a:p>
            <a:pPr>
              <a:lnSpc>
                <a:spcPct val="60000"/>
              </a:lnSpc>
            </a:pPr>
            <a:r>
              <a:rPr lang="id-ID" sz="4600"/>
              <a:t>Tokoh yang memberikan pendapat tentang dasar negara</a:t>
            </a:r>
          </a:p>
        </p:txBody>
      </p:sp>
      <p:sp>
        <p:nvSpPr>
          <p:cNvPr id="3" name="Content Placeholder 2"/>
          <p:cNvSpPr>
            <a:spLocks noGrp="1"/>
          </p:cNvSpPr>
          <p:nvPr>
            <p:ph idx="1"/>
          </p:nvPr>
        </p:nvSpPr>
        <p:spPr>
          <a:xfrm>
            <a:off x="1024128" y="2286000"/>
            <a:ext cx="6066818" cy="4023360"/>
          </a:xfrm>
        </p:spPr>
        <p:txBody>
          <a:bodyPr>
            <a:normAutofit/>
          </a:bodyPr>
          <a:lstStyle/>
          <a:p>
            <a:pPr>
              <a:lnSpc>
                <a:spcPct val="80000"/>
              </a:lnSpc>
            </a:pPr>
            <a:r>
              <a:rPr lang="id-ID" dirty="0"/>
              <a:t>1 Juni 1945 : Ir. Soekarno</a:t>
            </a:r>
            <a:endParaRPr lang="id-ID"/>
          </a:p>
          <a:p>
            <a:pPr>
              <a:lnSpc>
                <a:spcPct val="80000"/>
              </a:lnSpc>
            </a:pPr>
            <a:r>
              <a:rPr lang="id-ID" dirty="0"/>
              <a:t>Rumusan beliau diberi nama :</a:t>
            </a:r>
            <a:r>
              <a:rPr lang="en-US" b="1" dirty="0"/>
              <a:t>“</a:t>
            </a:r>
            <a:r>
              <a:rPr lang="id-ID" b="1" dirty="0"/>
              <a:t>Pancasila”</a:t>
            </a:r>
            <a:r>
              <a:rPr lang="en-US" dirty="0"/>
              <a:t> </a:t>
            </a:r>
            <a:endParaRPr lang="id-ID"/>
          </a:p>
          <a:p>
            <a:pPr>
              <a:lnSpc>
                <a:spcPct val="80000"/>
              </a:lnSpc>
            </a:pPr>
            <a:r>
              <a:rPr lang="en-US" i="1" dirty="0"/>
              <a:t>1. </a:t>
            </a:r>
            <a:r>
              <a:rPr lang="en-US" i="1" dirty="0" err="1"/>
              <a:t>Kebangsaan</a:t>
            </a:r>
            <a:r>
              <a:rPr lang="en-US" i="1" dirty="0"/>
              <a:t> Indonesia; </a:t>
            </a:r>
            <a:endParaRPr lang="id-ID" i="1"/>
          </a:p>
          <a:p>
            <a:pPr>
              <a:lnSpc>
                <a:spcPct val="80000"/>
              </a:lnSpc>
            </a:pPr>
            <a:r>
              <a:rPr lang="en-US" i="1" dirty="0"/>
              <a:t>2. </a:t>
            </a:r>
            <a:r>
              <a:rPr lang="en-US" i="1" dirty="0" err="1"/>
              <a:t>Internasionalisme</a:t>
            </a:r>
            <a:r>
              <a:rPr lang="en-US" i="1" dirty="0"/>
              <a:t> </a:t>
            </a:r>
            <a:r>
              <a:rPr lang="en-US" i="1" dirty="0" err="1"/>
              <a:t>dan</a:t>
            </a:r>
            <a:r>
              <a:rPr lang="en-US" i="1" dirty="0"/>
              <a:t> Peri </a:t>
            </a:r>
            <a:r>
              <a:rPr lang="en-US" i="1" dirty="0" err="1"/>
              <a:t>Kemanusiaan</a:t>
            </a:r>
            <a:r>
              <a:rPr lang="en-US" i="1" dirty="0"/>
              <a:t>; </a:t>
            </a:r>
            <a:endParaRPr lang="id-ID" i="1"/>
          </a:p>
          <a:p>
            <a:pPr>
              <a:lnSpc>
                <a:spcPct val="80000"/>
              </a:lnSpc>
            </a:pPr>
            <a:r>
              <a:rPr lang="en-US" i="1" dirty="0"/>
              <a:t>3. </a:t>
            </a:r>
            <a:r>
              <a:rPr lang="en-US" i="1" dirty="0" err="1"/>
              <a:t>Mufakat</a:t>
            </a:r>
            <a:r>
              <a:rPr lang="en-US" i="1" dirty="0"/>
              <a:t> </a:t>
            </a:r>
            <a:r>
              <a:rPr lang="en-US" i="1" dirty="0" err="1"/>
              <a:t>atau</a:t>
            </a:r>
            <a:r>
              <a:rPr lang="en-US" i="1" dirty="0"/>
              <a:t> </a:t>
            </a:r>
            <a:r>
              <a:rPr lang="en-US" i="1" dirty="0" err="1"/>
              <a:t>Demokrasi</a:t>
            </a:r>
            <a:r>
              <a:rPr lang="en-US" i="1" dirty="0"/>
              <a:t>; </a:t>
            </a:r>
            <a:endParaRPr lang="id-ID" i="1"/>
          </a:p>
          <a:p>
            <a:pPr>
              <a:lnSpc>
                <a:spcPct val="80000"/>
              </a:lnSpc>
            </a:pPr>
            <a:r>
              <a:rPr lang="en-US" i="1" dirty="0"/>
              <a:t>4. </a:t>
            </a:r>
            <a:r>
              <a:rPr lang="en-US" i="1" dirty="0" err="1"/>
              <a:t>Kesejahteraan</a:t>
            </a:r>
            <a:r>
              <a:rPr lang="en-US" i="1" dirty="0"/>
              <a:t> </a:t>
            </a:r>
            <a:r>
              <a:rPr lang="en-US" i="1" dirty="0" err="1"/>
              <a:t>Sosial</a:t>
            </a:r>
            <a:r>
              <a:rPr lang="en-US" i="1" dirty="0"/>
              <a:t>; </a:t>
            </a:r>
            <a:r>
              <a:rPr lang="en-US" i="1" dirty="0" err="1"/>
              <a:t>dan</a:t>
            </a:r>
            <a:r>
              <a:rPr lang="en-US" i="1" dirty="0"/>
              <a:t> </a:t>
            </a:r>
            <a:endParaRPr lang="id-ID" i="1"/>
          </a:p>
          <a:p>
            <a:pPr>
              <a:lnSpc>
                <a:spcPct val="80000"/>
              </a:lnSpc>
            </a:pPr>
            <a:r>
              <a:rPr lang="en-US" i="1" dirty="0"/>
              <a:t>5. </a:t>
            </a:r>
            <a:r>
              <a:rPr lang="en-US" i="1" dirty="0" err="1"/>
              <a:t>Ketuhanan</a:t>
            </a:r>
            <a:r>
              <a:rPr lang="en-US" i="1" dirty="0"/>
              <a:t> Yang </a:t>
            </a:r>
            <a:r>
              <a:rPr lang="en-US" i="1" dirty="0" err="1"/>
              <a:t>Maha</a:t>
            </a:r>
            <a:r>
              <a:rPr lang="en-US" i="1" dirty="0"/>
              <a:t> </a:t>
            </a:r>
            <a:r>
              <a:rPr lang="en-US" i="1" dirty="0" err="1"/>
              <a:t>Esa</a:t>
            </a:r>
            <a:r>
              <a:rPr lang="en-US" dirty="0"/>
              <a:t>.</a:t>
            </a:r>
            <a:endParaRPr lang="id-ID"/>
          </a:p>
          <a:p>
            <a:pPr>
              <a:lnSpc>
                <a:spcPct val="80000"/>
              </a:lnSpc>
            </a:pPr>
            <a:endParaRPr lang="id-ID"/>
          </a:p>
          <a:p>
            <a:pPr>
              <a:lnSpc>
                <a:spcPct val="80000"/>
              </a:lnSpc>
            </a:pPr>
            <a:r>
              <a:rPr lang="id-ID" dirty="0"/>
              <a:t>1 Juni diperingati sebagai hari kelahiran pancasila.</a:t>
            </a:r>
            <a:endParaRPr lang="id-ID"/>
          </a:p>
        </p:txBody>
      </p:sp>
    </p:spTree>
    <p:extLst>
      <p:ext uri="{BB962C8B-B14F-4D97-AF65-F5344CB8AC3E}">
        <p14:creationId xmlns:p14="http://schemas.microsoft.com/office/powerpoint/2010/main" val="59109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8201" r="11059"/>
          <a:stretch/>
        </p:blipFill>
        <p:spPr>
          <a:xfrm>
            <a:off x="7552266" y="10"/>
            <a:ext cx="4639733" cy="6857990"/>
          </a:xfrm>
          <a:prstGeom prst="rect">
            <a:avLst/>
          </a:prstGeom>
        </p:spPr>
      </p:pic>
      <p:sp>
        <p:nvSpPr>
          <p:cNvPr id="2" name="Title 1"/>
          <p:cNvSpPr>
            <a:spLocks noGrp="1"/>
          </p:cNvSpPr>
          <p:nvPr>
            <p:ph type="title"/>
          </p:nvPr>
        </p:nvSpPr>
        <p:spPr>
          <a:xfrm>
            <a:off x="1024128" y="585216"/>
            <a:ext cx="6066818" cy="1499616"/>
          </a:xfrm>
        </p:spPr>
        <p:txBody>
          <a:bodyPr>
            <a:normAutofit/>
          </a:bodyPr>
          <a:lstStyle/>
          <a:p>
            <a:r>
              <a:rPr lang="id-ID"/>
              <a:t>SEPUTAR PANCASILA</a:t>
            </a:r>
          </a:p>
        </p:txBody>
      </p:sp>
      <p:sp>
        <p:nvSpPr>
          <p:cNvPr id="3" name="Content Placeholder 2"/>
          <p:cNvSpPr>
            <a:spLocks noGrp="1"/>
          </p:cNvSpPr>
          <p:nvPr>
            <p:ph idx="1"/>
          </p:nvPr>
        </p:nvSpPr>
        <p:spPr>
          <a:xfrm>
            <a:off x="1024128" y="2286000"/>
            <a:ext cx="6066818" cy="4023360"/>
          </a:xfrm>
        </p:spPr>
        <p:txBody>
          <a:bodyPr>
            <a:normAutofit/>
          </a:bodyPr>
          <a:lstStyle/>
          <a:p>
            <a:r>
              <a:rPr lang="id-ID"/>
              <a:t>Pancasila masih bisa diperkeras menjadi Trisila</a:t>
            </a:r>
          </a:p>
          <a:p>
            <a:r>
              <a:rPr lang="id-ID"/>
              <a:t>Trisila yaitu :</a:t>
            </a:r>
          </a:p>
          <a:p>
            <a:r>
              <a:rPr lang="id-ID"/>
              <a:t>1. Sosionasionalisme</a:t>
            </a:r>
          </a:p>
          <a:p>
            <a:r>
              <a:rPr lang="id-ID"/>
              <a:t>2. Sosiodemokrasi</a:t>
            </a:r>
          </a:p>
          <a:p>
            <a:r>
              <a:rPr lang="id-ID"/>
              <a:t>3. Ketuhanan yang Berkebudayaan.</a:t>
            </a:r>
          </a:p>
          <a:p>
            <a:endParaRPr lang="id-ID"/>
          </a:p>
          <a:p>
            <a:r>
              <a:rPr lang="id-ID"/>
              <a:t>Trisila bisa di perkeras menjadi Ekasila yaitu “Gotong Royong”</a:t>
            </a:r>
          </a:p>
        </p:txBody>
      </p:sp>
    </p:spTree>
    <p:extLst>
      <p:ext uri="{BB962C8B-B14F-4D97-AF65-F5344CB8AC3E}">
        <p14:creationId xmlns:p14="http://schemas.microsoft.com/office/powerpoint/2010/main" val="183118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3"/>
          <p:cNvPicPr>
            <a:picLocks noChangeAspect="1"/>
          </p:cNvPicPr>
          <p:nvPr/>
        </p:nvPicPr>
        <p:blipFill rotWithShape="1">
          <a:blip r:embed="rId2">
            <a:alphaModFix amt="15000"/>
          </a:blip>
          <a:srcRect l="889" r="-1" b="-1"/>
          <a:stretch/>
        </p:blipFill>
        <p:spPr>
          <a:xfrm>
            <a:off x="20" y="10"/>
            <a:ext cx="12191980" cy="6857990"/>
          </a:xfrm>
          <a:prstGeom prst="rect">
            <a:avLst/>
          </a:prstGeom>
        </p:spPr>
      </p:pic>
      <p:cxnSp>
        <p:nvCxnSpPr>
          <p:cNvPr id="13" name="Straight Connector 9"/>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alpha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id-ID">
                <a:solidFill>
                  <a:srgbClr val="FFFFFF"/>
                </a:solidFill>
              </a:rPr>
              <a:t>Sidang panitia 9</a:t>
            </a:r>
          </a:p>
        </p:txBody>
      </p:sp>
      <p:sp>
        <p:nvSpPr>
          <p:cNvPr id="14" name="Content Placeholder 7"/>
          <p:cNvSpPr>
            <a:spLocks noGrp="1"/>
          </p:cNvSpPr>
          <p:nvPr>
            <p:ph idx="1"/>
          </p:nvPr>
        </p:nvSpPr>
        <p:spPr>
          <a:xfrm>
            <a:off x="1024128" y="2286000"/>
            <a:ext cx="9720073" cy="4023360"/>
          </a:xfrm>
        </p:spPr>
        <p:txBody>
          <a:bodyPr>
            <a:normAutofit fontScale="92500" lnSpcReduction="20000"/>
          </a:bodyPr>
          <a:lstStyle/>
          <a:p>
            <a:r>
              <a:rPr lang="id-ID" dirty="0">
                <a:solidFill>
                  <a:srgbClr val="FFFFFF"/>
                </a:solidFill>
              </a:rPr>
              <a:t>Setelah sidang BPUPKI 1, Soekarno membentuk panitia kecil yaitu panitia 9 Terdiri atas :</a:t>
            </a:r>
          </a:p>
          <a:p>
            <a:r>
              <a:rPr lang="id-ID" dirty="0">
                <a:solidFill>
                  <a:srgbClr val="FFFFFF"/>
                </a:solidFill>
              </a:rPr>
              <a:t>1. Ir. Soekarno</a:t>
            </a:r>
          </a:p>
          <a:p>
            <a:r>
              <a:rPr lang="id-ID" dirty="0">
                <a:solidFill>
                  <a:srgbClr val="FFFFFF"/>
                </a:solidFill>
              </a:rPr>
              <a:t>2. Drs. Muhammad Hatta</a:t>
            </a:r>
          </a:p>
          <a:p>
            <a:r>
              <a:rPr lang="id-ID" dirty="0">
                <a:solidFill>
                  <a:srgbClr val="FFFFFF"/>
                </a:solidFill>
              </a:rPr>
              <a:t>3. A.A. Maramis</a:t>
            </a:r>
          </a:p>
          <a:p>
            <a:r>
              <a:rPr lang="id-ID" dirty="0">
                <a:solidFill>
                  <a:srgbClr val="FFFFFF"/>
                </a:solidFill>
              </a:rPr>
              <a:t>4. Abdul Kahar Muzakir</a:t>
            </a:r>
          </a:p>
          <a:p>
            <a:r>
              <a:rPr lang="id-ID" dirty="0">
                <a:solidFill>
                  <a:srgbClr val="FFFFFF"/>
                </a:solidFill>
              </a:rPr>
              <a:t>5. H. Agus Salim</a:t>
            </a:r>
          </a:p>
          <a:p>
            <a:r>
              <a:rPr lang="id-ID" dirty="0">
                <a:solidFill>
                  <a:srgbClr val="FFFFFF"/>
                </a:solidFill>
              </a:rPr>
              <a:t>6. K.H. Wahid</a:t>
            </a:r>
          </a:p>
          <a:p>
            <a:r>
              <a:rPr lang="id-ID" dirty="0">
                <a:solidFill>
                  <a:srgbClr val="FFFFFF"/>
                </a:solidFill>
              </a:rPr>
              <a:t>7. Achmad Subarjo</a:t>
            </a:r>
          </a:p>
          <a:p>
            <a:r>
              <a:rPr lang="id-ID" dirty="0">
                <a:solidFill>
                  <a:srgbClr val="FFFFFF"/>
                </a:solidFill>
              </a:rPr>
              <a:t>8. Raden Abikusno Cokrosuryoso</a:t>
            </a:r>
          </a:p>
          <a:p>
            <a:r>
              <a:rPr lang="id-ID" dirty="0">
                <a:solidFill>
                  <a:srgbClr val="FFFFFF"/>
                </a:solidFill>
              </a:rPr>
              <a:t>9. Moh. Yamin</a:t>
            </a:r>
          </a:p>
        </p:txBody>
      </p:sp>
    </p:spTree>
    <p:extLst>
      <p:ext uri="{BB962C8B-B14F-4D97-AF65-F5344CB8AC3E}">
        <p14:creationId xmlns:p14="http://schemas.microsoft.com/office/powerpoint/2010/main" val="413141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xEl>
                                              <p:pRg st="2" end="2"/>
                                            </p:txEl>
                                          </p:spTgt>
                                        </p:tgtEl>
                                        <p:attrNameLst>
                                          <p:attrName>style.visibility</p:attrName>
                                        </p:attrNameLst>
                                      </p:cBhvr>
                                      <p:to>
                                        <p:strVal val="visible"/>
                                      </p:to>
                                    </p:set>
                                    <p:animEffect transition="in" filter="fade">
                                      <p:cBhvr>
                                        <p:cTn id="20" dur="500"/>
                                        <p:tgtEl>
                                          <p:spTgt spid="1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xEl>
                                              <p:pRg st="3" end="3"/>
                                            </p:txEl>
                                          </p:spTgt>
                                        </p:tgtEl>
                                        <p:attrNameLst>
                                          <p:attrName>style.visibility</p:attrName>
                                        </p:attrNameLst>
                                      </p:cBhvr>
                                      <p:to>
                                        <p:strVal val="visible"/>
                                      </p:to>
                                    </p:set>
                                    <p:animEffect transition="in" filter="fade">
                                      <p:cBhvr>
                                        <p:cTn id="25" dur="500"/>
                                        <p:tgtEl>
                                          <p:spTgt spid="1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xEl>
                                              <p:pRg st="4" end="4"/>
                                            </p:txEl>
                                          </p:spTgt>
                                        </p:tgtEl>
                                        <p:attrNameLst>
                                          <p:attrName>style.visibility</p:attrName>
                                        </p:attrNameLst>
                                      </p:cBhvr>
                                      <p:to>
                                        <p:strVal val="visible"/>
                                      </p:to>
                                    </p:set>
                                    <p:animEffect transition="in" filter="fade">
                                      <p:cBhvr>
                                        <p:cTn id="30" dur="500"/>
                                        <p:tgtEl>
                                          <p:spTgt spid="1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xEl>
                                              <p:pRg st="5" end="5"/>
                                            </p:txEl>
                                          </p:spTgt>
                                        </p:tgtEl>
                                        <p:attrNameLst>
                                          <p:attrName>style.visibility</p:attrName>
                                        </p:attrNameLst>
                                      </p:cBhvr>
                                      <p:to>
                                        <p:strVal val="visible"/>
                                      </p:to>
                                    </p:set>
                                    <p:animEffect transition="in" filter="fade">
                                      <p:cBhvr>
                                        <p:cTn id="35" dur="500"/>
                                        <p:tgtEl>
                                          <p:spTgt spid="14">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xEl>
                                              <p:pRg st="6" end="6"/>
                                            </p:txEl>
                                          </p:spTgt>
                                        </p:tgtEl>
                                        <p:attrNameLst>
                                          <p:attrName>style.visibility</p:attrName>
                                        </p:attrNameLst>
                                      </p:cBhvr>
                                      <p:to>
                                        <p:strVal val="visible"/>
                                      </p:to>
                                    </p:set>
                                    <p:animEffect transition="in" filter="fade">
                                      <p:cBhvr>
                                        <p:cTn id="40" dur="500"/>
                                        <p:tgtEl>
                                          <p:spTgt spid="14">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xEl>
                                              <p:pRg st="7" end="7"/>
                                            </p:txEl>
                                          </p:spTgt>
                                        </p:tgtEl>
                                        <p:attrNameLst>
                                          <p:attrName>style.visibility</p:attrName>
                                        </p:attrNameLst>
                                      </p:cBhvr>
                                      <p:to>
                                        <p:strVal val="visible"/>
                                      </p:to>
                                    </p:set>
                                    <p:animEffect transition="in" filter="fade">
                                      <p:cBhvr>
                                        <p:cTn id="45" dur="500"/>
                                        <p:tgtEl>
                                          <p:spTgt spid="14">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xEl>
                                              <p:pRg st="8" end="8"/>
                                            </p:txEl>
                                          </p:spTgt>
                                        </p:tgtEl>
                                        <p:attrNameLst>
                                          <p:attrName>style.visibility</p:attrName>
                                        </p:attrNameLst>
                                      </p:cBhvr>
                                      <p:to>
                                        <p:strVal val="visible"/>
                                      </p:to>
                                    </p:set>
                                    <p:animEffect transition="in" filter="fade">
                                      <p:cBhvr>
                                        <p:cTn id="50" dur="500"/>
                                        <p:tgtEl>
                                          <p:spTgt spid="14">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xEl>
                                              <p:pRg st="9" end="9"/>
                                            </p:txEl>
                                          </p:spTgt>
                                        </p:tgtEl>
                                        <p:attrNameLst>
                                          <p:attrName>style.visibility</p:attrName>
                                        </p:attrNameLst>
                                      </p:cBhvr>
                                      <p:to>
                                        <p:strVal val="visible"/>
                                      </p:to>
                                    </p:set>
                                    <p:animEffect transition="in" filter="fade">
                                      <p:cBhvr>
                                        <p:cTn id="55" dur="500"/>
                                        <p:tgtEl>
                                          <p:spTgt spid="1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2137" y="143300"/>
            <a:ext cx="11109278" cy="6407625"/>
          </a:xfrm>
        </p:spPr>
        <p:txBody>
          <a:bodyPr>
            <a:noAutofit/>
          </a:bodyPr>
          <a:lstStyle/>
          <a:p>
            <a:r>
              <a:rPr lang="en-US" sz="2800" dirty="0" err="1" smtClean="0"/>
              <a:t>Sebelum</a:t>
            </a:r>
            <a:r>
              <a:rPr lang="en-US" sz="2800" dirty="0" smtClean="0"/>
              <a:t> </a:t>
            </a:r>
            <a:r>
              <a:rPr lang="en-US" sz="2800" dirty="0" err="1" smtClean="0"/>
              <a:t>masyarakat</a:t>
            </a:r>
            <a:r>
              <a:rPr lang="en-US" sz="2800" dirty="0" smtClean="0"/>
              <a:t> Indonesia </a:t>
            </a:r>
            <a:r>
              <a:rPr lang="en-US" sz="2800" dirty="0" err="1" smtClean="0"/>
              <a:t>mengenal</a:t>
            </a:r>
            <a:r>
              <a:rPr lang="en-US" sz="2800" dirty="0" smtClean="0"/>
              <a:t> </a:t>
            </a:r>
            <a:r>
              <a:rPr lang="en-US" sz="2800" dirty="0" err="1" smtClean="0"/>
              <a:t>Pancasila</a:t>
            </a:r>
            <a:r>
              <a:rPr lang="en-US" sz="2800" dirty="0" smtClean="0"/>
              <a:t>, </a:t>
            </a:r>
            <a:r>
              <a:rPr lang="en-US" sz="2800" dirty="0" err="1" smtClean="0"/>
              <a:t>ternyata</a:t>
            </a:r>
            <a:r>
              <a:rPr lang="en-US" sz="2800" dirty="0" smtClean="0"/>
              <a:t> </a:t>
            </a:r>
            <a:r>
              <a:rPr lang="en-US" sz="2800" dirty="0" err="1" smtClean="0"/>
              <a:t>nilai-nilai</a:t>
            </a:r>
            <a:r>
              <a:rPr lang="en-US" sz="2800" dirty="0" smtClean="0"/>
              <a:t> </a:t>
            </a:r>
            <a:r>
              <a:rPr lang="en-US" sz="2800" dirty="0" err="1" smtClean="0"/>
              <a:t>Pncasila</a:t>
            </a:r>
            <a:r>
              <a:rPr lang="en-US" sz="2800" dirty="0" smtClean="0"/>
              <a:t> </a:t>
            </a:r>
            <a:r>
              <a:rPr lang="en-US" sz="2800" dirty="0" err="1" smtClean="0"/>
              <a:t>sudah</a:t>
            </a:r>
            <a:r>
              <a:rPr lang="en-US" sz="2800" dirty="0" smtClean="0"/>
              <a:t> </a:t>
            </a:r>
            <a:r>
              <a:rPr lang="en-US" sz="2800" dirty="0" err="1" smtClean="0"/>
              <a:t>hidup</a:t>
            </a:r>
            <a:r>
              <a:rPr lang="en-US" sz="2800" dirty="0" smtClean="0"/>
              <a:t> </a:t>
            </a:r>
            <a:r>
              <a:rPr lang="en-US" sz="2800" dirty="0" err="1" smtClean="0"/>
              <a:t>didalam</a:t>
            </a:r>
            <a:r>
              <a:rPr lang="en-US" sz="2800" dirty="0" smtClean="0"/>
              <a:t> </a:t>
            </a:r>
            <a:r>
              <a:rPr lang="en-US" sz="2800" dirty="0" err="1" smtClean="0"/>
              <a:t>keseharian</a:t>
            </a:r>
            <a:r>
              <a:rPr lang="en-US" sz="2800" dirty="0" smtClean="0"/>
              <a:t> </a:t>
            </a:r>
            <a:r>
              <a:rPr lang="en-US" sz="2800" dirty="0" err="1" smtClean="0"/>
              <a:t>bangsa</a:t>
            </a:r>
            <a:r>
              <a:rPr lang="en-US" sz="2800" dirty="0" smtClean="0"/>
              <a:t> Indonesia, </a:t>
            </a:r>
            <a:r>
              <a:rPr lang="en-US" sz="2800" dirty="0" err="1" smtClean="0"/>
              <a:t>nilai-nilai</a:t>
            </a:r>
            <a:r>
              <a:rPr lang="en-US" sz="2800" dirty="0" smtClean="0"/>
              <a:t> </a:t>
            </a:r>
            <a:r>
              <a:rPr lang="en-US" sz="2800" dirty="0" err="1" smtClean="0"/>
              <a:t>tersebut</a:t>
            </a:r>
            <a:r>
              <a:rPr lang="en-US" sz="2800" dirty="0" smtClean="0"/>
              <a:t> </a:t>
            </a:r>
            <a:r>
              <a:rPr lang="en-US" sz="2800" dirty="0" err="1" smtClean="0"/>
              <a:t>seperti</a:t>
            </a:r>
            <a:r>
              <a:rPr lang="en-US" sz="2800" dirty="0" smtClean="0"/>
              <a:t>:</a:t>
            </a:r>
          </a:p>
          <a:p>
            <a:pPr lvl="0"/>
            <a:r>
              <a:rPr lang="en-US" sz="2800" dirty="0" smtClean="0"/>
              <a:t>1. Di </a:t>
            </a:r>
            <a:r>
              <a:rPr lang="en-US" sz="2800" dirty="0"/>
              <a:t>Indonesia </a:t>
            </a:r>
            <a:r>
              <a:rPr lang="en-US" sz="2800" dirty="0" err="1"/>
              <a:t>tidak</a:t>
            </a:r>
            <a:r>
              <a:rPr lang="en-US" sz="2800" dirty="0"/>
              <a:t> </a:t>
            </a:r>
            <a:r>
              <a:rPr lang="en-US" sz="2800" dirty="0" err="1"/>
              <a:t>pernah</a:t>
            </a:r>
            <a:r>
              <a:rPr lang="en-US" sz="2800" dirty="0"/>
              <a:t> </a:t>
            </a:r>
            <a:r>
              <a:rPr lang="en-US" sz="2800" dirty="0" err="1"/>
              <a:t>putus-putusnya</a:t>
            </a:r>
            <a:r>
              <a:rPr lang="en-US" sz="2800" dirty="0"/>
              <a:t> orang </a:t>
            </a:r>
            <a:r>
              <a:rPr lang="en-US" sz="2800" dirty="0" err="1"/>
              <a:t>percaya</a:t>
            </a:r>
            <a:r>
              <a:rPr lang="en-US" sz="2800" dirty="0"/>
              <a:t> </a:t>
            </a:r>
            <a:r>
              <a:rPr lang="en-US" sz="2800" dirty="0" err="1"/>
              <a:t>kepada</a:t>
            </a:r>
            <a:r>
              <a:rPr lang="en-US" sz="2800" dirty="0"/>
              <a:t> </a:t>
            </a:r>
            <a:r>
              <a:rPr lang="en-US" sz="2800" dirty="0" err="1"/>
              <a:t>Tuhan</a:t>
            </a:r>
            <a:r>
              <a:rPr lang="en-US" sz="2800" dirty="0"/>
              <a:t>, </a:t>
            </a:r>
            <a:r>
              <a:rPr lang="en-US" sz="2800" dirty="0" err="1"/>
              <a:t>bukti-buktinya</a:t>
            </a:r>
            <a:r>
              <a:rPr lang="en-US" sz="2800" dirty="0"/>
              <a:t>: </a:t>
            </a:r>
            <a:r>
              <a:rPr lang="en-US" sz="2800" dirty="0" err="1"/>
              <a:t>bangunan</a:t>
            </a:r>
            <a:r>
              <a:rPr lang="en-US" sz="2800" dirty="0"/>
              <a:t> </a:t>
            </a:r>
            <a:r>
              <a:rPr lang="en-US" sz="2800" dirty="0" err="1"/>
              <a:t>peribadatan</a:t>
            </a:r>
            <a:r>
              <a:rPr lang="en-US" sz="2800" dirty="0"/>
              <a:t>, </a:t>
            </a:r>
            <a:r>
              <a:rPr lang="en-US" sz="2800" dirty="0" err="1"/>
              <a:t>kitab</a:t>
            </a:r>
            <a:r>
              <a:rPr lang="en-US" sz="2800" dirty="0"/>
              <a:t> </a:t>
            </a:r>
            <a:r>
              <a:rPr lang="en-US" sz="2800" dirty="0" err="1"/>
              <a:t>suci</a:t>
            </a:r>
            <a:r>
              <a:rPr lang="en-US" sz="2800" dirty="0"/>
              <a:t> </a:t>
            </a:r>
            <a:r>
              <a:rPr lang="en-US" sz="2800" dirty="0" err="1"/>
              <a:t>dari</a:t>
            </a:r>
            <a:r>
              <a:rPr lang="en-US" sz="2800" dirty="0"/>
              <a:t> </a:t>
            </a:r>
            <a:r>
              <a:rPr lang="en-US" sz="2800" dirty="0" err="1"/>
              <a:t>berbagai</a:t>
            </a:r>
            <a:r>
              <a:rPr lang="en-US" sz="2800" dirty="0"/>
              <a:t> agama </a:t>
            </a:r>
            <a:r>
              <a:rPr lang="en-US" sz="2800" dirty="0" err="1"/>
              <a:t>dan</a:t>
            </a:r>
            <a:r>
              <a:rPr lang="en-US" sz="2800" dirty="0"/>
              <a:t> </a:t>
            </a:r>
            <a:r>
              <a:rPr lang="en-US" sz="2800" dirty="0" err="1"/>
              <a:t>aliran</a:t>
            </a:r>
            <a:r>
              <a:rPr lang="en-US" sz="2800" dirty="0"/>
              <a:t> </a:t>
            </a:r>
            <a:r>
              <a:rPr lang="en-US" sz="2800" dirty="0" err="1"/>
              <a:t>kepercayaan</a:t>
            </a:r>
            <a:r>
              <a:rPr lang="en-US" sz="2800" dirty="0"/>
              <a:t> </a:t>
            </a:r>
            <a:r>
              <a:rPr lang="en-US" sz="2800" dirty="0" err="1"/>
              <a:t>kepada</a:t>
            </a:r>
            <a:r>
              <a:rPr lang="en-US" sz="2800" dirty="0"/>
              <a:t> </a:t>
            </a:r>
            <a:r>
              <a:rPr lang="en-US" sz="2800" dirty="0" err="1"/>
              <a:t>Tuhan</a:t>
            </a:r>
            <a:r>
              <a:rPr lang="en-US" sz="2800" dirty="0"/>
              <a:t> Yang </a:t>
            </a:r>
            <a:r>
              <a:rPr lang="en-US" sz="2800" dirty="0" err="1"/>
              <a:t>Maha</a:t>
            </a:r>
            <a:r>
              <a:rPr lang="en-US" sz="2800" dirty="0"/>
              <a:t> </a:t>
            </a:r>
            <a:r>
              <a:rPr lang="en-US" sz="2800" dirty="0" err="1"/>
              <a:t>Esa</a:t>
            </a:r>
            <a:r>
              <a:rPr lang="en-US" sz="2800" dirty="0"/>
              <a:t>, </a:t>
            </a:r>
            <a:r>
              <a:rPr lang="en-US" sz="2800" dirty="0" err="1"/>
              <a:t>upacara</a:t>
            </a:r>
            <a:r>
              <a:rPr lang="en-US" sz="2800" dirty="0"/>
              <a:t> </a:t>
            </a:r>
            <a:r>
              <a:rPr lang="en-US" sz="2800" dirty="0" err="1"/>
              <a:t>keagamaan</a:t>
            </a:r>
            <a:r>
              <a:rPr lang="en-US" sz="2800" dirty="0"/>
              <a:t> </a:t>
            </a:r>
            <a:r>
              <a:rPr lang="en-US" sz="2800" dirty="0" err="1"/>
              <a:t>pada</a:t>
            </a:r>
            <a:r>
              <a:rPr lang="en-US" sz="2800" dirty="0"/>
              <a:t> </a:t>
            </a:r>
            <a:r>
              <a:rPr lang="en-US" sz="2800" dirty="0" err="1"/>
              <a:t>peringatan</a:t>
            </a:r>
            <a:r>
              <a:rPr lang="en-US" sz="2800" dirty="0"/>
              <a:t> </a:t>
            </a:r>
            <a:r>
              <a:rPr lang="en-US" sz="2800" dirty="0" err="1"/>
              <a:t>hari</a:t>
            </a:r>
            <a:r>
              <a:rPr lang="en-US" sz="2800" dirty="0"/>
              <a:t> </a:t>
            </a:r>
            <a:r>
              <a:rPr lang="en-US" sz="2800" dirty="0" err="1"/>
              <a:t>besar</a:t>
            </a:r>
            <a:r>
              <a:rPr lang="en-US" sz="2800" dirty="0"/>
              <a:t> agama, </a:t>
            </a:r>
            <a:r>
              <a:rPr lang="en-US" sz="2800" dirty="0" err="1"/>
              <a:t>pendidikan</a:t>
            </a:r>
            <a:r>
              <a:rPr lang="en-US" sz="2800" dirty="0"/>
              <a:t> agama, </a:t>
            </a:r>
            <a:r>
              <a:rPr lang="en-US" sz="2800" dirty="0" err="1"/>
              <a:t>rumah-rumah</a:t>
            </a:r>
            <a:r>
              <a:rPr lang="en-US" sz="2800" dirty="0"/>
              <a:t> </a:t>
            </a:r>
            <a:r>
              <a:rPr lang="en-US" sz="2800" dirty="0" err="1"/>
              <a:t>ibadah</a:t>
            </a:r>
            <a:r>
              <a:rPr lang="en-US" sz="2800" dirty="0"/>
              <a:t>, </a:t>
            </a:r>
            <a:r>
              <a:rPr lang="en-US" sz="2800" dirty="0" err="1"/>
              <a:t>tulisan</a:t>
            </a:r>
            <a:r>
              <a:rPr lang="en-US" sz="2800" dirty="0"/>
              <a:t> </a:t>
            </a:r>
            <a:r>
              <a:rPr lang="en-US" sz="2800" dirty="0" err="1"/>
              <a:t>karangan</a:t>
            </a:r>
            <a:r>
              <a:rPr lang="en-US" sz="2800" dirty="0"/>
              <a:t> </a:t>
            </a:r>
            <a:r>
              <a:rPr lang="en-US" sz="2800" dirty="0" err="1"/>
              <a:t>sejarah</a:t>
            </a:r>
            <a:r>
              <a:rPr lang="en-US" sz="2800" dirty="0"/>
              <a:t>/</a:t>
            </a:r>
            <a:r>
              <a:rPr lang="en-US" sz="2800" dirty="0" err="1"/>
              <a:t>dongeng</a:t>
            </a:r>
            <a:r>
              <a:rPr lang="en-US" sz="2800" dirty="0"/>
              <a:t> yang </a:t>
            </a:r>
            <a:r>
              <a:rPr lang="en-US" sz="2800" dirty="0" err="1"/>
              <a:t>mengandung</a:t>
            </a:r>
            <a:r>
              <a:rPr lang="en-US" sz="2800" dirty="0"/>
              <a:t> </a:t>
            </a:r>
            <a:r>
              <a:rPr lang="en-US" sz="2800" dirty="0" err="1"/>
              <a:t>nilai-nilai</a:t>
            </a:r>
            <a:r>
              <a:rPr lang="en-US" sz="2800" dirty="0"/>
              <a:t> agama. Hal </a:t>
            </a:r>
            <a:r>
              <a:rPr lang="en-US" sz="2800" dirty="0" err="1"/>
              <a:t>ini</a:t>
            </a:r>
            <a:r>
              <a:rPr lang="en-US" sz="2800" dirty="0"/>
              <a:t> </a:t>
            </a:r>
            <a:r>
              <a:rPr lang="en-US" sz="2800" dirty="0" err="1"/>
              <a:t>menunjukkan</a:t>
            </a:r>
            <a:r>
              <a:rPr lang="en-US" sz="2800" dirty="0"/>
              <a:t> </a:t>
            </a:r>
            <a:r>
              <a:rPr lang="en-US" sz="2800" dirty="0" err="1"/>
              <a:t>kepercayaan</a:t>
            </a:r>
            <a:r>
              <a:rPr lang="en-US" sz="2800" dirty="0"/>
              <a:t> </a:t>
            </a:r>
            <a:r>
              <a:rPr lang="en-US" sz="2800" dirty="0" err="1"/>
              <a:t>Ketuhanan</a:t>
            </a:r>
            <a:r>
              <a:rPr lang="en-US" sz="2800" dirty="0"/>
              <a:t> Yang </a:t>
            </a:r>
            <a:r>
              <a:rPr lang="en-US" sz="2800" dirty="0" err="1"/>
              <a:t>Maha</a:t>
            </a:r>
            <a:r>
              <a:rPr lang="en-US" sz="2800" dirty="0"/>
              <a:t> </a:t>
            </a:r>
            <a:r>
              <a:rPr lang="en-US" sz="2800" dirty="0" err="1"/>
              <a:t>Esa</a:t>
            </a:r>
            <a:r>
              <a:rPr lang="en-US" sz="2800" dirty="0" smtClean="0"/>
              <a:t>.</a:t>
            </a:r>
          </a:p>
          <a:p>
            <a:pPr lvl="0"/>
            <a:endParaRPr lang="en-US" sz="2800" dirty="0" smtClean="0"/>
          </a:p>
          <a:p>
            <a:r>
              <a:rPr lang="en-US" sz="2800" dirty="0" smtClean="0"/>
              <a:t>2. </a:t>
            </a:r>
            <a:r>
              <a:rPr lang="en-US" sz="2800" dirty="0" err="1" smtClean="0"/>
              <a:t>Bangsa</a:t>
            </a:r>
            <a:r>
              <a:rPr lang="en-US" sz="2800" dirty="0" smtClean="0"/>
              <a:t> </a:t>
            </a:r>
            <a:r>
              <a:rPr lang="en-US" sz="2800" dirty="0"/>
              <a:t>Indonesia </a:t>
            </a:r>
            <a:r>
              <a:rPr lang="en-US" sz="2800" dirty="0" err="1"/>
              <a:t>terkenal</a:t>
            </a:r>
            <a:r>
              <a:rPr lang="en-US" sz="2800" dirty="0"/>
              <a:t> </a:t>
            </a:r>
            <a:r>
              <a:rPr lang="en-US" sz="2800" dirty="0" err="1"/>
              <a:t>ramah</a:t>
            </a:r>
            <a:r>
              <a:rPr lang="en-US" sz="2800" dirty="0"/>
              <a:t> </a:t>
            </a:r>
            <a:r>
              <a:rPr lang="en-US" sz="2800" dirty="0" err="1"/>
              <a:t>tamah</a:t>
            </a:r>
            <a:r>
              <a:rPr lang="en-US" sz="2800" dirty="0"/>
              <a:t>, </a:t>
            </a:r>
            <a:r>
              <a:rPr lang="en-US" sz="2800" dirty="0" err="1"/>
              <a:t>sopan</a:t>
            </a:r>
            <a:r>
              <a:rPr lang="en-US" sz="2800" dirty="0"/>
              <a:t> </a:t>
            </a:r>
            <a:r>
              <a:rPr lang="en-US" sz="2800" dirty="0" err="1"/>
              <a:t>santun</a:t>
            </a:r>
            <a:r>
              <a:rPr lang="en-US" sz="2800" dirty="0"/>
              <a:t>, </a:t>
            </a:r>
            <a:r>
              <a:rPr lang="en-US" sz="2800" dirty="0" err="1"/>
              <a:t>lemah</a:t>
            </a:r>
            <a:r>
              <a:rPr lang="en-US" sz="2800" dirty="0"/>
              <a:t> </a:t>
            </a:r>
            <a:r>
              <a:rPr lang="en-US" sz="2800" dirty="0" err="1"/>
              <a:t>lembut</a:t>
            </a:r>
            <a:r>
              <a:rPr lang="en-US" sz="2800" dirty="0"/>
              <a:t> </a:t>
            </a:r>
            <a:r>
              <a:rPr lang="en-US" sz="2800" dirty="0" err="1"/>
              <a:t>dengan</a:t>
            </a:r>
            <a:r>
              <a:rPr lang="en-US" sz="2800" dirty="0"/>
              <a:t> </a:t>
            </a:r>
            <a:r>
              <a:rPr lang="en-US" sz="2800" dirty="0" err="1"/>
              <a:t>sesama</a:t>
            </a:r>
            <a:r>
              <a:rPr lang="en-US" sz="2800" dirty="0"/>
              <a:t> </a:t>
            </a:r>
            <a:r>
              <a:rPr lang="en-US" sz="2800" dirty="0" err="1"/>
              <a:t>manusia</a:t>
            </a:r>
            <a:r>
              <a:rPr lang="en-US" sz="2800" dirty="0"/>
              <a:t>, </a:t>
            </a:r>
            <a:r>
              <a:rPr lang="en-US" sz="2800" dirty="0" err="1"/>
              <a:t>bukti-buktinya</a:t>
            </a:r>
            <a:r>
              <a:rPr lang="en-US" sz="2800" dirty="0"/>
              <a:t> </a:t>
            </a:r>
            <a:r>
              <a:rPr lang="en-US" sz="2800" dirty="0" err="1"/>
              <a:t>misalnya</a:t>
            </a:r>
            <a:r>
              <a:rPr lang="en-US" sz="2800" dirty="0"/>
              <a:t> </a:t>
            </a:r>
            <a:r>
              <a:rPr lang="en-US" sz="2800" dirty="0" err="1"/>
              <a:t>bangunan</a:t>
            </a:r>
            <a:r>
              <a:rPr lang="en-US" sz="2800" dirty="0"/>
              <a:t> </a:t>
            </a:r>
            <a:r>
              <a:rPr lang="en-US" sz="2800" dirty="0" err="1"/>
              <a:t>padepokan</a:t>
            </a:r>
            <a:r>
              <a:rPr lang="en-US" sz="2800" dirty="0"/>
              <a:t>, </a:t>
            </a:r>
            <a:r>
              <a:rPr lang="en-US" sz="2800" dirty="0" err="1"/>
              <a:t>pondok-pondok</a:t>
            </a:r>
            <a:r>
              <a:rPr lang="en-US" sz="2800" dirty="0"/>
              <a:t>, </a:t>
            </a:r>
            <a:r>
              <a:rPr lang="en-US" sz="2800" dirty="0" err="1" smtClean="0"/>
              <a:t>semboyan</a:t>
            </a:r>
            <a:r>
              <a:rPr lang="en-US" sz="2800" dirty="0"/>
              <a:t> </a:t>
            </a:r>
            <a:r>
              <a:rPr lang="en-US" sz="2800" dirty="0" err="1" smtClean="0"/>
              <a:t>semboyan,membantu</a:t>
            </a:r>
            <a:r>
              <a:rPr lang="en-US" sz="2800" dirty="0" smtClean="0"/>
              <a:t> </a:t>
            </a:r>
            <a:r>
              <a:rPr lang="en-US" sz="2800" dirty="0"/>
              <a:t>fakir </a:t>
            </a:r>
            <a:r>
              <a:rPr lang="en-US" sz="2800" dirty="0" err="1"/>
              <a:t>miskin</a:t>
            </a:r>
            <a:r>
              <a:rPr lang="en-US" sz="2800" dirty="0"/>
              <a:t>, </a:t>
            </a:r>
            <a:r>
              <a:rPr lang="en-US" sz="2800" dirty="0" err="1"/>
              <a:t>membantu</a:t>
            </a:r>
            <a:r>
              <a:rPr lang="en-US" sz="2800" dirty="0"/>
              <a:t> orang </a:t>
            </a:r>
            <a:r>
              <a:rPr lang="en-US" sz="2800" dirty="0" err="1"/>
              <a:t>sakit</a:t>
            </a:r>
            <a:r>
              <a:rPr lang="en-US" sz="2800" dirty="0"/>
              <a:t>, </a:t>
            </a:r>
            <a:r>
              <a:rPr lang="en-US" sz="2800" dirty="0" err="1"/>
              <a:t>dan</a:t>
            </a:r>
            <a:r>
              <a:rPr lang="en-US" sz="2800" dirty="0"/>
              <a:t> </a:t>
            </a:r>
            <a:r>
              <a:rPr lang="en-US" sz="2800" dirty="0" err="1"/>
              <a:t>sebagainya</a:t>
            </a:r>
            <a:r>
              <a:rPr lang="en-US" sz="2800" dirty="0"/>
              <a:t>, </a:t>
            </a:r>
            <a:r>
              <a:rPr lang="en-US" sz="2800" dirty="0" err="1"/>
              <a:t>hubungan</a:t>
            </a:r>
            <a:r>
              <a:rPr lang="en-US" sz="2800" dirty="0"/>
              <a:t> </a:t>
            </a:r>
            <a:r>
              <a:rPr lang="en-US" sz="2800" dirty="0" err="1"/>
              <a:t>luar</a:t>
            </a:r>
            <a:r>
              <a:rPr lang="en-US" sz="2800" dirty="0"/>
              <a:t> </a:t>
            </a:r>
            <a:r>
              <a:rPr lang="en-US" sz="2800" dirty="0" err="1"/>
              <a:t>negeri</a:t>
            </a:r>
            <a:r>
              <a:rPr lang="en-US" sz="2800" dirty="0"/>
              <a:t> </a:t>
            </a:r>
            <a:r>
              <a:rPr lang="en-US" sz="2800" dirty="0" err="1"/>
              <a:t>semisal</a:t>
            </a:r>
            <a:r>
              <a:rPr lang="en-US" sz="2800" dirty="0"/>
              <a:t> </a:t>
            </a:r>
            <a:r>
              <a:rPr lang="en-US" sz="2800" dirty="0" err="1" smtClean="0"/>
              <a:t>perdagangan</a:t>
            </a:r>
            <a:r>
              <a:rPr lang="en-US" sz="2800" dirty="0" smtClean="0"/>
              <a:t>, </a:t>
            </a:r>
            <a:r>
              <a:rPr lang="en-US" sz="2800" dirty="0" err="1"/>
              <a:t>kegiatan</a:t>
            </a:r>
            <a:r>
              <a:rPr lang="en-US" sz="2800" dirty="0"/>
              <a:t> </a:t>
            </a:r>
            <a:r>
              <a:rPr lang="en-US" sz="2800" dirty="0" err="1"/>
              <a:t>kemanusiaan</a:t>
            </a:r>
            <a:r>
              <a:rPr lang="en-US" sz="2800" dirty="0"/>
              <a:t>; </a:t>
            </a:r>
            <a:r>
              <a:rPr lang="en-US" sz="2800" dirty="0" err="1"/>
              <a:t>semua</a:t>
            </a:r>
            <a:r>
              <a:rPr lang="en-US" sz="2800" dirty="0"/>
              <a:t> </a:t>
            </a:r>
            <a:r>
              <a:rPr lang="en-US" sz="2800" dirty="0" err="1"/>
              <a:t>meng-indikasikan</a:t>
            </a:r>
            <a:r>
              <a:rPr lang="en-US" sz="2800" dirty="0"/>
              <a:t> </a:t>
            </a:r>
            <a:r>
              <a:rPr lang="en-US" sz="2800" dirty="0" err="1"/>
              <a:t>adanya</a:t>
            </a:r>
            <a:r>
              <a:rPr lang="en-US" sz="2800" dirty="0"/>
              <a:t> </a:t>
            </a:r>
            <a:r>
              <a:rPr lang="en-US" sz="2800" dirty="0" err="1"/>
              <a:t>Kemanusiaan</a:t>
            </a:r>
            <a:r>
              <a:rPr lang="en-US" sz="2800" dirty="0"/>
              <a:t> yang </a:t>
            </a:r>
            <a:r>
              <a:rPr lang="en-US" sz="2800" dirty="0" err="1"/>
              <a:t>adil</a:t>
            </a:r>
            <a:r>
              <a:rPr lang="en-US" sz="2800" dirty="0"/>
              <a:t> </a:t>
            </a:r>
            <a:r>
              <a:rPr lang="en-US" sz="2800" dirty="0" err="1"/>
              <a:t>dan</a:t>
            </a:r>
            <a:r>
              <a:rPr lang="en-US" sz="2800" dirty="0"/>
              <a:t> </a:t>
            </a:r>
            <a:r>
              <a:rPr lang="en-US" sz="2800" dirty="0" err="1"/>
              <a:t>beradab</a:t>
            </a:r>
            <a:r>
              <a:rPr lang="en-US" sz="2800" dirty="0"/>
              <a:t>.</a:t>
            </a:r>
          </a:p>
          <a:p>
            <a:pPr lvl="0"/>
            <a:endParaRPr lang="en-US" sz="2800" dirty="0"/>
          </a:p>
          <a:p>
            <a:endParaRPr lang="en-US" sz="2800" dirty="0"/>
          </a:p>
        </p:txBody>
      </p:sp>
    </p:spTree>
    <p:extLst>
      <p:ext uri="{BB962C8B-B14F-4D97-AF65-F5344CB8AC3E}">
        <p14:creationId xmlns:p14="http://schemas.microsoft.com/office/powerpoint/2010/main" val="123592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Tujuan dibentuknya panitia 9</a:t>
            </a:r>
          </a:p>
        </p:txBody>
      </p:sp>
      <p:sp>
        <p:nvSpPr>
          <p:cNvPr id="3" name="Content Placeholder 2"/>
          <p:cNvSpPr>
            <a:spLocks noGrp="1"/>
          </p:cNvSpPr>
          <p:nvPr>
            <p:ph idx="1"/>
          </p:nvPr>
        </p:nvSpPr>
        <p:spPr/>
        <p:txBody>
          <a:bodyPr/>
          <a:lstStyle/>
          <a:p>
            <a:r>
              <a:rPr lang="id-ID" dirty="0"/>
              <a:t>Yaitu untuk mendiskusikan tentang </a:t>
            </a:r>
          </a:p>
          <a:p>
            <a:r>
              <a:rPr lang="id-ID" dirty="0"/>
              <a:t>1. UUD ( Diketuai oleh Soekarno )</a:t>
            </a:r>
          </a:p>
          <a:p>
            <a:r>
              <a:rPr lang="id-ID" dirty="0"/>
              <a:t>2. Pembelaan Tanah Air ( Diketuai oleh R. Abikusno Cokrosuryoso )</a:t>
            </a:r>
          </a:p>
          <a:p>
            <a:r>
              <a:rPr lang="id-ID" dirty="0"/>
              <a:t>3. Keuangan dan Ekonomi ( Moh. Hatta )</a:t>
            </a:r>
          </a:p>
          <a:p>
            <a:endParaRPr lang="id-ID" dirty="0"/>
          </a:p>
          <a:p>
            <a:r>
              <a:rPr lang="id-ID" dirty="0"/>
              <a:t>Ir. Soekarno membentuk UUD dengan 7 anggota lainnya. </a:t>
            </a:r>
          </a:p>
          <a:p>
            <a:r>
              <a:rPr lang="id-ID" dirty="0"/>
              <a:t>Pada tanggal 14 juli 1945, dilaporkannya UUD oleh Soekarno di BPUPKI.</a:t>
            </a:r>
          </a:p>
        </p:txBody>
      </p:sp>
      <p:pic>
        <p:nvPicPr>
          <p:cNvPr id="4" name="Content Placeholder 3"/>
          <p:cNvPicPr>
            <a:picLocks noChangeAspect="1"/>
          </p:cNvPicPr>
          <p:nvPr/>
        </p:nvPicPr>
        <p:blipFill rotWithShape="1">
          <a:blip r:embed="rId2">
            <a:alphaModFix amt="15000"/>
          </a:blip>
          <a:srcRect l="889" r="-1" b="-1"/>
          <a:stretch/>
        </p:blipFill>
        <p:spPr>
          <a:xfrm>
            <a:off x="20" y="10"/>
            <a:ext cx="12191980" cy="6857990"/>
          </a:xfrm>
          <a:prstGeom prst="rect">
            <a:avLst/>
          </a:prstGeom>
        </p:spPr>
      </p:pic>
    </p:spTree>
    <p:extLst>
      <p:ext uri="{BB962C8B-B14F-4D97-AF65-F5344CB8AC3E}">
        <p14:creationId xmlns:p14="http://schemas.microsoft.com/office/powerpoint/2010/main" val="1647240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468548"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3"/>
          <p:cNvPicPr>
            <a:picLocks noChangeAspect="1"/>
          </p:cNvPicPr>
          <p:nvPr/>
        </p:nvPicPr>
        <p:blipFill rotWithShape="1">
          <a:blip r:embed="rId2"/>
          <a:srcRect l="49511" r="-1" b="-1"/>
          <a:stretch/>
        </p:blipFill>
        <p:spPr>
          <a:xfrm>
            <a:off x="6373504" y="10"/>
            <a:ext cx="5818496" cy="6857990"/>
          </a:xfrm>
          <a:prstGeom prst="rect">
            <a:avLst/>
          </a:prstGeom>
        </p:spPr>
      </p:pic>
      <p:cxnSp>
        <p:nvCxnSpPr>
          <p:cNvPr id="16" name="Straight Connector 15"/>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9" y="241108"/>
            <a:ext cx="3779085" cy="1499616"/>
          </a:xfrm>
        </p:spPr>
        <p:txBody>
          <a:bodyPr>
            <a:normAutofit/>
          </a:bodyPr>
          <a:lstStyle/>
          <a:p>
            <a:r>
              <a:rPr lang="id-ID" dirty="0">
                <a:solidFill>
                  <a:srgbClr val="FFFFFF"/>
                </a:solidFill>
              </a:rPr>
              <a:t>Sidang ppki</a:t>
            </a:r>
          </a:p>
        </p:txBody>
      </p:sp>
      <p:sp>
        <p:nvSpPr>
          <p:cNvPr id="13" name="Content Placeholder 7"/>
          <p:cNvSpPr>
            <a:spLocks noGrp="1"/>
          </p:cNvSpPr>
          <p:nvPr>
            <p:ph idx="1"/>
          </p:nvPr>
        </p:nvSpPr>
        <p:spPr>
          <a:xfrm>
            <a:off x="136478" y="1501255"/>
            <a:ext cx="6073253" cy="4954136"/>
          </a:xfrm>
        </p:spPr>
        <p:txBody>
          <a:bodyPr>
            <a:normAutofit fontScale="92500" lnSpcReduction="10000"/>
          </a:bodyPr>
          <a:lstStyle/>
          <a:p>
            <a:r>
              <a:rPr lang="id-ID" dirty="0">
                <a:solidFill>
                  <a:srgbClr val="FFFFFF"/>
                </a:solidFill>
              </a:rPr>
              <a:t>Sidang pertama dilakukan di gedung Kesenian Jakarta. Dan menghasilkan :</a:t>
            </a:r>
          </a:p>
          <a:p>
            <a:r>
              <a:rPr lang="id-ID" dirty="0">
                <a:solidFill>
                  <a:srgbClr val="FFFFFF"/>
                </a:solidFill>
              </a:rPr>
              <a:t>1. Mengesahkan UUD dan Pancasila sebagai dasar negara.</a:t>
            </a:r>
          </a:p>
          <a:p>
            <a:r>
              <a:rPr lang="id-ID" dirty="0">
                <a:solidFill>
                  <a:srgbClr val="FFFFFF"/>
                </a:solidFill>
              </a:rPr>
              <a:t>2. Memilih Soekarno sebagai presiden dan Moh. Hatta sebagai wakilnya.</a:t>
            </a:r>
          </a:p>
          <a:p>
            <a:r>
              <a:rPr lang="id-ID" dirty="0">
                <a:solidFill>
                  <a:srgbClr val="FFFFFF"/>
                </a:solidFill>
              </a:rPr>
              <a:t>3. Membentuk Komite Nasional Indonesia Pusat ( KNIP ) yang akan membantu presiden.</a:t>
            </a:r>
          </a:p>
          <a:p>
            <a:r>
              <a:rPr lang="id-ID" dirty="0">
                <a:solidFill>
                  <a:srgbClr val="FFFFFF"/>
                </a:solidFill>
              </a:rPr>
              <a:t>Di sidang kedua : </a:t>
            </a:r>
          </a:p>
          <a:p>
            <a:r>
              <a:rPr lang="id-ID" dirty="0">
                <a:solidFill>
                  <a:srgbClr val="FFFFFF"/>
                </a:solidFill>
              </a:rPr>
              <a:t>Membentuk 12 Departmen dan anggotanya serta 8 gubernur sesuai provinsinya.</a:t>
            </a:r>
          </a:p>
          <a:p>
            <a:r>
              <a:rPr lang="id-ID" dirty="0">
                <a:solidFill>
                  <a:srgbClr val="FFFFFF"/>
                </a:solidFill>
              </a:rPr>
              <a:t>Di sidang ke tiga : </a:t>
            </a:r>
          </a:p>
          <a:p>
            <a:r>
              <a:rPr lang="id-ID" dirty="0">
                <a:solidFill>
                  <a:srgbClr val="FFFFFF"/>
                </a:solidFill>
              </a:rPr>
              <a:t>Berdirinya 3 badan baru yaitu, KNIP, PNI ( Partai Nasional Indonesia ) dan BKR ( Badan Keamanan Rakyat )</a:t>
            </a:r>
            <a:endParaRPr lang="en-US" dirty="0">
              <a:solidFill>
                <a:srgbClr val="FFFFFF"/>
              </a:solidFill>
            </a:endParaRPr>
          </a:p>
        </p:txBody>
      </p:sp>
    </p:spTree>
    <p:extLst>
      <p:ext uri="{BB962C8B-B14F-4D97-AF65-F5344CB8AC3E}">
        <p14:creationId xmlns:p14="http://schemas.microsoft.com/office/powerpoint/2010/main" val="336331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xEl>
                                              <p:pRg st="2" end="2"/>
                                            </p:txEl>
                                          </p:spTgt>
                                        </p:tgtEl>
                                        <p:attrNameLst>
                                          <p:attrName>style.visibility</p:attrName>
                                        </p:attrNameLst>
                                      </p:cBhvr>
                                      <p:to>
                                        <p:strVal val="visible"/>
                                      </p:to>
                                    </p:set>
                                    <p:animEffect transition="in" filter="fade">
                                      <p:cBhvr>
                                        <p:cTn id="20" dur="500"/>
                                        <p:tgtEl>
                                          <p:spTgt spid="1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Effect transition="in" filter="fade">
                                      <p:cBhvr>
                                        <p:cTn id="25" dur="500"/>
                                        <p:tgtEl>
                                          <p:spTgt spid="1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xEl>
                                              <p:pRg st="4" end="4"/>
                                            </p:txEl>
                                          </p:spTgt>
                                        </p:tgtEl>
                                        <p:attrNameLst>
                                          <p:attrName>style.visibility</p:attrName>
                                        </p:attrNameLst>
                                      </p:cBhvr>
                                      <p:to>
                                        <p:strVal val="visible"/>
                                      </p:to>
                                    </p:set>
                                    <p:animEffect transition="in" filter="fade">
                                      <p:cBhvr>
                                        <p:cTn id="30" dur="500"/>
                                        <p:tgtEl>
                                          <p:spTgt spid="1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xEl>
                                              <p:pRg st="5" end="5"/>
                                            </p:txEl>
                                          </p:spTgt>
                                        </p:tgtEl>
                                        <p:attrNameLst>
                                          <p:attrName>style.visibility</p:attrName>
                                        </p:attrNameLst>
                                      </p:cBhvr>
                                      <p:to>
                                        <p:strVal val="visible"/>
                                      </p:to>
                                    </p:set>
                                    <p:animEffect transition="in" filter="fade">
                                      <p:cBhvr>
                                        <p:cTn id="35" dur="500"/>
                                        <p:tgtEl>
                                          <p:spTgt spid="1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xEl>
                                              <p:pRg st="6" end="6"/>
                                            </p:txEl>
                                          </p:spTgt>
                                        </p:tgtEl>
                                        <p:attrNameLst>
                                          <p:attrName>style.visibility</p:attrName>
                                        </p:attrNameLst>
                                      </p:cBhvr>
                                      <p:to>
                                        <p:strVal val="visible"/>
                                      </p:to>
                                    </p:set>
                                    <p:animEffect transition="in" filter="fade">
                                      <p:cBhvr>
                                        <p:cTn id="40" dur="500"/>
                                        <p:tgtEl>
                                          <p:spTgt spid="1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xEl>
                                              <p:pRg st="7" end="7"/>
                                            </p:txEl>
                                          </p:spTgt>
                                        </p:tgtEl>
                                        <p:attrNameLst>
                                          <p:attrName>style.visibility</p:attrName>
                                        </p:attrNameLst>
                                      </p:cBhvr>
                                      <p:to>
                                        <p:strVal val="visible"/>
                                      </p:to>
                                    </p:set>
                                    <p:animEffect transition="in" filter="fade">
                                      <p:cBhvr>
                                        <p:cTn id="45"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4685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3"/>
          <p:cNvPicPr>
            <a:picLocks noChangeAspect="1"/>
          </p:cNvPicPr>
          <p:nvPr/>
        </p:nvPicPr>
        <p:blipFill>
          <a:blip r:embed="rId2"/>
          <a:stretch>
            <a:fillRect/>
          </a:stretch>
        </p:blipFill>
        <p:spPr>
          <a:xfrm>
            <a:off x="6096000" y="1601266"/>
            <a:ext cx="5455921" cy="3655467"/>
          </a:xfrm>
          <a:prstGeom prst="rect">
            <a:avLst/>
          </a:prstGeom>
        </p:spPr>
      </p:pic>
      <p:cxnSp>
        <p:nvCxnSpPr>
          <p:cNvPr id="11" name="Straight Connector 10"/>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9" y="241108"/>
            <a:ext cx="3779085" cy="1499616"/>
          </a:xfrm>
        </p:spPr>
        <p:txBody>
          <a:bodyPr>
            <a:normAutofit/>
          </a:bodyPr>
          <a:lstStyle/>
          <a:p>
            <a:r>
              <a:rPr lang="id-ID" sz="4400" dirty="0">
                <a:solidFill>
                  <a:srgbClr val="FFFFFF"/>
                </a:solidFill>
              </a:rPr>
              <a:t>Dimensi nilai-nilai pancasila</a:t>
            </a:r>
          </a:p>
        </p:txBody>
      </p:sp>
      <p:sp>
        <p:nvSpPr>
          <p:cNvPr id="13" name="Content Placeholder 7"/>
          <p:cNvSpPr>
            <a:spLocks noGrp="1"/>
          </p:cNvSpPr>
          <p:nvPr>
            <p:ph idx="1"/>
          </p:nvPr>
        </p:nvSpPr>
        <p:spPr>
          <a:xfrm>
            <a:off x="286602" y="1601266"/>
            <a:ext cx="5809397" cy="5256734"/>
          </a:xfrm>
        </p:spPr>
        <p:txBody>
          <a:bodyPr>
            <a:normAutofit fontScale="92500"/>
          </a:bodyPr>
          <a:lstStyle/>
          <a:p>
            <a:r>
              <a:rPr lang="id-ID" dirty="0"/>
              <a:t>1. Nilai Dasar Pancasila yang Abadi</a:t>
            </a:r>
          </a:p>
          <a:p>
            <a:r>
              <a:rPr lang="id-ID" dirty="0"/>
              <a:t>Nilai dasar yaitu hakikat kelima sila Pancasila, yaitu ketuhanan, kemanusiaan, persatuan, kerakyatan, dan keadilan. Nilai dasar tersebut merupakan esensi dari sila-sila Pancasila yang sifatnya universal </a:t>
            </a:r>
          </a:p>
          <a:p>
            <a:r>
              <a:rPr lang="id-ID" dirty="0"/>
              <a:t>2. </a:t>
            </a:r>
            <a:r>
              <a:rPr lang="nn-NO" dirty="0"/>
              <a:t>Nilai Instrumental yang Berkembang Dinamis</a:t>
            </a:r>
            <a:endParaRPr lang="id-ID" dirty="0">
              <a:solidFill>
                <a:srgbClr val="FFFFFF"/>
              </a:solidFill>
            </a:endParaRPr>
          </a:p>
          <a:p>
            <a:r>
              <a:rPr lang="id-ID" dirty="0"/>
              <a:t>Nilai-nilai dasar yang terkandung dalam pembukaan UUD 1945 memerlukan penjabaran lebih lanjut sebagai arahan untuk kehidupan nyata. Penjabaran lebih lanjut ini kita namakan nilai instrumental.</a:t>
            </a:r>
          </a:p>
          <a:p>
            <a:r>
              <a:rPr lang="id-ID" dirty="0"/>
              <a:t>3. Nilai Praksis</a:t>
            </a:r>
          </a:p>
          <a:p>
            <a:pPr marL="0" indent="0">
              <a:buNone/>
            </a:pPr>
            <a:r>
              <a:rPr lang="id-ID" dirty="0"/>
              <a:t>Nilai praksis merupakan realisasi nilai-nilai instrumental dalam bentuk pengalaman yang bersifat nyata dalam kehidupan sehari-hari, dalam bermasyarakat, berbangsa, dan bernegara</a:t>
            </a:r>
          </a:p>
          <a:p>
            <a:endParaRPr lang="id-ID" dirty="0"/>
          </a:p>
        </p:txBody>
      </p:sp>
    </p:spTree>
    <p:extLst>
      <p:ext uri="{BB962C8B-B14F-4D97-AF65-F5344CB8AC3E}">
        <p14:creationId xmlns:p14="http://schemas.microsoft.com/office/powerpoint/2010/main" val="364047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xEl>
                                              <p:pRg st="2" end="2"/>
                                            </p:txEl>
                                          </p:spTgt>
                                        </p:tgtEl>
                                        <p:attrNameLst>
                                          <p:attrName>style.visibility</p:attrName>
                                        </p:attrNameLst>
                                      </p:cBhvr>
                                      <p:to>
                                        <p:strVal val="visible"/>
                                      </p:to>
                                    </p:set>
                                    <p:animEffect transition="in" filter="fade">
                                      <p:cBhvr>
                                        <p:cTn id="20" dur="500"/>
                                        <p:tgtEl>
                                          <p:spTgt spid="1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Effect transition="in" filter="fade">
                                      <p:cBhvr>
                                        <p:cTn id="25" dur="500"/>
                                        <p:tgtEl>
                                          <p:spTgt spid="1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xEl>
                                              <p:pRg st="4" end="4"/>
                                            </p:txEl>
                                          </p:spTgt>
                                        </p:tgtEl>
                                        <p:attrNameLst>
                                          <p:attrName>style.visibility</p:attrName>
                                        </p:attrNameLst>
                                      </p:cBhvr>
                                      <p:to>
                                        <p:strVal val="visible"/>
                                      </p:to>
                                    </p:set>
                                    <p:animEffect transition="in" filter="fade">
                                      <p:cBhvr>
                                        <p:cTn id="30" dur="500"/>
                                        <p:tgtEl>
                                          <p:spTgt spid="1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xEl>
                                              <p:pRg st="5" end="5"/>
                                            </p:txEl>
                                          </p:spTgt>
                                        </p:tgtEl>
                                        <p:attrNameLst>
                                          <p:attrName>style.visibility</p:attrName>
                                        </p:attrNameLst>
                                      </p:cBhvr>
                                      <p:to>
                                        <p:strVal val="visible"/>
                                      </p:to>
                                    </p:set>
                                    <p:animEffect transition="in" filter="fade">
                                      <p:cBhvr>
                                        <p:cTn id="35"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id-ID" b="1" dirty="0" smtClean="0"/>
              <a:t>Perumusan Proklamasi</a:t>
            </a:r>
            <a:r>
              <a:rPr lang="en-US" dirty="0" smtClean="0"/>
              <a:t/>
            </a:r>
            <a:br>
              <a:rPr lang="en-US" dirty="0" smtClean="0"/>
            </a:br>
            <a:endParaRPr lang="en-US" dirty="0"/>
          </a:p>
        </p:txBody>
      </p:sp>
      <p:pic>
        <p:nvPicPr>
          <p:cNvPr id="4" name="Content Placeholder 3" descr="pembacaan proklamasi.jpg"/>
          <p:cNvPicPr>
            <a:picLocks noGrp="1" noChangeAspect="1"/>
          </p:cNvPicPr>
          <p:nvPr>
            <p:ph idx="1"/>
          </p:nvPr>
        </p:nvPicPr>
        <p:blipFill>
          <a:blip r:embed="rId2"/>
          <a:stretch>
            <a:fillRect/>
          </a:stretch>
        </p:blipFill>
        <p:spPr>
          <a:xfrm>
            <a:off x="1689403" y="1600292"/>
            <a:ext cx="6690487" cy="3912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714309" y="32004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387736" y="0"/>
            <a:ext cx="580426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pPr lvl="0"/>
            <a:r>
              <a:rPr lang="id-ID" b="1" dirty="0" smtClean="0"/>
              <a:t>Sejarah proklamasi kemerdekaan</a:t>
            </a:r>
            <a:r>
              <a:rPr lang="en-US" dirty="0" smtClean="0"/>
              <a:t/>
            </a:r>
            <a:br>
              <a:rPr lang="en-US" dirty="0" smtClean="0"/>
            </a:br>
            <a:endParaRPr lang="en-US" dirty="0"/>
          </a:p>
        </p:txBody>
      </p:sp>
      <p:sp>
        <p:nvSpPr>
          <p:cNvPr id="3" name="Content Placeholder 2"/>
          <p:cNvSpPr>
            <a:spLocks noGrp="1"/>
          </p:cNvSpPr>
          <p:nvPr>
            <p:ph idx="1"/>
          </p:nvPr>
        </p:nvSpPr>
        <p:spPr>
          <a:xfrm>
            <a:off x="191070" y="1495697"/>
            <a:ext cx="11668834" cy="2407563"/>
          </a:xfrm>
        </p:spPr>
        <p:txBody>
          <a:bodyPr>
            <a:normAutofit/>
          </a:bodyPr>
          <a:lstStyle/>
          <a:p>
            <a:r>
              <a:rPr lang="id-ID" sz="2800" dirty="0" smtClean="0"/>
              <a:t>Pembacaan proklamasi kemerdekaan Indonesia terjadi setelah Jepang mengalami kekalahan dari sekutu ketika Horishima dan Nagasaki dibom atom pada 6 Agustus 1945. Untuk segera melaksanakan tujuannya, golongan muda sengaja mengasingkan Ir. Soekarno dan Moh. Hatta ke Rengasdenklok. Kejadian ini dikenal dengan Peristiwa Rengasden</a:t>
            </a:r>
            <a:r>
              <a:rPr lang="en-US" sz="2800" dirty="0" smtClean="0"/>
              <a:t>g</a:t>
            </a:r>
            <a:r>
              <a:rPr lang="id-ID" sz="2800" dirty="0" smtClean="0"/>
              <a:t>klok.</a:t>
            </a:r>
            <a:endParaRPr lang="en-US" sz="2800" dirty="0" smtClean="0"/>
          </a:p>
        </p:txBody>
      </p:sp>
      <p:pic>
        <p:nvPicPr>
          <p:cNvPr id="8" name="Content Placeholder 3"/>
          <p:cNvPicPr>
            <a:picLocks noChangeAspect="1"/>
          </p:cNvPicPr>
          <p:nvPr/>
        </p:nvPicPr>
        <p:blipFill rotWithShape="1">
          <a:blip r:embed="rId2"/>
          <a:srcRect l="49511" r="-1" b="-1"/>
          <a:stretch/>
        </p:blipFill>
        <p:spPr>
          <a:xfrm>
            <a:off x="9015965" y="3618411"/>
            <a:ext cx="3176035" cy="32395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117177" y="4114800"/>
            <a:ext cx="7935002" cy="2031325"/>
          </a:xfrm>
          <a:prstGeom prst="rect">
            <a:avLst/>
          </a:prstGeom>
          <a:noFill/>
        </p:spPr>
        <p:txBody>
          <a:bodyPr wrap="square" rtlCol="0">
            <a:spAutoFit/>
          </a:bodyPr>
          <a:lstStyle/>
          <a:p>
            <a:pPr>
              <a:lnSpc>
                <a:spcPct val="100000"/>
              </a:lnSpc>
            </a:pPr>
            <a:r>
              <a:rPr lang="id-ID" dirty="0" smtClean="0"/>
              <a:t>Akhirnya disepakati bahwa proklamasi kemerdekaan Indonesia akan </a:t>
            </a:r>
            <a:endParaRPr lang="en-US" dirty="0" smtClean="0"/>
          </a:p>
          <a:p>
            <a:pPr>
              <a:lnSpc>
                <a:spcPct val="100000"/>
              </a:lnSpc>
            </a:pPr>
            <a:r>
              <a:rPr lang="id-ID" dirty="0" smtClean="0"/>
              <a:t>dilakukan di Jakarta. Kemudian Soekarno dan Hatta pun kembali ke</a:t>
            </a:r>
            <a:endParaRPr lang="en-US" dirty="0" smtClean="0"/>
          </a:p>
          <a:p>
            <a:pPr>
              <a:lnSpc>
                <a:spcPct val="100000"/>
              </a:lnSpc>
            </a:pPr>
            <a:r>
              <a:rPr lang="id-ID" dirty="0" smtClean="0"/>
              <a:t> Jakarta untuk membacakan proklamasi kemerdekaan Indonesia. </a:t>
            </a:r>
            <a:endParaRPr lang="en-US" dirty="0" smtClean="0"/>
          </a:p>
          <a:p>
            <a:pPr>
              <a:lnSpc>
                <a:spcPct val="100000"/>
              </a:lnSpc>
            </a:pPr>
            <a:r>
              <a:rPr lang="id-ID" dirty="0" smtClean="0"/>
              <a:t>Pembacaan ini dilakukan pada hari Jumat, 17 Agustus 1945 yang bertempat di Jl. Pegangsaan Timur 56 Jakarta pusat.</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499616"/>
          </a:xfrm>
        </p:spPr>
        <p:txBody>
          <a:bodyPr>
            <a:noAutofit/>
          </a:bodyPr>
          <a:lstStyle/>
          <a:p>
            <a:pPr lvl="0"/>
            <a:r>
              <a:rPr lang="id-ID" sz="3200" b="1" dirty="0" smtClean="0"/>
              <a:t>Perumusan teks proklamasi kemerdekaan</a:t>
            </a:r>
            <a:r>
              <a:rPr lang="en-US" sz="3200" dirty="0" smtClean="0"/>
              <a:t/>
            </a:r>
            <a:br>
              <a:rPr lang="en-US" sz="3200" dirty="0" smtClean="0"/>
            </a:br>
            <a:endParaRPr lang="en-US" sz="3200" dirty="0"/>
          </a:p>
        </p:txBody>
      </p:sp>
      <p:sp>
        <p:nvSpPr>
          <p:cNvPr id="3" name="Content Placeholder 2"/>
          <p:cNvSpPr>
            <a:spLocks noGrp="1"/>
          </p:cNvSpPr>
          <p:nvPr>
            <p:ph idx="1"/>
          </p:nvPr>
        </p:nvSpPr>
        <p:spPr>
          <a:xfrm>
            <a:off x="996833" y="1412544"/>
            <a:ext cx="10071501" cy="5097438"/>
          </a:xfrm>
        </p:spPr>
        <p:txBody>
          <a:bodyPr>
            <a:normAutofit/>
          </a:bodyPr>
          <a:lstStyle/>
          <a:p>
            <a:r>
              <a:rPr lang="id-ID" dirty="0" smtClean="0"/>
              <a:t>Perumusan teks proklamasi dilakukan di rumah Laksamana Tadashi Maeda, seorang perwira Angkatan Laut Jepang</a:t>
            </a:r>
            <a:r>
              <a:rPr lang="en-US" dirty="0" smtClean="0"/>
              <a:t>,</a:t>
            </a:r>
          </a:p>
          <a:p>
            <a:r>
              <a:rPr lang="id-ID" dirty="0" smtClean="0"/>
              <a:t>Ada dua alasan yang menyebabkan perumusan teks proklamasi dilaukan di rumah Maeda.</a:t>
            </a:r>
            <a:r>
              <a:rPr lang="en-US" dirty="0" smtClean="0"/>
              <a:t>  </a:t>
            </a:r>
            <a:r>
              <a:rPr lang="id-ID" dirty="0" smtClean="0"/>
              <a:t>Laksamana Maeda mendukung perjuangan Bangsa Indonesia</a:t>
            </a:r>
            <a:endParaRPr lang="en-US" dirty="0" smtClean="0"/>
          </a:p>
          <a:p>
            <a:r>
              <a:rPr lang="id-ID" dirty="0" smtClean="0"/>
              <a:t>Faktor Keamanan : Hak prerogatif  kekuasaan wilayah militer angkatan laut yang tidak dapat diganggu gugat oleh angkatan Darat.</a:t>
            </a:r>
            <a:endParaRPr lang="en-US" dirty="0" smtClean="0"/>
          </a:p>
          <a:p>
            <a:pPr lvl="0"/>
            <a:r>
              <a:rPr lang="id-ID" dirty="0" smtClean="0"/>
              <a:t>Dalam proses penyusunan naskah proklamasi, ada tiga tokoh yang terlibat yaitu :</a:t>
            </a:r>
            <a:endParaRPr lang="en-US" dirty="0" smtClean="0"/>
          </a:p>
          <a:p>
            <a:pPr lvl="0"/>
            <a:r>
              <a:rPr lang="id-ID" dirty="0" smtClean="0"/>
              <a:t>Ir. Soekarno</a:t>
            </a:r>
            <a:endParaRPr lang="en-US" dirty="0" smtClean="0"/>
          </a:p>
          <a:p>
            <a:pPr lvl="0"/>
            <a:r>
              <a:rPr lang="id-ID" dirty="0" smtClean="0"/>
              <a:t>Mohammad Hatta</a:t>
            </a:r>
            <a:endParaRPr lang="en-US" dirty="0" smtClean="0"/>
          </a:p>
          <a:p>
            <a:r>
              <a:rPr lang="id-ID" dirty="0" smtClean="0"/>
              <a:t>Ahmad S</a:t>
            </a:r>
            <a:r>
              <a:rPr lang="en-US" dirty="0" smtClean="0"/>
              <a:t>u</a:t>
            </a:r>
            <a:r>
              <a:rPr lang="id-ID" dirty="0" smtClean="0"/>
              <a:t>bardjo</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356" y="791570"/>
            <a:ext cx="10587447" cy="4777692"/>
          </a:xfrm>
        </p:spPr>
        <p:txBody>
          <a:bodyPr/>
          <a:lstStyle/>
          <a:p>
            <a:r>
              <a:rPr lang="id-ID" dirty="0" smtClean="0"/>
              <a:t>1.</a:t>
            </a:r>
            <a:r>
              <a:rPr lang="en-US" dirty="0" smtClean="0"/>
              <a:t>   </a:t>
            </a:r>
            <a:r>
              <a:rPr lang="id-ID" dirty="0" smtClean="0"/>
              <a:t>Ahmad Subardjo mengusulkan kalimat yang ada di alinea pertama proklamasi yang intinya kemerdekaan Indonesia adalah kemauan  Bangsa  Indonesia  untuk  merdeka dan  menentukan nasib  sendiri</a:t>
            </a:r>
            <a:endParaRPr lang="en-US" dirty="0" smtClean="0"/>
          </a:p>
          <a:p>
            <a:r>
              <a:rPr lang="id-ID" dirty="0" smtClean="0"/>
              <a:t>2.</a:t>
            </a:r>
            <a:r>
              <a:rPr lang="en-US" dirty="0" smtClean="0"/>
              <a:t>   </a:t>
            </a:r>
            <a:r>
              <a:rPr lang="id-ID" dirty="0" smtClean="0"/>
              <a:t>Drs. Muhammad Hatta mengusulkan kalimat untuk alinea kedua yang berkisar pada masalah pengalihan/pemindahan kekuasaan</a:t>
            </a:r>
            <a:endParaRPr lang="en-US" dirty="0" smtClean="0"/>
          </a:p>
          <a:p>
            <a:r>
              <a:rPr lang="id-ID" dirty="0" smtClean="0"/>
              <a:t>Oleh Sukarno, kedua usul itu kemudian dirangkai dalam sebuah tulisan tangan yang kemudian diketik oleh Sayuti Melik dan Bendera merah putih dijahit oleh Fatmati.</a:t>
            </a:r>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842" y="1070777"/>
            <a:ext cx="11095629" cy="5411909"/>
          </a:xfrm>
        </p:spPr>
        <p:txBody>
          <a:bodyPr>
            <a:normAutofit/>
          </a:bodyPr>
          <a:lstStyle/>
          <a:p>
            <a:r>
              <a:rPr lang="id-ID" dirty="0" smtClean="0"/>
              <a:t>Teks naskah proklamasi kemerdekaan Otentik adalah teks naskah proklamasi yang sudah mengalami perubahan. Teks naskah ini adalah hasil ketikan dari Mohammad Ibnu Sayuti Melik (seorang tokoh pemuda yang turun andil dalam persiapan proklamasi). Adapun teks naskah proklamasi Otentik adalah sebagai berikut.</a:t>
            </a:r>
            <a:endParaRPr lang="en-US" dirty="0" smtClean="0"/>
          </a:p>
          <a:p>
            <a:pPr algn="ctr"/>
            <a:r>
              <a:rPr lang="id-ID" dirty="0" smtClean="0"/>
              <a:t>P R O K L A M A S I</a:t>
            </a:r>
            <a:endParaRPr lang="en-US" dirty="0" smtClean="0"/>
          </a:p>
          <a:p>
            <a:pPr algn="ctr"/>
            <a:r>
              <a:rPr lang="id-ID" dirty="0" smtClean="0"/>
              <a:t>Kami bangsa Indonesia dengan ini menjatakan kemerdekaan Indonesia.</a:t>
            </a:r>
            <a:endParaRPr lang="en-US" dirty="0" smtClean="0"/>
          </a:p>
          <a:p>
            <a:pPr algn="ctr"/>
            <a:r>
              <a:rPr lang="id-ID" dirty="0" smtClean="0"/>
              <a:t>Hal-hal jang mengenai pemindahan kekoeasaan d.l.l., diselenggarakan dengan tjara seksama dan dalam tempo jang sesingkat-singkatnja.</a:t>
            </a:r>
            <a:endParaRPr lang="en-US" dirty="0" smtClean="0"/>
          </a:p>
          <a:p>
            <a:pPr algn="ctr"/>
            <a:r>
              <a:rPr lang="id-ID" dirty="0" smtClean="0"/>
              <a:t>Djakarta, hari 17 boelan 8 tahoen </a:t>
            </a:r>
            <a:r>
              <a:rPr lang="en-US" dirty="0" smtClean="0"/>
              <a:t>4</a:t>
            </a:r>
            <a:r>
              <a:rPr lang="id-ID" dirty="0" smtClean="0"/>
              <a:t>5</a:t>
            </a:r>
            <a:endParaRPr lang="en-US" dirty="0" smtClean="0"/>
          </a:p>
          <a:p>
            <a:pPr algn="ctr"/>
            <a:r>
              <a:rPr lang="id-ID" dirty="0" smtClean="0"/>
              <a:t>Atas nama bangsa Indonesia.</a:t>
            </a:r>
            <a:endParaRPr lang="en-US" dirty="0" smtClean="0"/>
          </a:p>
          <a:p>
            <a:pPr algn="ctr"/>
            <a:r>
              <a:rPr lang="en-US" dirty="0" smtClean="0"/>
              <a:t>                                                                                             </a:t>
            </a:r>
            <a:r>
              <a:rPr lang="id-ID" dirty="0" smtClean="0"/>
              <a:t>Soekarno/Hatta.</a:t>
            </a:r>
            <a:endParaRPr lang="en-US" dirty="0" smtClean="0"/>
          </a:p>
          <a:p>
            <a:r>
              <a:rPr lang="id-ID" dirty="0" smtClean="0"/>
              <a:t>Kemudian, Sukarni mengusulkan supaya yang menandatangani teks proklamasi tersebut adalah Soekarno dan Moh. Hatta atas nama bangsa Indonesia.</a:t>
            </a:r>
            <a:endParaRPr lang="en-US" dirty="0" smtClean="0"/>
          </a:p>
          <a:p>
            <a:endParaRPr lang="en-US" dirty="0"/>
          </a:p>
        </p:txBody>
      </p:sp>
      <p:sp>
        <p:nvSpPr>
          <p:cNvPr id="4" name="TextBox 3"/>
          <p:cNvSpPr txBox="1"/>
          <p:nvPr/>
        </p:nvSpPr>
        <p:spPr>
          <a:xfrm>
            <a:off x="822961" y="542390"/>
            <a:ext cx="5329646" cy="646331"/>
          </a:xfrm>
          <a:prstGeom prst="rect">
            <a:avLst/>
          </a:prstGeom>
          <a:noFill/>
        </p:spPr>
        <p:txBody>
          <a:bodyPr wrap="square" rtlCol="0">
            <a:spAutoFit/>
          </a:bodyPr>
          <a:lstStyle/>
          <a:p>
            <a:r>
              <a:rPr lang="id-ID" b="1" dirty="0" smtClean="0"/>
              <a:t>Teks Naskah Proklamasi Otentik</a:t>
            </a: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2148" y="1548561"/>
            <a:ext cx="10849424" cy="4844955"/>
          </a:xfrm>
        </p:spPr>
        <p:txBody>
          <a:bodyPr>
            <a:normAutofit/>
          </a:bodyPr>
          <a:lstStyle/>
          <a:p>
            <a:r>
              <a:rPr lang="en-US" dirty="0" smtClean="0"/>
              <a:t> </a:t>
            </a:r>
          </a:p>
          <a:p>
            <a:r>
              <a:rPr lang="id-ID" dirty="0" smtClean="0"/>
              <a:t>Teks proklamasi kemerdekaan Indonesia bisa dikatakan sebagai pernyataan untuk merdeka dari segala bentuk penjajahan bangsa lain kepada bangsa dan negara Indonesia. Proklamasi kemerdekaan Indonesia adalah jambatan emas yang mengantarkan dan menghubungkan bangsa Indonesia untuk mencapai masyarakat baru, yakni kehidupan yang bebas tanpa ikatan dan tekanan.</a:t>
            </a:r>
            <a:endParaRPr lang="en-US" dirty="0" smtClean="0"/>
          </a:p>
          <a:p>
            <a:r>
              <a:rPr lang="id-ID" dirty="0" smtClean="0"/>
              <a:t>Proklamasi sendiri merupakan seruan yang bersifat legal (berdasarkan hukum) dan resmi. Dengan pernyataan proklamasi, maka bangsa Indonesia bisa terbebas dari segala bentuk penjajahan yang dilakukan bangsa lain.</a:t>
            </a:r>
            <a:endParaRPr lang="en-US" dirty="0" smtClean="0"/>
          </a:p>
          <a:p>
            <a:r>
              <a:rPr lang="id-ID" dirty="0" smtClean="0"/>
              <a:t> </a:t>
            </a:r>
            <a:endParaRPr lang="en-US" dirty="0" smtClean="0"/>
          </a:p>
          <a:p>
            <a:endParaRPr lang="en-US" dirty="0"/>
          </a:p>
        </p:txBody>
      </p:sp>
      <p:sp>
        <p:nvSpPr>
          <p:cNvPr id="4" name="TextBox 3"/>
          <p:cNvSpPr txBox="1"/>
          <p:nvPr/>
        </p:nvSpPr>
        <p:spPr>
          <a:xfrm>
            <a:off x="862148" y="809897"/>
            <a:ext cx="6583679" cy="738664"/>
          </a:xfrm>
          <a:prstGeom prst="rect">
            <a:avLst/>
          </a:prstGeom>
          <a:noFill/>
        </p:spPr>
        <p:txBody>
          <a:bodyPr wrap="square" rtlCol="0">
            <a:spAutoFit/>
          </a:bodyPr>
          <a:lstStyle/>
          <a:p>
            <a:pPr lvl="0"/>
            <a:r>
              <a:rPr lang="id-ID" sz="2400" b="1" dirty="0" smtClean="0"/>
              <a:t>Makna proklamasi bagi bangsa Indonesia</a:t>
            </a:r>
            <a:endParaRPr lang="en-US" sz="2400" dirty="0" smtClean="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56" y="175783"/>
            <a:ext cx="9720072" cy="1499616"/>
          </a:xfrm>
        </p:spPr>
        <p:txBody>
          <a:bodyPr/>
          <a:lstStyle/>
          <a:p>
            <a:r>
              <a:rPr lang="en-US" b="1" dirty="0" smtClean="0"/>
              <a:t>PANCASILA </a:t>
            </a:r>
            <a:r>
              <a:rPr lang="en-US" b="1" dirty="0"/>
              <a:t>ERA ORDE LAMA</a:t>
            </a:r>
            <a:r>
              <a:rPr lang="en-US" dirty="0"/>
              <a:t/>
            </a:r>
            <a:br>
              <a:rPr lang="en-US" dirty="0"/>
            </a:br>
            <a:endParaRPr lang="en-US" dirty="0"/>
          </a:p>
        </p:txBody>
      </p:sp>
      <p:sp>
        <p:nvSpPr>
          <p:cNvPr id="3" name="Content Placeholder 2"/>
          <p:cNvSpPr>
            <a:spLocks noGrp="1"/>
          </p:cNvSpPr>
          <p:nvPr>
            <p:ph idx="1"/>
          </p:nvPr>
        </p:nvSpPr>
        <p:spPr>
          <a:xfrm>
            <a:off x="259854" y="1112291"/>
            <a:ext cx="8461065" cy="5479577"/>
          </a:xfrm>
        </p:spPr>
        <p:txBody>
          <a:bodyPr/>
          <a:lstStyle/>
          <a:p>
            <a:r>
              <a:rPr lang="en-US" dirty="0" err="1"/>
              <a:t>Terdapat</a:t>
            </a:r>
            <a:r>
              <a:rPr lang="en-US" dirty="0"/>
              <a:t> </a:t>
            </a:r>
            <a:r>
              <a:rPr lang="en-US" dirty="0" err="1"/>
              <a:t>dua</a:t>
            </a:r>
            <a:r>
              <a:rPr lang="en-US" dirty="0"/>
              <a:t> </a:t>
            </a:r>
            <a:r>
              <a:rPr lang="en-US" dirty="0" err="1"/>
              <a:t>pandangan</a:t>
            </a:r>
            <a:r>
              <a:rPr lang="en-US" dirty="0"/>
              <a:t> </a:t>
            </a:r>
            <a:r>
              <a:rPr lang="en-US" dirty="0" err="1"/>
              <a:t>besar</a:t>
            </a:r>
            <a:r>
              <a:rPr lang="en-US" dirty="0"/>
              <a:t>   </a:t>
            </a:r>
            <a:r>
              <a:rPr lang="en-US" dirty="0" err="1"/>
              <a:t>terhadap</a:t>
            </a:r>
            <a:r>
              <a:rPr lang="en-US" dirty="0"/>
              <a:t>   </a:t>
            </a:r>
            <a:r>
              <a:rPr lang="en-US" dirty="0" err="1"/>
              <a:t>Dasar</a:t>
            </a:r>
            <a:r>
              <a:rPr lang="en-US" dirty="0"/>
              <a:t>   Negara yang </a:t>
            </a:r>
            <a:r>
              <a:rPr lang="en-US" dirty="0" err="1"/>
              <a:t>berpengaruh</a:t>
            </a:r>
            <a:r>
              <a:rPr lang="en-US" dirty="0"/>
              <a:t> </a:t>
            </a:r>
            <a:r>
              <a:rPr lang="en-US" dirty="0" err="1"/>
              <a:t>terhadap</a:t>
            </a:r>
            <a:r>
              <a:rPr lang="en-US" dirty="0"/>
              <a:t> </a:t>
            </a:r>
            <a:r>
              <a:rPr lang="en-US" dirty="0" err="1"/>
              <a:t>munculnya</a:t>
            </a:r>
            <a:r>
              <a:rPr lang="en-US" dirty="0"/>
              <a:t> </a:t>
            </a:r>
            <a:r>
              <a:rPr lang="en-US" dirty="0" err="1"/>
              <a:t>Dekrit</a:t>
            </a:r>
            <a:r>
              <a:rPr lang="en-US" dirty="0"/>
              <a:t> </a:t>
            </a:r>
            <a:r>
              <a:rPr lang="en-US" dirty="0" err="1"/>
              <a:t>Presiden</a:t>
            </a:r>
            <a:r>
              <a:rPr lang="en-US" dirty="0"/>
              <a:t>. </a:t>
            </a:r>
            <a:r>
              <a:rPr lang="en-US" dirty="0" err="1"/>
              <a:t>Pandangan</a:t>
            </a:r>
            <a:r>
              <a:rPr lang="en-US" dirty="0"/>
              <a:t>  </a:t>
            </a:r>
            <a:r>
              <a:rPr lang="en-US" dirty="0" err="1"/>
              <a:t>tersebut</a:t>
            </a:r>
            <a:r>
              <a:rPr lang="en-US" dirty="0"/>
              <a:t>  </a:t>
            </a:r>
            <a:r>
              <a:rPr lang="en-US" dirty="0" err="1"/>
              <a:t>yaitu</a:t>
            </a:r>
            <a:r>
              <a:rPr lang="en-US" dirty="0"/>
              <a:t> </a:t>
            </a:r>
            <a:r>
              <a:rPr lang="en-US" dirty="0" err="1"/>
              <a:t>mereka</a:t>
            </a:r>
            <a:r>
              <a:rPr lang="en-US" dirty="0"/>
              <a:t>  yang  </a:t>
            </a:r>
            <a:r>
              <a:rPr lang="en-US" dirty="0" err="1"/>
              <a:t>memenuhi</a:t>
            </a:r>
            <a:r>
              <a:rPr lang="en-US" dirty="0"/>
              <a:t> “</a:t>
            </a:r>
            <a:r>
              <a:rPr lang="en-US" dirty="0" err="1"/>
              <a:t>anjuran</a:t>
            </a:r>
            <a:r>
              <a:rPr lang="en-US" dirty="0"/>
              <a:t>” </a:t>
            </a:r>
            <a:r>
              <a:rPr lang="en-US" dirty="0" err="1"/>
              <a:t>Presiden</a:t>
            </a:r>
            <a:r>
              <a:rPr lang="en-US" dirty="0"/>
              <a:t>/ </a:t>
            </a:r>
            <a:r>
              <a:rPr lang="en-US" dirty="0" err="1"/>
              <a:t>Pemerintah</a:t>
            </a:r>
            <a:r>
              <a:rPr lang="en-US" dirty="0"/>
              <a:t> </a:t>
            </a:r>
            <a:r>
              <a:rPr lang="en-US" dirty="0" err="1"/>
              <a:t>untuk</a:t>
            </a:r>
            <a:r>
              <a:rPr lang="en-US" dirty="0"/>
              <a:t> “</a:t>
            </a:r>
            <a:r>
              <a:rPr lang="en-US" dirty="0" err="1"/>
              <a:t>kembali</a:t>
            </a:r>
            <a:r>
              <a:rPr lang="en-US" dirty="0"/>
              <a:t> </a:t>
            </a:r>
            <a:r>
              <a:rPr lang="en-US" dirty="0" err="1"/>
              <a:t>ke</a:t>
            </a:r>
            <a:r>
              <a:rPr lang="en-US" dirty="0"/>
              <a:t> </a:t>
            </a:r>
            <a:r>
              <a:rPr lang="en-US" dirty="0" err="1"/>
              <a:t>Undang</a:t>
            </a:r>
            <a:r>
              <a:rPr lang="en-US" dirty="0"/>
              <a:t>- </a:t>
            </a:r>
            <a:r>
              <a:rPr lang="en-US" dirty="0" err="1"/>
              <a:t>Undang</a:t>
            </a:r>
            <a:r>
              <a:rPr lang="en-US" dirty="0"/>
              <a:t>    </a:t>
            </a:r>
            <a:r>
              <a:rPr lang="en-US" dirty="0" err="1"/>
              <a:t>Dasar</a:t>
            </a:r>
            <a:r>
              <a:rPr lang="en-US" dirty="0"/>
              <a:t>    1945” </a:t>
            </a:r>
            <a:r>
              <a:rPr lang="en-US" dirty="0" err="1"/>
              <a:t>dengan</a:t>
            </a:r>
            <a:r>
              <a:rPr lang="en-US" dirty="0"/>
              <a:t>    </a:t>
            </a:r>
            <a:r>
              <a:rPr lang="en-US" dirty="0" err="1"/>
              <a:t>Pancasila</a:t>
            </a:r>
            <a:r>
              <a:rPr lang="en-US" dirty="0"/>
              <a:t> </a:t>
            </a:r>
            <a:r>
              <a:rPr lang="en-US" dirty="0" err="1"/>
              <a:t>sebagaimana</a:t>
            </a:r>
            <a:r>
              <a:rPr lang="en-US" dirty="0"/>
              <a:t> </a:t>
            </a:r>
            <a:r>
              <a:rPr lang="en-US" dirty="0" err="1"/>
              <a:t>dirumuskan</a:t>
            </a:r>
            <a:r>
              <a:rPr lang="en-US" dirty="0"/>
              <a:t> </a:t>
            </a:r>
            <a:r>
              <a:rPr lang="en-US" dirty="0" err="1"/>
              <a:t>dalam</a:t>
            </a:r>
            <a:r>
              <a:rPr lang="en-US" dirty="0"/>
              <a:t> </a:t>
            </a:r>
            <a:r>
              <a:rPr lang="en-US" dirty="0" err="1"/>
              <a:t>Piagam</a:t>
            </a:r>
            <a:r>
              <a:rPr lang="en-US" dirty="0"/>
              <a:t> Jakarta </a:t>
            </a:r>
            <a:r>
              <a:rPr lang="en-US" dirty="0" err="1"/>
              <a:t>sebagai</a:t>
            </a:r>
            <a:r>
              <a:rPr lang="en-US" dirty="0"/>
              <a:t> </a:t>
            </a:r>
            <a:r>
              <a:rPr lang="en-US" dirty="0" err="1"/>
              <a:t>Dasar</a:t>
            </a:r>
            <a:r>
              <a:rPr lang="en-US" dirty="0"/>
              <a:t> Negara. </a:t>
            </a:r>
            <a:r>
              <a:rPr lang="en-US" dirty="0" err="1"/>
              <a:t>Sedangkan</a:t>
            </a:r>
            <a:r>
              <a:rPr lang="en-US" dirty="0"/>
              <a:t> </a:t>
            </a:r>
            <a:r>
              <a:rPr lang="en-US" dirty="0" err="1"/>
              <a:t>pihak</a:t>
            </a:r>
            <a:r>
              <a:rPr lang="en-US" dirty="0"/>
              <a:t> </a:t>
            </a:r>
            <a:r>
              <a:rPr lang="en-US" dirty="0" err="1"/>
              <a:t>lainnya</a:t>
            </a:r>
            <a:r>
              <a:rPr lang="en-US" dirty="0"/>
              <a:t> </a:t>
            </a:r>
            <a:r>
              <a:rPr lang="en-US" dirty="0" err="1"/>
              <a:t>menyetujui</a:t>
            </a:r>
            <a:r>
              <a:rPr lang="en-US" dirty="0"/>
              <a:t> ‘</a:t>
            </a:r>
            <a:r>
              <a:rPr lang="en-US" dirty="0" err="1"/>
              <a:t>kembali</a:t>
            </a:r>
            <a:r>
              <a:rPr lang="en-US" dirty="0"/>
              <a:t> </a:t>
            </a:r>
            <a:r>
              <a:rPr lang="en-US" dirty="0" err="1"/>
              <a:t>ke</a:t>
            </a:r>
            <a:r>
              <a:rPr lang="en-US" dirty="0"/>
              <a:t> </a:t>
            </a:r>
            <a:r>
              <a:rPr lang="en-US" dirty="0" err="1"/>
              <a:t>Undang-Undang</a:t>
            </a:r>
            <a:r>
              <a:rPr lang="en-US" dirty="0"/>
              <a:t> </a:t>
            </a:r>
            <a:r>
              <a:rPr lang="en-US" dirty="0" err="1"/>
              <a:t>Dasar</a:t>
            </a:r>
            <a:r>
              <a:rPr lang="en-US" dirty="0"/>
              <a:t> 1945”, </a:t>
            </a:r>
            <a:r>
              <a:rPr lang="en-US" dirty="0" err="1"/>
              <a:t>tanpa</a:t>
            </a:r>
            <a:r>
              <a:rPr lang="en-US" dirty="0"/>
              <a:t> </a:t>
            </a:r>
            <a:r>
              <a:rPr lang="en-US" dirty="0" err="1"/>
              <a:t>cadangan</a:t>
            </a:r>
            <a:r>
              <a:rPr lang="en-US" dirty="0"/>
              <a:t>, </a:t>
            </a:r>
            <a:r>
              <a:rPr lang="en-US" dirty="0" err="1"/>
              <a:t>artinya</a:t>
            </a:r>
            <a:r>
              <a:rPr lang="en-US" dirty="0"/>
              <a:t> </a:t>
            </a:r>
            <a:r>
              <a:rPr lang="en-US" dirty="0" err="1"/>
              <a:t>dengan</a:t>
            </a:r>
            <a:r>
              <a:rPr lang="en-US" dirty="0"/>
              <a:t> </a:t>
            </a:r>
            <a:r>
              <a:rPr lang="en-US" dirty="0" err="1"/>
              <a:t>Pancasila</a:t>
            </a:r>
            <a:r>
              <a:rPr lang="en-US" dirty="0"/>
              <a:t> </a:t>
            </a:r>
            <a:r>
              <a:rPr lang="en-US" dirty="0" err="1"/>
              <a:t>seperti</a:t>
            </a:r>
            <a:r>
              <a:rPr lang="en-US" dirty="0"/>
              <a:t> yang </a:t>
            </a:r>
            <a:r>
              <a:rPr lang="en-US" dirty="0" err="1"/>
              <a:t>dirumuskan</a:t>
            </a:r>
            <a:r>
              <a:rPr lang="en-US" dirty="0"/>
              <a:t> </a:t>
            </a:r>
            <a:r>
              <a:rPr lang="en-US" dirty="0" err="1"/>
              <a:t>dalam</a:t>
            </a:r>
            <a:r>
              <a:rPr lang="en-US" dirty="0"/>
              <a:t> </a:t>
            </a:r>
            <a:r>
              <a:rPr lang="en-US" dirty="0" err="1"/>
              <a:t>Pembukaan</a:t>
            </a:r>
            <a:r>
              <a:rPr lang="en-US" dirty="0"/>
              <a:t>  </a:t>
            </a:r>
            <a:r>
              <a:rPr lang="en-US" dirty="0" err="1"/>
              <a:t>Undang-Undang</a:t>
            </a:r>
            <a:r>
              <a:rPr lang="en-US" dirty="0"/>
              <a:t>  </a:t>
            </a:r>
            <a:r>
              <a:rPr lang="en-US" dirty="0" err="1"/>
              <a:t>Dasar</a:t>
            </a:r>
            <a:r>
              <a:rPr lang="en-US" dirty="0"/>
              <a:t>  yang  </a:t>
            </a:r>
            <a:r>
              <a:rPr lang="en-US" dirty="0" err="1"/>
              <a:t>disahkan</a:t>
            </a:r>
            <a:r>
              <a:rPr lang="en-US" dirty="0"/>
              <a:t>  PPKI </a:t>
            </a:r>
            <a:r>
              <a:rPr lang="en-US" dirty="0" err="1"/>
              <a:t>tanggal</a:t>
            </a:r>
            <a:r>
              <a:rPr lang="en-US" dirty="0"/>
              <a:t> 18 </a:t>
            </a:r>
            <a:r>
              <a:rPr lang="en-US" dirty="0" err="1"/>
              <a:t>Agustus</a:t>
            </a:r>
            <a:r>
              <a:rPr lang="en-US" dirty="0"/>
              <a:t> 1945 </a:t>
            </a:r>
            <a:r>
              <a:rPr lang="en-US" dirty="0" err="1"/>
              <a:t>sebagai</a:t>
            </a:r>
            <a:r>
              <a:rPr lang="en-US" dirty="0"/>
              <a:t> </a:t>
            </a:r>
            <a:r>
              <a:rPr lang="en-US" dirty="0" err="1"/>
              <a:t>Dasar</a:t>
            </a:r>
            <a:r>
              <a:rPr lang="en-US" dirty="0"/>
              <a:t> Negara</a:t>
            </a:r>
            <a:r>
              <a:rPr lang="en-US" dirty="0" smtClean="0"/>
              <a:t>.</a:t>
            </a:r>
          </a:p>
          <a:p>
            <a:r>
              <a:rPr lang="en-US" dirty="0" err="1" smtClean="0"/>
              <a:t>Karena</a:t>
            </a:r>
            <a:r>
              <a:rPr lang="en-US" dirty="0" smtClean="0"/>
              <a:t> </a:t>
            </a:r>
            <a:r>
              <a:rPr lang="en-US" dirty="0"/>
              <a:t>N</a:t>
            </a:r>
            <a:r>
              <a:rPr lang="en-US" dirty="0" smtClean="0"/>
              <a:t>egara </a:t>
            </a:r>
            <a:r>
              <a:rPr lang="en-US" dirty="0" err="1" smtClean="0"/>
              <a:t>Kesatuan</a:t>
            </a:r>
            <a:r>
              <a:rPr lang="en-US" dirty="0" smtClean="0"/>
              <a:t> </a:t>
            </a:r>
            <a:r>
              <a:rPr lang="en-US" dirty="0" err="1" smtClean="0"/>
              <a:t>Republik</a:t>
            </a:r>
            <a:r>
              <a:rPr lang="en-US" dirty="0" smtClean="0"/>
              <a:t> Indonesia </a:t>
            </a:r>
            <a:r>
              <a:rPr lang="en-US" dirty="0" err="1" smtClean="0"/>
              <a:t>baru</a:t>
            </a:r>
            <a:r>
              <a:rPr lang="en-US" dirty="0" smtClean="0"/>
              <a:t> </a:t>
            </a:r>
            <a:r>
              <a:rPr lang="en-US" dirty="0" err="1" smtClean="0"/>
              <a:t>berdiri,Pancasila</a:t>
            </a:r>
            <a:r>
              <a:rPr lang="en-US" dirty="0" smtClean="0"/>
              <a:t> </a:t>
            </a:r>
            <a:r>
              <a:rPr lang="en-US" dirty="0" err="1" smtClean="0"/>
              <a:t>belum</a:t>
            </a:r>
            <a:r>
              <a:rPr lang="en-US" dirty="0" smtClean="0"/>
              <a:t> </a:t>
            </a:r>
            <a:r>
              <a:rPr lang="en-US" dirty="0" err="1" smtClean="0"/>
              <a:t>begitu</a:t>
            </a:r>
            <a:r>
              <a:rPr lang="en-US" dirty="0" smtClean="0"/>
              <a:t> </a:t>
            </a:r>
            <a:r>
              <a:rPr lang="en-US" dirty="0" err="1" smtClean="0"/>
              <a:t>tertanam</a:t>
            </a:r>
            <a:r>
              <a:rPr lang="en-US" dirty="0" smtClean="0"/>
              <a:t> </a:t>
            </a:r>
            <a:r>
              <a:rPr lang="en-US" dirty="0" err="1" smtClean="0"/>
              <a:t>didalam</a:t>
            </a:r>
            <a:r>
              <a:rPr lang="en-US" dirty="0" smtClean="0"/>
              <a:t> </a:t>
            </a:r>
            <a:r>
              <a:rPr lang="en-US" dirty="0" err="1" smtClean="0"/>
              <a:t>kehidupan</a:t>
            </a:r>
            <a:r>
              <a:rPr lang="en-US" dirty="0" smtClean="0"/>
              <a:t> </a:t>
            </a:r>
            <a:r>
              <a:rPr lang="en-US" dirty="0" err="1" smtClean="0"/>
              <a:t>Berbangsa</a:t>
            </a:r>
            <a:r>
              <a:rPr lang="en-US" dirty="0" smtClean="0"/>
              <a:t> </a:t>
            </a:r>
            <a:r>
              <a:rPr lang="en-US" dirty="0" err="1" smtClean="0"/>
              <a:t>dan</a:t>
            </a:r>
            <a:r>
              <a:rPr lang="en-US" dirty="0" smtClean="0"/>
              <a:t> </a:t>
            </a:r>
            <a:r>
              <a:rPr lang="en-US" dirty="0" err="1" smtClean="0"/>
              <a:t>bernegara</a:t>
            </a:r>
            <a:r>
              <a:rPr lang="en-US" dirty="0" smtClean="0"/>
              <a:t> </a:t>
            </a:r>
            <a:r>
              <a:rPr lang="en-US" dirty="0" err="1" smtClean="0"/>
              <a:t>masih</a:t>
            </a:r>
            <a:r>
              <a:rPr lang="en-US" dirty="0" smtClean="0"/>
              <a:t> </a:t>
            </a:r>
            <a:r>
              <a:rPr lang="en-US" dirty="0" err="1" smtClean="0"/>
              <a:t>banyak</a:t>
            </a:r>
            <a:r>
              <a:rPr lang="en-US" dirty="0" smtClean="0"/>
              <a:t> </a:t>
            </a:r>
            <a:r>
              <a:rPr lang="en-US" dirty="0" err="1" smtClean="0"/>
              <a:t>pemberontakan</a:t>
            </a:r>
            <a:r>
              <a:rPr lang="en-US" dirty="0" smtClean="0"/>
              <a:t> </a:t>
            </a:r>
            <a:r>
              <a:rPr lang="en-US" dirty="0" err="1" smtClean="0"/>
              <a:t>dan</a:t>
            </a:r>
            <a:r>
              <a:rPr lang="en-US" dirty="0" smtClean="0"/>
              <a:t> </a:t>
            </a:r>
            <a:r>
              <a:rPr lang="en-US" dirty="0" err="1" smtClean="0"/>
              <a:t>penyimpangan</a:t>
            </a:r>
            <a:r>
              <a:rPr lang="en-US" dirty="0" smtClean="0"/>
              <a:t> yang </a:t>
            </a:r>
            <a:r>
              <a:rPr lang="en-US" dirty="0" err="1" smtClean="0"/>
              <a:t>tidak</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nilai</a:t>
            </a:r>
            <a:r>
              <a:rPr lang="en-US" dirty="0" smtClean="0"/>
              <a:t> </a:t>
            </a:r>
            <a:r>
              <a:rPr lang="en-US" dirty="0" err="1" smtClean="0"/>
              <a:t>Pancasila</a:t>
            </a:r>
            <a:endParaRPr lang="en-US" dirty="0"/>
          </a:p>
        </p:txBody>
      </p:sp>
      <p:pic>
        <p:nvPicPr>
          <p:cNvPr id="4" name="Picture 3" descr="C:\Users\user\AppData\Local\Microsoft\Windows\Temporary Internet Files\Content.Word\images-10.jpg"/>
          <p:cNvPicPr/>
          <p:nvPr/>
        </p:nvPicPr>
        <p:blipFill>
          <a:blip r:embed="rId2">
            <a:extLst>
              <a:ext uri="{28A0092B-C50C-407E-A947-70E740481C1C}">
                <a14:useLocalDpi xmlns:a14="http://schemas.microsoft.com/office/drawing/2010/main" val="0"/>
              </a:ext>
            </a:extLst>
          </a:blip>
          <a:srcRect/>
          <a:stretch>
            <a:fillRect/>
          </a:stretch>
        </p:blipFill>
        <p:spPr bwMode="auto">
          <a:xfrm>
            <a:off x="8666329" y="389306"/>
            <a:ext cx="3210906" cy="5083446"/>
          </a:xfrm>
          <a:prstGeom prst="rect">
            <a:avLst/>
          </a:prstGeom>
          <a:noFill/>
          <a:ln>
            <a:noFill/>
          </a:ln>
        </p:spPr>
      </p:pic>
    </p:spTree>
    <p:extLst>
      <p:ext uri="{BB962C8B-B14F-4D97-AF65-F5344CB8AC3E}">
        <p14:creationId xmlns:p14="http://schemas.microsoft.com/office/powerpoint/2010/main" val="3950158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2830" y="191069"/>
            <a:ext cx="11436824" cy="6118291"/>
          </a:xfrm>
        </p:spPr>
        <p:txBody>
          <a:bodyPr>
            <a:normAutofit/>
          </a:bodyPr>
          <a:lstStyle/>
          <a:p>
            <a:r>
              <a:rPr lang="en-US" sz="2400" dirty="0" smtClean="0"/>
              <a:t>3. </a:t>
            </a:r>
            <a:r>
              <a:rPr lang="en-US" sz="2400" dirty="0" err="1" smtClean="0"/>
              <a:t>Bangsa</a:t>
            </a:r>
            <a:r>
              <a:rPr lang="en-US" sz="2400" dirty="0" smtClean="0"/>
              <a:t> </a:t>
            </a:r>
            <a:r>
              <a:rPr lang="en-US" sz="2400" dirty="0"/>
              <a:t>Indonesia </a:t>
            </a:r>
            <a:r>
              <a:rPr lang="en-US" sz="2400" dirty="0" err="1"/>
              <a:t>juga</a:t>
            </a:r>
            <a:r>
              <a:rPr lang="en-US" sz="2400" dirty="0"/>
              <a:t> </a:t>
            </a:r>
            <a:r>
              <a:rPr lang="en-US" sz="2400" dirty="0" err="1"/>
              <a:t>memiliki</a:t>
            </a:r>
            <a:r>
              <a:rPr lang="en-US" sz="2400" dirty="0"/>
              <a:t> </a:t>
            </a:r>
            <a:r>
              <a:rPr lang="en-US" sz="2400" dirty="0" err="1"/>
              <a:t>ciri-ciri</a:t>
            </a:r>
            <a:r>
              <a:rPr lang="en-US" sz="2400" dirty="0"/>
              <a:t> </a:t>
            </a:r>
            <a:r>
              <a:rPr lang="en-US" sz="2400" dirty="0" err="1"/>
              <a:t>guyub</a:t>
            </a:r>
            <a:r>
              <a:rPr lang="en-US" sz="2400" dirty="0"/>
              <a:t>, </a:t>
            </a:r>
            <a:r>
              <a:rPr lang="en-US" sz="2400" dirty="0" err="1"/>
              <a:t>rukun</a:t>
            </a:r>
            <a:r>
              <a:rPr lang="en-US" sz="2400" dirty="0"/>
              <a:t>, </a:t>
            </a:r>
            <a:r>
              <a:rPr lang="en-US" sz="2400" dirty="0" err="1"/>
              <a:t>bersatu</a:t>
            </a:r>
            <a:r>
              <a:rPr lang="en-US" sz="2400" dirty="0"/>
              <a:t>, </a:t>
            </a:r>
            <a:r>
              <a:rPr lang="en-US" sz="2400" dirty="0" err="1"/>
              <a:t>dan</a:t>
            </a:r>
            <a:r>
              <a:rPr lang="en-US" sz="2400" dirty="0"/>
              <a:t> </a:t>
            </a:r>
            <a:r>
              <a:rPr lang="en-US" sz="2400" dirty="0" err="1"/>
              <a:t>kekeluargaan</a:t>
            </a:r>
            <a:r>
              <a:rPr lang="en-US" sz="2400" dirty="0"/>
              <a:t>, </a:t>
            </a:r>
            <a:r>
              <a:rPr lang="en-US" sz="2400" dirty="0" err="1"/>
              <a:t>sebagai</a:t>
            </a:r>
            <a:r>
              <a:rPr lang="en-US" sz="2400" dirty="0"/>
              <a:t> </a:t>
            </a:r>
            <a:r>
              <a:rPr lang="en-US" sz="2400" dirty="0" err="1"/>
              <a:t>bukti-buktinya</a:t>
            </a:r>
            <a:r>
              <a:rPr lang="en-US" sz="2400" dirty="0"/>
              <a:t> </a:t>
            </a:r>
            <a:r>
              <a:rPr lang="en-US" sz="2400" dirty="0" err="1"/>
              <a:t>bangunan</a:t>
            </a:r>
            <a:r>
              <a:rPr lang="en-US" sz="2400" dirty="0"/>
              <a:t> </a:t>
            </a:r>
            <a:r>
              <a:rPr lang="en-US" sz="2400" dirty="0" err="1"/>
              <a:t>candi</a:t>
            </a:r>
            <a:r>
              <a:rPr lang="en-US" sz="2400" dirty="0"/>
              <a:t> Borobudur, </a:t>
            </a:r>
            <a:r>
              <a:rPr lang="en-US" sz="2400" dirty="0" err="1"/>
              <a:t>Candi</a:t>
            </a:r>
            <a:r>
              <a:rPr lang="en-US" sz="2400" dirty="0"/>
              <a:t> </a:t>
            </a:r>
            <a:r>
              <a:rPr lang="en-US" sz="2400" dirty="0" err="1"/>
              <a:t>Prambanan</a:t>
            </a:r>
            <a:r>
              <a:rPr lang="en-US" sz="2400" dirty="0"/>
              <a:t>, </a:t>
            </a:r>
            <a:r>
              <a:rPr lang="en-US" sz="2400" dirty="0" err="1"/>
              <a:t>dan</a:t>
            </a:r>
            <a:r>
              <a:rPr lang="en-US" sz="2400" dirty="0"/>
              <a:t> </a:t>
            </a:r>
            <a:r>
              <a:rPr lang="en-US" sz="2400" dirty="0" err="1"/>
              <a:t>sebagainya</a:t>
            </a:r>
            <a:r>
              <a:rPr lang="en-US" sz="2400" dirty="0"/>
              <a:t>, </a:t>
            </a:r>
            <a:endParaRPr lang="en-US" sz="2400" dirty="0" smtClean="0"/>
          </a:p>
          <a:p>
            <a:endParaRPr lang="en-US" sz="2400" dirty="0" smtClean="0"/>
          </a:p>
          <a:p>
            <a:pPr lvl="0"/>
            <a:r>
              <a:rPr lang="en-US" sz="2400" dirty="0" smtClean="0"/>
              <a:t>4. </a:t>
            </a:r>
            <a:r>
              <a:rPr lang="en-US" sz="2400" dirty="0" err="1" smtClean="0"/>
              <a:t>Unsur-unsur</a:t>
            </a:r>
            <a:r>
              <a:rPr lang="en-US" sz="2400" dirty="0" smtClean="0"/>
              <a:t> </a:t>
            </a:r>
            <a:r>
              <a:rPr lang="en-US" sz="2400" dirty="0" err="1"/>
              <a:t>demokrasi</a:t>
            </a:r>
            <a:r>
              <a:rPr lang="en-US" sz="2400" dirty="0"/>
              <a:t> </a:t>
            </a:r>
            <a:r>
              <a:rPr lang="en-US" sz="2400" dirty="0" err="1"/>
              <a:t>sudah</a:t>
            </a:r>
            <a:r>
              <a:rPr lang="en-US" sz="2400" dirty="0"/>
              <a:t> </a:t>
            </a:r>
            <a:r>
              <a:rPr lang="en-US" sz="2400" dirty="0" err="1"/>
              <a:t>ada</a:t>
            </a:r>
            <a:r>
              <a:rPr lang="en-US" sz="2400" dirty="0"/>
              <a:t> </a:t>
            </a:r>
            <a:r>
              <a:rPr lang="en-US" sz="2400" dirty="0" err="1"/>
              <a:t>dalam</a:t>
            </a:r>
            <a:r>
              <a:rPr lang="en-US" sz="2400" dirty="0"/>
              <a:t> </a:t>
            </a:r>
            <a:r>
              <a:rPr lang="en-US" sz="2400" dirty="0" err="1"/>
              <a:t>masyarakat</a:t>
            </a:r>
            <a:r>
              <a:rPr lang="en-US" sz="2400" dirty="0"/>
              <a:t> </a:t>
            </a:r>
            <a:r>
              <a:rPr lang="en-US" sz="2400" dirty="0" err="1"/>
              <a:t>kita</a:t>
            </a:r>
            <a:r>
              <a:rPr lang="en-US" sz="2400" dirty="0"/>
              <a:t>, </a:t>
            </a:r>
            <a:r>
              <a:rPr lang="en-US" sz="2400" dirty="0" err="1"/>
              <a:t>bukti-buktinya</a:t>
            </a:r>
            <a:r>
              <a:rPr lang="en-US" sz="2400" dirty="0"/>
              <a:t>: </a:t>
            </a:r>
            <a:r>
              <a:rPr lang="en-US" sz="2400" dirty="0" err="1"/>
              <a:t>bangunan</a:t>
            </a:r>
            <a:r>
              <a:rPr lang="en-US" sz="2400" dirty="0"/>
              <a:t> </a:t>
            </a:r>
            <a:r>
              <a:rPr lang="en-US" sz="2400" dirty="0" err="1"/>
              <a:t>Balai</a:t>
            </a:r>
            <a:r>
              <a:rPr lang="en-US" sz="2400" dirty="0"/>
              <a:t> </a:t>
            </a:r>
            <a:r>
              <a:rPr lang="en-US" sz="2400" dirty="0" err="1"/>
              <a:t>Agung</a:t>
            </a:r>
            <a:r>
              <a:rPr lang="en-US" sz="2400" dirty="0"/>
              <a:t> </a:t>
            </a:r>
            <a:r>
              <a:rPr lang="en-US" sz="2400" dirty="0" err="1"/>
              <a:t>dan</a:t>
            </a:r>
            <a:r>
              <a:rPr lang="en-US" sz="2400" dirty="0"/>
              <a:t> </a:t>
            </a:r>
            <a:r>
              <a:rPr lang="en-US" sz="2400" dirty="0" err="1"/>
              <a:t>Dewan</a:t>
            </a:r>
            <a:r>
              <a:rPr lang="en-US" sz="2400" dirty="0"/>
              <a:t> Orang-orang </a:t>
            </a:r>
            <a:r>
              <a:rPr lang="en-US" sz="2400" dirty="0" err="1"/>
              <a:t>Tua</a:t>
            </a:r>
            <a:r>
              <a:rPr lang="en-US" sz="2400" dirty="0"/>
              <a:t> di Bali </a:t>
            </a:r>
            <a:r>
              <a:rPr lang="en-US" sz="2400" dirty="0" err="1"/>
              <a:t>untuk</a:t>
            </a:r>
            <a:r>
              <a:rPr lang="en-US" sz="2400" dirty="0"/>
              <a:t> </a:t>
            </a:r>
            <a:r>
              <a:rPr lang="en-US" sz="2400" dirty="0" err="1"/>
              <a:t>musyawarah</a:t>
            </a:r>
            <a:r>
              <a:rPr lang="en-US" sz="2400" dirty="0"/>
              <a:t>, </a:t>
            </a:r>
            <a:r>
              <a:rPr lang="en-US" sz="2400" dirty="0" err="1"/>
              <a:t>Nagari</a:t>
            </a:r>
            <a:r>
              <a:rPr lang="en-US" sz="2400" dirty="0"/>
              <a:t> di </a:t>
            </a:r>
            <a:r>
              <a:rPr lang="en-US" sz="2400" dirty="0" err="1"/>
              <a:t>Minangkabau</a:t>
            </a:r>
            <a:r>
              <a:rPr lang="en-US" sz="2400" dirty="0"/>
              <a:t> </a:t>
            </a:r>
            <a:r>
              <a:rPr lang="en-US" sz="2400" dirty="0" err="1"/>
              <a:t>dengan</a:t>
            </a:r>
            <a:r>
              <a:rPr lang="en-US" sz="2400" dirty="0"/>
              <a:t> </a:t>
            </a:r>
            <a:r>
              <a:rPr lang="en-US" sz="2400" dirty="0" err="1"/>
              <a:t>syarat</a:t>
            </a:r>
            <a:r>
              <a:rPr lang="en-US" sz="2400" dirty="0"/>
              <a:t> </a:t>
            </a:r>
            <a:r>
              <a:rPr lang="en-US" sz="2400" dirty="0" err="1"/>
              <a:t>adanya</a:t>
            </a:r>
            <a:r>
              <a:rPr lang="en-US" sz="2400" dirty="0"/>
              <a:t> </a:t>
            </a:r>
            <a:r>
              <a:rPr lang="en-US" sz="2400" dirty="0" err="1"/>
              <a:t>Balai</a:t>
            </a:r>
            <a:r>
              <a:rPr lang="en-US" sz="2400" dirty="0"/>
              <a:t>, </a:t>
            </a:r>
            <a:r>
              <a:rPr lang="en-US" sz="2400" dirty="0" err="1"/>
              <a:t>Balai</a:t>
            </a:r>
            <a:r>
              <a:rPr lang="en-US" sz="2400" dirty="0"/>
              <a:t> </a:t>
            </a:r>
            <a:r>
              <a:rPr lang="en-US" sz="2400" dirty="0" err="1"/>
              <a:t>Desa</a:t>
            </a:r>
            <a:r>
              <a:rPr lang="en-US" sz="2400" dirty="0"/>
              <a:t> di </a:t>
            </a:r>
            <a:r>
              <a:rPr lang="en-US" sz="2400" dirty="0" err="1"/>
              <a:t>Jawa</a:t>
            </a:r>
            <a:r>
              <a:rPr lang="en-US" sz="2400" dirty="0"/>
              <a:t>, </a:t>
            </a:r>
            <a:r>
              <a:rPr lang="en-US" sz="2400" dirty="0" err="1"/>
              <a:t>tulisan</a:t>
            </a:r>
            <a:r>
              <a:rPr lang="en-US" sz="2400" dirty="0"/>
              <a:t> </a:t>
            </a:r>
            <a:r>
              <a:rPr lang="en-US" sz="2400" dirty="0" err="1"/>
              <a:t>tentang</a:t>
            </a:r>
            <a:r>
              <a:rPr lang="en-US" sz="2400" dirty="0"/>
              <a:t> </a:t>
            </a:r>
            <a:r>
              <a:rPr lang="en-US" sz="2400" dirty="0" err="1"/>
              <a:t>Musyawarah</a:t>
            </a:r>
            <a:r>
              <a:rPr lang="en-US" sz="2400" dirty="0"/>
              <a:t> Para </a:t>
            </a:r>
            <a:r>
              <a:rPr lang="en-US" sz="2400" dirty="0" err="1"/>
              <a:t>Wali</a:t>
            </a:r>
            <a:r>
              <a:rPr lang="en-US" sz="2400" dirty="0"/>
              <a:t>, </a:t>
            </a:r>
            <a:r>
              <a:rPr lang="en-US" sz="2400" dirty="0" err="1"/>
              <a:t>Puteri</a:t>
            </a:r>
            <a:r>
              <a:rPr lang="en-US" sz="2400" dirty="0"/>
              <a:t> </a:t>
            </a:r>
            <a:r>
              <a:rPr lang="en-US" sz="2400" dirty="0" err="1"/>
              <a:t>Dayang</a:t>
            </a:r>
            <a:r>
              <a:rPr lang="en-US" sz="2400" dirty="0"/>
              <a:t> </a:t>
            </a:r>
            <a:r>
              <a:rPr lang="en-US" sz="2400" dirty="0" err="1"/>
              <a:t>Merindu</a:t>
            </a:r>
            <a:r>
              <a:rPr lang="en-US" sz="2400" dirty="0"/>
              <a:t>, </a:t>
            </a:r>
            <a:r>
              <a:rPr lang="en-US" sz="2400" dirty="0" err="1"/>
              <a:t>Loro</a:t>
            </a:r>
            <a:r>
              <a:rPr lang="en-US" sz="2400" dirty="0"/>
              <a:t> </a:t>
            </a:r>
            <a:r>
              <a:rPr lang="en-US" sz="2400" dirty="0" err="1"/>
              <a:t>Jonggrang</a:t>
            </a:r>
            <a:r>
              <a:rPr lang="en-US" sz="2400" dirty="0"/>
              <a:t>, </a:t>
            </a:r>
            <a:r>
              <a:rPr lang="en-US" sz="2400" dirty="0" err="1" smtClean="0"/>
              <a:t>dan</a:t>
            </a:r>
            <a:r>
              <a:rPr lang="en-US" sz="2400" dirty="0" smtClean="0"/>
              <a:t> </a:t>
            </a:r>
            <a:r>
              <a:rPr lang="en-US" sz="2400" dirty="0" err="1"/>
              <a:t>sebagainya</a:t>
            </a:r>
            <a:r>
              <a:rPr lang="en-US" sz="2400" dirty="0"/>
              <a:t>, </a:t>
            </a:r>
            <a:r>
              <a:rPr lang="en-US" sz="2400" dirty="0" err="1"/>
              <a:t>perbuatan</a:t>
            </a:r>
            <a:r>
              <a:rPr lang="en-US" sz="2400" dirty="0"/>
              <a:t> </a:t>
            </a:r>
            <a:r>
              <a:rPr lang="en-US" sz="2400" dirty="0" err="1"/>
              <a:t>musyawarah</a:t>
            </a:r>
            <a:r>
              <a:rPr lang="en-US" sz="2400" dirty="0"/>
              <a:t> di </a:t>
            </a:r>
            <a:r>
              <a:rPr lang="en-US" sz="2400" dirty="0" err="1"/>
              <a:t>balai</a:t>
            </a:r>
            <a:r>
              <a:rPr lang="en-US" sz="2400" dirty="0"/>
              <a:t>, </a:t>
            </a:r>
            <a:r>
              <a:rPr lang="en-US" sz="2400" dirty="0" err="1"/>
              <a:t>dan</a:t>
            </a:r>
            <a:r>
              <a:rPr lang="en-US" sz="2400" dirty="0"/>
              <a:t> </a:t>
            </a:r>
            <a:r>
              <a:rPr lang="en-US" sz="2400" dirty="0" err="1"/>
              <a:t>sebagainya</a:t>
            </a:r>
            <a:r>
              <a:rPr lang="en-US" sz="2400" dirty="0"/>
              <a:t>, </a:t>
            </a:r>
            <a:r>
              <a:rPr lang="en-US" sz="2400" dirty="0" err="1"/>
              <a:t>menggambarkan</a:t>
            </a:r>
            <a:r>
              <a:rPr lang="en-US" sz="2400" dirty="0"/>
              <a:t> </a:t>
            </a:r>
            <a:r>
              <a:rPr lang="en-US" sz="2400" dirty="0" err="1"/>
              <a:t>sifat</a:t>
            </a:r>
            <a:r>
              <a:rPr lang="en-US" sz="2400" dirty="0"/>
              <a:t> </a:t>
            </a:r>
            <a:r>
              <a:rPr lang="en-US" sz="2400" dirty="0" err="1"/>
              <a:t>demokratis</a:t>
            </a:r>
            <a:r>
              <a:rPr lang="en-US" sz="2400" dirty="0"/>
              <a:t> Indonesia</a:t>
            </a:r>
            <a:r>
              <a:rPr lang="en-US" sz="2400" dirty="0" smtClean="0"/>
              <a:t>;</a:t>
            </a:r>
          </a:p>
          <a:p>
            <a:pPr lvl="0"/>
            <a:endParaRPr lang="en-US" sz="2400" dirty="0" smtClean="0"/>
          </a:p>
          <a:p>
            <a:r>
              <a:rPr lang="en-US" sz="2400" dirty="0" smtClean="0"/>
              <a:t>5. </a:t>
            </a:r>
            <a:r>
              <a:rPr lang="en-US" sz="2400" dirty="0" err="1" smtClean="0"/>
              <a:t>Dalam</a:t>
            </a:r>
            <a:r>
              <a:rPr lang="en-US" sz="2400" dirty="0" smtClean="0"/>
              <a:t> </a:t>
            </a:r>
            <a:r>
              <a:rPr lang="en-US" sz="2400" dirty="0" err="1"/>
              <a:t>hal</a:t>
            </a:r>
            <a:r>
              <a:rPr lang="en-US" sz="2400" dirty="0"/>
              <a:t> </a:t>
            </a:r>
            <a:r>
              <a:rPr lang="en-US" sz="2400" dirty="0" err="1"/>
              <a:t>Keadilan</a:t>
            </a:r>
            <a:r>
              <a:rPr lang="en-US" sz="2400" dirty="0"/>
              <a:t> </a:t>
            </a:r>
            <a:r>
              <a:rPr lang="en-US" sz="2400" dirty="0" err="1"/>
              <a:t>Sosial</a:t>
            </a:r>
            <a:r>
              <a:rPr lang="en-US" sz="2400" dirty="0"/>
              <a:t> </a:t>
            </a:r>
            <a:r>
              <a:rPr lang="en-US" sz="2400" dirty="0" err="1"/>
              <a:t>Bagi</a:t>
            </a:r>
            <a:r>
              <a:rPr lang="en-US" sz="2400" dirty="0"/>
              <a:t> </a:t>
            </a:r>
            <a:r>
              <a:rPr lang="en-US" sz="2400" dirty="0" err="1"/>
              <a:t>Seluruh</a:t>
            </a:r>
            <a:r>
              <a:rPr lang="en-US" sz="2400" dirty="0"/>
              <a:t> Rakyat Indonesia, </a:t>
            </a:r>
            <a:r>
              <a:rPr lang="en-US" sz="2400" dirty="0" err="1"/>
              <a:t>bangsa</a:t>
            </a:r>
            <a:r>
              <a:rPr lang="en-US" sz="2400" dirty="0"/>
              <a:t> Indonesia </a:t>
            </a:r>
            <a:r>
              <a:rPr lang="en-US" sz="2400" dirty="0" err="1"/>
              <a:t>dalam</a:t>
            </a:r>
            <a:r>
              <a:rPr lang="en-US" sz="2400" dirty="0"/>
              <a:t> </a:t>
            </a:r>
            <a:r>
              <a:rPr lang="en-US" sz="2400" dirty="0" err="1"/>
              <a:t>menunaikan</a:t>
            </a:r>
            <a:r>
              <a:rPr lang="en-US" sz="2400" dirty="0"/>
              <a:t> </a:t>
            </a:r>
            <a:r>
              <a:rPr lang="en-US" sz="2400" dirty="0" err="1"/>
              <a:t>tugas</a:t>
            </a:r>
            <a:r>
              <a:rPr lang="en-US" sz="2400" dirty="0"/>
              <a:t> </a:t>
            </a:r>
            <a:r>
              <a:rPr lang="en-US" sz="2400" dirty="0" err="1"/>
              <a:t>hidupnya</a:t>
            </a:r>
            <a:r>
              <a:rPr lang="en-US" sz="2400" dirty="0"/>
              <a:t> </a:t>
            </a:r>
            <a:r>
              <a:rPr lang="en-US" sz="2400" dirty="0" err="1"/>
              <a:t>terkenal</a:t>
            </a:r>
            <a:r>
              <a:rPr lang="en-US" sz="2400" dirty="0"/>
              <a:t> </a:t>
            </a:r>
            <a:r>
              <a:rPr lang="en-US" sz="2400" dirty="0" err="1"/>
              <a:t>lebih</a:t>
            </a:r>
            <a:r>
              <a:rPr lang="en-US" sz="2400" dirty="0"/>
              <a:t> </a:t>
            </a:r>
            <a:r>
              <a:rPr lang="en-US" sz="2400" dirty="0" err="1"/>
              <a:t>bersifat</a:t>
            </a:r>
            <a:r>
              <a:rPr lang="en-US" sz="2400" dirty="0"/>
              <a:t> </a:t>
            </a:r>
            <a:r>
              <a:rPr lang="en-US" sz="2400" dirty="0" err="1"/>
              <a:t>sosial</a:t>
            </a:r>
            <a:r>
              <a:rPr lang="en-US" sz="2400" dirty="0"/>
              <a:t> </a:t>
            </a:r>
            <a:r>
              <a:rPr lang="en-US" sz="2400" dirty="0" err="1"/>
              <a:t>dan</a:t>
            </a:r>
            <a:r>
              <a:rPr lang="en-US" sz="2400" dirty="0"/>
              <a:t> </a:t>
            </a:r>
            <a:r>
              <a:rPr lang="en-US" sz="2400" dirty="0" err="1"/>
              <a:t>berlaku</a:t>
            </a:r>
            <a:r>
              <a:rPr lang="en-US" sz="2400" dirty="0"/>
              <a:t> </a:t>
            </a:r>
            <a:r>
              <a:rPr lang="en-US" sz="2400" dirty="0" err="1"/>
              <a:t>adil</a:t>
            </a:r>
            <a:r>
              <a:rPr lang="en-US" sz="2400" dirty="0"/>
              <a:t> </a:t>
            </a:r>
            <a:r>
              <a:rPr lang="en-US" sz="2400" dirty="0" err="1"/>
              <a:t>terhadap</a:t>
            </a:r>
            <a:r>
              <a:rPr lang="en-US" sz="2400" dirty="0"/>
              <a:t> </a:t>
            </a:r>
            <a:r>
              <a:rPr lang="en-US" sz="2400" dirty="0" err="1"/>
              <a:t>sesama</a:t>
            </a:r>
            <a:r>
              <a:rPr lang="en-US" sz="2400" dirty="0"/>
              <a:t>, </a:t>
            </a:r>
            <a:r>
              <a:rPr lang="en-US" sz="2400" dirty="0" err="1"/>
              <a:t>bukti-buktinya</a:t>
            </a:r>
            <a:r>
              <a:rPr lang="en-US" sz="2400" dirty="0"/>
              <a:t> </a:t>
            </a:r>
            <a:r>
              <a:rPr lang="en-US" sz="2400" dirty="0" err="1"/>
              <a:t>adanya</a:t>
            </a:r>
            <a:r>
              <a:rPr lang="en-US" sz="2400" dirty="0"/>
              <a:t> </a:t>
            </a:r>
            <a:r>
              <a:rPr lang="en-US" sz="2400" dirty="0" err="1"/>
              <a:t>bendungan</a:t>
            </a:r>
            <a:r>
              <a:rPr lang="en-US" sz="2400" dirty="0"/>
              <a:t> air, </a:t>
            </a:r>
            <a:r>
              <a:rPr lang="en-US" sz="2400" dirty="0" err="1"/>
              <a:t>tanggul</a:t>
            </a:r>
            <a:r>
              <a:rPr lang="en-US" sz="2400" dirty="0"/>
              <a:t> </a:t>
            </a:r>
            <a:r>
              <a:rPr lang="en-US" sz="2400" dirty="0" err="1"/>
              <a:t>sungai</a:t>
            </a:r>
            <a:r>
              <a:rPr lang="en-US" sz="2400" dirty="0"/>
              <a:t>, </a:t>
            </a:r>
            <a:r>
              <a:rPr lang="en-US" sz="2400" dirty="0" err="1"/>
              <a:t>tanah</a:t>
            </a:r>
            <a:r>
              <a:rPr lang="en-US" sz="2400" dirty="0"/>
              <a:t> </a:t>
            </a:r>
            <a:r>
              <a:rPr lang="en-US" sz="2400" dirty="0" err="1"/>
              <a:t>desa</a:t>
            </a:r>
            <a:r>
              <a:rPr lang="en-US" sz="2400" dirty="0"/>
              <a:t>, </a:t>
            </a:r>
            <a:r>
              <a:rPr lang="en-US" sz="2400" dirty="0" err="1"/>
              <a:t>sumur</a:t>
            </a:r>
            <a:r>
              <a:rPr lang="en-US" sz="2400" dirty="0"/>
              <a:t> </a:t>
            </a:r>
            <a:r>
              <a:rPr lang="en-US" sz="2400" dirty="0" err="1"/>
              <a:t>bersama</a:t>
            </a:r>
            <a:r>
              <a:rPr lang="en-US" sz="2400" dirty="0"/>
              <a:t>, </a:t>
            </a:r>
            <a:r>
              <a:rPr lang="en-US" sz="2400" dirty="0" err="1"/>
              <a:t>lumbungdesa</a:t>
            </a:r>
            <a:r>
              <a:rPr lang="en-US" sz="2400" dirty="0"/>
              <a:t>, </a:t>
            </a:r>
            <a:r>
              <a:rPr lang="en-US" sz="2400" dirty="0" err="1"/>
              <a:t>tulisan</a:t>
            </a:r>
            <a:r>
              <a:rPr lang="en-US" sz="2400" dirty="0"/>
              <a:t> </a:t>
            </a:r>
            <a:r>
              <a:rPr lang="en-US" sz="2400" dirty="0" err="1"/>
              <a:t>sejarah</a:t>
            </a:r>
            <a:r>
              <a:rPr lang="en-US" sz="2400" dirty="0"/>
              <a:t> </a:t>
            </a:r>
            <a:r>
              <a:rPr lang="en-US" sz="2400" dirty="0" err="1"/>
              <a:t>kerajaan</a:t>
            </a:r>
            <a:r>
              <a:rPr lang="en-US" sz="2400" dirty="0"/>
              <a:t> </a:t>
            </a:r>
            <a:r>
              <a:rPr lang="en-US" sz="2400" dirty="0" err="1"/>
              <a:t>Kalingga</a:t>
            </a:r>
            <a:r>
              <a:rPr lang="en-US" sz="2400" dirty="0"/>
              <a:t>, </a:t>
            </a:r>
            <a:r>
              <a:rPr lang="en-US" sz="2400" dirty="0" err="1"/>
              <a:t>Sejarah</a:t>
            </a:r>
            <a:r>
              <a:rPr lang="en-US" sz="2400" dirty="0"/>
              <a:t> Raja </a:t>
            </a:r>
            <a:r>
              <a:rPr lang="en-US" sz="2400" dirty="0" err="1"/>
              <a:t>Erlangga</a:t>
            </a:r>
            <a:r>
              <a:rPr lang="en-US" sz="2400" dirty="0"/>
              <a:t>, </a:t>
            </a:r>
            <a:r>
              <a:rPr lang="en-US" sz="2400" dirty="0" err="1"/>
              <a:t>Sunan</a:t>
            </a:r>
            <a:r>
              <a:rPr lang="en-US" sz="2400" dirty="0"/>
              <a:t> </a:t>
            </a:r>
            <a:r>
              <a:rPr lang="en-US" sz="2400" dirty="0" err="1"/>
              <a:t>Kalijaga</a:t>
            </a:r>
            <a:r>
              <a:rPr lang="en-US" sz="2400" dirty="0"/>
              <a:t>, </a:t>
            </a:r>
            <a:r>
              <a:rPr lang="en-US" sz="2400" dirty="0" err="1"/>
              <a:t>Ratu</a:t>
            </a:r>
            <a:r>
              <a:rPr lang="en-US" sz="2400" dirty="0"/>
              <a:t> </a:t>
            </a:r>
            <a:r>
              <a:rPr lang="en-US" sz="2400" dirty="0" err="1"/>
              <a:t>Adil</a:t>
            </a:r>
            <a:r>
              <a:rPr lang="en-US" sz="2400" dirty="0"/>
              <a:t>, </a:t>
            </a:r>
            <a:r>
              <a:rPr lang="en-US" sz="2400" dirty="0" err="1"/>
              <a:t>Jaka</a:t>
            </a:r>
            <a:r>
              <a:rPr lang="en-US" sz="2400" dirty="0"/>
              <a:t> </a:t>
            </a:r>
            <a:r>
              <a:rPr lang="en-US" sz="2400" dirty="0" err="1"/>
              <a:t>Tarub</a:t>
            </a:r>
            <a:r>
              <a:rPr lang="en-US" sz="2400" dirty="0"/>
              <a:t>, </a:t>
            </a:r>
            <a:r>
              <a:rPr lang="en-US" sz="2400" dirty="0" err="1"/>
              <a:t>Teja</a:t>
            </a:r>
            <a:r>
              <a:rPr lang="en-US" sz="2400" dirty="0"/>
              <a:t> </a:t>
            </a:r>
            <a:r>
              <a:rPr lang="en-US" sz="2400" dirty="0" err="1"/>
              <a:t>Piatu</a:t>
            </a:r>
            <a:r>
              <a:rPr lang="en-US" sz="2400" dirty="0"/>
              <a:t>, </a:t>
            </a:r>
            <a:r>
              <a:rPr lang="en-US" sz="2400" dirty="0" err="1"/>
              <a:t>dan</a:t>
            </a:r>
            <a:r>
              <a:rPr lang="en-US" sz="2400" dirty="0"/>
              <a:t> </a:t>
            </a:r>
            <a:r>
              <a:rPr lang="en-US" sz="2400" dirty="0" err="1"/>
              <a:t>sebagainya</a:t>
            </a:r>
            <a:r>
              <a:rPr lang="en-US" sz="2400" dirty="0"/>
              <a:t>, </a:t>
            </a:r>
            <a:r>
              <a:rPr lang="en-US" sz="2400" dirty="0" err="1"/>
              <a:t>penyediaan</a:t>
            </a:r>
            <a:r>
              <a:rPr lang="en-US" sz="2400" dirty="0"/>
              <a:t> air </a:t>
            </a:r>
            <a:r>
              <a:rPr lang="en-US" sz="2400" dirty="0" err="1"/>
              <a:t>kendi</a:t>
            </a:r>
            <a:r>
              <a:rPr lang="en-US" sz="2400" dirty="0"/>
              <a:t> di </a:t>
            </a:r>
            <a:r>
              <a:rPr lang="en-US" sz="2400" dirty="0" err="1"/>
              <a:t>muka</a:t>
            </a:r>
            <a:r>
              <a:rPr lang="en-US" sz="2400" dirty="0"/>
              <a:t> </a:t>
            </a:r>
            <a:r>
              <a:rPr lang="en-US" sz="2400" dirty="0" err="1"/>
              <a:t>rumah</a:t>
            </a:r>
            <a:r>
              <a:rPr lang="en-US" sz="2400" dirty="0"/>
              <a:t>, </a:t>
            </a:r>
            <a:r>
              <a:rPr lang="en-US" sz="2400" dirty="0" err="1"/>
              <a:t>selamatan</a:t>
            </a:r>
            <a:r>
              <a:rPr lang="en-US" sz="2400" dirty="0"/>
              <a:t>, </a:t>
            </a:r>
            <a:r>
              <a:rPr lang="en-US" sz="2400" dirty="0" err="1"/>
              <a:t>dan</a:t>
            </a:r>
            <a:r>
              <a:rPr lang="en-US" sz="2400" dirty="0"/>
              <a:t> </a:t>
            </a:r>
            <a:r>
              <a:rPr lang="en-US" sz="2400" dirty="0" err="1"/>
              <a:t>sebagainya</a:t>
            </a:r>
            <a:r>
              <a:rPr lang="en-US" sz="2400" dirty="0"/>
              <a:t>.</a:t>
            </a:r>
          </a:p>
          <a:p>
            <a:pPr lvl="0"/>
            <a:endParaRPr lang="en-US" sz="2400" dirty="0"/>
          </a:p>
          <a:p>
            <a:endParaRPr lang="en-US" sz="2400" dirty="0"/>
          </a:p>
        </p:txBody>
      </p:sp>
    </p:spTree>
    <p:extLst>
      <p:ext uri="{BB962C8B-B14F-4D97-AF65-F5344CB8AC3E}">
        <p14:creationId xmlns:p14="http://schemas.microsoft.com/office/powerpoint/2010/main" val="209355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PANCASILA </a:t>
            </a:r>
            <a:r>
              <a:rPr lang="en-US" b="1" dirty="0"/>
              <a:t>ERA ORDE BARU</a:t>
            </a:r>
            <a:r>
              <a:rPr lang="en-US" dirty="0"/>
              <a:t/>
            </a:r>
            <a:br>
              <a:rPr lang="en-US" dirty="0"/>
            </a:br>
            <a:endParaRPr lang="en-US" dirty="0"/>
          </a:p>
        </p:txBody>
      </p:sp>
      <p:sp>
        <p:nvSpPr>
          <p:cNvPr id="3" name="Content Placeholder 2"/>
          <p:cNvSpPr>
            <a:spLocks noGrp="1"/>
          </p:cNvSpPr>
          <p:nvPr>
            <p:ph idx="1"/>
          </p:nvPr>
        </p:nvSpPr>
        <p:spPr>
          <a:xfrm>
            <a:off x="163774" y="1344303"/>
            <a:ext cx="8325133" cy="5220269"/>
          </a:xfrm>
        </p:spPr>
        <p:txBody>
          <a:bodyPr>
            <a:normAutofit/>
          </a:bodyPr>
          <a:lstStyle/>
          <a:p>
            <a:r>
              <a:rPr lang="en-US" dirty="0" err="1"/>
              <a:t>Pancasila</a:t>
            </a:r>
            <a:r>
              <a:rPr lang="en-US" dirty="0"/>
              <a:t> </a:t>
            </a:r>
            <a:r>
              <a:rPr lang="en-US" dirty="0" err="1"/>
              <a:t>dijadikan</a:t>
            </a:r>
            <a:r>
              <a:rPr lang="en-US" dirty="0"/>
              <a:t> </a:t>
            </a:r>
            <a:r>
              <a:rPr lang="en-US" dirty="0" err="1" smtClean="0"/>
              <a:t>s</a:t>
            </a:r>
            <a:r>
              <a:rPr lang="en-US" dirty="0" err="1"/>
              <a:t>ebagai</a:t>
            </a:r>
            <a:r>
              <a:rPr lang="en-US" dirty="0"/>
              <a:t> political force di </a:t>
            </a:r>
            <a:r>
              <a:rPr lang="en-US" dirty="0" err="1"/>
              <a:t>samping</a:t>
            </a:r>
            <a:r>
              <a:rPr lang="en-US" dirty="0"/>
              <a:t> </a:t>
            </a:r>
            <a:r>
              <a:rPr lang="en-US" dirty="0" err="1"/>
              <a:t>sebagai</a:t>
            </a:r>
            <a:r>
              <a:rPr lang="en-US" dirty="0"/>
              <a:t> </a:t>
            </a:r>
            <a:r>
              <a:rPr lang="en-US" dirty="0" err="1"/>
              <a:t>kekuatan</a:t>
            </a:r>
            <a:r>
              <a:rPr lang="en-US" dirty="0"/>
              <a:t> ritual. </a:t>
            </a:r>
            <a:endParaRPr lang="en-US" dirty="0" smtClean="0"/>
          </a:p>
          <a:p>
            <a:r>
              <a:rPr lang="en-US" dirty="0" err="1"/>
              <a:t>Instruksi</a:t>
            </a:r>
            <a:r>
              <a:rPr lang="en-US" dirty="0"/>
              <a:t> </a:t>
            </a:r>
            <a:r>
              <a:rPr lang="en-US" dirty="0" err="1"/>
              <a:t>Presiden</a:t>
            </a:r>
            <a:r>
              <a:rPr lang="en-US" dirty="0"/>
              <a:t> </a:t>
            </a:r>
            <a:r>
              <a:rPr lang="en-US" dirty="0" err="1"/>
              <a:t>Nomor</a:t>
            </a:r>
            <a:r>
              <a:rPr lang="en-US" dirty="0"/>
              <a:t> 12 </a:t>
            </a:r>
            <a:r>
              <a:rPr lang="en-US" dirty="0" err="1"/>
              <a:t>tahun</a:t>
            </a:r>
            <a:r>
              <a:rPr lang="en-US" dirty="0"/>
              <a:t> 1968 yang </a:t>
            </a:r>
            <a:r>
              <a:rPr lang="en-US" dirty="0" err="1"/>
              <a:t>menjadi</a:t>
            </a:r>
            <a:r>
              <a:rPr lang="en-US" dirty="0"/>
              <a:t> </a:t>
            </a:r>
            <a:r>
              <a:rPr lang="en-US" dirty="0" err="1"/>
              <a:t>panduan</a:t>
            </a:r>
            <a:r>
              <a:rPr lang="en-US" dirty="0"/>
              <a:t> </a:t>
            </a:r>
            <a:r>
              <a:rPr lang="en-US" dirty="0" err="1"/>
              <a:t>dalam</a:t>
            </a:r>
            <a:r>
              <a:rPr lang="en-US" dirty="0"/>
              <a:t> </a:t>
            </a:r>
            <a:r>
              <a:rPr lang="en-US" dirty="0" err="1"/>
              <a:t>mengucapkan</a:t>
            </a:r>
            <a:r>
              <a:rPr lang="en-US" dirty="0"/>
              <a:t> </a:t>
            </a:r>
            <a:r>
              <a:rPr lang="en-US" dirty="0" err="1"/>
              <a:t>Pancasila</a:t>
            </a:r>
            <a:r>
              <a:rPr lang="en-US" dirty="0"/>
              <a:t> </a:t>
            </a:r>
            <a:r>
              <a:rPr lang="en-US" dirty="0" err="1"/>
              <a:t>sebagai</a:t>
            </a:r>
            <a:r>
              <a:rPr lang="en-US" dirty="0"/>
              <a:t> </a:t>
            </a:r>
            <a:r>
              <a:rPr lang="en-US" dirty="0" err="1"/>
              <a:t>dasar</a:t>
            </a:r>
            <a:r>
              <a:rPr lang="en-US" dirty="0"/>
              <a:t> </a:t>
            </a:r>
            <a:r>
              <a:rPr lang="en-US" dirty="0" err="1"/>
              <a:t>negara</a:t>
            </a:r>
            <a:r>
              <a:rPr lang="en-US" dirty="0"/>
              <a:t>, </a:t>
            </a:r>
            <a:r>
              <a:rPr lang="en-US" dirty="0" err="1"/>
              <a:t>yaitu</a:t>
            </a:r>
            <a:r>
              <a:rPr lang="en-US" dirty="0"/>
              <a:t>:</a:t>
            </a:r>
          </a:p>
          <a:p>
            <a:r>
              <a:rPr lang="en-US" dirty="0" err="1" smtClean="0"/>
              <a:t>Pada</a:t>
            </a:r>
            <a:r>
              <a:rPr lang="en-US" dirty="0" smtClean="0"/>
              <a:t> </a:t>
            </a:r>
            <a:r>
              <a:rPr lang="en-US" dirty="0" err="1"/>
              <a:t>tanggal</a:t>
            </a:r>
            <a:r>
              <a:rPr lang="en-US" dirty="0"/>
              <a:t> 22 </a:t>
            </a:r>
            <a:r>
              <a:rPr lang="en-US" dirty="0" err="1"/>
              <a:t>Maret</a:t>
            </a:r>
            <a:r>
              <a:rPr lang="en-US" dirty="0"/>
              <a:t> 1978 </a:t>
            </a:r>
            <a:r>
              <a:rPr lang="en-US" dirty="0" err="1"/>
              <a:t>ditetapkan</a:t>
            </a:r>
            <a:r>
              <a:rPr lang="en-US" dirty="0"/>
              <a:t> </a:t>
            </a:r>
            <a:r>
              <a:rPr lang="en-US" dirty="0" err="1"/>
              <a:t>ketetapan</a:t>
            </a:r>
            <a:r>
              <a:rPr lang="en-US" dirty="0"/>
              <a:t> (</a:t>
            </a:r>
            <a:r>
              <a:rPr lang="en-US" dirty="0" err="1"/>
              <a:t>disingkat</a:t>
            </a:r>
            <a:r>
              <a:rPr lang="en-US" dirty="0"/>
              <a:t> TAP) MPR </a:t>
            </a:r>
            <a:r>
              <a:rPr lang="en-US" dirty="0" err="1"/>
              <a:t>Nomor</a:t>
            </a:r>
            <a:r>
              <a:rPr lang="en-US" dirty="0"/>
              <a:t> II/MPR/1978 </a:t>
            </a:r>
            <a:r>
              <a:rPr lang="en-US" dirty="0" err="1"/>
              <a:t>tentang</a:t>
            </a:r>
            <a:r>
              <a:rPr lang="en-US" dirty="0"/>
              <a:t> </a:t>
            </a:r>
            <a:r>
              <a:rPr lang="en-US" dirty="0" err="1"/>
              <a:t>Pedoman</a:t>
            </a:r>
            <a:r>
              <a:rPr lang="en-US" dirty="0"/>
              <a:t> </a:t>
            </a:r>
            <a:r>
              <a:rPr lang="en-US" dirty="0" err="1"/>
              <a:t>Penghayatan</a:t>
            </a:r>
            <a:r>
              <a:rPr lang="en-US" dirty="0"/>
              <a:t> </a:t>
            </a:r>
            <a:r>
              <a:rPr lang="en-US" dirty="0" err="1"/>
              <a:t>dan</a:t>
            </a:r>
            <a:r>
              <a:rPr lang="en-US" dirty="0"/>
              <a:t> </a:t>
            </a:r>
            <a:r>
              <a:rPr lang="en-US" dirty="0" err="1"/>
              <a:t>Pengamalan</a:t>
            </a:r>
            <a:r>
              <a:rPr lang="en-US" dirty="0"/>
              <a:t> </a:t>
            </a:r>
            <a:r>
              <a:rPr lang="en-US" dirty="0" err="1"/>
              <a:t>Pancasila</a:t>
            </a:r>
            <a:r>
              <a:rPr lang="en-US" dirty="0"/>
              <a:t> (</a:t>
            </a:r>
            <a:r>
              <a:rPr lang="en-US" dirty="0" err="1"/>
              <a:t>Ekaprasetya</a:t>
            </a:r>
            <a:r>
              <a:rPr lang="en-US" dirty="0"/>
              <a:t> </a:t>
            </a:r>
            <a:r>
              <a:rPr lang="en-US" dirty="0" err="1"/>
              <a:t>Pancakarsa</a:t>
            </a:r>
            <a:r>
              <a:rPr lang="en-US" dirty="0"/>
              <a:t>)  yang  </a:t>
            </a:r>
            <a:r>
              <a:rPr lang="en-US" dirty="0" err="1"/>
              <a:t>salah</a:t>
            </a:r>
            <a:r>
              <a:rPr lang="en-US" dirty="0"/>
              <a:t>  </a:t>
            </a:r>
            <a:r>
              <a:rPr lang="en-US" dirty="0" err="1"/>
              <a:t>satu</a:t>
            </a:r>
            <a:r>
              <a:rPr lang="en-US" dirty="0"/>
              <a:t>  </a:t>
            </a:r>
            <a:r>
              <a:rPr lang="en-US" dirty="0" err="1"/>
              <a:t>pasalnya</a:t>
            </a:r>
            <a:r>
              <a:rPr lang="en-US" dirty="0"/>
              <a:t> </a:t>
            </a:r>
            <a:r>
              <a:rPr lang="en-US" dirty="0" err="1"/>
              <a:t>tepatnya</a:t>
            </a:r>
            <a:r>
              <a:rPr lang="en-US" dirty="0"/>
              <a:t> </a:t>
            </a:r>
            <a:r>
              <a:rPr lang="en-US" dirty="0" err="1"/>
              <a:t>Pasal</a:t>
            </a:r>
            <a:r>
              <a:rPr lang="en-US" dirty="0"/>
              <a:t> 4 </a:t>
            </a:r>
            <a:r>
              <a:rPr lang="en-US" dirty="0" err="1"/>
              <a:t>menjelaskan</a:t>
            </a:r>
            <a:r>
              <a:rPr lang="en-US" dirty="0"/>
              <a:t>, “</a:t>
            </a:r>
            <a:r>
              <a:rPr lang="en-US" dirty="0" err="1"/>
              <a:t>Pedoman</a:t>
            </a:r>
            <a:r>
              <a:rPr lang="en-US" dirty="0"/>
              <a:t>  </a:t>
            </a:r>
            <a:r>
              <a:rPr lang="en-US" dirty="0" err="1"/>
              <a:t>Penghayatan</a:t>
            </a:r>
            <a:r>
              <a:rPr lang="en-US" dirty="0"/>
              <a:t>  </a:t>
            </a:r>
            <a:r>
              <a:rPr lang="en-US" dirty="0" err="1"/>
              <a:t>dan</a:t>
            </a:r>
            <a:r>
              <a:rPr lang="en-US" dirty="0"/>
              <a:t>  </a:t>
            </a:r>
            <a:r>
              <a:rPr lang="en-US" dirty="0" err="1"/>
              <a:t>Pengamalan</a:t>
            </a:r>
            <a:r>
              <a:rPr lang="en-US" dirty="0"/>
              <a:t> </a:t>
            </a:r>
            <a:r>
              <a:rPr lang="en-US" dirty="0" err="1"/>
              <a:t>pancasila</a:t>
            </a:r>
            <a:r>
              <a:rPr lang="en-US" dirty="0"/>
              <a:t> </a:t>
            </a:r>
            <a:r>
              <a:rPr lang="en-US" dirty="0" err="1"/>
              <a:t>merupakan</a:t>
            </a:r>
            <a:r>
              <a:rPr lang="en-US" dirty="0"/>
              <a:t> </a:t>
            </a:r>
            <a:r>
              <a:rPr lang="en-US" dirty="0" err="1"/>
              <a:t>penuntun</a:t>
            </a:r>
            <a:r>
              <a:rPr lang="en-US" dirty="0"/>
              <a:t> </a:t>
            </a:r>
            <a:r>
              <a:rPr lang="en-US" dirty="0" err="1"/>
              <a:t>dan</a:t>
            </a:r>
            <a:r>
              <a:rPr lang="en-US" dirty="0"/>
              <a:t> </a:t>
            </a:r>
            <a:r>
              <a:rPr lang="en-US" dirty="0" err="1"/>
              <a:t>pegangan</a:t>
            </a:r>
            <a:r>
              <a:rPr lang="en-US" dirty="0"/>
              <a:t> </a:t>
            </a:r>
            <a:r>
              <a:rPr lang="en-US" dirty="0" err="1"/>
              <a:t>hidup</a:t>
            </a:r>
            <a:r>
              <a:rPr lang="en-US" dirty="0"/>
              <a:t>  </a:t>
            </a:r>
            <a:r>
              <a:rPr lang="en-US" dirty="0" err="1"/>
              <a:t>dalam</a:t>
            </a:r>
            <a:r>
              <a:rPr lang="en-US" dirty="0"/>
              <a:t>  </a:t>
            </a:r>
            <a:r>
              <a:rPr lang="en-US" dirty="0" err="1"/>
              <a:t>kehidupan</a:t>
            </a:r>
            <a:r>
              <a:rPr lang="en-US" dirty="0"/>
              <a:t>  </a:t>
            </a:r>
            <a:r>
              <a:rPr lang="en-US" dirty="0" err="1"/>
              <a:t>bermasyarakat</a:t>
            </a:r>
            <a:r>
              <a:rPr lang="en-US" dirty="0"/>
              <a:t> </a:t>
            </a:r>
            <a:r>
              <a:rPr lang="en-US" dirty="0" err="1"/>
              <a:t>berbangsa</a:t>
            </a:r>
            <a:r>
              <a:rPr lang="en-US" dirty="0"/>
              <a:t> </a:t>
            </a:r>
            <a:r>
              <a:rPr lang="en-US" dirty="0" err="1"/>
              <a:t>dan</a:t>
            </a:r>
            <a:r>
              <a:rPr lang="en-US" dirty="0"/>
              <a:t> </a:t>
            </a:r>
            <a:r>
              <a:rPr lang="en-US" dirty="0" err="1"/>
              <a:t>bernegara</a:t>
            </a:r>
            <a:r>
              <a:rPr lang="en-US" dirty="0"/>
              <a:t> </a:t>
            </a:r>
            <a:r>
              <a:rPr lang="en-US" dirty="0" err="1"/>
              <a:t>bagi</a:t>
            </a:r>
            <a:r>
              <a:rPr lang="en-US" dirty="0"/>
              <a:t> </a:t>
            </a:r>
            <a:r>
              <a:rPr lang="en-US" dirty="0" err="1"/>
              <a:t>setiap</a:t>
            </a:r>
            <a:r>
              <a:rPr lang="en-US" dirty="0"/>
              <a:t> </a:t>
            </a:r>
            <a:r>
              <a:rPr lang="en-US" dirty="0" err="1"/>
              <a:t>warga</a:t>
            </a:r>
            <a:r>
              <a:rPr lang="en-US" dirty="0"/>
              <a:t> </a:t>
            </a:r>
            <a:r>
              <a:rPr lang="en-US" dirty="0" err="1"/>
              <a:t>negara</a:t>
            </a:r>
            <a:r>
              <a:rPr lang="en-US" dirty="0"/>
              <a:t> Indonesia, </a:t>
            </a:r>
            <a:r>
              <a:rPr lang="en-US" dirty="0" err="1"/>
              <a:t>setiap</a:t>
            </a:r>
            <a:r>
              <a:rPr lang="en-US" dirty="0"/>
              <a:t> </a:t>
            </a:r>
            <a:r>
              <a:rPr lang="en-US" dirty="0" err="1"/>
              <a:t>penyelenggara</a:t>
            </a:r>
            <a:r>
              <a:rPr lang="en-US" dirty="0"/>
              <a:t> </a:t>
            </a:r>
            <a:r>
              <a:rPr lang="en-US" dirty="0" err="1"/>
              <a:t>negara</a:t>
            </a:r>
            <a:r>
              <a:rPr lang="en-US" dirty="0"/>
              <a:t> </a:t>
            </a:r>
            <a:r>
              <a:rPr lang="en-US" dirty="0" err="1"/>
              <a:t>serta</a:t>
            </a:r>
            <a:r>
              <a:rPr lang="en-US" dirty="0"/>
              <a:t> </a:t>
            </a:r>
            <a:r>
              <a:rPr lang="en-US" dirty="0" err="1"/>
              <a:t>setiap</a:t>
            </a:r>
            <a:r>
              <a:rPr lang="en-US" dirty="0"/>
              <a:t> </a:t>
            </a:r>
            <a:r>
              <a:rPr lang="en-US" dirty="0" err="1"/>
              <a:t>lembaga</a:t>
            </a:r>
            <a:r>
              <a:rPr lang="en-US" dirty="0"/>
              <a:t> </a:t>
            </a:r>
            <a:r>
              <a:rPr lang="en-US" dirty="0" err="1"/>
              <a:t>kenegaraan</a:t>
            </a:r>
            <a:r>
              <a:rPr lang="en-US" dirty="0"/>
              <a:t> </a:t>
            </a:r>
            <a:r>
              <a:rPr lang="en-US" dirty="0" err="1"/>
              <a:t>dan</a:t>
            </a:r>
            <a:r>
              <a:rPr lang="en-US" dirty="0"/>
              <a:t> </a:t>
            </a:r>
            <a:r>
              <a:rPr lang="en-US" dirty="0" err="1"/>
              <a:t>lembaga</a:t>
            </a:r>
            <a:r>
              <a:rPr lang="en-US" dirty="0"/>
              <a:t> </a:t>
            </a:r>
            <a:r>
              <a:rPr lang="en-US" dirty="0" err="1"/>
              <a:t>kemasyarakatan</a:t>
            </a:r>
            <a:r>
              <a:rPr lang="en-US" dirty="0"/>
              <a:t>, </a:t>
            </a:r>
            <a:r>
              <a:rPr lang="en-US" dirty="0" err="1"/>
              <a:t>baik</a:t>
            </a:r>
            <a:r>
              <a:rPr lang="en-US" dirty="0"/>
              <a:t> </a:t>
            </a:r>
            <a:r>
              <a:rPr lang="en-US" dirty="0" err="1"/>
              <a:t>Pusat</a:t>
            </a:r>
            <a:r>
              <a:rPr lang="en-US" dirty="0"/>
              <a:t> </a:t>
            </a:r>
            <a:r>
              <a:rPr lang="en-US" dirty="0" err="1"/>
              <a:t>maupun</a:t>
            </a:r>
            <a:r>
              <a:rPr lang="en-US" dirty="0"/>
              <a:t> di Daerah </a:t>
            </a:r>
            <a:r>
              <a:rPr lang="en-US" dirty="0" err="1"/>
              <a:t>dan</a:t>
            </a:r>
            <a:r>
              <a:rPr lang="en-US" dirty="0"/>
              <a:t> </a:t>
            </a:r>
            <a:r>
              <a:rPr lang="en-US" dirty="0" err="1"/>
              <a:t>dilaksanakan</a:t>
            </a:r>
            <a:r>
              <a:rPr lang="en-US" dirty="0"/>
              <a:t> </a:t>
            </a:r>
            <a:r>
              <a:rPr lang="en-US" dirty="0" err="1"/>
              <a:t>secara</a:t>
            </a:r>
            <a:r>
              <a:rPr lang="en-US" dirty="0"/>
              <a:t> </a:t>
            </a:r>
            <a:r>
              <a:rPr lang="en-US" dirty="0" err="1"/>
              <a:t>bulat</a:t>
            </a:r>
            <a:r>
              <a:rPr lang="en-US" dirty="0"/>
              <a:t> </a:t>
            </a:r>
            <a:r>
              <a:rPr lang="en-US" dirty="0" err="1"/>
              <a:t>dan</a:t>
            </a:r>
            <a:r>
              <a:rPr lang="en-US" dirty="0"/>
              <a:t> </a:t>
            </a:r>
            <a:r>
              <a:rPr lang="en-US" dirty="0" err="1"/>
              <a:t>utuh</a:t>
            </a:r>
            <a:r>
              <a:rPr lang="en-US" dirty="0" smtClean="0"/>
              <a:t>”.</a:t>
            </a:r>
          </a:p>
          <a:p>
            <a:r>
              <a:rPr lang="en-US" dirty="0" err="1" smtClean="0"/>
              <a:t>Pelaksanaan</a:t>
            </a:r>
            <a:r>
              <a:rPr lang="en-US" dirty="0" smtClean="0"/>
              <a:t> </a:t>
            </a:r>
            <a:r>
              <a:rPr lang="en-US" dirty="0" err="1" smtClean="0"/>
              <a:t>Pancasila</a:t>
            </a:r>
            <a:r>
              <a:rPr lang="en-US" dirty="0" smtClean="0"/>
              <a:t> </a:t>
            </a:r>
            <a:r>
              <a:rPr lang="en-US" dirty="0" err="1" smtClean="0"/>
              <a:t>kaku</a:t>
            </a:r>
            <a:r>
              <a:rPr lang="en-US" dirty="0" smtClean="0"/>
              <a:t> </a:t>
            </a:r>
            <a:r>
              <a:rPr lang="en-US" dirty="0" err="1" smtClean="0"/>
              <a:t>dan</a:t>
            </a:r>
            <a:r>
              <a:rPr lang="en-US" dirty="0" smtClean="0"/>
              <a:t> </a:t>
            </a:r>
            <a:r>
              <a:rPr lang="en-US" dirty="0" err="1" smtClean="0"/>
              <a:t>otoritarian</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8907" y="633412"/>
            <a:ext cx="3703093" cy="4102361"/>
          </a:xfrm>
          <a:prstGeom prst="rect">
            <a:avLst/>
          </a:prstGeom>
          <a:noFill/>
          <a:ln>
            <a:noFill/>
          </a:ln>
        </p:spPr>
      </p:pic>
    </p:spTree>
    <p:extLst>
      <p:ext uri="{BB962C8B-B14F-4D97-AF65-F5344CB8AC3E}">
        <p14:creationId xmlns:p14="http://schemas.microsoft.com/office/powerpoint/2010/main" val="15679751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720072" cy="1499616"/>
          </a:xfrm>
        </p:spPr>
        <p:txBody>
          <a:bodyPr/>
          <a:lstStyle/>
          <a:p>
            <a:r>
              <a:rPr lang="en-US" b="1" dirty="0" smtClean="0"/>
              <a:t>PANCASILA </a:t>
            </a:r>
            <a:r>
              <a:rPr lang="en-US" b="1" dirty="0"/>
              <a:t>ERA REFORMASI</a:t>
            </a:r>
            <a:r>
              <a:rPr lang="en-US" dirty="0"/>
              <a:t/>
            </a:r>
            <a:br>
              <a:rPr lang="en-US" dirty="0"/>
            </a:br>
            <a:endParaRPr lang="en-US" dirty="0"/>
          </a:p>
        </p:txBody>
      </p:sp>
      <p:sp>
        <p:nvSpPr>
          <p:cNvPr id="3" name="Content Placeholder 2"/>
          <p:cNvSpPr>
            <a:spLocks noGrp="1"/>
          </p:cNvSpPr>
          <p:nvPr>
            <p:ph idx="1"/>
          </p:nvPr>
        </p:nvSpPr>
        <p:spPr>
          <a:xfrm>
            <a:off x="0" y="893928"/>
            <a:ext cx="7915701" cy="5725236"/>
          </a:xfrm>
        </p:spPr>
        <p:txBody>
          <a:bodyPr/>
          <a:lstStyle/>
          <a:p>
            <a:r>
              <a:rPr lang="en-US" dirty="0" err="1"/>
              <a:t>Pancasila</a:t>
            </a:r>
            <a:r>
              <a:rPr lang="en-US" dirty="0"/>
              <a:t> yang </a:t>
            </a:r>
            <a:r>
              <a:rPr lang="en-US" dirty="0" err="1"/>
              <a:t>seharusnya</a:t>
            </a:r>
            <a:r>
              <a:rPr lang="en-US" dirty="0"/>
              <a:t> </a:t>
            </a:r>
            <a:r>
              <a:rPr lang="en-US" dirty="0" err="1"/>
              <a:t>sebagai</a:t>
            </a:r>
            <a:r>
              <a:rPr lang="en-US" dirty="0"/>
              <a:t> </a:t>
            </a:r>
            <a:r>
              <a:rPr lang="en-US" dirty="0" err="1"/>
              <a:t>nilai</a:t>
            </a:r>
            <a:r>
              <a:rPr lang="en-US" dirty="0"/>
              <a:t>, </a:t>
            </a:r>
            <a:r>
              <a:rPr lang="en-US" dirty="0" err="1"/>
              <a:t>dasar</a:t>
            </a:r>
            <a:r>
              <a:rPr lang="en-US" dirty="0"/>
              <a:t> moral </a:t>
            </a:r>
            <a:r>
              <a:rPr lang="en-US" dirty="0" err="1"/>
              <a:t>etik</a:t>
            </a:r>
            <a:r>
              <a:rPr lang="en-US" dirty="0"/>
              <a:t>  </a:t>
            </a:r>
            <a:r>
              <a:rPr lang="en-US" dirty="0" err="1"/>
              <a:t>bagi</a:t>
            </a:r>
            <a:r>
              <a:rPr lang="en-US" dirty="0"/>
              <a:t>   </a:t>
            </a:r>
            <a:r>
              <a:rPr lang="en-US" dirty="0" err="1"/>
              <a:t>negara</a:t>
            </a:r>
            <a:r>
              <a:rPr lang="en-US" dirty="0"/>
              <a:t>  </a:t>
            </a:r>
            <a:r>
              <a:rPr lang="en-US" dirty="0" err="1"/>
              <a:t>dan</a:t>
            </a:r>
            <a:r>
              <a:rPr lang="en-US" dirty="0"/>
              <a:t>  </a:t>
            </a:r>
            <a:r>
              <a:rPr lang="en-US" dirty="0" err="1"/>
              <a:t>aparat</a:t>
            </a:r>
            <a:r>
              <a:rPr lang="en-US" dirty="0"/>
              <a:t>  </a:t>
            </a:r>
            <a:r>
              <a:rPr lang="en-US" dirty="0" err="1"/>
              <a:t>pelaksana</a:t>
            </a:r>
            <a:r>
              <a:rPr lang="en-US" dirty="0"/>
              <a:t>  Negara,  </a:t>
            </a:r>
            <a:r>
              <a:rPr lang="en-US" dirty="0" err="1"/>
              <a:t>dalam</a:t>
            </a:r>
            <a:r>
              <a:rPr lang="en-US" dirty="0"/>
              <a:t> </a:t>
            </a:r>
            <a:r>
              <a:rPr lang="en-US" dirty="0" err="1"/>
              <a:t>kenyataannya</a:t>
            </a:r>
            <a:r>
              <a:rPr lang="en-US" dirty="0"/>
              <a:t> </a:t>
            </a:r>
            <a:r>
              <a:rPr lang="en-US" dirty="0" err="1"/>
              <a:t>digunakan</a:t>
            </a:r>
            <a:r>
              <a:rPr lang="en-US" dirty="0"/>
              <a:t> </a:t>
            </a:r>
            <a:r>
              <a:rPr lang="en-US" dirty="0" err="1"/>
              <a:t>sebagai</a:t>
            </a:r>
            <a:r>
              <a:rPr lang="en-US" dirty="0"/>
              <a:t> </a:t>
            </a:r>
            <a:r>
              <a:rPr lang="en-US" dirty="0" err="1"/>
              <a:t>alat</a:t>
            </a:r>
            <a:r>
              <a:rPr lang="en-US" dirty="0"/>
              <a:t>   </a:t>
            </a:r>
            <a:r>
              <a:rPr lang="en-US" dirty="0" err="1"/>
              <a:t>legitimasi</a:t>
            </a:r>
            <a:r>
              <a:rPr lang="en-US" dirty="0"/>
              <a:t>   </a:t>
            </a:r>
            <a:r>
              <a:rPr lang="en-US" dirty="0" err="1"/>
              <a:t>politik</a:t>
            </a:r>
            <a:r>
              <a:rPr lang="en-US" dirty="0"/>
              <a:t>.   </a:t>
            </a:r>
            <a:r>
              <a:rPr lang="en-US" dirty="0" err="1"/>
              <a:t>Puncak</a:t>
            </a:r>
            <a:r>
              <a:rPr lang="en-US" dirty="0"/>
              <a:t> </a:t>
            </a:r>
            <a:r>
              <a:rPr lang="en-US" dirty="0" err="1"/>
              <a:t>dari</a:t>
            </a:r>
            <a:r>
              <a:rPr lang="en-US" dirty="0"/>
              <a:t> </a:t>
            </a:r>
            <a:r>
              <a:rPr lang="en-US" dirty="0" err="1"/>
              <a:t>keadaan</a:t>
            </a:r>
            <a:r>
              <a:rPr lang="en-US" dirty="0"/>
              <a:t> </a:t>
            </a:r>
            <a:r>
              <a:rPr lang="en-US" dirty="0" err="1"/>
              <a:t>tersebut</a:t>
            </a:r>
            <a:r>
              <a:rPr lang="en-US" dirty="0"/>
              <a:t> </a:t>
            </a:r>
            <a:r>
              <a:rPr lang="en-US" dirty="0" err="1"/>
              <a:t>ditandai</a:t>
            </a:r>
            <a:r>
              <a:rPr lang="en-US" dirty="0"/>
              <a:t> </a:t>
            </a:r>
            <a:r>
              <a:rPr lang="en-US" dirty="0" err="1"/>
              <a:t>dengan</a:t>
            </a:r>
            <a:r>
              <a:rPr lang="en-US" dirty="0"/>
              <a:t> </a:t>
            </a:r>
            <a:r>
              <a:rPr lang="en-US" dirty="0" err="1"/>
              <a:t>hancurnya</a:t>
            </a:r>
            <a:r>
              <a:rPr lang="en-US" dirty="0"/>
              <a:t> </a:t>
            </a:r>
            <a:r>
              <a:rPr lang="en-US" dirty="0" err="1"/>
              <a:t>ekonomi</a:t>
            </a:r>
            <a:r>
              <a:rPr lang="en-US" dirty="0"/>
              <a:t> </a:t>
            </a:r>
            <a:r>
              <a:rPr lang="en-US" dirty="0" err="1"/>
              <a:t>nasional</a:t>
            </a:r>
            <a:r>
              <a:rPr lang="en-US" dirty="0"/>
              <a:t>,  </a:t>
            </a:r>
            <a:r>
              <a:rPr lang="en-US" dirty="0" err="1"/>
              <a:t>maka</a:t>
            </a:r>
            <a:r>
              <a:rPr lang="en-US" dirty="0"/>
              <a:t>  </a:t>
            </a:r>
            <a:r>
              <a:rPr lang="en-US" dirty="0" err="1"/>
              <a:t>timbullah</a:t>
            </a:r>
            <a:r>
              <a:rPr lang="en-US" dirty="0"/>
              <a:t> </a:t>
            </a:r>
            <a:r>
              <a:rPr lang="en-US" dirty="0" err="1"/>
              <a:t>berbagai</a:t>
            </a:r>
            <a:r>
              <a:rPr lang="en-US" dirty="0"/>
              <a:t>     </a:t>
            </a:r>
            <a:r>
              <a:rPr lang="en-US" dirty="0" err="1"/>
              <a:t>gerakan</a:t>
            </a:r>
            <a:r>
              <a:rPr lang="en-US" dirty="0"/>
              <a:t>   </a:t>
            </a:r>
            <a:r>
              <a:rPr lang="en-US" dirty="0" err="1"/>
              <a:t>masyarakat</a:t>
            </a:r>
            <a:r>
              <a:rPr lang="en-US" dirty="0"/>
              <a:t>  yang  </a:t>
            </a:r>
            <a:r>
              <a:rPr lang="en-US" dirty="0" err="1"/>
              <a:t>dipelopori</a:t>
            </a:r>
            <a:r>
              <a:rPr lang="en-US" dirty="0"/>
              <a:t> </a:t>
            </a:r>
            <a:r>
              <a:rPr lang="en-US" dirty="0" err="1"/>
              <a:t>oleh</a:t>
            </a:r>
            <a:r>
              <a:rPr lang="en-US" dirty="0"/>
              <a:t> </a:t>
            </a:r>
            <a:r>
              <a:rPr lang="en-US" dirty="0" err="1"/>
              <a:t>mahasiswa</a:t>
            </a:r>
            <a:r>
              <a:rPr lang="en-US" dirty="0"/>
              <a:t>, </a:t>
            </a:r>
            <a:r>
              <a:rPr lang="en-US" dirty="0" err="1"/>
              <a:t>cendekiawan</a:t>
            </a:r>
            <a:r>
              <a:rPr lang="en-US" dirty="0"/>
              <a:t>     </a:t>
            </a:r>
            <a:r>
              <a:rPr lang="en-US" dirty="0" err="1"/>
              <a:t>dan</a:t>
            </a:r>
            <a:r>
              <a:rPr lang="en-US" dirty="0"/>
              <a:t>     </a:t>
            </a:r>
            <a:r>
              <a:rPr lang="en-US" dirty="0" err="1"/>
              <a:t>masyarakat</a:t>
            </a:r>
            <a:r>
              <a:rPr lang="en-US" dirty="0"/>
              <a:t> </a:t>
            </a:r>
            <a:r>
              <a:rPr lang="en-US" dirty="0" err="1"/>
              <a:t>sebagai</a:t>
            </a:r>
            <a:r>
              <a:rPr lang="en-US" dirty="0"/>
              <a:t>    </a:t>
            </a:r>
            <a:r>
              <a:rPr lang="en-US" dirty="0" err="1"/>
              <a:t>gerakan</a:t>
            </a:r>
            <a:r>
              <a:rPr lang="en-US" dirty="0"/>
              <a:t>    moral </a:t>
            </a:r>
            <a:r>
              <a:rPr lang="en-US" dirty="0" err="1"/>
              <a:t>politik</a:t>
            </a:r>
            <a:r>
              <a:rPr lang="en-US" dirty="0"/>
              <a:t> yang </a:t>
            </a:r>
            <a:r>
              <a:rPr lang="en-US" dirty="0" err="1"/>
              <a:t>menuntut</a:t>
            </a:r>
            <a:r>
              <a:rPr lang="en-US" dirty="0"/>
              <a:t> </a:t>
            </a:r>
            <a:r>
              <a:rPr lang="en-US" dirty="0" err="1"/>
              <a:t>adanya</a:t>
            </a:r>
            <a:r>
              <a:rPr lang="en-US" dirty="0"/>
              <a:t> “</a:t>
            </a:r>
            <a:r>
              <a:rPr lang="en-US" dirty="0" err="1"/>
              <a:t>reformasi</a:t>
            </a:r>
            <a:r>
              <a:rPr lang="en-US" dirty="0"/>
              <a:t>” di </a:t>
            </a:r>
            <a:r>
              <a:rPr lang="en-US" dirty="0" err="1"/>
              <a:t>segala</a:t>
            </a:r>
            <a:r>
              <a:rPr lang="en-US" dirty="0"/>
              <a:t> </a:t>
            </a:r>
            <a:r>
              <a:rPr lang="en-US" dirty="0" err="1"/>
              <a:t>bidang</a:t>
            </a:r>
            <a:r>
              <a:rPr lang="en-US" dirty="0"/>
              <a:t> </a:t>
            </a:r>
            <a:r>
              <a:rPr lang="en-US" dirty="0" err="1"/>
              <a:t>politik</a:t>
            </a:r>
            <a:r>
              <a:rPr lang="en-US" dirty="0"/>
              <a:t>, </a:t>
            </a:r>
            <a:r>
              <a:rPr lang="en-US" dirty="0" err="1"/>
              <a:t>ekonomi</a:t>
            </a:r>
            <a:r>
              <a:rPr lang="en-US" dirty="0"/>
              <a:t> </a:t>
            </a:r>
            <a:r>
              <a:rPr lang="en-US" dirty="0" err="1"/>
              <a:t>dan</a:t>
            </a:r>
            <a:r>
              <a:rPr lang="en-US" dirty="0"/>
              <a:t> </a:t>
            </a:r>
            <a:r>
              <a:rPr lang="en-US" dirty="0" err="1"/>
              <a:t>hukum</a:t>
            </a:r>
            <a:r>
              <a:rPr lang="en-US" dirty="0"/>
              <a:t> </a:t>
            </a:r>
            <a:r>
              <a:rPr lang="en-US" dirty="0" smtClean="0"/>
              <a:t>.</a:t>
            </a:r>
            <a:endParaRPr lang="en-US" dirty="0"/>
          </a:p>
        </p:txBody>
      </p:sp>
      <p:pic>
        <p:nvPicPr>
          <p:cNvPr id="4" name="Picture 3" descr="C:\Users\user\AppData\Local\Microsoft\Windows\Temporary Internet Files\Content.Word\images-13.jpg"/>
          <p:cNvPicPr/>
          <p:nvPr/>
        </p:nvPicPr>
        <p:blipFill>
          <a:blip r:embed="rId2">
            <a:extLst>
              <a:ext uri="{28A0092B-C50C-407E-A947-70E740481C1C}">
                <a14:useLocalDpi xmlns:a14="http://schemas.microsoft.com/office/drawing/2010/main" val="0"/>
              </a:ext>
            </a:extLst>
          </a:blip>
          <a:srcRect/>
          <a:stretch>
            <a:fillRect/>
          </a:stretch>
        </p:blipFill>
        <p:spPr bwMode="auto">
          <a:xfrm>
            <a:off x="7956644" y="694970"/>
            <a:ext cx="4235355" cy="4409293"/>
          </a:xfrm>
          <a:prstGeom prst="rect">
            <a:avLst/>
          </a:prstGeom>
          <a:noFill/>
          <a:ln>
            <a:noFill/>
          </a:ln>
        </p:spPr>
      </p:pic>
    </p:spTree>
    <p:extLst>
      <p:ext uri="{BB962C8B-B14F-4D97-AF65-F5344CB8AC3E}">
        <p14:creationId xmlns:p14="http://schemas.microsoft.com/office/powerpoint/2010/main" val="8647231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planwallpaper.com/static/images/cool-background-random-17506461-1886-1179.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51281" y="3849954"/>
            <a:ext cx="9720072" cy="1499616"/>
          </a:xfrm>
        </p:spPr>
        <p:txBody>
          <a:bodyPr>
            <a:normAutofit/>
          </a:bodyPr>
          <a:lstStyle/>
          <a:p>
            <a:r>
              <a:rPr lang="id-ID" sz="11500" dirty="0"/>
              <a:t>Any question?</a:t>
            </a:r>
          </a:p>
        </p:txBody>
      </p:sp>
    </p:spTree>
    <p:extLst>
      <p:ext uri="{BB962C8B-B14F-4D97-AF65-F5344CB8AC3E}">
        <p14:creationId xmlns:p14="http://schemas.microsoft.com/office/powerpoint/2010/main" val="333154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12192000" cy="6858000"/>
          </a:xfrm>
          <a:prstGeom prst="rect">
            <a:avLst/>
          </a:prstGeom>
        </p:spPr>
      </p:pic>
      <p:sp>
        <p:nvSpPr>
          <p:cNvPr id="6" name="Title 5"/>
          <p:cNvSpPr>
            <a:spLocks noGrp="1"/>
          </p:cNvSpPr>
          <p:nvPr>
            <p:ph type="ctrTitle"/>
          </p:nvPr>
        </p:nvSpPr>
        <p:spPr>
          <a:xfrm>
            <a:off x="-2838144" y="626110"/>
            <a:ext cx="7772400" cy="1463040"/>
          </a:xfrm>
        </p:spPr>
        <p:txBody>
          <a:bodyPr>
            <a:noAutofit/>
          </a:bodyPr>
          <a:lstStyle/>
          <a:p>
            <a:r>
              <a:rPr lang="id-ID" sz="13800" dirty="0"/>
              <a:t>Thanks</a:t>
            </a:r>
          </a:p>
        </p:txBody>
      </p:sp>
      <p:sp>
        <p:nvSpPr>
          <p:cNvPr id="7" name="Subtitle 6"/>
          <p:cNvSpPr>
            <a:spLocks noGrp="1"/>
          </p:cNvSpPr>
          <p:nvPr>
            <p:ph type="subTitle" idx="1"/>
          </p:nvPr>
        </p:nvSpPr>
        <p:spPr>
          <a:xfrm>
            <a:off x="8610600" y="4960137"/>
            <a:ext cx="3200400" cy="1463040"/>
          </a:xfrm>
        </p:spPr>
        <p:txBody>
          <a:bodyPr/>
          <a:lstStyle/>
          <a:p>
            <a:endParaRPr lang="id-ID"/>
          </a:p>
        </p:txBody>
      </p:sp>
      <p:sp>
        <p:nvSpPr>
          <p:cNvPr id="9" name="TextBox 8"/>
          <p:cNvSpPr txBox="1"/>
          <p:nvPr/>
        </p:nvSpPr>
        <p:spPr>
          <a:xfrm>
            <a:off x="1297086" y="1769235"/>
            <a:ext cx="832087" cy="707886"/>
          </a:xfrm>
          <a:prstGeom prst="rect">
            <a:avLst/>
          </a:prstGeom>
          <a:noFill/>
        </p:spPr>
        <p:txBody>
          <a:bodyPr wrap="none" rtlCol="0">
            <a:spAutoFit/>
          </a:bodyPr>
          <a:lstStyle/>
          <a:p>
            <a:r>
              <a:rPr lang="id-ID" sz="4000" dirty="0"/>
              <a:t>For</a:t>
            </a:r>
          </a:p>
        </p:txBody>
      </p:sp>
      <p:sp>
        <p:nvSpPr>
          <p:cNvPr id="12" name="TextBox 11"/>
          <p:cNvSpPr txBox="1"/>
          <p:nvPr/>
        </p:nvSpPr>
        <p:spPr>
          <a:xfrm>
            <a:off x="1713129" y="2247788"/>
            <a:ext cx="1166986" cy="769441"/>
          </a:xfrm>
          <a:prstGeom prst="rect">
            <a:avLst/>
          </a:prstGeom>
          <a:noFill/>
        </p:spPr>
        <p:txBody>
          <a:bodyPr wrap="none" rtlCol="0">
            <a:spAutoFit/>
          </a:bodyPr>
          <a:lstStyle/>
          <a:p>
            <a:r>
              <a:rPr lang="id-ID" sz="4400" dirty="0"/>
              <a:t>Your</a:t>
            </a:r>
            <a:endParaRPr lang="id-ID" dirty="0"/>
          </a:p>
        </p:txBody>
      </p:sp>
      <p:sp>
        <p:nvSpPr>
          <p:cNvPr id="15" name="TextBox 14"/>
          <p:cNvSpPr txBox="1"/>
          <p:nvPr/>
        </p:nvSpPr>
        <p:spPr>
          <a:xfrm>
            <a:off x="377386" y="2438909"/>
            <a:ext cx="6401111" cy="2215991"/>
          </a:xfrm>
          <a:prstGeom prst="rect">
            <a:avLst/>
          </a:prstGeom>
          <a:noFill/>
        </p:spPr>
        <p:txBody>
          <a:bodyPr wrap="none" rtlCol="0">
            <a:spAutoFit/>
          </a:bodyPr>
          <a:lstStyle/>
          <a:p>
            <a:r>
              <a:rPr lang="id-ID" sz="13800" dirty="0"/>
              <a:t>Attention</a:t>
            </a:r>
            <a:endParaRPr lang="id-ID" sz="2800" dirty="0"/>
          </a:p>
        </p:txBody>
      </p:sp>
    </p:spTree>
    <p:extLst>
      <p:ext uri="{BB962C8B-B14F-4D97-AF65-F5344CB8AC3E}">
        <p14:creationId xmlns:p14="http://schemas.microsoft.com/office/powerpoint/2010/main" val="410940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err="1"/>
              <a:t>Pancasila</a:t>
            </a:r>
            <a:r>
              <a:rPr lang="en-US" sz="3600" dirty="0"/>
              <a:t> </a:t>
            </a:r>
            <a:r>
              <a:rPr lang="en-US" sz="3600" dirty="0" err="1"/>
              <a:t>sebenarnya</a:t>
            </a:r>
            <a:r>
              <a:rPr lang="en-US" sz="3600" dirty="0"/>
              <a:t> </a:t>
            </a:r>
            <a:r>
              <a:rPr lang="en-US" sz="3600" dirty="0" err="1"/>
              <a:t>secara</a:t>
            </a:r>
            <a:r>
              <a:rPr lang="en-US" sz="3600" dirty="0"/>
              <a:t> </a:t>
            </a:r>
            <a:r>
              <a:rPr lang="en-US" sz="3600" dirty="0" err="1"/>
              <a:t>budaya</a:t>
            </a:r>
            <a:r>
              <a:rPr lang="en-US" sz="3600" dirty="0"/>
              <a:t> </a:t>
            </a:r>
            <a:r>
              <a:rPr lang="en-US" sz="3600" dirty="0" err="1"/>
              <a:t>merupakan</a:t>
            </a:r>
            <a:r>
              <a:rPr lang="en-US" sz="3600" dirty="0"/>
              <a:t> </a:t>
            </a:r>
            <a:r>
              <a:rPr lang="en-US" sz="3600" dirty="0" err="1"/>
              <a:t>kristalisasi</a:t>
            </a:r>
            <a:r>
              <a:rPr lang="en-US" sz="3600" dirty="0"/>
              <a:t> </a:t>
            </a:r>
            <a:r>
              <a:rPr lang="en-US" sz="3600" dirty="0" err="1"/>
              <a:t>nilai-nilai</a:t>
            </a:r>
            <a:r>
              <a:rPr lang="en-US" sz="3600" dirty="0"/>
              <a:t> yang </a:t>
            </a:r>
            <a:r>
              <a:rPr lang="en-US" sz="3600" dirty="0" err="1"/>
              <a:t>baik-baik</a:t>
            </a:r>
            <a:r>
              <a:rPr lang="en-US" sz="3600" dirty="0"/>
              <a:t> yang </a:t>
            </a:r>
            <a:r>
              <a:rPr lang="en-US" sz="3600" dirty="0" err="1"/>
              <a:t>digali</a:t>
            </a:r>
            <a:r>
              <a:rPr lang="en-US" sz="3600" dirty="0"/>
              <a:t> </a:t>
            </a:r>
            <a:r>
              <a:rPr lang="en-US" sz="3600" dirty="0" err="1"/>
              <a:t>dari</a:t>
            </a:r>
            <a:r>
              <a:rPr lang="en-US" sz="3600" dirty="0"/>
              <a:t> </a:t>
            </a:r>
            <a:r>
              <a:rPr lang="en-US" sz="3600" dirty="0" err="1"/>
              <a:t>bangsa</a:t>
            </a:r>
            <a:r>
              <a:rPr lang="en-US" sz="3600" dirty="0"/>
              <a:t> Indonesia</a:t>
            </a:r>
            <a:r>
              <a:rPr lang="en-US" sz="3600" dirty="0" smtClean="0"/>
              <a:t>. </a:t>
            </a:r>
            <a:r>
              <a:rPr lang="en-US" sz="3600" dirty="0" err="1"/>
              <a:t>Adapun</a:t>
            </a:r>
            <a:r>
              <a:rPr lang="en-US" sz="3600" dirty="0"/>
              <a:t> </a:t>
            </a:r>
            <a:r>
              <a:rPr lang="en-US" sz="3600" dirty="0" err="1"/>
              <a:t>kelima</a:t>
            </a:r>
            <a:r>
              <a:rPr lang="en-US" sz="3600" dirty="0"/>
              <a:t> </a:t>
            </a:r>
            <a:r>
              <a:rPr lang="en-US" sz="3600" dirty="0" err="1"/>
              <a:t>sila</a:t>
            </a:r>
            <a:r>
              <a:rPr lang="en-US" sz="3600" dirty="0"/>
              <a:t> </a:t>
            </a:r>
            <a:r>
              <a:rPr lang="en-US" sz="3600" dirty="0" err="1"/>
              <a:t>dalam</a:t>
            </a:r>
            <a:r>
              <a:rPr lang="en-US" sz="3600" dirty="0"/>
              <a:t> </a:t>
            </a:r>
            <a:r>
              <a:rPr lang="en-US" sz="3600" dirty="0" err="1"/>
              <a:t>Pancasila</a:t>
            </a:r>
            <a:r>
              <a:rPr lang="en-US" sz="3600" dirty="0"/>
              <a:t> </a:t>
            </a:r>
            <a:r>
              <a:rPr lang="en-US" sz="3600" dirty="0" err="1"/>
              <a:t>merupakan</a:t>
            </a:r>
            <a:r>
              <a:rPr lang="en-US" sz="3600" dirty="0"/>
              <a:t> </a:t>
            </a:r>
            <a:r>
              <a:rPr lang="en-US" sz="3600" dirty="0" err="1"/>
              <a:t>serangkaian</a:t>
            </a:r>
            <a:r>
              <a:rPr lang="en-US" sz="3600" dirty="0"/>
              <a:t> </a:t>
            </a:r>
            <a:r>
              <a:rPr lang="en-US" sz="3600" dirty="0" err="1"/>
              <a:t>unsur-unsur</a:t>
            </a:r>
            <a:r>
              <a:rPr lang="en-US" sz="3600" dirty="0"/>
              <a:t> </a:t>
            </a:r>
            <a:r>
              <a:rPr lang="en-US" sz="3600" dirty="0" err="1"/>
              <a:t>tidak</a:t>
            </a:r>
            <a:r>
              <a:rPr lang="en-US" sz="3600" dirty="0"/>
              <a:t> </a:t>
            </a:r>
            <a:r>
              <a:rPr lang="en-US" sz="3600" dirty="0" err="1"/>
              <a:t>boleh</a:t>
            </a:r>
            <a:r>
              <a:rPr lang="en-US" sz="3600" dirty="0"/>
              <a:t> </a:t>
            </a:r>
            <a:r>
              <a:rPr lang="en-US" sz="3600" dirty="0" err="1"/>
              <a:t>terputus</a:t>
            </a:r>
            <a:r>
              <a:rPr lang="en-US" sz="3600" dirty="0"/>
              <a:t> </a:t>
            </a:r>
            <a:r>
              <a:rPr lang="en-US" sz="3600" dirty="0" err="1"/>
              <a:t>satu</a:t>
            </a:r>
            <a:r>
              <a:rPr lang="en-US" sz="3600" dirty="0"/>
              <a:t> </a:t>
            </a:r>
            <a:r>
              <a:rPr lang="en-US" sz="3600" dirty="0" err="1"/>
              <a:t>dengan</a:t>
            </a:r>
            <a:r>
              <a:rPr lang="en-US" sz="3600" dirty="0"/>
              <a:t> yang </a:t>
            </a:r>
            <a:r>
              <a:rPr lang="en-US" sz="3600" dirty="0" err="1"/>
              <a:t>lainnya</a:t>
            </a:r>
            <a:r>
              <a:rPr lang="en-US" sz="3600" dirty="0"/>
              <a:t>.</a:t>
            </a:r>
          </a:p>
        </p:txBody>
      </p:sp>
    </p:spTree>
    <p:extLst>
      <p:ext uri="{BB962C8B-B14F-4D97-AF65-F5344CB8AC3E}">
        <p14:creationId xmlns:p14="http://schemas.microsoft.com/office/powerpoint/2010/main" val="422410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alphaModFix amt="15000"/>
            <a:extLst/>
          </a:blip>
          <a:srcRect l="4008" r="4882" b="1"/>
          <a:stretch/>
        </p:blipFill>
        <p:spPr>
          <a:xfrm>
            <a:off x="20" y="26136"/>
            <a:ext cx="12191980" cy="6857990"/>
          </a:xfrm>
          <a:prstGeom prst="rect">
            <a:avLst/>
          </a:prstGeom>
        </p:spPr>
      </p:pic>
      <p:cxnSp>
        <p:nvCxnSpPr>
          <p:cNvPr id="6" name="Straight Connector 5"/>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alpha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73501" y="76516"/>
            <a:ext cx="9720072" cy="1499616"/>
          </a:xfrm>
        </p:spPr>
        <p:txBody>
          <a:bodyPr>
            <a:normAutofit fontScale="90000"/>
          </a:bodyPr>
          <a:lstStyle/>
          <a:p>
            <a:r>
              <a:rPr lang="en-US" b="1" dirty="0" smtClean="0"/>
              <a:t/>
            </a:r>
            <a:br>
              <a:rPr lang="en-US" b="1" dirty="0" smtClean="0"/>
            </a:br>
            <a:r>
              <a:rPr lang="id-ID" b="1" dirty="0" smtClean="0"/>
              <a:t> PANCASILA</a:t>
            </a:r>
            <a:r>
              <a:rPr lang="en-US" dirty="0" smtClean="0"/>
              <a:t/>
            </a:r>
            <a:br>
              <a:rPr lang="en-US" dirty="0" smtClean="0"/>
            </a:br>
            <a:endParaRPr lang="id-ID" dirty="0">
              <a:solidFill>
                <a:srgbClr val="FFFFFF"/>
              </a:solidFill>
            </a:endParaRPr>
          </a:p>
        </p:txBody>
      </p:sp>
      <p:sp>
        <p:nvSpPr>
          <p:cNvPr id="3" name="Content Placeholder 2"/>
          <p:cNvSpPr>
            <a:spLocks noGrp="1"/>
          </p:cNvSpPr>
          <p:nvPr>
            <p:ph idx="1"/>
          </p:nvPr>
        </p:nvSpPr>
        <p:spPr>
          <a:xfrm>
            <a:off x="20" y="1065160"/>
            <a:ext cx="10927081" cy="5574476"/>
          </a:xfrm>
        </p:spPr>
        <p:txBody>
          <a:bodyPr>
            <a:normAutofit lnSpcReduction="10000"/>
          </a:bodyPr>
          <a:lstStyle/>
          <a:p>
            <a:pPr algn="just"/>
            <a:endParaRPr lang="en-US" sz="2400" dirty="0" smtClean="0"/>
          </a:p>
          <a:p>
            <a:pPr algn="just"/>
            <a:r>
              <a:rPr lang="en-US" sz="2400" dirty="0" err="1" smtClean="0"/>
              <a:t>Pancasila</a:t>
            </a:r>
            <a:r>
              <a:rPr lang="en-US" sz="2400" dirty="0" smtClean="0"/>
              <a:t> </a:t>
            </a:r>
            <a:r>
              <a:rPr lang="en-US" sz="2400" dirty="0" err="1" smtClean="0"/>
              <a:t>sendidiri</a:t>
            </a:r>
            <a:r>
              <a:rPr lang="en-US" sz="2400" dirty="0" smtClean="0"/>
              <a:t> </a:t>
            </a:r>
            <a:r>
              <a:rPr lang="en-US" sz="2400" dirty="0" err="1" smtClean="0"/>
              <a:t>Berasal</a:t>
            </a:r>
            <a:r>
              <a:rPr lang="en-US" sz="2400" dirty="0" smtClean="0"/>
              <a:t> </a:t>
            </a:r>
            <a:r>
              <a:rPr lang="en-US" sz="2400" dirty="0" err="1" smtClean="0"/>
              <a:t>dari</a:t>
            </a:r>
            <a:r>
              <a:rPr lang="en-US" sz="2400" dirty="0" smtClean="0"/>
              <a:t> </a:t>
            </a:r>
            <a:r>
              <a:rPr lang="en-US" sz="2400" dirty="0" err="1" smtClean="0"/>
              <a:t>bahasa</a:t>
            </a:r>
            <a:r>
              <a:rPr lang="en-US" sz="2400" dirty="0" smtClean="0"/>
              <a:t> </a:t>
            </a:r>
            <a:r>
              <a:rPr lang="en-US" sz="2400" dirty="0" err="1" smtClean="0"/>
              <a:t>Sanskerta</a:t>
            </a:r>
            <a:r>
              <a:rPr lang="en-US" sz="2400" dirty="0" smtClean="0"/>
              <a:t>, </a:t>
            </a:r>
            <a:r>
              <a:rPr lang="en-US" sz="2400" dirty="0" err="1" smtClean="0"/>
              <a:t>yaitu</a:t>
            </a:r>
            <a:r>
              <a:rPr lang="en-US" sz="2400" dirty="0" smtClean="0"/>
              <a:t> </a:t>
            </a:r>
            <a:r>
              <a:rPr lang="en-US" sz="2400" dirty="0" err="1" smtClean="0"/>
              <a:t>panca</a:t>
            </a:r>
            <a:r>
              <a:rPr lang="en-US" sz="2400" dirty="0" smtClean="0"/>
              <a:t> yang </a:t>
            </a:r>
            <a:r>
              <a:rPr lang="en-US" sz="2400" dirty="0" err="1" smtClean="0"/>
              <a:t>artinya</a:t>
            </a:r>
            <a:r>
              <a:rPr lang="en-US" sz="2400" dirty="0" smtClean="0"/>
              <a:t> lima, </a:t>
            </a:r>
            <a:r>
              <a:rPr lang="en-US" sz="2400" dirty="0" err="1" smtClean="0"/>
              <a:t>dan</a:t>
            </a:r>
            <a:r>
              <a:rPr lang="en-US" sz="2400" dirty="0" smtClean="0"/>
              <a:t> </a:t>
            </a:r>
            <a:r>
              <a:rPr lang="en-US" sz="2400" dirty="0" err="1" smtClean="0"/>
              <a:t>sila</a:t>
            </a:r>
            <a:r>
              <a:rPr lang="en-US" sz="2400" dirty="0" smtClean="0"/>
              <a:t> yang </a:t>
            </a:r>
            <a:r>
              <a:rPr lang="en-US" sz="2400" dirty="0" err="1" smtClean="0"/>
              <a:t>berarti</a:t>
            </a:r>
            <a:r>
              <a:rPr lang="en-US" sz="2400" dirty="0" smtClean="0"/>
              <a:t> </a:t>
            </a:r>
            <a:r>
              <a:rPr lang="en-US" sz="2400" dirty="0" err="1" smtClean="0"/>
              <a:t>asas</a:t>
            </a:r>
            <a:r>
              <a:rPr lang="en-US" sz="2400" dirty="0" smtClean="0"/>
              <a:t> </a:t>
            </a:r>
            <a:r>
              <a:rPr lang="en-US" sz="2400" dirty="0" err="1" smtClean="0"/>
              <a:t>atau</a:t>
            </a:r>
            <a:r>
              <a:rPr lang="en-US" sz="2400" dirty="0" smtClean="0"/>
              <a:t> </a:t>
            </a:r>
            <a:r>
              <a:rPr lang="en-US" sz="2400" dirty="0" err="1" smtClean="0"/>
              <a:t>dasar</a:t>
            </a:r>
            <a:r>
              <a:rPr lang="en-US" sz="2400" dirty="0" smtClean="0"/>
              <a:t>.</a:t>
            </a:r>
          </a:p>
          <a:p>
            <a:pPr algn="just"/>
            <a:r>
              <a:rPr lang="en-US" sz="2400" dirty="0" err="1" smtClean="0"/>
              <a:t>Pertama</a:t>
            </a:r>
            <a:r>
              <a:rPr lang="en-US" sz="2400" dirty="0" smtClean="0"/>
              <a:t> </a:t>
            </a:r>
            <a:r>
              <a:rPr lang="en-US" sz="2400" dirty="0" err="1" smtClean="0"/>
              <a:t>istilah</a:t>
            </a:r>
            <a:r>
              <a:rPr lang="en-US" sz="2400" dirty="0" smtClean="0"/>
              <a:t> </a:t>
            </a:r>
            <a:r>
              <a:rPr lang="en-US" sz="2400" dirty="0" err="1" smtClean="0"/>
              <a:t>Pancasila</a:t>
            </a:r>
            <a:r>
              <a:rPr lang="en-US" sz="2400" dirty="0" smtClean="0"/>
              <a:t> </a:t>
            </a:r>
            <a:r>
              <a:rPr lang="en-US" sz="2400" dirty="0" err="1" smtClean="0"/>
              <a:t>diperkenalkan</a:t>
            </a:r>
            <a:r>
              <a:rPr lang="en-US" sz="2400" dirty="0" smtClean="0"/>
              <a:t> </a:t>
            </a:r>
            <a:r>
              <a:rPr lang="en-US" sz="2400" dirty="0" err="1" smtClean="0"/>
              <a:t>oleh</a:t>
            </a:r>
            <a:r>
              <a:rPr lang="en-US" sz="2400" dirty="0" smtClean="0"/>
              <a:t> </a:t>
            </a:r>
            <a:r>
              <a:rPr lang="en-US" sz="2400" dirty="0" err="1" smtClean="0"/>
              <a:t>Mpu</a:t>
            </a:r>
            <a:r>
              <a:rPr lang="en-US" sz="2400" dirty="0" smtClean="0"/>
              <a:t> </a:t>
            </a:r>
            <a:r>
              <a:rPr lang="en-US" sz="2400" dirty="0" err="1" smtClean="0"/>
              <a:t>Tantular</a:t>
            </a:r>
            <a:r>
              <a:rPr lang="en-US" sz="2400" dirty="0" smtClean="0"/>
              <a:t> </a:t>
            </a:r>
            <a:r>
              <a:rPr lang="en-US" sz="2400" dirty="0" err="1" smtClean="0"/>
              <a:t>pada</a:t>
            </a:r>
            <a:r>
              <a:rPr lang="en-US" sz="2400" dirty="0" smtClean="0"/>
              <a:t> </a:t>
            </a:r>
            <a:r>
              <a:rPr lang="en-US" sz="2400" dirty="0" err="1" smtClean="0"/>
              <a:t>zaman</a:t>
            </a:r>
            <a:r>
              <a:rPr lang="en-US" sz="2400" dirty="0" smtClean="0"/>
              <a:t> </a:t>
            </a:r>
            <a:r>
              <a:rPr lang="en-US" sz="2400" dirty="0" err="1" smtClean="0"/>
              <a:t>Majapahit</a:t>
            </a:r>
            <a:r>
              <a:rPr lang="en-US" sz="2400" dirty="0" smtClean="0"/>
              <a:t>, </a:t>
            </a:r>
            <a:r>
              <a:rPr lang="en-US" sz="2400" dirty="0" err="1" smtClean="0"/>
              <a:t>dalam</a:t>
            </a:r>
            <a:r>
              <a:rPr lang="en-US" sz="2400" dirty="0" smtClean="0"/>
              <a:t> </a:t>
            </a:r>
            <a:r>
              <a:rPr lang="en-US" sz="2400" dirty="0" err="1" smtClean="0"/>
              <a:t>tulisannya</a:t>
            </a:r>
            <a:r>
              <a:rPr lang="en-US" sz="2400" dirty="0" smtClean="0"/>
              <a:t>  </a:t>
            </a:r>
            <a:r>
              <a:rPr lang="en-US" sz="2400" i="1" dirty="0" err="1" smtClean="0"/>
              <a:t>Sutasoma</a:t>
            </a:r>
            <a:r>
              <a:rPr lang="en-US" sz="2400" dirty="0" smtClean="0"/>
              <a:t> </a:t>
            </a:r>
            <a:r>
              <a:rPr lang="en-US" sz="2400" dirty="0" err="1" smtClean="0"/>
              <a:t>dan</a:t>
            </a:r>
            <a:r>
              <a:rPr lang="en-US" sz="2400" dirty="0" smtClean="0"/>
              <a:t> </a:t>
            </a:r>
            <a:r>
              <a:rPr lang="en-US" sz="2400" i="1" dirty="0" err="1" smtClean="0"/>
              <a:t>Negarakertagama</a:t>
            </a:r>
            <a:r>
              <a:rPr lang="en-US" sz="2400" i="1" dirty="0"/>
              <a:t> </a:t>
            </a:r>
            <a:r>
              <a:rPr lang="en-US" sz="2400" i="1" dirty="0" smtClean="0"/>
              <a:t>di</a:t>
            </a:r>
            <a:r>
              <a:rPr lang="id-ID" sz="2400" dirty="0" smtClean="0"/>
              <a:t>dalam buku Sutasoma ini, selain mempunyai arti “Berbatu sendi yang lima” Pancasila juga mempunyai arti “Pelaksanaan kesusilaan yang lima” (Pancasila Krama)</a:t>
            </a:r>
            <a:r>
              <a:rPr lang="en-US" sz="2400" dirty="0" smtClean="0"/>
              <a:t> </a:t>
            </a:r>
            <a:r>
              <a:rPr lang="en-US" sz="2400" dirty="0" err="1" smtClean="0"/>
              <a:t>didalam</a:t>
            </a:r>
            <a:r>
              <a:rPr lang="en-US" sz="2400" dirty="0" smtClean="0"/>
              <a:t> </a:t>
            </a:r>
            <a:r>
              <a:rPr lang="en-US" sz="2400" dirty="0" err="1" smtClean="0"/>
              <a:t>buku</a:t>
            </a:r>
            <a:r>
              <a:rPr lang="en-US" sz="2400" dirty="0" smtClean="0"/>
              <a:t> </a:t>
            </a:r>
            <a:r>
              <a:rPr lang="en-US" sz="2400" dirty="0" err="1" smtClean="0"/>
              <a:t>sutasoma</a:t>
            </a:r>
            <a:r>
              <a:rPr lang="en-US" sz="2400" dirty="0" smtClean="0"/>
              <a:t> </a:t>
            </a:r>
            <a:r>
              <a:rPr lang="en-US" sz="2400" dirty="0" err="1" smtClean="0"/>
              <a:t>juga</a:t>
            </a:r>
            <a:r>
              <a:rPr lang="en-US" sz="2400" dirty="0" smtClean="0"/>
              <a:t> </a:t>
            </a:r>
            <a:r>
              <a:rPr lang="en-US" sz="2400" dirty="0" err="1" smtClean="0"/>
              <a:t>dikenal</a:t>
            </a:r>
            <a:r>
              <a:rPr lang="en-US" sz="2400" dirty="0" smtClean="0"/>
              <a:t> </a:t>
            </a:r>
            <a:r>
              <a:rPr lang="en-US" sz="2400" dirty="0" err="1" smtClean="0"/>
              <a:t>dengan</a:t>
            </a:r>
            <a:r>
              <a:rPr lang="en-US" sz="2400" dirty="0" smtClean="0"/>
              <a:t> </a:t>
            </a:r>
            <a:r>
              <a:rPr lang="id-ID" sz="2400" dirty="0" smtClean="0"/>
              <a:t>istilah “M</a:t>
            </a:r>
            <a:r>
              <a:rPr lang="en-US" sz="2400" dirty="0" smtClean="0"/>
              <a:t>o</a:t>
            </a:r>
            <a:r>
              <a:rPr lang="id-ID" sz="2400" dirty="0" smtClean="0"/>
              <a:t> Limo”</a:t>
            </a:r>
            <a:r>
              <a:rPr lang="en-US" sz="2400" dirty="0" smtClean="0"/>
              <a:t>(</a:t>
            </a:r>
            <a:r>
              <a:rPr lang="en-US" sz="2400" dirty="0" err="1" smtClean="0"/>
              <a:t>kejahatan</a:t>
            </a:r>
            <a:r>
              <a:rPr lang="en-US" sz="2400" dirty="0" smtClean="0"/>
              <a:t> yang </a:t>
            </a:r>
            <a:r>
              <a:rPr lang="en-US" sz="2400" dirty="0" err="1" smtClean="0"/>
              <a:t>merusak</a:t>
            </a:r>
            <a:r>
              <a:rPr lang="en-US" sz="2400" dirty="0" smtClean="0"/>
              <a:t> </a:t>
            </a:r>
            <a:r>
              <a:rPr lang="en-US" sz="2400" dirty="0" err="1" smtClean="0"/>
              <a:t>masyarakat</a:t>
            </a:r>
            <a:r>
              <a:rPr lang="en-US" sz="2400" dirty="0" smtClean="0"/>
              <a:t>)</a:t>
            </a:r>
            <a:r>
              <a:rPr lang="id-ID" sz="2400" dirty="0" smtClean="0"/>
              <a:t> yakni :</a:t>
            </a:r>
            <a:endParaRPr lang="en-US" sz="2400" dirty="0" smtClean="0"/>
          </a:p>
          <a:p>
            <a:pPr marL="0" indent="0">
              <a:buNone/>
            </a:pPr>
            <a:r>
              <a:rPr lang="en-US" sz="2400" dirty="0" smtClean="0"/>
              <a:t>   </a:t>
            </a:r>
            <a:r>
              <a:rPr lang="id-ID" sz="2400" dirty="0" smtClean="0"/>
              <a:t>1.      Dilarang </a:t>
            </a:r>
            <a:r>
              <a:rPr lang="en-US" sz="2400" dirty="0" err="1" smtClean="0"/>
              <a:t>berjudi</a:t>
            </a:r>
            <a:r>
              <a:rPr lang="en-US" sz="2400" dirty="0" smtClean="0"/>
              <a:t> </a:t>
            </a:r>
          </a:p>
          <a:p>
            <a:r>
              <a:rPr lang="en-US" sz="2400" dirty="0" smtClean="0"/>
              <a:t>  </a:t>
            </a:r>
            <a:r>
              <a:rPr lang="id-ID" sz="2400" dirty="0" smtClean="0"/>
              <a:t>2.      Dilarang </a:t>
            </a:r>
            <a:r>
              <a:rPr lang="en-US" sz="2400" dirty="0" err="1" smtClean="0"/>
              <a:t>mencuri</a:t>
            </a:r>
            <a:endParaRPr lang="en-US" sz="2400" dirty="0" smtClean="0"/>
          </a:p>
          <a:p>
            <a:r>
              <a:rPr lang="en-US" sz="2400" dirty="0" smtClean="0"/>
              <a:t>  </a:t>
            </a:r>
            <a:r>
              <a:rPr lang="id-ID" sz="2400" dirty="0" smtClean="0"/>
              <a:t>3.      Dilarang </a:t>
            </a:r>
            <a:r>
              <a:rPr lang="en-US" sz="2400" dirty="0" err="1" smtClean="0"/>
              <a:t>madat</a:t>
            </a:r>
            <a:r>
              <a:rPr lang="en-US" sz="2400" dirty="0" smtClean="0"/>
              <a:t> (</a:t>
            </a:r>
            <a:r>
              <a:rPr lang="en-US" sz="2400" dirty="0" err="1" smtClean="0"/>
              <a:t>candu,narkoba</a:t>
            </a:r>
            <a:r>
              <a:rPr lang="en-US" sz="2400" dirty="0" smtClean="0"/>
              <a:t> </a:t>
            </a:r>
            <a:r>
              <a:rPr lang="en-US" sz="2400" dirty="0" err="1" smtClean="0"/>
              <a:t>dll</a:t>
            </a:r>
            <a:r>
              <a:rPr lang="en-US" sz="2400" dirty="0" smtClean="0"/>
              <a:t>)</a:t>
            </a:r>
          </a:p>
          <a:p>
            <a:r>
              <a:rPr lang="en-US" sz="2400" dirty="0" smtClean="0"/>
              <a:t>  </a:t>
            </a:r>
            <a:r>
              <a:rPr lang="id-ID" sz="2400" dirty="0" smtClean="0"/>
              <a:t>4. </a:t>
            </a:r>
            <a:r>
              <a:rPr lang="en-US" sz="2400" dirty="0" smtClean="0"/>
              <a:t>     </a:t>
            </a:r>
            <a:r>
              <a:rPr lang="id-ID" sz="2400" dirty="0" smtClean="0"/>
              <a:t>Dilarang </a:t>
            </a:r>
            <a:r>
              <a:rPr lang="id-ID" sz="2400" dirty="0"/>
              <a:t>mabuk (minum-minuman keras) </a:t>
            </a:r>
            <a:endParaRPr lang="en-US" sz="2400" dirty="0"/>
          </a:p>
          <a:p>
            <a:r>
              <a:rPr lang="en-US" sz="2400" dirty="0" smtClean="0"/>
              <a:t>  </a:t>
            </a:r>
            <a:r>
              <a:rPr lang="id-ID" sz="2400" dirty="0" smtClean="0"/>
              <a:t>5.  </a:t>
            </a:r>
            <a:r>
              <a:rPr lang="id-ID" sz="2400" dirty="0"/>
              <a:t>   </a:t>
            </a:r>
            <a:r>
              <a:rPr lang="en-US" sz="2400" dirty="0" smtClean="0"/>
              <a:t> </a:t>
            </a:r>
            <a:r>
              <a:rPr lang="id-ID" sz="2400" dirty="0" smtClean="0"/>
              <a:t>Dilarang </a:t>
            </a:r>
            <a:r>
              <a:rPr lang="en-US" sz="2400" dirty="0" err="1" smtClean="0"/>
              <a:t>berzina</a:t>
            </a:r>
            <a:endParaRPr lang="en-US" sz="2400" dirty="0"/>
          </a:p>
          <a:p>
            <a:endParaRPr lang="en-US" sz="2400" dirty="0" smtClean="0"/>
          </a:p>
          <a:p>
            <a:pPr algn="just"/>
            <a:endParaRPr lang="en-US" sz="2400" i="1" dirty="0" smtClean="0"/>
          </a:p>
          <a:p>
            <a:endParaRPr lang="id-ID" dirty="0">
              <a:solidFill>
                <a:srgbClr val="FFFFFF"/>
              </a:solidFill>
            </a:endParaRPr>
          </a:p>
        </p:txBody>
      </p:sp>
    </p:spTree>
    <p:extLst>
      <p:ext uri="{BB962C8B-B14F-4D97-AF65-F5344CB8AC3E}">
        <p14:creationId xmlns:p14="http://schemas.microsoft.com/office/powerpoint/2010/main" val="2522266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nvPr>
        </p:nvGraphicFramePr>
        <p:xfrm>
          <a:off x="-483326" y="910045"/>
          <a:ext cx="91440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a:srcRect/>
          <a:stretch>
            <a:fillRect/>
          </a:stretch>
        </p:blipFill>
        <p:spPr bwMode="auto">
          <a:xfrm>
            <a:off x="7656394" y="956481"/>
            <a:ext cx="4401403" cy="4876800"/>
          </a:xfrm>
          <a:prstGeom prst="rect">
            <a:avLst/>
          </a:prstGeom>
          <a:noFill/>
          <a:ln w="9525">
            <a:noFill/>
            <a:miter lim="800000"/>
            <a:headEnd/>
            <a:tailEnd/>
          </a:ln>
          <a:effectLst/>
        </p:spPr>
      </p:pic>
      <p:sp>
        <p:nvSpPr>
          <p:cNvPr id="10" name="Pentagon 4"/>
          <p:cNvSpPr/>
          <p:nvPr/>
        </p:nvSpPr>
        <p:spPr>
          <a:xfrm>
            <a:off x="3279978" y="59048"/>
            <a:ext cx="5856402" cy="8974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95743" tIns="76200" rIns="142240" bIns="76200" numCol="1" spcCol="1270" anchor="ctr" anchorCtr="0">
            <a:noAutofit/>
          </a:bodyPr>
          <a:lstStyle/>
          <a:p>
            <a:pPr lvl="0" algn="ctr" defTabSz="889000">
              <a:lnSpc>
                <a:spcPct val="90000"/>
              </a:lnSpc>
              <a:spcBef>
                <a:spcPct val="0"/>
              </a:spcBef>
              <a:spcAft>
                <a:spcPct val="35000"/>
              </a:spcAft>
            </a:pPr>
            <a:r>
              <a:rPr lang="en-US" sz="2000" b="0" kern="1200" dirty="0" smtClean="0">
                <a:solidFill>
                  <a:schemeClr val="tx1"/>
                </a:solidFill>
              </a:rPr>
              <a:t>PANCASILA YANG DISAHKAN PPKI SEBAGAI DASAR NEGARA REPUBLIK INDONESIA</a:t>
            </a:r>
            <a:endParaRPr lang="en-US" sz="2000" b="0" kern="1200" dirty="0">
              <a:solidFill>
                <a:schemeClr val="tx1"/>
              </a:solidFill>
            </a:endParaRPr>
          </a:p>
        </p:txBody>
      </p:sp>
    </p:spTree>
    <p:extLst>
      <p:ext uri="{BB962C8B-B14F-4D97-AF65-F5344CB8AC3E}">
        <p14:creationId xmlns:p14="http://schemas.microsoft.com/office/powerpoint/2010/main" val="58891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Sejarah</a:t>
            </a:r>
            <a:r>
              <a:rPr lang="en-US" dirty="0" smtClean="0"/>
              <a:t> </a:t>
            </a:r>
            <a:r>
              <a:rPr lang="en-US" dirty="0" err="1" smtClean="0"/>
              <a:t>pancasila</a:t>
            </a:r>
            <a:r>
              <a:rPr lang="en-US" dirty="0" smtClean="0"/>
              <a:t> </a:t>
            </a:r>
            <a:r>
              <a:rPr lang="en-US" dirty="0" err="1" smtClean="0"/>
              <a:t>dalam</a:t>
            </a:r>
            <a:r>
              <a:rPr lang="en-US" dirty="0" smtClean="0"/>
              <a:t> </a:t>
            </a:r>
            <a:r>
              <a:rPr lang="en-US" dirty="0" err="1" smtClean="0"/>
              <a:t>masa</a:t>
            </a:r>
            <a:r>
              <a:rPr lang="en-US" dirty="0" smtClean="0"/>
              <a:t> </a:t>
            </a:r>
            <a:r>
              <a:rPr lang="en-US" dirty="0" err="1" smtClean="0"/>
              <a:t>kerajaan</a:t>
            </a:r>
            <a:endParaRPr lang="en-US" dirty="0"/>
          </a:p>
        </p:txBody>
      </p:sp>
      <p:pic>
        <p:nvPicPr>
          <p:cNvPr id="1026" name="Picture 2" descr="C:\Users\yoyoi\Downloads\photo\candi-ijo2.gif"/>
          <p:cNvPicPr>
            <a:picLocks noChangeAspect="1" noChangeArrowheads="1"/>
          </p:cNvPicPr>
          <p:nvPr/>
        </p:nvPicPr>
        <p:blipFill>
          <a:blip r:embed="rId2"/>
          <a:srcRect/>
          <a:stretch>
            <a:fillRect/>
          </a:stretch>
        </p:blipFill>
        <p:spPr bwMode="auto">
          <a:xfrm>
            <a:off x="2946762" y="4362994"/>
            <a:ext cx="4624252" cy="2312126"/>
          </a:xfrm>
          <a:prstGeom prst="rect">
            <a:avLst/>
          </a:prstGeom>
          <a:ln>
            <a:noFill/>
          </a:ln>
          <a:effectLst>
            <a:softEdge rad="112500"/>
          </a:effectLst>
        </p:spPr>
      </p:pic>
      <p:pic>
        <p:nvPicPr>
          <p:cNvPr id="1027" name="Picture 3" descr="C:\Users\yoyoi\Downloads\photo\kerajaan-kutai.jpg"/>
          <p:cNvPicPr>
            <a:picLocks noChangeAspect="1" noChangeArrowheads="1"/>
          </p:cNvPicPr>
          <p:nvPr/>
        </p:nvPicPr>
        <p:blipFill>
          <a:blip r:embed="rId3"/>
          <a:srcRect/>
          <a:stretch>
            <a:fillRect/>
          </a:stretch>
        </p:blipFill>
        <p:spPr bwMode="auto">
          <a:xfrm>
            <a:off x="7720149" y="1907177"/>
            <a:ext cx="4288971" cy="2845915"/>
          </a:xfrm>
          <a:prstGeom prst="rect">
            <a:avLst/>
          </a:prstGeom>
          <a:ln>
            <a:noFill/>
          </a:ln>
          <a:effectLst>
            <a:softEdge rad="112500"/>
          </a:effectLst>
        </p:spPr>
      </p:pic>
      <p:pic>
        <p:nvPicPr>
          <p:cNvPr id="1028" name="Picture 4" descr="C:\Users\yoyoi\Downloads\photo\Menelusuri-Sejarah-Kerajaan-Kutai.jpg"/>
          <p:cNvPicPr>
            <a:picLocks noChangeAspect="1" noChangeArrowheads="1"/>
          </p:cNvPicPr>
          <p:nvPr/>
        </p:nvPicPr>
        <p:blipFill>
          <a:blip r:embed="rId4"/>
          <a:srcRect/>
          <a:stretch>
            <a:fillRect/>
          </a:stretch>
        </p:blipFill>
        <p:spPr bwMode="auto">
          <a:xfrm>
            <a:off x="3541347" y="1698171"/>
            <a:ext cx="3857585" cy="2573383"/>
          </a:xfrm>
          <a:prstGeom prst="rect">
            <a:avLst/>
          </a:prstGeom>
          <a:ln>
            <a:noFill/>
          </a:ln>
          <a:effectLst>
            <a:softEdge rad="112500"/>
          </a:effectLst>
        </p:spPr>
      </p:pic>
      <p:pic>
        <p:nvPicPr>
          <p:cNvPr id="1029" name="Picture 5" descr="C:\Users\yoyoi\Downloads\photo\Sejarah-Kerajaan-Majapahit.jpg"/>
          <p:cNvPicPr>
            <a:picLocks noChangeAspect="1" noChangeArrowheads="1"/>
          </p:cNvPicPr>
          <p:nvPr/>
        </p:nvPicPr>
        <p:blipFill>
          <a:blip r:embed="rId5"/>
          <a:srcRect/>
          <a:stretch>
            <a:fillRect/>
          </a:stretch>
        </p:blipFill>
        <p:spPr bwMode="auto">
          <a:xfrm>
            <a:off x="0" y="1920240"/>
            <a:ext cx="3376004" cy="225987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4"/>
          <p:cNvPicPr>
            <a:picLocks noChangeAspect="1"/>
          </p:cNvPicPr>
          <p:nvPr/>
        </p:nvPicPr>
        <p:blipFill>
          <a:blip r:embed="rId2"/>
          <a:stretch>
            <a:fillRect/>
          </a:stretch>
        </p:blipFill>
        <p:spPr>
          <a:xfrm>
            <a:off x="7056116" y="2045148"/>
            <a:ext cx="4175762" cy="27707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2" name="Straight Connector 11"/>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4128" y="459317"/>
            <a:ext cx="4389120" cy="1749552"/>
          </a:xfrm>
        </p:spPr>
        <p:txBody>
          <a:bodyPr>
            <a:normAutofit/>
          </a:bodyPr>
          <a:lstStyle/>
          <a:p>
            <a:r>
              <a:rPr lang="en-US" sz="4400" dirty="0" err="1" smtClean="0"/>
              <a:t>Kerajaan</a:t>
            </a:r>
            <a:r>
              <a:rPr lang="en-US" sz="4400" dirty="0" smtClean="0"/>
              <a:t> </a:t>
            </a:r>
            <a:r>
              <a:rPr lang="en-US" sz="4400" dirty="0" err="1" smtClean="0"/>
              <a:t>kutai</a:t>
            </a:r>
            <a:endParaRPr lang="id-ID" sz="4400" dirty="0"/>
          </a:p>
        </p:txBody>
      </p:sp>
      <p:sp>
        <p:nvSpPr>
          <p:cNvPr id="15" name="Content Placeholder 8"/>
          <p:cNvSpPr>
            <a:spLocks noGrp="1"/>
          </p:cNvSpPr>
          <p:nvPr>
            <p:ph idx="1"/>
          </p:nvPr>
        </p:nvSpPr>
        <p:spPr>
          <a:xfrm>
            <a:off x="209006" y="1828800"/>
            <a:ext cx="5590903" cy="4663440"/>
          </a:xfrm>
        </p:spPr>
        <p:txBody>
          <a:bodyPr>
            <a:normAutofit/>
          </a:bodyPr>
          <a:lstStyle/>
          <a:p>
            <a:r>
              <a:rPr lang="en-US" dirty="0" smtClean="0"/>
              <a:t> </a:t>
            </a:r>
            <a:r>
              <a:rPr lang="id-ID" dirty="0" smtClean="0"/>
              <a:t>Kerajaan Kutai terletak di muara Kamam Kalimantan Timur di Sungai Mahakam..</a:t>
            </a:r>
            <a:endParaRPr lang="en-US" dirty="0" smtClean="0"/>
          </a:p>
          <a:p>
            <a:r>
              <a:rPr lang="id-ID" dirty="0" smtClean="0"/>
              <a:t>Nilai Pancasila:</a:t>
            </a:r>
            <a:endParaRPr lang="en-US" dirty="0" smtClean="0"/>
          </a:p>
          <a:p>
            <a:r>
              <a:rPr lang="id-ID" dirty="0" smtClean="0"/>
              <a:t>a)      Nilai Ketuhanan	: Memeluk agama Hindu</a:t>
            </a:r>
            <a:endParaRPr lang="en-US" dirty="0" smtClean="0"/>
          </a:p>
          <a:p>
            <a:r>
              <a:rPr lang="id-ID" dirty="0" smtClean="0"/>
              <a:t>b)      Nilai Kerakyatan: Rakyat Kutai hidup </a:t>
            </a:r>
            <a:r>
              <a:rPr lang="en-US" dirty="0" smtClean="0"/>
              <a:t>      	</a:t>
            </a:r>
            <a:r>
              <a:rPr lang="id-ID" dirty="0" smtClean="0"/>
              <a:t>sejahtera dan makmur</a:t>
            </a:r>
            <a:endParaRPr lang="en-US" dirty="0" smtClean="0"/>
          </a:p>
          <a:p>
            <a:r>
              <a:rPr lang="id-ID" dirty="0" smtClean="0"/>
              <a:t>c)      Nilai Persatuan	: Wilayah kekuasaannya </a:t>
            </a:r>
            <a:r>
              <a:rPr lang="en-US" dirty="0" smtClean="0"/>
              <a:t>	</a:t>
            </a:r>
            <a:r>
              <a:rPr lang="id-ID" dirty="0" smtClean="0"/>
              <a:t>meliputi hampir seluruh kawasan </a:t>
            </a:r>
            <a:r>
              <a:rPr lang="en-US" dirty="0" smtClean="0"/>
              <a:t>	</a:t>
            </a:r>
            <a:r>
              <a:rPr lang="id-ID" dirty="0" smtClean="0"/>
              <a:t>Kalimantan Timur</a:t>
            </a:r>
            <a:endParaRPr lang="en-US" dirty="0"/>
          </a:p>
        </p:txBody>
      </p:sp>
    </p:spTree>
    <p:extLst>
      <p:ext uri="{BB962C8B-B14F-4D97-AF65-F5344CB8AC3E}">
        <p14:creationId xmlns:p14="http://schemas.microsoft.com/office/powerpoint/2010/main" val="256086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fade">
                                      <p:cBhvr>
                                        <p:cTn id="27" dur="500"/>
                                        <p:tgtEl>
                                          <p:spTgt spid="1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Effect transition="in" filter="fade">
                                      <p:cBhvr>
                                        <p:cTn id="32"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2281" r="13535" b="6809"/>
          <a:stretch/>
        </p:blipFill>
        <p:spPr>
          <a:xfrm>
            <a:off x="20" y="10"/>
            <a:ext cx="12191980" cy="6857990"/>
          </a:xfrm>
          <a:prstGeom prst="rect">
            <a:avLst/>
          </a:prstGeom>
        </p:spPr>
      </p:pic>
      <p:sp>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7552267" cy="6858000"/>
          </a:xfrm>
          <a:prstGeom prst="rect">
            <a:avLst/>
          </a:prstGeom>
          <a:solidFill>
            <a:schemeClr val="accent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37776" y="10"/>
            <a:ext cx="6007027" cy="1499616"/>
          </a:xfrm>
        </p:spPr>
        <p:txBody>
          <a:bodyPr>
            <a:normAutofit/>
          </a:bodyPr>
          <a:lstStyle/>
          <a:p>
            <a:r>
              <a:rPr lang="id-ID" b="1" dirty="0" smtClean="0"/>
              <a:t>Kerajaan Sriwijaya</a:t>
            </a:r>
            <a:endParaRPr lang="id-ID" dirty="0">
              <a:solidFill>
                <a:srgbClr val="FFFFFF"/>
              </a:solidFill>
            </a:endParaRPr>
          </a:p>
        </p:txBody>
      </p:sp>
      <p:sp>
        <p:nvSpPr>
          <p:cNvPr id="3" name="Content Placeholder 2"/>
          <p:cNvSpPr>
            <a:spLocks noGrp="1"/>
          </p:cNvSpPr>
          <p:nvPr>
            <p:ph idx="1"/>
          </p:nvPr>
        </p:nvSpPr>
        <p:spPr>
          <a:xfrm>
            <a:off x="218364" y="1283524"/>
            <a:ext cx="7151427" cy="5574476"/>
          </a:xfrm>
        </p:spPr>
        <p:txBody>
          <a:bodyPr>
            <a:normAutofit/>
          </a:bodyPr>
          <a:lstStyle/>
          <a:p>
            <a:pPr>
              <a:lnSpc>
                <a:spcPct val="80000"/>
              </a:lnSpc>
            </a:pPr>
            <a:r>
              <a:rPr lang="id-ID" sz="2000" dirty="0" smtClean="0"/>
              <a:t>Kerajaan Sriwijaya adalah kerajaan Melayu Kuno di pulau Sumatra yang banyak berpengaruh di kepulauan Melayu. Kerajaan Sriwijaya didirikan oleh Dapunta Hyang Cri Yacanaca. </a:t>
            </a:r>
            <a:r>
              <a:rPr lang="id-ID" sz="2000" dirty="0" smtClean="0">
                <a:solidFill>
                  <a:srgbClr val="FFFFFF"/>
                </a:solidFill>
              </a:rPr>
              <a:t>. </a:t>
            </a:r>
            <a:endParaRPr lang="id-ID" sz="2000" dirty="0">
              <a:solidFill>
                <a:srgbClr val="FFFFFF"/>
              </a:solidFill>
            </a:endParaRPr>
          </a:p>
          <a:p>
            <a:pPr>
              <a:lnSpc>
                <a:spcPct val="80000"/>
              </a:lnSpc>
            </a:pPr>
            <a:r>
              <a:rPr lang="id-ID" sz="2000" dirty="0" smtClean="0">
                <a:solidFill>
                  <a:srgbClr val="FFFFFF"/>
                </a:solidFill>
              </a:rPr>
              <a:t>Nilai Pancasila :</a:t>
            </a:r>
          </a:p>
          <a:p>
            <a:pPr>
              <a:lnSpc>
                <a:spcPct val="80000"/>
              </a:lnSpc>
            </a:pPr>
            <a:r>
              <a:rPr lang="id-ID" sz="2000" dirty="0" smtClean="0">
                <a:solidFill>
                  <a:srgbClr val="FFFFFF"/>
                </a:solidFill>
              </a:rPr>
              <a:t>      Nilai Ketuhanan 	: Pusat agama Budha di Asia </a:t>
            </a:r>
            <a:r>
              <a:rPr lang="en-US" sz="2000" dirty="0" smtClean="0">
                <a:solidFill>
                  <a:srgbClr val="FFFFFF"/>
                </a:solidFill>
              </a:rPr>
              <a:t> 				  </a:t>
            </a:r>
            <a:r>
              <a:rPr lang="id-ID" sz="2000" dirty="0" smtClean="0">
                <a:solidFill>
                  <a:srgbClr val="FFFFFF"/>
                </a:solidFill>
              </a:rPr>
              <a:t>Tenggara</a:t>
            </a:r>
          </a:p>
          <a:p>
            <a:pPr>
              <a:lnSpc>
                <a:spcPct val="80000"/>
              </a:lnSpc>
            </a:pPr>
            <a:r>
              <a:rPr lang="en-US" sz="2000" dirty="0" smtClean="0">
                <a:solidFill>
                  <a:srgbClr val="FFFFFF"/>
                </a:solidFill>
              </a:rPr>
              <a:t> </a:t>
            </a:r>
            <a:r>
              <a:rPr lang="id-ID" sz="2000" dirty="0" smtClean="0">
                <a:solidFill>
                  <a:srgbClr val="FFFFFF"/>
                </a:solidFill>
              </a:rPr>
              <a:t>     Nilai Manusiaan	: Bersifat terbuka terhadap budaya </a:t>
            </a:r>
            <a:r>
              <a:rPr lang="en-US" sz="2000" dirty="0" smtClean="0">
                <a:solidFill>
                  <a:srgbClr val="FFFFFF"/>
                </a:solidFill>
              </a:rPr>
              <a:t>			  </a:t>
            </a:r>
            <a:r>
              <a:rPr lang="id-ID" sz="2000" dirty="0" smtClean="0">
                <a:solidFill>
                  <a:srgbClr val="FFFFFF"/>
                </a:solidFill>
              </a:rPr>
              <a:t>asing yang masuk</a:t>
            </a:r>
          </a:p>
          <a:p>
            <a:pPr>
              <a:lnSpc>
                <a:spcPct val="80000"/>
              </a:lnSpc>
            </a:pPr>
            <a:r>
              <a:rPr lang="en-US" sz="2000" dirty="0" smtClean="0">
                <a:solidFill>
                  <a:srgbClr val="FFFFFF"/>
                </a:solidFill>
              </a:rPr>
              <a:t> </a:t>
            </a:r>
            <a:r>
              <a:rPr lang="id-ID" sz="2000" dirty="0" smtClean="0">
                <a:solidFill>
                  <a:srgbClr val="FFFFFF"/>
                </a:solidFill>
              </a:rPr>
              <a:t>     Nilai Persatuan</a:t>
            </a:r>
            <a:r>
              <a:rPr lang="en-US" sz="2000" dirty="0" smtClean="0">
                <a:solidFill>
                  <a:srgbClr val="FFFFFF"/>
                </a:solidFill>
              </a:rPr>
              <a:t>	</a:t>
            </a:r>
            <a:r>
              <a:rPr lang="id-ID" sz="2000" dirty="0" smtClean="0">
                <a:solidFill>
                  <a:srgbClr val="FFFFFF"/>
                </a:solidFill>
              </a:rPr>
              <a:t> : Wilayahnya tersebar di daerah</a:t>
            </a:r>
            <a:r>
              <a:rPr lang="en-US" sz="2000" dirty="0" smtClean="0">
                <a:solidFill>
                  <a:srgbClr val="FFFFFF"/>
                </a:solidFill>
              </a:rPr>
              <a:t> 			                </a:t>
            </a:r>
            <a:r>
              <a:rPr lang="id-ID" sz="2000" dirty="0" smtClean="0">
                <a:solidFill>
                  <a:srgbClr val="FFFFFF"/>
                </a:solidFill>
              </a:rPr>
              <a:t>Asia Tenggara</a:t>
            </a:r>
          </a:p>
          <a:p>
            <a:pPr>
              <a:lnSpc>
                <a:spcPct val="80000"/>
              </a:lnSpc>
            </a:pPr>
            <a:r>
              <a:rPr lang="en-US" sz="2000" dirty="0" smtClean="0">
                <a:solidFill>
                  <a:srgbClr val="FFFFFF"/>
                </a:solidFill>
              </a:rPr>
              <a:t>   </a:t>
            </a:r>
            <a:r>
              <a:rPr lang="id-ID" sz="2000" dirty="0" smtClean="0">
                <a:solidFill>
                  <a:srgbClr val="FFFFFF"/>
                </a:solidFill>
              </a:rPr>
              <a:t>   Nilai Kerakyatan 	: Rakyat makmur</a:t>
            </a:r>
          </a:p>
          <a:p>
            <a:pPr>
              <a:lnSpc>
                <a:spcPct val="80000"/>
              </a:lnSpc>
            </a:pPr>
            <a:r>
              <a:rPr lang="id-ID" sz="2000" dirty="0" smtClean="0">
                <a:solidFill>
                  <a:srgbClr val="FFFFFF"/>
                </a:solidFill>
              </a:rPr>
              <a:t>      Nilai Keadilan </a:t>
            </a:r>
            <a:r>
              <a:rPr lang="en-US" sz="2000" dirty="0" smtClean="0">
                <a:solidFill>
                  <a:srgbClr val="FFFFFF"/>
                </a:solidFill>
              </a:rPr>
              <a:t>	</a:t>
            </a:r>
            <a:r>
              <a:rPr lang="id-ID" sz="2000" dirty="0" smtClean="0">
                <a:solidFill>
                  <a:srgbClr val="FFFFFF"/>
                </a:solidFill>
              </a:rPr>
              <a:t>: Tidak membedakan latar </a:t>
            </a:r>
            <a:r>
              <a:rPr lang="en-US" sz="2000" dirty="0" smtClean="0">
                <a:solidFill>
                  <a:srgbClr val="FFFFFF"/>
                </a:solidFill>
              </a:rPr>
              <a:t>				  </a:t>
            </a:r>
            <a:r>
              <a:rPr lang="id-ID" sz="2000" dirty="0" smtClean="0">
                <a:solidFill>
                  <a:srgbClr val="FFFFFF"/>
                </a:solidFill>
              </a:rPr>
              <a:t>belakang</a:t>
            </a:r>
          </a:p>
          <a:p>
            <a:pPr>
              <a:lnSpc>
                <a:spcPct val="80000"/>
              </a:lnSpc>
            </a:pPr>
            <a:r>
              <a:rPr lang="id-ID" sz="2000" dirty="0">
                <a:solidFill>
                  <a:srgbClr val="FFFFFF"/>
                </a:solidFill>
              </a:rPr>
              <a:t/>
            </a:r>
            <a:br>
              <a:rPr lang="id-ID" sz="2000" dirty="0">
                <a:solidFill>
                  <a:srgbClr val="FFFFFF"/>
                </a:solidFill>
              </a:rPr>
            </a:br>
            <a:endParaRPr lang="id-ID" sz="2000" dirty="0">
              <a:solidFill>
                <a:srgbClr val="FFFFFF"/>
              </a:solidFill>
            </a:endParaRPr>
          </a:p>
        </p:txBody>
      </p:sp>
      <p:pic>
        <p:nvPicPr>
          <p:cNvPr id="8" name="Picture 7" descr="C:\Users\user\AppData\Local\Microsoft\Windows\Temporary Internet Files\Content.Word\PETA-KEKUASAAN-KERAJAAN-SRIWIJAYA.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5914" y="9"/>
            <a:ext cx="4626086" cy="3589351"/>
          </a:xfrm>
          <a:prstGeom prst="rect">
            <a:avLst/>
          </a:prstGeom>
          <a:noFill/>
          <a:ln>
            <a:noFill/>
          </a:ln>
        </p:spPr>
      </p:pic>
    </p:spTree>
    <p:extLst>
      <p:ext uri="{BB962C8B-B14F-4D97-AF65-F5344CB8AC3E}">
        <p14:creationId xmlns:p14="http://schemas.microsoft.com/office/powerpoint/2010/main" val="209862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4825F1AF-8DBC-4E3D-9F3D-688338DA83FC}"/>
    </a:ext>
  </a:extLst>
</a:theme>
</file>

<file path=docProps/app.xml><?xml version="1.0" encoding="utf-8"?>
<Properties xmlns="http://schemas.openxmlformats.org/officeDocument/2006/extended-properties" xmlns:vt="http://schemas.openxmlformats.org/officeDocument/2006/docPropsVTypes">
  <Template>Integral</Template>
  <TotalTime>723</TotalTime>
  <Words>1775</Words>
  <Application>Microsoft Office PowerPoint</Application>
  <PresentationFormat>Widescreen</PresentationFormat>
  <Paragraphs>172</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Baskerville Old Face</vt:lpstr>
      <vt:lpstr>Tw Cen MT</vt:lpstr>
      <vt:lpstr>Tw Cen MT Condensed</vt:lpstr>
      <vt:lpstr>Wingdings 3</vt:lpstr>
      <vt:lpstr>Integral</vt:lpstr>
      <vt:lpstr>MASA LAHIRNYA PEMAKAIAN ISTILAH PANCASILA </vt:lpstr>
      <vt:lpstr>PowerPoint Presentation</vt:lpstr>
      <vt:lpstr>PowerPoint Presentation</vt:lpstr>
      <vt:lpstr>PowerPoint Presentation</vt:lpstr>
      <vt:lpstr>  PANCASILA </vt:lpstr>
      <vt:lpstr>PowerPoint Presentation</vt:lpstr>
      <vt:lpstr>Sejarah pancasila dalam masa kerajaan</vt:lpstr>
      <vt:lpstr>Kerajaan kutai</vt:lpstr>
      <vt:lpstr>Kerajaan Sriwijaya</vt:lpstr>
      <vt:lpstr>Zaman Kerajaan Majapahit</vt:lpstr>
      <vt:lpstr>PowerPoint Presentation</vt:lpstr>
      <vt:lpstr>PowerPoint Presentation</vt:lpstr>
      <vt:lpstr>Perumusan pancasila</vt:lpstr>
      <vt:lpstr>Sidang bpupki</vt:lpstr>
      <vt:lpstr>Tokoh yang memberikan pendapat tentang dasar negara</vt:lpstr>
      <vt:lpstr>Tokoh yang memberikan pendapat tentang dasar negara</vt:lpstr>
      <vt:lpstr>Tokoh yang memberikan pendapat tentang dasar negara</vt:lpstr>
      <vt:lpstr>SEPUTAR PANCASILA</vt:lpstr>
      <vt:lpstr>Sidang panitia 9</vt:lpstr>
      <vt:lpstr>Tujuan dibentuknya panitia 9</vt:lpstr>
      <vt:lpstr>Sidang ppki</vt:lpstr>
      <vt:lpstr>Dimensi nilai-nilai pancasila</vt:lpstr>
      <vt:lpstr> Perumusan Proklamasi </vt:lpstr>
      <vt:lpstr>Sejarah proklamasi kemerdekaan </vt:lpstr>
      <vt:lpstr>Perumusan teks proklamasi kemerdekaan </vt:lpstr>
      <vt:lpstr>PowerPoint Presentation</vt:lpstr>
      <vt:lpstr>PowerPoint Presentation</vt:lpstr>
      <vt:lpstr>PowerPoint Presentation</vt:lpstr>
      <vt:lpstr>PANCASILA ERA ORDE LAMA </vt:lpstr>
      <vt:lpstr>PANCASILA ERA ORDE BARU </vt:lpstr>
      <vt:lpstr>PANCASILA ERA REFORMASI </vt:lpstr>
      <vt:lpstr>Any question?</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dc:title>
  <dc:creator>shafa adenstia rabbani</dc:creator>
  <cp:lastModifiedBy>Windows User</cp:lastModifiedBy>
  <cp:revision>79</cp:revision>
  <dcterms:created xsi:type="dcterms:W3CDTF">2016-08-09T11:11:47Z</dcterms:created>
  <dcterms:modified xsi:type="dcterms:W3CDTF">2018-09-03T12:26:55Z</dcterms:modified>
</cp:coreProperties>
</file>