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82" r:id="rId4"/>
    <p:sldId id="281" r:id="rId5"/>
    <p:sldId id="262" r:id="rId6"/>
    <p:sldId id="278" r:id="rId7"/>
    <p:sldId id="279" r:id="rId8"/>
    <p:sldId id="283" r:id="rId9"/>
    <p:sldId id="272" r:id="rId10"/>
    <p:sldId id="260" r:id="rId11"/>
    <p:sldId id="284" r:id="rId12"/>
    <p:sldId id="261" r:id="rId13"/>
    <p:sldId id="263" r:id="rId14"/>
    <p:sldId id="277" r:id="rId15"/>
    <p:sldId id="264" r:id="rId16"/>
    <p:sldId id="273" r:id="rId17"/>
    <p:sldId id="285" r:id="rId18"/>
    <p:sldId id="275" r:id="rId19"/>
    <p:sldId id="280" r:id="rId20"/>
    <p:sldId id="276"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napToGrid="0">
      <p:cViewPr varScale="1">
        <p:scale>
          <a:sx n="79" d="100"/>
          <a:sy n="79" d="100"/>
        </p:scale>
        <p:origin x="-162" y="-8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2/6/2020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thedarkancokullujaba.blogspot.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2" y="2075213"/>
            <a:ext cx="8915399" cy="2262781"/>
          </a:xfrm>
        </p:spPr>
        <p:txBody>
          <a:bodyPr/>
          <a:lstStyle/>
          <a:p>
            <a:pPr algn="ctr"/>
            <a:r>
              <a:rPr lang="en-US" dirty="0" smtClean="0">
                <a:solidFill>
                  <a:schemeClr val="tx1"/>
                </a:solidFill>
                <a:latin typeface="Times New Roman" panose="02020603050405020304" pitchFamily="18" charset="0"/>
                <a:cs typeface="Times New Roman" panose="02020603050405020304" pitchFamily="18" charset="0"/>
              </a:rPr>
              <a:t>PANCASILA SEBAGAI IDEOLOGI NEGARA</a:t>
            </a: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970577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992245"/>
            <a:ext cx="8911687" cy="1280890"/>
          </a:xfrm>
        </p:spPr>
        <p:txBody>
          <a:bodyPr/>
          <a:lstStyle/>
          <a:p>
            <a:pPr algn="ctr"/>
            <a:r>
              <a:rPr lang="en-US" b="1" dirty="0" smtClean="0">
                <a:latin typeface="Times New Roman" panose="02020603050405020304" pitchFamily="18" charset="0"/>
                <a:cs typeface="Times New Roman" panose="02020603050405020304" pitchFamily="18" charset="0"/>
              </a:rPr>
              <a:t>FUNGSI PANCASILA SEBAGAI IDEOLOGI NEGARA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589212" y="2173183"/>
            <a:ext cx="8915400" cy="4267957"/>
          </a:xfrm>
        </p:spPr>
        <p:txBody>
          <a:bodyPr>
            <a:normAutofit/>
          </a:bodyPr>
          <a:lstStyle/>
          <a:p>
            <a:pPr algn="just">
              <a:buClrTx/>
              <a:buFont typeface="Wingdings" panose="05000000000000000000" pitchFamily="2" charset="2"/>
              <a:buChar char="q"/>
            </a:pPr>
            <a:endParaRPr lang="id-ID" sz="2800" dirty="0" smtClean="0">
              <a:solidFill>
                <a:schemeClr val="tx1"/>
              </a:solidFill>
              <a:latin typeface="Times New Roman" panose="02020603050405020304" pitchFamily="18" charset="0"/>
              <a:cs typeface="Times New Roman" panose="02020603050405020304" pitchFamily="18" charset="0"/>
            </a:endParaRPr>
          </a:p>
          <a:p>
            <a:pPr algn="just">
              <a:buClrTx/>
              <a:buFont typeface="Wingdings" panose="05000000000000000000" pitchFamily="2" charset="2"/>
              <a:buChar char="q"/>
            </a:pPr>
            <a:r>
              <a:rPr lang="en-US" sz="2800" dirty="0" err="1" smtClean="0">
                <a:solidFill>
                  <a:schemeClr val="tx1"/>
                </a:solidFill>
                <a:latin typeface="Times New Roman" panose="02020603050405020304" pitchFamily="18" charset="0"/>
                <a:cs typeface="Times New Roman" panose="02020603050405020304" pitchFamily="18" charset="0"/>
              </a:rPr>
              <a:t>sebagai</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sarana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pemersatu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masyarakat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sehingga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dapat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dijadikan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prosedur</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penyelesaian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konflik</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dapat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kita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telusuri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dari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gagasan</a:t>
            </a:r>
            <a:r>
              <a:rPr lang="en-US" sz="2800" dirty="0">
                <a:solidFill>
                  <a:schemeClr val="tx1"/>
                </a:solidFill>
                <a:latin typeface="Times New Roman" panose="02020603050405020304" pitchFamily="18" charset="0"/>
                <a:cs typeface="Times New Roman" panose="02020603050405020304" pitchFamily="18" charset="0"/>
              </a:rPr>
              <a:t> para </a:t>
            </a:r>
            <a:r>
              <a:rPr lang="en-US" sz="2800" dirty="0" err="1">
                <a:solidFill>
                  <a:schemeClr val="tx1"/>
                </a:solidFill>
                <a:latin typeface="Times New Roman" panose="02020603050405020304" pitchFamily="18" charset="0"/>
                <a:cs typeface="Times New Roman" panose="02020603050405020304" pitchFamily="18" charset="0"/>
              </a:rPr>
              <a:t>pendiri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negara</a:t>
            </a:r>
            <a:r>
              <a:rPr lang="en-US" sz="2800" dirty="0">
                <a:solidFill>
                  <a:schemeClr val="tx1"/>
                </a:solidFill>
                <a:latin typeface="Times New Roman" panose="02020603050405020304" pitchFamily="18" charset="0"/>
                <a:cs typeface="Times New Roman" panose="02020603050405020304" pitchFamily="18" charset="0"/>
              </a:rPr>
              <a:t> Indonesia </a:t>
            </a:r>
            <a:r>
              <a:rPr lang="en-US" sz="2800" dirty="0" err="1">
                <a:solidFill>
                  <a:schemeClr val="tx1"/>
                </a:solidFill>
                <a:latin typeface="Times New Roman" panose="02020603050405020304" pitchFamily="18" charset="0"/>
                <a:cs typeface="Times New Roman" panose="02020603050405020304" pitchFamily="18" charset="0"/>
              </a:rPr>
              <a:t>tentang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pentingnya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mencari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nilai-nilai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bersama</a:t>
            </a:r>
            <a:r>
              <a:rPr lang="en-US" sz="2800" dirty="0">
                <a:solidFill>
                  <a:schemeClr val="tx1"/>
                </a:solidFill>
                <a:latin typeface="Times New Roman" panose="02020603050405020304" pitchFamily="18" charset="0"/>
                <a:cs typeface="Times New Roman" panose="02020603050405020304" pitchFamily="18" charset="0"/>
              </a:rPr>
              <a:t> yang </a:t>
            </a:r>
            <a:r>
              <a:rPr lang="en-US" sz="2800" dirty="0" err="1">
                <a:solidFill>
                  <a:schemeClr val="tx1"/>
                </a:solidFill>
                <a:latin typeface="Times New Roman" panose="02020603050405020304" pitchFamily="18" charset="0"/>
                <a:cs typeface="Times New Roman" panose="02020603050405020304" pitchFamily="18" charset="0"/>
              </a:rPr>
              <a:t>dapat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mempersatukan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berbagai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golongan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masyarakat</a:t>
            </a:r>
            <a:r>
              <a:rPr lang="en-US" sz="2800" dirty="0">
                <a:solidFill>
                  <a:schemeClr val="tx1"/>
                </a:solidFill>
                <a:latin typeface="Times New Roman" panose="02020603050405020304" pitchFamily="18" charset="0"/>
                <a:cs typeface="Times New Roman" panose="02020603050405020304" pitchFamily="18" charset="0"/>
              </a:rPr>
              <a:t> di Indonesia</a:t>
            </a:r>
            <a:r>
              <a:rPr lang="en-US" sz="2800" dirty="0" smtClean="0">
                <a:solidFill>
                  <a:schemeClr val="tx1"/>
                </a:solidFill>
                <a:latin typeface="Times New Roman" panose="02020603050405020304" pitchFamily="18" charset="0"/>
                <a:cs typeface="Times New Roman" panose="02020603050405020304" pitchFamily="18" charset="0"/>
              </a:rPr>
              <a:t>.</a:t>
            </a:r>
          </a:p>
          <a:p>
            <a:pPr marL="0" indent="0" algn="just">
              <a:buNone/>
            </a:pPr>
            <a:endParaRPr lang="en-US" sz="2800" dirty="0">
              <a:solidFill>
                <a:schemeClr val="tx1"/>
              </a:solidFill>
              <a:latin typeface="Times New Roman" panose="02020603050405020304" pitchFamily="18" charset="0"/>
              <a:cs typeface="Times New Roman" panose="02020603050405020304" pitchFamily="18" charset="0"/>
            </a:endParaRPr>
          </a:p>
          <a:p>
            <a:pPr algn="just"/>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2827170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71500" indent="-571500">
              <a:buFont typeface="Wingdings" panose="05000000000000000000" pitchFamily="2" charset="2"/>
              <a:buChar char="q"/>
            </a:pPr>
            <a:r>
              <a:rPr lang="en-US" b="1" dirty="0" err="1">
                <a:latin typeface="Times New Roman" panose="02020603050405020304" pitchFamily="18" charset="0"/>
                <a:cs typeface="Times New Roman" panose="02020603050405020304" pitchFamily="18" charset="0"/>
              </a:rPr>
              <a:t>Ketetapan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bangsa</a:t>
            </a:r>
            <a:r>
              <a:rPr lang="en-US" b="1" dirty="0">
                <a:latin typeface="Times New Roman" panose="02020603050405020304" pitchFamily="18" charset="0"/>
                <a:cs typeface="Times New Roman" panose="02020603050405020304" pitchFamily="18" charset="0"/>
              </a:rPr>
              <a:t> Indonesia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mengenai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pancasila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sebagai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ideologi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negara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tercantum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dalam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ketetapan</a:t>
            </a:r>
            <a:r>
              <a:rPr lang="en-US" dirty="0">
                <a:latin typeface="Times New Roman" panose="02020603050405020304" pitchFamily="18" charset="0"/>
                <a:cs typeface="Times New Roman" panose="02020603050405020304" pitchFamily="18" charset="0"/>
              </a:rPr>
              <a:t> MPR No. 18 </a:t>
            </a:r>
            <a:r>
              <a:rPr lang="en-US" dirty="0" err="1">
                <a:latin typeface="Times New Roman" panose="02020603050405020304" pitchFamily="18" charset="0"/>
                <a:cs typeface="Times New Roman" panose="02020603050405020304" pitchFamily="18" charset="0"/>
              </a:rPr>
              <a:t>Tahun</a:t>
            </a:r>
            <a:r>
              <a:rPr lang="en-US" dirty="0">
                <a:latin typeface="Times New Roman" panose="02020603050405020304" pitchFamily="18" charset="0"/>
                <a:cs typeface="Times New Roman" panose="02020603050405020304" pitchFamily="18" charset="0"/>
              </a:rPr>
              <a:t> 1998 </a:t>
            </a:r>
            <a:r>
              <a:rPr lang="en-US" dirty="0" err="1">
                <a:latin typeface="Times New Roman" panose="02020603050405020304" pitchFamily="18" charset="0"/>
                <a:cs typeface="Times New Roman" panose="02020603050405020304" pitchFamily="18" charset="0"/>
              </a:rPr>
              <a:t>tentang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pencabutan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ketetapan</a:t>
            </a:r>
            <a:r>
              <a:rPr lang="en-US" dirty="0">
                <a:latin typeface="Times New Roman" panose="02020603050405020304" pitchFamily="18" charset="0"/>
                <a:cs typeface="Times New Roman" panose="02020603050405020304" pitchFamily="18" charset="0"/>
              </a:rPr>
              <a:t> MPR No. 2 </a:t>
            </a:r>
            <a:r>
              <a:rPr lang="en-US" dirty="0" err="1">
                <a:latin typeface="Times New Roman" panose="02020603050405020304" pitchFamily="18" charset="0"/>
                <a:cs typeface="Times New Roman" panose="02020603050405020304" pitchFamily="18" charset="0"/>
              </a:rPr>
              <a:t>tahun</a:t>
            </a:r>
            <a:r>
              <a:rPr lang="en-US" dirty="0">
                <a:latin typeface="Times New Roman" panose="02020603050405020304" pitchFamily="18" charset="0"/>
                <a:cs typeface="Times New Roman" panose="02020603050405020304" pitchFamily="18" charset="0"/>
              </a:rPr>
              <a:t> 1978 </a:t>
            </a:r>
            <a:r>
              <a:rPr lang="en-US" dirty="0" err="1">
                <a:latin typeface="Times New Roman" panose="02020603050405020304" pitchFamily="18" charset="0"/>
                <a:cs typeface="Times New Roman" panose="02020603050405020304" pitchFamily="18" charset="0"/>
              </a:rPr>
              <a:t>mengenai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Pedoman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Penghayatan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Pengamalan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Pancasila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Penetapan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tentang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Penegasan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Pancasila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sebagai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Dasar</a:t>
            </a:r>
            <a:r>
              <a:rPr lang="en-US" dirty="0">
                <a:latin typeface="Times New Roman" panose="02020603050405020304" pitchFamily="18" charset="0"/>
                <a:cs typeface="Times New Roman" panose="02020603050405020304" pitchFamily="18" charset="0"/>
              </a:rPr>
              <a:t> Negara. </a:t>
            </a:r>
            <a:r>
              <a:rPr lang="en-US" dirty="0" err="1">
                <a:latin typeface="Times New Roman" panose="02020603050405020304" pitchFamily="18" charset="0"/>
                <a:cs typeface="Times New Roman" panose="02020603050405020304" pitchFamily="18" charset="0"/>
              </a:rPr>
              <a:t>Pada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pasal</a:t>
            </a:r>
            <a:r>
              <a:rPr lang="en-US" dirty="0">
                <a:latin typeface="Times New Roman" panose="02020603050405020304" pitchFamily="18" charset="0"/>
                <a:cs typeface="Times New Roman" panose="02020603050405020304" pitchFamily="18" charset="0"/>
              </a:rPr>
              <a:t> 1 </a:t>
            </a:r>
            <a:r>
              <a:rPr lang="en-US" dirty="0" err="1">
                <a:latin typeface="Times New Roman" panose="02020603050405020304" pitchFamily="18" charset="0"/>
                <a:cs typeface="Times New Roman" panose="02020603050405020304" pitchFamily="18" charset="0"/>
              </a:rPr>
              <a:t>ketetapan</a:t>
            </a:r>
            <a:r>
              <a:rPr lang="en-US" dirty="0">
                <a:latin typeface="Times New Roman" panose="02020603050405020304" pitchFamily="18" charset="0"/>
                <a:cs typeface="Times New Roman" panose="02020603050405020304" pitchFamily="18" charset="0"/>
              </a:rPr>
              <a:t> MPR </a:t>
            </a:r>
            <a:r>
              <a:rPr lang="en-US" dirty="0" err="1">
                <a:latin typeface="Times New Roman" panose="02020603050405020304" pitchFamily="18" charset="0"/>
                <a:cs typeface="Times New Roman" panose="02020603050405020304" pitchFamily="18" charset="0"/>
              </a:rPr>
              <a:t>tersebut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menyatakan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bahwa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pancasila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sebagaimana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dimaksud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dalam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Pembukaan</a:t>
            </a:r>
            <a:r>
              <a:rPr lang="en-US" dirty="0">
                <a:latin typeface="Times New Roman" panose="02020603050405020304" pitchFamily="18" charset="0"/>
                <a:cs typeface="Times New Roman" panose="02020603050405020304" pitchFamily="18" charset="0"/>
              </a:rPr>
              <a:t> UUD 45 </a:t>
            </a:r>
            <a:r>
              <a:rPr lang="en-US" dirty="0" err="1">
                <a:latin typeface="Times New Roman" panose="02020603050405020304" pitchFamily="18" charset="0"/>
                <a:cs typeface="Times New Roman" panose="02020603050405020304" pitchFamily="18" charset="0"/>
              </a:rPr>
              <a:t>ialah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dasar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negara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negara</a:t>
            </a:r>
            <a:r>
              <a:rPr lang="en-US" dirty="0">
                <a:latin typeface="Times New Roman" panose="02020603050405020304" pitchFamily="18" charset="0"/>
                <a:cs typeface="Times New Roman" panose="02020603050405020304" pitchFamily="18" charset="0"/>
              </a:rPr>
              <a:t> NKRI yang </a:t>
            </a:r>
            <a:r>
              <a:rPr lang="en-US" dirty="0" err="1">
                <a:latin typeface="Times New Roman" panose="02020603050405020304" pitchFamily="18" charset="0"/>
                <a:cs typeface="Times New Roman" panose="02020603050405020304" pitchFamily="18" charset="0"/>
              </a:rPr>
              <a:t>harus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dilaksanakan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secara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konsisten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dalam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kehidupan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bernegara</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id-ID" dirty="0"/>
          </a:p>
        </p:txBody>
      </p:sp>
    </p:spTree>
    <p:extLst>
      <p:ext uri="{BB962C8B-B14F-4D97-AF65-F5344CB8AC3E}">
        <p14:creationId xmlns:p14="http://schemas.microsoft.com/office/powerpoint/2010/main" xmlns="" val="8029727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4785" y="956619"/>
            <a:ext cx="8911687" cy="1280890"/>
          </a:xfrm>
        </p:spPr>
        <p:txBody>
          <a:bodyPr>
            <a:noAutofit/>
          </a:bodyPr>
          <a:lstStyle/>
          <a:p>
            <a:pPr algn="ctr"/>
            <a:r>
              <a:rPr lang="id-ID" sz="4000" b="1" dirty="0" smtClean="0">
                <a:latin typeface="Times New Roman" panose="02020603050405020304" pitchFamily="18" charset="0"/>
                <a:cs typeface="Times New Roman" panose="02020603050405020304" pitchFamily="18" charset="0"/>
              </a:rPr>
              <a:t>LATAR BELAKANG PANCASILA SEBAGAI IDEOLOGI NEGARA</a:t>
            </a:r>
            <a:r>
              <a:rPr lang="en-US" sz="4000" dirty="0" smtClean="0">
                <a:latin typeface="Times New Roman" panose="02020603050405020304" pitchFamily="18" charset="0"/>
                <a:cs typeface="Times New Roman" panose="02020603050405020304" pitchFamily="18" charset="0"/>
              </a:rPr>
              <a:t/>
            </a:r>
            <a:br>
              <a:rPr lang="en-US" sz="4000" dirty="0" smtClean="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589212" y="2458192"/>
            <a:ext cx="8915400" cy="3681350"/>
          </a:xfrm>
        </p:spPr>
        <p:txBody>
          <a:bodyPr>
            <a:normAutofit/>
          </a:bodyPr>
          <a:lstStyle/>
          <a:p>
            <a:r>
              <a:rPr lang="id-ID" sz="2800" dirty="0" smtClean="0">
                <a:solidFill>
                  <a:schemeClr val="tx1"/>
                </a:solidFill>
                <a:latin typeface="Times New Roman" panose="02020603050405020304" pitchFamily="18" charset="0"/>
                <a:cs typeface="Times New Roman" panose="02020603050405020304" pitchFamily="18" charset="0"/>
              </a:rPr>
              <a:t> Sejarah lahirnya pancasila sebagai ideologi dan dasar negara</a:t>
            </a:r>
            <a:endParaRPr lang="en-US" sz="2800" dirty="0" smtClean="0">
              <a:solidFill>
                <a:schemeClr val="tx1"/>
              </a:solidFill>
              <a:latin typeface="Times New Roman" panose="02020603050405020304" pitchFamily="18" charset="0"/>
              <a:cs typeface="Times New Roman" panose="02020603050405020304" pitchFamily="18" charset="0"/>
            </a:endParaRPr>
          </a:p>
          <a:p>
            <a:r>
              <a:rPr lang="en-US" sz="2800" dirty="0" err="1" smtClean="0">
                <a:solidFill>
                  <a:schemeClr val="tx1"/>
                </a:solidFill>
                <a:latin typeface="Times New Roman" panose="02020603050405020304" pitchFamily="18" charset="0"/>
                <a:cs typeface="Times New Roman" panose="02020603050405020304" pitchFamily="18" charset="0"/>
              </a:rPr>
              <a:t>Nilai-nilai</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pancasila</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sebagai</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ideologi</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negara</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dan</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dasar</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negara</a:t>
            </a:r>
            <a:endParaRPr lang="en-US" sz="2800" dirty="0" smtClean="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3408734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708" y="683487"/>
            <a:ext cx="8911687" cy="1280890"/>
          </a:xfrm>
        </p:spPr>
        <p:txBody>
          <a:bodyPr/>
          <a:lstStyle/>
          <a:p>
            <a:pPr algn="ctr"/>
            <a:r>
              <a:rPr lang="en-US" dirty="0" smtClean="0">
                <a:solidFill>
                  <a:schemeClr val="tx1"/>
                </a:solidFill>
                <a:latin typeface="Times New Roman" panose="02020603050405020304" pitchFamily="18" charset="0"/>
                <a:cs typeface="Times New Roman" panose="02020603050405020304" pitchFamily="18" charset="0"/>
              </a:rPr>
              <a:t>IDEOLOGI KOMUNIS</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351705" y="1655618"/>
            <a:ext cx="8915400" cy="4647198"/>
          </a:xfrm>
        </p:spPr>
        <p:txBody>
          <a:bodyPr>
            <a:noAutofit/>
          </a:bodyPr>
          <a:lstStyle/>
          <a:p>
            <a:r>
              <a:rPr lang="en-US" sz="2400" dirty="0" err="1">
                <a:latin typeface="Times New Roman" panose="02020603050405020304" pitchFamily="18" charset="0"/>
                <a:cs typeface="Times New Roman" panose="02020603050405020304" pitchFamily="18" charset="0"/>
              </a:rPr>
              <a:t>Komunisme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adalah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paham</a:t>
            </a:r>
            <a:r>
              <a:rPr lang="en-US" sz="2400" dirty="0">
                <a:latin typeface="Times New Roman" panose="02020603050405020304" pitchFamily="18" charset="0"/>
                <a:cs typeface="Times New Roman" panose="02020603050405020304" pitchFamily="18" charset="0"/>
              </a:rPr>
              <a:t> yang </a:t>
            </a:r>
            <a:r>
              <a:rPr lang="en-US" sz="2400" dirty="0" err="1">
                <a:latin typeface="Times New Roman" panose="02020603050405020304" pitchFamily="18" charset="0"/>
                <a:cs typeface="Times New Roman" panose="02020603050405020304" pitchFamily="18" charset="0"/>
              </a:rPr>
              <a:t>mendahulukan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kepentingan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umum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diatas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kepentingan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pribadi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golongan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paham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komunis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juga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menyatakan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semua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hal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sesuatu</a:t>
            </a:r>
            <a:r>
              <a:rPr lang="en-US" sz="2400" dirty="0">
                <a:latin typeface="Times New Roman" panose="02020603050405020304" pitchFamily="18" charset="0"/>
                <a:cs typeface="Times New Roman" panose="02020603050405020304" pitchFamily="18" charset="0"/>
              </a:rPr>
              <a:t> yang </a:t>
            </a:r>
            <a:r>
              <a:rPr lang="en-US" sz="2400" dirty="0" err="1">
                <a:latin typeface="Times New Roman" panose="02020603050405020304" pitchFamily="18" charset="0"/>
                <a:cs typeface="Times New Roman" panose="02020603050405020304" pitchFamily="18" charset="0"/>
              </a:rPr>
              <a:t>ada</a:t>
            </a:r>
            <a:r>
              <a:rPr lang="en-US" sz="2400" dirty="0">
                <a:latin typeface="Times New Roman" panose="02020603050405020304" pitchFamily="18" charset="0"/>
                <a:cs typeface="Times New Roman" panose="02020603050405020304" pitchFamily="18" charset="0"/>
              </a:rPr>
              <a:t> di </a:t>
            </a:r>
            <a:r>
              <a:rPr lang="en-US" sz="2400" dirty="0" err="1">
                <a:latin typeface="Times New Roman" panose="02020603050405020304" pitchFamily="18" charset="0"/>
                <a:cs typeface="Times New Roman" panose="02020603050405020304" pitchFamily="18" charset="0"/>
              </a:rPr>
              <a:t>suatu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negara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dikuasai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secara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mutlak</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oleh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negara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tersebutPenganut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faham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ini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berasal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dari</a:t>
            </a:r>
            <a:r>
              <a:rPr lang="en-US" sz="2400" dirty="0">
                <a:latin typeface="Times New Roman" panose="02020603050405020304" pitchFamily="18" charset="0"/>
                <a:cs typeface="Times New Roman" panose="02020603050405020304" pitchFamily="18" charset="0"/>
              </a:rPr>
              <a:t> Manifest der </a:t>
            </a:r>
            <a:r>
              <a:rPr lang="en-US" sz="2400" dirty="0" err="1">
                <a:latin typeface="Times New Roman" panose="02020603050405020304" pitchFamily="18" charset="0"/>
                <a:cs typeface="Times New Roman" panose="02020603050405020304" pitchFamily="18" charset="0"/>
              </a:rPr>
              <a:t>Kommunistischen</a:t>
            </a:r>
            <a:r>
              <a:rPr lang="en-US" sz="2400" dirty="0">
                <a:latin typeface="Times New Roman" panose="02020603050405020304" pitchFamily="18" charset="0"/>
                <a:cs typeface="Times New Roman" panose="02020603050405020304" pitchFamily="18" charset="0"/>
              </a:rPr>
              <a:t> yang </a:t>
            </a:r>
            <a:r>
              <a:rPr lang="en-US" sz="2400" dirty="0" err="1">
                <a:latin typeface="Times New Roman" panose="02020603050405020304" pitchFamily="18" charset="0"/>
                <a:cs typeface="Times New Roman" panose="02020603050405020304" pitchFamily="18" charset="0"/>
              </a:rPr>
              <a:t>ditulis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oleh</a:t>
            </a:r>
            <a:r>
              <a:rPr lang="en-US" sz="2400" dirty="0">
                <a:latin typeface="Times New Roman" panose="02020603050405020304" pitchFamily="18" charset="0"/>
                <a:cs typeface="Times New Roman" panose="02020603050405020304" pitchFamily="18" charset="0"/>
              </a:rPr>
              <a:t> Karl Marx </a:t>
            </a:r>
            <a:r>
              <a:rPr lang="en-US" sz="2400" dirty="0" err="1">
                <a:latin typeface="Times New Roman" panose="02020603050405020304" pitchFamily="18" charset="0"/>
                <a:cs typeface="Times New Roman" panose="02020603050405020304" pitchFamily="18" charset="0"/>
              </a:rPr>
              <a:t>dan</a:t>
            </a:r>
            <a:r>
              <a:rPr lang="en-US" sz="2400" dirty="0">
                <a:latin typeface="Times New Roman" panose="02020603050405020304" pitchFamily="18" charset="0"/>
                <a:cs typeface="Times New Roman" panose="02020603050405020304" pitchFamily="18" charset="0"/>
              </a:rPr>
              <a:t> Friedrich Engels, </a:t>
            </a:r>
            <a:r>
              <a:rPr lang="en-US" sz="2400" dirty="0" err="1">
                <a:latin typeface="Times New Roman" panose="02020603050405020304" pitchFamily="18" charset="0"/>
                <a:cs typeface="Times New Roman" panose="02020603050405020304" pitchFamily="18" charset="0"/>
              </a:rPr>
              <a:t>sebuah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manifes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politik</a:t>
            </a:r>
            <a:r>
              <a:rPr lang="en-US" sz="2400" dirty="0">
                <a:latin typeface="Times New Roman" panose="02020603050405020304" pitchFamily="18" charset="0"/>
                <a:cs typeface="Times New Roman" panose="02020603050405020304" pitchFamily="18" charset="0"/>
              </a:rPr>
              <a:t> yang </a:t>
            </a:r>
            <a:r>
              <a:rPr lang="en-US" sz="2400" dirty="0" err="1">
                <a:latin typeface="Times New Roman" panose="02020603050405020304" pitchFamily="18" charset="0"/>
                <a:cs typeface="Times New Roman" panose="02020603050405020304" pitchFamily="18" charset="0"/>
              </a:rPr>
              <a:t>pertama</a:t>
            </a:r>
            <a:r>
              <a:rPr lang="en-US" sz="2400" dirty="0">
                <a:latin typeface="Times New Roman" panose="02020603050405020304" pitchFamily="18" charset="0"/>
                <a:cs typeface="Times New Roman" panose="02020603050405020304" pitchFamily="18" charset="0"/>
              </a:rPr>
              <a:t> kali </a:t>
            </a:r>
            <a:r>
              <a:rPr lang="en-US" sz="2400" dirty="0" err="1">
                <a:latin typeface="Times New Roman" panose="02020603050405020304" pitchFamily="18" charset="0"/>
                <a:cs typeface="Times New Roman" panose="02020603050405020304" pitchFamily="18" charset="0"/>
              </a:rPr>
              <a:t>diterbitkan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pada</a:t>
            </a:r>
            <a:r>
              <a:rPr lang="en-US" sz="2400" dirty="0">
                <a:latin typeface="Times New Roman" panose="02020603050405020304" pitchFamily="18" charset="0"/>
                <a:cs typeface="Times New Roman" panose="02020603050405020304" pitchFamily="18" charset="0"/>
              </a:rPr>
              <a:t> 21 </a:t>
            </a:r>
            <a:r>
              <a:rPr lang="en-US" sz="2400" dirty="0" err="1">
                <a:latin typeface="Times New Roman" panose="02020603050405020304" pitchFamily="18" charset="0"/>
                <a:cs typeface="Times New Roman" panose="02020603050405020304" pitchFamily="18" charset="0"/>
              </a:rPr>
              <a:t>Februari</a:t>
            </a:r>
            <a:r>
              <a:rPr lang="en-US" sz="2400" dirty="0">
                <a:latin typeface="Times New Roman" panose="02020603050405020304" pitchFamily="18" charset="0"/>
                <a:cs typeface="Times New Roman" panose="02020603050405020304" pitchFamily="18" charset="0"/>
              </a:rPr>
              <a:t> 1848 </a:t>
            </a:r>
            <a:r>
              <a:rPr lang="en-US" sz="2400" dirty="0" err="1">
                <a:latin typeface="Times New Roman" panose="02020603050405020304" pitchFamily="18" charset="0"/>
                <a:cs typeface="Times New Roman" panose="02020603050405020304" pitchFamily="18" charset="0"/>
              </a:rPr>
              <a:t>teori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mengenai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komunis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sebuah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analisis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pendekatan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kepada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perjuangan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kelas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sejarah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dan</a:t>
            </a:r>
            <a:r>
              <a:rPr lang="en-US" sz="2400" dirty="0">
                <a:latin typeface="Times New Roman" panose="02020603050405020304" pitchFamily="18" charset="0"/>
                <a:cs typeface="Times New Roman" panose="02020603050405020304" pitchFamily="18" charset="0"/>
              </a:rPr>
              <a:t> masa </a:t>
            </a:r>
            <a:r>
              <a:rPr lang="en-US" sz="2400" dirty="0" err="1">
                <a:latin typeface="Times New Roman" panose="02020603050405020304" pitchFamily="18" charset="0"/>
                <a:cs typeface="Times New Roman" panose="02020603050405020304" pitchFamily="18" charset="0"/>
              </a:rPr>
              <a:t>kini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ekonomi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kesejahteraan</a:t>
            </a:r>
            <a:r>
              <a:rPr lang="en-US" sz="2400" dirty="0">
                <a:latin typeface="Times New Roman" panose="02020603050405020304" pitchFamily="18" charset="0"/>
                <a:cs typeface="Times New Roman" panose="02020603050405020304" pitchFamily="18" charset="0"/>
              </a:rPr>
              <a:t> yang </a:t>
            </a:r>
            <a:r>
              <a:rPr lang="en-US" sz="2400" dirty="0" err="1">
                <a:latin typeface="Times New Roman" panose="02020603050405020304" pitchFamily="18" charset="0"/>
                <a:cs typeface="Times New Roman" panose="02020603050405020304" pitchFamily="18" charset="0"/>
              </a:rPr>
              <a:t>kemudian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pernah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menjadi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salah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satu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gerakan</a:t>
            </a:r>
            <a:r>
              <a:rPr lang="en-US" sz="2400" dirty="0">
                <a:latin typeface="Times New Roman" panose="02020603050405020304" pitchFamily="18" charset="0"/>
                <a:cs typeface="Times New Roman" panose="02020603050405020304" pitchFamily="18" charset="0"/>
              </a:rPr>
              <a:t> yang paling </a:t>
            </a:r>
            <a:r>
              <a:rPr lang="en-US" sz="2400" dirty="0" err="1">
                <a:latin typeface="Times New Roman" panose="02020603050405020304" pitchFamily="18" charset="0"/>
                <a:cs typeface="Times New Roman" panose="02020603050405020304" pitchFamily="18" charset="0"/>
              </a:rPr>
              <a:t>berpengaruh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dalam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dunia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politik</a:t>
            </a:r>
            <a:r>
              <a:rPr lang="en-US" sz="2400" dirty="0">
                <a:latin typeface="Times New Roman" panose="02020603050405020304" pitchFamily="18" charset="0"/>
                <a:cs typeface="Times New Roman" panose="02020603050405020304" pitchFamily="18" charset="0"/>
              </a:rPr>
              <a:t>.</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Negara yang </a:t>
            </a:r>
            <a:r>
              <a:rPr lang="en-US" sz="2400" dirty="0" err="1">
                <a:latin typeface="Times New Roman" panose="02020603050405020304" pitchFamily="18" charset="0"/>
                <a:cs typeface="Times New Roman" panose="02020603050405020304" pitchFamily="18" charset="0"/>
              </a:rPr>
              <a:t>masih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menganut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komunisme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adalah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Tiongkok</a:t>
            </a:r>
            <a:r>
              <a:rPr lang="en-US" sz="2400" dirty="0">
                <a:latin typeface="Times New Roman" panose="02020603050405020304" pitchFamily="18" charset="0"/>
                <a:cs typeface="Times New Roman" panose="02020603050405020304" pitchFamily="18" charset="0"/>
              </a:rPr>
              <a:t>, Vietnam, Korea Utara, </a:t>
            </a:r>
            <a:r>
              <a:rPr lang="en-US" sz="2400" dirty="0" err="1">
                <a:latin typeface="Times New Roman" panose="02020603050405020304" pitchFamily="18" charset="0"/>
                <a:cs typeface="Times New Roman" panose="02020603050405020304" pitchFamily="18" charset="0"/>
              </a:rPr>
              <a:t>Kuba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dan</a:t>
            </a:r>
            <a:r>
              <a:rPr lang="en-US" sz="2400" dirty="0">
                <a:latin typeface="Times New Roman" panose="02020603050405020304" pitchFamily="18" charset="0"/>
                <a:cs typeface="Times New Roman" panose="02020603050405020304" pitchFamily="18" charset="0"/>
              </a:rPr>
              <a:t> Laos.</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7257934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IDEOLOGI PANCASILA</a:t>
            </a:r>
            <a:endParaRPr lang="en-US" b="1" dirty="0"/>
          </a:p>
        </p:txBody>
      </p:sp>
      <p:sp>
        <p:nvSpPr>
          <p:cNvPr id="3" name="Content Placeholder 2"/>
          <p:cNvSpPr>
            <a:spLocks noGrp="1"/>
          </p:cNvSpPr>
          <p:nvPr>
            <p:ph idx="1"/>
          </p:nvPr>
        </p:nvSpPr>
        <p:spPr>
          <a:xfrm>
            <a:off x="2268188" y="1421081"/>
            <a:ext cx="8716488" cy="4468906"/>
          </a:xfrm>
        </p:spPr>
        <p:txBody>
          <a:bodyPr>
            <a:noAutofit/>
          </a:bodyPr>
          <a:lstStyle/>
          <a:p>
            <a:pPr marL="0" indent="0" fontAlgn="base">
              <a:buNone/>
            </a:pPr>
            <a:r>
              <a:rPr lang="en-US" sz="2400" dirty="0">
                <a:latin typeface="Times New Roman" panose="02020603050405020304" pitchFamily="18" charset="0"/>
                <a:cs typeface="Times New Roman" panose="02020603050405020304" pitchFamily="18" charset="0"/>
              </a:rPr>
              <a:t>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Pancasila </a:t>
            </a:r>
            <a:r>
              <a:rPr lang="en-US" sz="2400" dirty="0" err="1">
                <a:latin typeface="Times New Roman" panose="02020603050405020304" pitchFamily="18" charset="0"/>
                <a:cs typeface="Times New Roman" panose="02020603050405020304" pitchFamily="18" charset="0"/>
              </a:rPr>
              <a:t>terdiri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dari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dua</a:t>
            </a:r>
            <a:r>
              <a:rPr lang="en-US" sz="2400" dirty="0">
                <a:latin typeface="Times New Roman" panose="02020603050405020304" pitchFamily="18" charset="0"/>
                <a:cs typeface="Times New Roman" panose="02020603050405020304" pitchFamily="18" charset="0"/>
              </a:rPr>
              <a:t> kata </a:t>
            </a:r>
            <a:r>
              <a:rPr lang="en-US" sz="2400" dirty="0" err="1">
                <a:latin typeface="Times New Roman" panose="02020603050405020304" pitchFamily="18" charset="0"/>
                <a:cs typeface="Times New Roman" panose="02020603050405020304" pitchFamily="18" charset="0"/>
              </a:rPr>
              <a:t>dari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Sansekerta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pañca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berarti</a:t>
            </a:r>
            <a:r>
              <a:rPr lang="en-US" sz="2400" dirty="0">
                <a:latin typeface="Times New Roman" panose="02020603050405020304" pitchFamily="18" charset="0"/>
                <a:cs typeface="Times New Roman" panose="02020603050405020304" pitchFamily="18" charset="0"/>
              </a:rPr>
              <a:t> lima </a:t>
            </a:r>
            <a:r>
              <a:rPr lang="en-US" sz="2400" dirty="0" err="1">
                <a:latin typeface="Times New Roman" panose="02020603050405020304" pitchFamily="18" charset="0"/>
                <a:cs typeface="Times New Roman" panose="02020603050405020304" pitchFamily="18" charset="0"/>
              </a:rPr>
              <a:t>dan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śīla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berarti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prinsip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atau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asas</a:t>
            </a:r>
            <a:r>
              <a:rPr lang="en-US" sz="2400" dirty="0">
                <a:latin typeface="Times New Roman" panose="02020603050405020304" pitchFamily="18" charset="0"/>
                <a:cs typeface="Times New Roman" panose="02020603050405020304" pitchFamily="18" charset="0"/>
              </a:rPr>
              <a:t>. Pancasila </a:t>
            </a:r>
            <a:r>
              <a:rPr lang="en-US" sz="2400" dirty="0" err="1">
                <a:latin typeface="Times New Roman" panose="02020603050405020304" pitchFamily="18" charset="0"/>
                <a:cs typeface="Times New Roman" panose="02020603050405020304" pitchFamily="18" charset="0"/>
              </a:rPr>
              <a:t>sebagai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dasar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negara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Republik</a:t>
            </a:r>
            <a:r>
              <a:rPr lang="en-US" sz="2400" dirty="0">
                <a:latin typeface="Times New Roman" panose="02020603050405020304" pitchFamily="18" charset="0"/>
                <a:cs typeface="Times New Roman" panose="02020603050405020304" pitchFamily="18" charset="0"/>
              </a:rPr>
              <a:t> Indonesia </a:t>
            </a:r>
            <a:r>
              <a:rPr lang="en-US" sz="2400" dirty="0" err="1">
                <a:latin typeface="Times New Roman" panose="02020603050405020304" pitchFamily="18" charset="0"/>
                <a:cs typeface="Times New Roman" panose="02020603050405020304" pitchFamily="18" charset="0"/>
              </a:rPr>
              <a:t>berisi</a:t>
            </a:r>
            <a:r>
              <a:rPr lang="en-US" sz="2400" dirty="0">
                <a:latin typeface="Times New Roman" panose="02020603050405020304" pitchFamily="18" charset="0"/>
                <a:cs typeface="Times New Roman" panose="02020603050405020304" pitchFamily="18" charset="0"/>
              </a:rPr>
              <a:t>:</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1. </a:t>
            </a:r>
            <a:r>
              <a:rPr lang="en-US" sz="2400" dirty="0" err="1">
                <a:latin typeface="Times New Roman" panose="02020603050405020304" pitchFamily="18" charset="0"/>
                <a:cs typeface="Times New Roman" panose="02020603050405020304" pitchFamily="18" charset="0"/>
              </a:rPr>
              <a:t>Ketuhanan</a:t>
            </a:r>
            <a:r>
              <a:rPr lang="en-US" sz="2400" dirty="0">
                <a:latin typeface="Times New Roman" panose="02020603050405020304" pitchFamily="18" charset="0"/>
                <a:cs typeface="Times New Roman" panose="02020603050405020304" pitchFamily="18" charset="0"/>
              </a:rPr>
              <a:t> Yang </a:t>
            </a:r>
            <a:r>
              <a:rPr lang="en-US" sz="2400" dirty="0" err="1">
                <a:latin typeface="Times New Roman" panose="02020603050405020304" pitchFamily="18" charset="0"/>
                <a:cs typeface="Times New Roman" panose="02020603050405020304" pitchFamily="18" charset="0"/>
              </a:rPr>
              <a:t>Maha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Esa</a:t>
            </a:r>
            <a:r>
              <a:rPr lang="en-US" sz="2400" dirty="0">
                <a:latin typeface="Times New Roman" panose="02020603050405020304" pitchFamily="18" charset="0"/>
                <a:cs typeface="Times New Roman" panose="02020603050405020304" pitchFamily="18" charset="0"/>
              </a:rPr>
              <a:t>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2. </a:t>
            </a:r>
            <a:r>
              <a:rPr lang="en-US" sz="2400" dirty="0" err="1">
                <a:latin typeface="Times New Roman" panose="02020603050405020304" pitchFamily="18" charset="0"/>
                <a:cs typeface="Times New Roman" panose="02020603050405020304" pitchFamily="18" charset="0"/>
              </a:rPr>
              <a:t>Kemanusiaan</a:t>
            </a:r>
            <a:r>
              <a:rPr lang="en-US" sz="2400" dirty="0">
                <a:latin typeface="Times New Roman" panose="02020603050405020304" pitchFamily="18" charset="0"/>
                <a:cs typeface="Times New Roman" panose="02020603050405020304" pitchFamily="18" charset="0"/>
              </a:rPr>
              <a:t> Yang </a:t>
            </a:r>
            <a:r>
              <a:rPr lang="en-US" sz="2400" dirty="0" err="1">
                <a:latin typeface="Times New Roman" panose="02020603050405020304" pitchFamily="18" charset="0"/>
                <a:cs typeface="Times New Roman" panose="02020603050405020304" pitchFamily="18" charset="0"/>
              </a:rPr>
              <a:t>Adil</a:t>
            </a:r>
            <a:r>
              <a:rPr lang="en-US" sz="2400" dirty="0">
                <a:latin typeface="Times New Roman" panose="02020603050405020304" pitchFamily="18" charset="0"/>
                <a:cs typeface="Times New Roman" panose="02020603050405020304" pitchFamily="18" charset="0"/>
              </a:rPr>
              <a:t> Dan </a:t>
            </a:r>
            <a:r>
              <a:rPr lang="en-US" sz="2400" dirty="0" err="1">
                <a:latin typeface="Times New Roman" panose="02020603050405020304" pitchFamily="18" charset="0"/>
                <a:cs typeface="Times New Roman" panose="02020603050405020304" pitchFamily="18" charset="0"/>
              </a:rPr>
              <a:t>Beradab</a:t>
            </a:r>
            <a:r>
              <a:rPr lang="en-US" sz="2400" dirty="0">
                <a:latin typeface="Times New Roman" panose="02020603050405020304" pitchFamily="18" charset="0"/>
                <a:cs typeface="Times New Roman" panose="02020603050405020304" pitchFamily="18" charset="0"/>
              </a:rPr>
              <a:t>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3. </a:t>
            </a:r>
            <a:r>
              <a:rPr lang="en-US" sz="2400" dirty="0" err="1">
                <a:latin typeface="Times New Roman" panose="02020603050405020304" pitchFamily="18" charset="0"/>
                <a:cs typeface="Times New Roman" panose="02020603050405020304" pitchFamily="18" charset="0"/>
              </a:rPr>
              <a:t>Persatuan</a:t>
            </a:r>
            <a:r>
              <a:rPr lang="en-US" sz="2400" dirty="0">
                <a:latin typeface="Times New Roman" panose="02020603050405020304" pitchFamily="18" charset="0"/>
                <a:cs typeface="Times New Roman" panose="02020603050405020304" pitchFamily="18" charset="0"/>
              </a:rPr>
              <a:t> Indonesia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4. </a:t>
            </a:r>
            <a:r>
              <a:rPr lang="en-US" sz="2400" dirty="0" err="1">
                <a:latin typeface="Times New Roman" panose="02020603050405020304" pitchFamily="18" charset="0"/>
                <a:cs typeface="Times New Roman" panose="02020603050405020304" pitchFamily="18" charset="0"/>
              </a:rPr>
              <a:t>Kerakyatan</a:t>
            </a:r>
            <a:r>
              <a:rPr lang="en-US" sz="2400" dirty="0">
                <a:latin typeface="Times New Roman" panose="02020603050405020304" pitchFamily="18" charset="0"/>
                <a:cs typeface="Times New Roman" panose="02020603050405020304" pitchFamily="18" charset="0"/>
              </a:rPr>
              <a:t> Yang </a:t>
            </a:r>
            <a:r>
              <a:rPr lang="en-US" sz="2400" dirty="0" err="1">
                <a:latin typeface="Times New Roman" panose="02020603050405020304" pitchFamily="18" charset="0"/>
                <a:cs typeface="Times New Roman" panose="02020603050405020304" pitchFamily="18" charset="0"/>
              </a:rPr>
              <a:t>Dipimpin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Oleh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Hikmat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Kebijaksanaan</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Dala</a:t>
            </a:r>
            <a:r>
              <a:rPr lang="id-ID" sz="2400" dirty="0" smtClean="0">
                <a:latin typeface="Times New Roman" panose="02020603050405020304" pitchFamily="18" charset="0"/>
                <a:cs typeface="Times New Roman" panose="02020603050405020304" pitchFamily="18" charset="0"/>
              </a:rPr>
              <a:t>m 	</a:t>
            </a:r>
            <a:r>
              <a:rPr lang="en-US" sz="2400" dirty="0" err="1" smtClean="0">
                <a:latin typeface="Times New Roman" panose="02020603050405020304" pitchFamily="18" charset="0"/>
                <a:cs typeface="Times New Roman" panose="02020603050405020304" pitchFamily="18" charset="0"/>
              </a:rPr>
              <a:t>Permusyawaratan</a:t>
            </a:r>
            <a:r>
              <a:rPr lang="en-US" sz="2400" dirty="0" smtClean="0">
                <a:latin typeface="Times New Roman" panose="02020603050405020304" pitchFamily="18" charset="0"/>
                <a:cs typeface="Times New Roman" panose="02020603050405020304" pitchFamily="18" charset="0"/>
              </a:rPr>
              <a:t>/</a:t>
            </a:r>
            <a:r>
              <a:rPr lang="en-US" sz="2400" dirty="0" err="1" smtClean="0">
                <a:latin typeface="Times New Roman" panose="02020603050405020304" pitchFamily="18" charset="0"/>
                <a:cs typeface="Times New Roman" panose="02020603050405020304" pitchFamily="18" charset="0"/>
              </a:rPr>
              <a:t>Perwakilan</a:t>
            </a:r>
            <a:r>
              <a:rPr lang="en-US" sz="2400" dirty="0">
                <a:latin typeface="Times New Roman" panose="02020603050405020304" pitchFamily="18" charset="0"/>
                <a:cs typeface="Times New Roman" panose="02020603050405020304" pitchFamily="18" charset="0"/>
              </a:rPr>
              <a:t>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5. </a:t>
            </a:r>
            <a:r>
              <a:rPr lang="en-US" sz="2400" dirty="0" err="1">
                <a:latin typeface="Times New Roman" panose="02020603050405020304" pitchFamily="18" charset="0"/>
                <a:cs typeface="Times New Roman" panose="02020603050405020304" pitchFamily="18" charset="0"/>
              </a:rPr>
              <a:t>Keadilan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Sosial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Bagi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Seluruh</a:t>
            </a:r>
            <a:r>
              <a:rPr lang="en-US" sz="2400" dirty="0">
                <a:latin typeface="Times New Roman" panose="02020603050405020304" pitchFamily="18" charset="0"/>
                <a:cs typeface="Times New Roman" panose="02020603050405020304" pitchFamily="18" charset="0"/>
              </a:rPr>
              <a:t> Rakyat Indonesia.</a:t>
            </a:r>
          </a:p>
          <a:p>
            <a:pPr fontAlgn="base"/>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Pancasila </a:t>
            </a:r>
            <a:r>
              <a:rPr lang="en-US" sz="2400" dirty="0" err="1">
                <a:latin typeface="Times New Roman" panose="02020603050405020304" pitchFamily="18" charset="0"/>
                <a:cs typeface="Times New Roman" panose="02020603050405020304" pitchFamily="18" charset="0"/>
              </a:rPr>
              <a:t>adalah</a:t>
            </a:r>
            <a:r>
              <a:rPr lang="en-US" sz="2400" dirty="0">
                <a:latin typeface="Times New Roman" panose="02020603050405020304" pitchFamily="18" charset="0"/>
                <a:cs typeface="Times New Roman" panose="02020603050405020304" pitchFamily="18" charset="0"/>
              </a:rPr>
              <a:t> IDEOLOGI Negara Indonesia.</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515261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anose="02020603050405020304" pitchFamily="18" charset="0"/>
                <a:cs typeface="Times New Roman" panose="02020603050405020304" pitchFamily="18" charset="0"/>
              </a:rPr>
              <a:t>IDEOLOGI LIBERALISME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861848" y="1264555"/>
            <a:ext cx="9642764" cy="5023960"/>
          </a:xfrm>
        </p:spPr>
        <p:txBody>
          <a:bodyPr>
            <a:noAutofit/>
          </a:bodyPr>
          <a:lstStyle/>
          <a:p>
            <a:pPr marL="0" indent="0" fontAlgn="base">
              <a:buNone/>
            </a:pP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r>
              <a:rPr lang="id-ID"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Liberalisme</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atau</a:t>
            </a:r>
            <a:r>
              <a:rPr lang="en-US" sz="2400" dirty="0">
                <a:latin typeface="Times New Roman" panose="02020603050405020304" pitchFamily="18" charset="0"/>
                <a:cs typeface="Times New Roman" panose="02020603050405020304" pitchFamily="18" charset="0"/>
              </a:rPr>
              <a:t> Liberal </a:t>
            </a:r>
            <a:r>
              <a:rPr lang="en-US" sz="2400" dirty="0" err="1">
                <a:latin typeface="Times New Roman" panose="02020603050405020304" pitchFamily="18" charset="0"/>
                <a:cs typeface="Times New Roman" panose="02020603050405020304" pitchFamily="18" charset="0"/>
              </a:rPr>
              <a:t>adalah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sebuah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ideologi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pandangan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filsafat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tradisi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politik</a:t>
            </a:r>
            <a:r>
              <a:rPr lang="en-US" sz="2400" dirty="0">
                <a:latin typeface="Times New Roman" panose="02020603050405020304" pitchFamily="18" charset="0"/>
                <a:cs typeface="Times New Roman" panose="02020603050405020304" pitchFamily="18" charset="0"/>
              </a:rPr>
              <a:t> yang </a:t>
            </a:r>
            <a:r>
              <a:rPr lang="en-US" sz="2400" dirty="0" err="1">
                <a:latin typeface="Times New Roman" panose="02020603050405020304" pitchFamily="18" charset="0"/>
                <a:cs typeface="Times New Roman" panose="02020603050405020304" pitchFamily="18" charset="0"/>
              </a:rPr>
              <a:t>didasarkan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pada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pemahaman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bahwa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kebebasan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adalah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nilai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politik</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yang</a:t>
            </a:r>
            <a:r>
              <a:rPr lang="id-ID"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utama</a:t>
            </a:r>
            <a:r>
              <a:rPr lang="en-US" sz="2400" dirty="0">
                <a:latin typeface="Times New Roman" panose="02020603050405020304" pitchFamily="18" charset="0"/>
                <a:cs typeface="Times New Roman" panose="02020603050405020304" pitchFamily="18" charset="0"/>
              </a:rPr>
              <a:t>.</a:t>
            </a:r>
            <a:br>
              <a:rPr lang="en-US" sz="2400" dirty="0">
                <a:latin typeface="Times New Roman" panose="02020603050405020304" pitchFamily="18" charset="0"/>
                <a:cs typeface="Times New Roman" panose="02020603050405020304" pitchFamily="18" charset="0"/>
              </a:rPr>
            </a:br>
            <a:r>
              <a:rPr lang="en-US" sz="2400" dirty="0" err="1">
                <a:latin typeface="Times New Roman" panose="02020603050405020304" pitchFamily="18" charset="0"/>
                <a:cs typeface="Times New Roman" panose="02020603050405020304" pitchFamily="18" charset="0"/>
              </a:rPr>
              <a:t>Secara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umum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liberalisme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mencita-citakan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suatu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masyarakat</a:t>
            </a:r>
            <a:r>
              <a:rPr lang="en-US" sz="2400" dirty="0">
                <a:latin typeface="Times New Roman" panose="02020603050405020304" pitchFamily="18" charset="0"/>
                <a:cs typeface="Times New Roman" panose="02020603050405020304" pitchFamily="18" charset="0"/>
              </a:rPr>
              <a:t> yang </a:t>
            </a:r>
            <a:r>
              <a:rPr lang="en-US" sz="2400" dirty="0" err="1">
                <a:latin typeface="Times New Roman" panose="02020603050405020304" pitchFamily="18" charset="0"/>
                <a:cs typeface="Times New Roman" panose="02020603050405020304" pitchFamily="18" charset="0"/>
              </a:rPr>
              <a:t>bebas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dicirikan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oleh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kebebasan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berpikir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bagi</a:t>
            </a:r>
            <a:r>
              <a:rPr lang="en-US" sz="2400" dirty="0">
                <a:latin typeface="Times New Roman" panose="02020603050405020304" pitchFamily="18" charset="0"/>
                <a:cs typeface="Times New Roman" panose="02020603050405020304" pitchFamily="18" charset="0"/>
              </a:rPr>
              <a:t> para </a:t>
            </a:r>
            <a:r>
              <a:rPr lang="en-US" sz="2400" dirty="0" err="1">
                <a:latin typeface="Times New Roman" panose="02020603050405020304" pitchFamily="18" charset="0"/>
                <a:cs typeface="Times New Roman" panose="02020603050405020304" pitchFamily="18" charset="0"/>
              </a:rPr>
              <a:t>individu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Liberalisme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menghendaki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adanya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pertukaran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gagasan</a:t>
            </a:r>
            <a:r>
              <a:rPr lang="en-US" sz="2400" dirty="0">
                <a:latin typeface="Times New Roman" panose="02020603050405020304" pitchFamily="18" charset="0"/>
                <a:cs typeface="Times New Roman" panose="02020603050405020304" pitchFamily="18" charset="0"/>
              </a:rPr>
              <a:t> yang </a:t>
            </a:r>
            <a:r>
              <a:rPr lang="en-US" sz="2400" dirty="0" err="1">
                <a:latin typeface="Times New Roman" panose="02020603050405020304" pitchFamily="18" charset="0"/>
                <a:cs typeface="Times New Roman" panose="02020603050405020304" pitchFamily="18" charset="0"/>
              </a:rPr>
              <a:t>bebas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ekonomi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pasar</a:t>
            </a:r>
            <a:r>
              <a:rPr lang="en-US" sz="2400" dirty="0">
                <a:latin typeface="Times New Roman" panose="02020603050405020304" pitchFamily="18" charset="0"/>
                <a:cs typeface="Times New Roman" panose="02020603050405020304" pitchFamily="18" charset="0"/>
              </a:rPr>
              <a:t> yang </a:t>
            </a:r>
            <a:r>
              <a:rPr lang="en-US" sz="2400" dirty="0" err="1">
                <a:latin typeface="Times New Roman" panose="02020603050405020304" pitchFamily="18" charset="0"/>
                <a:cs typeface="Times New Roman" panose="02020603050405020304" pitchFamily="18" charset="0"/>
              </a:rPr>
              <a:t>mendukung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usaha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pribadi</a:t>
            </a:r>
            <a:r>
              <a:rPr lang="en-US" sz="2400" dirty="0">
                <a:latin typeface="Times New Roman" panose="02020603050405020304" pitchFamily="18" charset="0"/>
                <a:cs typeface="Times New Roman" panose="02020603050405020304" pitchFamily="18" charset="0"/>
              </a:rPr>
              <a:t> (private enterprise) yang </a:t>
            </a:r>
            <a:r>
              <a:rPr lang="en-US" sz="2400" dirty="0" err="1">
                <a:latin typeface="Times New Roman" panose="02020603050405020304" pitchFamily="18" charset="0"/>
                <a:cs typeface="Times New Roman" panose="02020603050405020304" pitchFamily="18" charset="0"/>
              </a:rPr>
              <a:t>relatif</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bebas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suatu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sistem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pemerintahan</a:t>
            </a:r>
            <a:r>
              <a:rPr lang="en-US" sz="2400" dirty="0">
                <a:latin typeface="Times New Roman" panose="02020603050405020304" pitchFamily="18" charset="0"/>
                <a:cs typeface="Times New Roman" panose="02020603050405020304" pitchFamily="18" charset="0"/>
              </a:rPr>
              <a:t> yang </a:t>
            </a:r>
            <a:r>
              <a:rPr lang="en-US" sz="2400" dirty="0" err="1">
                <a:latin typeface="Times New Roman" panose="02020603050405020304" pitchFamily="18" charset="0"/>
                <a:cs typeface="Times New Roman" panose="02020603050405020304" pitchFamily="18" charset="0"/>
              </a:rPr>
              <a:t>transparan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menolak</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adanya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pembatasan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terhadap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pemilikan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individu</a:t>
            </a:r>
            <a:r>
              <a:rPr lang="en-US" sz="2400" dirty="0">
                <a:latin typeface="Times New Roman" panose="02020603050405020304" pitchFamily="18" charset="0"/>
                <a:cs typeface="Times New Roman" panose="02020603050405020304" pitchFamily="18" charset="0"/>
              </a:rPr>
              <a:t>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Negara </a:t>
            </a:r>
            <a:r>
              <a:rPr lang="en-US" sz="2400" dirty="0" err="1">
                <a:latin typeface="Times New Roman" panose="02020603050405020304" pitchFamily="18" charset="0"/>
                <a:cs typeface="Times New Roman" panose="02020603050405020304" pitchFamily="18" charset="0"/>
              </a:rPr>
              <a:t>penganut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Liberalisme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yaitu</a:t>
            </a:r>
            <a:r>
              <a:rPr lang="en-US" sz="2400" dirty="0">
                <a:latin typeface="Times New Roman" panose="02020603050405020304" pitchFamily="18" charset="0"/>
                <a:cs typeface="Times New Roman" panose="02020603050405020304" pitchFamily="18" charset="0"/>
              </a:rPr>
              <a:t>:</a:t>
            </a:r>
          </a:p>
          <a:p>
            <a:pPr algn="just" fontAlgn="base"/>
            <a:r>
              <a:rPr lang="en-US" sz="2400" dirty="0">
                <a:latin typeface="Times New Roman" panose="02020603050405020304" pitchFamily="18" charset="0"/>
                <a:cs typeface="Times New Roman" panose="02020603050405020304" pitchFamily="18" charset="0"/>
              </a:rPr>
              <a:t>Amerika </a:t>
            </a:r>
            <a:r>
              <a:rPr lang="en-US" sz="2400" dirty="0" err="1">
                <a:latin typeface="Times New Roman" panose="02020603050405020304" pitchFamily="18" charset="0"/>
                <a:cs typeface="Times New Roman" panose="02020603050405020304" pitchFamily="18" charset="0"/>
              </a:rPr>
              <a:t>Serikat</a:t>
            </a:r>
            <a:r>
              <a:rPr lang="en-US" sz="2400" dirty="0">
                <a:latin typeface="Times New Roman" panose="02020603050405020304" pitchFamily="18" charset="0"/>
                <a:cs typeface="Times New Roman" panose="02020603050405020304" pitchFamily="18" charset="0"/>
              </a:rPr>
              <a:t>, Argentina, </a:t>
            </a:r>
            <a:r>
              <a:rPr lang="en-US" sz="2400" dirty="0" smtClean="0">
                <a:latin typeface="Times New Roman" panose="02020603050405020304" pitchFamily="18" charset="0"/>
                <a:cs typeface="Times New Roman" panose="02020603050405020304" pitchFamily="18" charset="0"/>
              </a:rPr>
              <a:t>Y</a:t>
            </a:r>
            <a:r>
              <a:rPr lang="id-ID" sz="2400" dirty="0" smtClean="0">
                <a:latin typeface="Times New Roman" panose="02020603050405020304" pitchFamily="18" charset="0"/>
                <a:cs typeface="Times New Roman" panose="02020603050405020304" pitchFamily="18" charset="0"/>
              </a:rPr>
              <a:t>u</a:t>
            </a:r>
            <a:r>
              <a:rPr lang="en-US" sz="2400" dirty="0" err="1" smtClean="0">
                <a:latin typeface="Times New Roman" panose="02020603050405020304" pitchFamily="18" charset="0"/>
                <a:cs typeface="Times New Roman" panose="02020603050405020304" pitchFamily="18" charset="0"/>
              </a:rPr>
              <a:t>nani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Rusia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Zimbawe</a:t>
            </a:r>
            <a:r>
              <a:rPr lang="en-US" sz="2400" dirty="0">
                <a:latin typeface="Times New Roman" panose="02020603050405020304" pitchFamily="18" charset="0"/>
                <a:cs typeface="Times New Roman" panose="02020603050405020304" pitchFamily="18" charset="0"/>
              </a:rPr>
              <a:t>, Australia, </a:t>
            </a:r>
            <a:r>
              <a:rPr lang="en-US" sz="2400" dirty="0" err="1">
                <a:latin typeface="Times New Roman" panose="02020603050405020304" pitchFamily="18" charset="0"/>
                <a:cs typeface="Times New Roman" panose="02020603050405020304" pitchFamily="18" charset="0"/>
              </a:rPr>
              <a:t>Jerman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Spanyol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Swedia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dll</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5447060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2219" y="878773"/>
            <a:ext cx="9689259" cy="1075765"/>
          </a:xfrm>
        </p:spPr>
        <p:txBody>
          <a:bodyPr>
            <a:normAutofit fontScale="90000"/>
          </a:bodyPr>
          <a:lstStyle/>
          <a:p>
            <a:pPr algn="ctr"/>
            <a:r>
              <a:rPr lang="en-US" b="1"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CIRI-CIRI IDEOLOGI LIBERALISME:</a:t>
            </a:r>
            <a:r>
              <a:rPr lang="en-US" b="1"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r>
            <a:br>
              <a:rPr lang="en-US" b="1"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br>
            <a:endParaRPr lang="en-US" b="1" dirty="0">
              <a:solidFill>
                <a:schemeClr val="tx1"/>
              </a:solidFill>
            </a:endParaRPr>
          </a:p>
        </p:txBody>
      </p:sp>
      <p:sp>
        <p:nvSpPr>
          <p:cNvPr id="3" name="Content Placeholder 2"/>
          <p:cNvSpPr>
            <a:spLocks noGrp="1"/>
          </p:cNvSpPr>
          <p:nvPr>
            <p:ph idx="1"/>
          </p:nvPr>
        </p:nvSpPr>
        <p:spPr>
          <a:xfrm>
            <a:off x="1879989" y="2298574"/>
            <a:ext cx="9013720" cy="6091518"/>
          </a:xfrm>
        </p:spPr>
        <p:txBody>
          <a:bodyPr>
            <a:noAutofit/>
          </a:bodyPr>
          <a:lstStyle/>
          <a:p>
            <a:pPr marL="0" indent="0" algn="just">
              <a:lnSpc>
                <a:spcPts val="1500"/>
              </a:lnSpc>
              <a:spcAft>
                <a:spcPts val="750"/>
              </a:spcAft>
              <a:buNone/>
            </a:pPr>
            <a:r>
              <a:rPr lang="en-US" sz="2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1</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Demokrasi</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merupakan</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bentuk</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pemerintahan</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yang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lebih</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baik</a:t>
            </a:r>
            <a:endParaRPr lang="en-US" sz="2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ts val="1500"/>
              </a:lnSpc>
              <a:spcAft>
                <a:spcPts val="750"/>
              </a:spcAft>
              <a:buNone/>
            </a:pP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2.Anggota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masyarakat</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memiliki</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kebebasan</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intelektual</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penuh</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termasuk</a:t>
            </a:r>
            <a:endParaRPr lang="id-ID" sz="2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ts val="1500"/>
              </a:lnSpc>
              <a:spcAft>
                <a:spcPts val="750"/>
              </a:spcAft>
              <a:buNone/>
            </a:pPr>
            <a:r>
              <a:rPr lang="en-US" sz="2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id-ID" sz="2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kebebasan</a:t>
            </a:r>
            <a:r>
              <a:rPr lang="id-ID" sz="2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berbicara</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kebebasan</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beragama</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dan</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kebebasan</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pers</a:t>
            </a:r>
            <a:r>
              <a:rPr lang="en-US" sz="2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t>
            </a:r>
          </a:p>
          <a:p>
            <a:pPr marL="0" indent="0" algn="just">
              <a:lnSpc>
                <a:spcPts val="1500"/>
              </a:lnSpc>
              <a:spcAft>
                <a:spcPts val="750"/>
              </a:spcAft>
              <a:buNone/>
            </a:pP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3.Pemerintah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hanya</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mengatur</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kehidupan</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masyarakat</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secara</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terbatas</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id-ID" sz="2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p>
          <a:p>
            <a:pPr marL="0" indent="0" algn="just">
              <a:lnSpc>
                <a:spcPts val="1500"/>
              </a:lnSpc>
              <a:spcAft>
                <a:spcPts val="750"/>
              </a:spcAft>
              <a:buNone/>
            </a:pPr>
            <a:r>
              <a:rPr lang="id-ID" sz="2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Keputusan</a:t>
            </a:r>
            <a:r>
              <a:rPr lang="id-ID"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yang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dibuat</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hanya</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sedikit</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untuk</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rakyat</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sehingga</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rakyat</a:t>
            </a:r>
            <a:endParaRPr lang="id-ID" sz="2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ts val="1500"/>
              </a:lnSpc>
              <a:spcAft>
                <a:spcPts val="750"/>
              </a:spcAft>
              <a:buNone/>
            </a:pPr>
            <a:r>
              <a:rPr lang="id-ID"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id-ID" sz="2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dapat</a:t>
            </a:r>
            <a:r>
              <a:rPr lang="en-US" sz="2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belajar</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membua</a:t>
            </a:r>
            <a:r>
              <a:rPr lang="id-ID" sz="2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 </a:t>
            </a:r>
            <a:r>
              <a:rPr lang="en-US" sz="2400" dirty="0" err="1"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keputusan</a:t>
            </a:r>
            <a:r>
              <a:rPr lang="en-US" sz="2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diri</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sendiri</a:t>
            </a:r>
            <a:r>
              <a:rPr lang="en-US" sz="2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t>
            </a:r>
          </a:p>
          <a:p>
            <a:endParaRPr lang="en-US" sz="2400" dirty="0">
              <a:solidFill>
                <a:schemeClr val="tx1"/>
              </a:solidFill>
            </a:endParaRPr>
          </a:p>
        </p:txBody>
      </p:sp>
    </p:spTree>
    <p:extLst>
      <p:ext uri="{BB962C8B-B14F-4D97-AF65-F5344CB8AC3E}">
        <p14:creationId xmlns:p14="http://schemas.microsoft.com/office/powerpoint/2010/main" xmlns="" val="40537224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624838" y="1205345"/>
            <a:ext cx="8915399" cy="5652655"/>
          </a:xfrm>
        </p:spPr>
        <p:txBody>
          <a:bodyPr/>
          <a:lstStyle/>
          <a:p>
            <a:pPr algn="just">
              <a:lnSpc>
                <a:spcPts val="1500"/>
              </a:lnSpc>
              <a:spcAft>
                <a:spcPts val="750"/>
              </a:spcAft>
            </a:pP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r>
            <a:b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br>
            <a:r>
              <a:rPr lang="en-US" sz="3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4. </a:t>
            </a:r>
            <a:r>
              <a:rPr lang="en-US" sz="32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Kekuasaan</a:t>
            </a:r>
            <a:r>
              <a:rPr lang="en-US" sz="3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dari</a:t>
            </a:r>
            <a:r>
              <a:rPr lang="en-US" sz="3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seseorang</a:t>
            </a:r>
            <a:r>
              <a:rPr lang="en-US" sz="3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terhadap</a:t>
            </a:r>
            <a:r>
              <a:rPr lang="en-US" sz="3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orang </a:t>
            </a:r>
            <a:r>
              <a:rPr lang="en-US" sz="32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lain</a:t>
            </a:r>
            <a:endParaRPr lang="id-ID" sz="32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ts val="1500"/>
              </a:lnSpc>
              <a:spcAft>
                <a:spcPts val="750"/>
              </a:spcAft>
            </a:pPr>
            <a:r>
              <a:rPr lang="id-ID" sz="3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merupakan</a:t>
            </a:r>
            <a:r>
              <a:rPr lang="en-US" sz="32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hal</a:t>
            </a:r>
            <a:r>
              <a:rPr lang="en-US" sz="3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yang </a:t>
            </a:r>
            <a:r>
              <a:rPr lang="en-US" sz="32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buruk</a:t>
            </a:r>
            <a:r>
              <a:rPr lang="en-US" sz="3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ts val="1500"/>
              </a:lnSpc>
              <a:spcAft>
                <a:spcPts val="750"/>
              </a:spcAft>
            </a:pPr>
            <a:r>
              <a:rPr lang="en-US" sz="3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r>
            <a:br>
              <a:rPr lang="en-US" sz="3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br>
            <a:r>
              <a:rPr lang="en-US" sz="3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5. </a:t>
            </a:r>
            <a:r>
              <a:rPr lang="en-US" sz="32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Semua</a:t>
            </a:r>
            <a:r>
              <a:rPr lang="en-US" sz="3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masyarakat</a:t>
            </a:r>
            <a:r>
              <a:rPr lang="en-US" sz="3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dikatakan</a:t>
            </a:r>
            <a:r>
              <a:rPr lang="en-US" sz="3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berbahagia</a:t>
            </a:r>
            <a:r>
              <a:rPr lang="en-US" sz="3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apabila</a:t>
            </a:r>
            <a:endParaRPr lang="id-ID" sz="32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ts val="1500"/>
              </a:lnSpc>
              <a:spcAft>
                <a:spcPts val="750"/>
              </a:spcAft>
            </a:pPr>
            <a:r>
              <a:rPr lang="en-US" sz="32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id-ID" sz="32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setiap</a:t>
            </a:r>
            <a:r>
              <a:rPr lang="en-US" sz="32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individu</a:t>
            </a:r>
            <a:r>
              <a:rPr lang="en-US" sz="3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atau</a:t>
            </a:r>
            <a:r>
              <a:rPr lang="en-US" sz="3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sebagian</a:t>
            </a:r>
            <a:endParaRPr lang="en-US" sz="3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ts val="1500"/>
              </a:lnSpc>
              <a:spcAft>
                <a:spcPts val="750"/>
              </a:spcAft>
            </a:pPr>
            <a:r>
              <a:rPr lang="en-US" sz="3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id-ID" sz="32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terbesar</a:t>
            </a:r>
            <a:r>
              <a:rPr lang="en-US" sz="32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individu</a:t>
            </a:r>
            <a:r>
              <a:rPr lang="en-US" sz="3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berbahagia</a:t>
            </a:r>
            <a:r>
              <a:rPr lang="en-US" sz="3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ts val="1500"/>
              </a:lnSpc>
              <a:spcAft>
                <a:spcPts val="750"/>
              </a:spcAft>
            </a:pPr>
            <a:r>
              <a:rPr lang="en-US" sz="3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r>
            <a:br>
              <a:rPr lang="en-US" sz="3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br>
            <a:r>
              <a:rPr lang="en-US" sz="3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6. </a:t>
            </a:r>
            <a:r>
              <a:rPr lang="en-US" sz="32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Hak-hak</a:t>
            </a:r>
            <a:r>
              <a:rPr lang="en-US" sz="3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tertantu</a:t>
            </a:r>
            <a:r>
              <a:rPr lang="en-US" sz="3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yang </a:t>
            </a:r>
            <a:r>
              <a:rPr lang="en-US" sz="32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tidak</a:t>
            </a:r>
            <a:r>
              <a:rPr lang="en-US" sz="3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dapat</a:t>
            </a:r>
            <a:r>
              <a:rPr lang="en-US" sz="3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dipindahkan</a:t>
            </a:r>
            <a:endParaRPr lang="id-ID" sz="32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ts val="1500"/>
              </a:lnSpc>
              <a:spcAft>
                <a:spcPts val="750"/>
              </a:spcAft>
            </a:pPr>
            <a:r>
              <a:rPr lang="en-US" sz="32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id-ID" sz="32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dan</a:t>
            </a:r>
            <a:r>
              <a:rPr lang="en-US" sz="32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tidak</a:t>
            </a:r>
            <a:r>
              <a:rPr lang="en-US" sz="3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dapat</a:t>
            </a:r>
            <a:r>
              <a:rPr lang="en-US" sz="3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dilanggar</a:t>
            </a:r>
            <a:r>
              <a:rPr lang="en-US" sz="3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oleh</a:t>
            </a:r>
            <a:endParaRPr lang="en-US" sz="3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ts val="1500"/>
              </a:lnSpc>
              <a:spcAft>
                <a:spcPts val="750"/>
              </a:spcAft>
            </a:pPr>
            <a:r>
              <a:rPr lang="en-US" sz="3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id-ID" sz="32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kekuasaan</a:t>
            </a:r>
            <a:r>
              <a:rPr lang="en-US" sz="32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manapun</a:t>
            </a:r>
            <a:r>
              <a:rPr lang="en-US" sz="3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endParaRPr lang="id-ID" dirty="0"/>
          </a:p>
        </p:txBody>
      </p:sp>
    </p:spTree>
    <p:extLst>
      <p:ext uri="{BB962C8B-B14F-4D97-AF65-F5344CB8AC3E}">
        <p14:creationId xmlns:p14="http://schemas.microsoft.com/office/powerpoint/2010/main" xmlns="" val="22694128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553" y="213757"/>
            <a:ext cx="10375059" cy="755306"/>
          </a:xfrm>
        </p:spPr>
        <p:txBody>
          <a:bodyPr>
            <a:normAutofit/>
          </a:bodyPr>
          <a:lstStyle/>
          <a:p>
            <a:pPr algn="ctr"/>
            <a:r>
              <a:rPr lang="en-US" dirty="0" smtClean="0">
                <a:latin typeface="Times New Roman" panose="02020603050405020304" pitchFamily="18" charset="0"/>
                <a:cs typeface="Times New Roman" panose="02020603050405020304" pitchFamily="18" charset="0"/>
              </a:rPr>
              <a:t>CIRI NEGARA PANCASILA</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411941" y="1163782"/>
            <a:ext cx="10092671" cy="5391397"/>
          </a:xfrm>
        </p:spPr>
        <p:txBody>
          <a:bodyPr>
            <a:noAutofit/>
          </a:bodyPr>
          <a:lstStyle/>
          <a:p>
            <a:pPr>
              <a:lnSpc>
                <a:spcPts val="1500"/>
              </a:lnSpc>
              <a:spcAft>
                <a:spcPts val="750"/>
              </a:spcAft>
            </a:pPr>
            <a:r>
              <a:rPr lang="en-US" sz="2000" b="1"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Ketuhanan</a:t>
            </a:r>
            <a:r>
              <a:rPr lang="en-US" sz="2000" b="1"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b="1"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Religiusitas</a:t>
            </a:r>
            <a:r>
              <a:rPr lang="en-US" sz="2000" b="1"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a:t>
            </a:r>
          </a:p>
          <a:p>
            <a:pPr marL="0" indent="0">
              <a:lnSpc>
                <a:spcPts val="1500"/>
              </a:lnSpc>
              <a:spcAft>
                <a:spcPts val="750"/>
              </a:spcAft>
              <a:buNone/>
            </a:pP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r>
            <a:b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b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Nilai</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religius</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yaitu</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nilai</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yang </a:t>
            </a: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terkait</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dengan</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keterikatan</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individu</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dengan</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suatu</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hal</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endParaRPr lang="en-US" sz="20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endParaRPr>
          </a:p>
          <a:p>
            <a:pPr marL="0" indent="0">
              <a:lnSpc>
                <a:spcPts val="1500"/>
              </a:lnSpc>
              <a:spcAft>
                <a:spcPts val="750"/>
              </a:spcAft>
              <a:buNone/>
            </a:pPr>
            <a:r>
              <a:rPr lang="en-US" sz="20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yang </a:t>
            </a: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dianggapnya</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mempunyai</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kemampuan</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sakral</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suci</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agung</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dan</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mulia</a:t>
            </a:r>
            <a:r>
              <a:rPr lang="en-US" sz="20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a:t>
            </a:r>
            <a:endParaRPr lang="id-ID" sz="20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endParaRPr>
          </a:p>
          <a:p>
            <a:pPr marL="0" indent="0">
              <a:lnSpc>
                <a:spcPts val="1500"/>
              </a:lnSpc>
              <a:spcAft>
                <a:spcPts val="750"/>
              </a:spcAft>
              <a:buNone/>
            </a:pPr>
            <a:endParaRPr lang="en-US" sz="20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a:lnSpc>
                <a:spcPts val="1500"/>
              </a:lnSpc>
              <a:spcAft>
                <a:spcPts val="750"/>
              </a:spcAft>
            </a:pPr>
            <a:r>
              <a:rPr lang="en-US" sz="2000" b="1"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b="1"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Kemanusiaan</a:t>
            </a:r>
            <a:r>
              <a:rPr lang="en-US" sz="2000" b="1"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b="1"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Moralitas</a:t>
            </a:r>
            <a:r>
              <a:rPr lang="en-US" sz="2000" b="1"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a:t>
            </a:r>
          </a:p>
          <a:p>
            <a:pPr marL="0" indent="0">
              <a:lnSpc>
                <a:spcPts val="1500"/>
              </a:lnSpc>
              <a:spcAft>
                <a:spcPts val="750"/>
              </a:spcAft>
              <a:buNone/>
            </a:pPr>
            <a:r>
              <a:rPr lang="en-US" sz="20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r>
            <a:br>
              <a:rPr lang="en-US" sz="20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br>
            <a:r>
              <a:rPr lang="en-US" sz="2000" dirty="0" err="1"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Kemanusiaan</a:t>
            </a:r>
            <a:r>
              <a:rPr lang="en-US" sz="20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yang </a:t>
            </a: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adil</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dan</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beradab</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yaitu</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pembentukan</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satu</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kesadaran</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perihal</a:t>
            </a:r>
            <a:endParaRPr lang="en-US" sz="20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endParaRPr>
          </a:p>
          <a:p>
            <a:pPr marL="0" indent="0">
              <a:lnSpc>
                <a:spcPts val="1500"/>
              </a:lnSpc>
              <a:spcAft>
                <a:spcPts val="750"/>
              </a:spcAft>
              <a:buNone/>
            </a:pPr>
            <a:r>
              <a:rPr lang="en-US" sz="20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kedisiplinan</a:t>
            </a:r>
            <a:r>
              <a:rPr lang="en-US" sz="20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jadi</a:t>
            </a:r>
            <a:r>
              <a:rPr lang="en-US" sz="20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asas</a:t>
            </a:r>
            <a:r>
              <a:rPr lang="en-US" sz="20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kehidupan</a:t>
            </a:r>
            <a:r>
              <a:rPr lang="en-US" sz="20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karena</a:t>
            </a:r>
            <a:r>
              <a:rPr lang="en-US" sz="20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tiap-tiap</a:t>
            </a:r>
            <a:r>
              <a:rPr lang="en-US" sz="20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manusia</a:t>
            </a:r>
            <a:r>
              <a:rPr lang="en-US" sz="20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memiliki</a:t>
            </a:r>
            <a:r>
              <a:rPr lang="en-US" sz="20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potensi</a:t>
            </a:r>
            <a:r>
              <a:rPr lang="en-US" sz="20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untuk</a:t>
            </a:r>
            <a:endParaRPr lang="en-US" sz="20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endParaRPr>
          </a:p>
          <a:p>
            <a:pPr marL="0" indent="0">
              <a:lnSpc>
                <a:spcPts val="1500"/>
              </a:lnSpc>
              <a:spcAft>
                <a:spcPts val="750"/>
              </a:spcAft>
              <a:buNone/>
            </a:pPr>
            <a:r>
              <a:rPr lang="en-US" sz="20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jadi</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manusia</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prima, </a:t>
            </a: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yakni</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manusia</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yang </a:t>
            </a: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beradab</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a:t>
            </a:r>
            <a:endParaRPr lang="en-US" sz="20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a:lnSpc>
                <a:spcPts val="1500"/>
              </a:lnSpc>
              <a:spcAft>
                <a:spcPts val="750"/>
              </a:spcAft>
            </a:pPr>
            <a:endParaRPr lang="id-ID" sz="2000" b="1"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endParaRPr>
          </a:p>
          <a:p>
            <a:pPr>
              <a:lnSpc>
                <a:spcPts val="1500"/>
              </a:lnSpc>
              <a:spcAft>
                <a:spcPts val="750"/>
              </a:spcAft>
            </a:pPr>
            <a:r>
              <a:rPr lang="en-US" sz="2000" b="1"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b="1"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Persatuan</a:t>
            </a:r>
            <a:r>
              <a:rPr lang="en-US" sz="2000" b="1"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b="1"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Kebangsaan</a:t>
            </a:r>
            <a:r>
              <a:rPr lang="en-US" sz="2000" b="1"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b="1" dirty="0" err="1"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indonesia</a:t>
            </a:r>
            <a:endParaRPr lang="en-US" sz="2000" b="1"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endParaRPr>
          </a:p>
          <a:p>
            <a:pPr marL="0" indent="0">
              <a:lnSpc>
                <a:spcPts val="1500"/>
              </a:lnSpc>
              <a:spcAft>
                <a:spcPts val="750"/>
              </a:spcAft>
              <a:buNone/>
            </a:pP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r>
            <a:b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b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Persatuan</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yaitu</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paduan</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yang </a:t>
            </a: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terdiri</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atas</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bagian-bagian</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kehadiran</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indonesia</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dan</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endParaRPr lang="en-US" sz="20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endParaRPr>
          </a:p>
          <a:p>
            <a:pPr marL="0" indent="0">
              <a:lnSpc>
                <a:spcPts val="1500"/>
              </a:lnSpc>
              <a:spcAft>
                <a:spcPts val="750"/>
              </a:spcAft>
              <a:buNone/>
            </a:pPr>
            <a:r>
              <a:rPr lang="en-US" sz="2000" dirty="0" err="1"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bangsanya</a:t>
            </a:r>
            <a:r>
              <a:rPr lang="en-US" sz="20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di </a:t>
            </a: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muka</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bumi</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ini</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bukan</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hanya</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untuk</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bersengketa</a:t>
            </a:r>
            <a:r>
              <a:rPr lang="en-US" sz="20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a:t>
            </a:r>
            <a:endParaRPr lang="en-US" sz="20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000" dirty="0">
              <a:solidFill>
                <a:schemeClr val="tx1"/>
              </a:solidFill>
            </a:endParaRPr>
          </a:p>
        </p:txBody>
      </p:sp>
    </p:spTree>
    <p:extLst>
      <p:ext uri="{BB962C8B-B14F-4D97-AF65-F5344CB8AC3E}">
        <p14:creationId xmlns:p14="http://schemas.microsoft.com/office/powerpoint/2010/main" xmlns="" val="22572435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712519"/>
            <a:ext cx="8915400" cy="5198703"/>
          </a:xfrm>
        </p:spPr>
        <p:txBody>
          <a:bodyPr>
            <a:normAutofit/>
          </a:bodyPr>
          <a:lstStyle/>
          <a:p>
            <a:pPr>
              <a:lnSpc>
                <a:spcPts val="1500"/>
              </a:lnSpc>
              <a:spcAft>
                <a:spcPts val="750"/>
              </a:spcAft>
            </a:pPr>
            <a:r>
              <a:rPr lang="en-US" sz="2400" b="1"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Permusyawaratan</a:t>
            </a:r>
            <a:r>
              <a:rPr lang="en-US" sz="2400" b="1"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400" b="1"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dan</a:t>
            </a:r>
            <a:r>
              <a:rPr lang="en-US" sz="2400" b="1"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400" b="1"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Perwakilan</a:t>
            </a:r>
            <a:endParaRPr lang="en-US" sz="2400" b="1"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endParaRPr>
          </a:p>
          <a:p>
            <a:pPr marL="0" indent="0">
              <a:lnSpc>
                <a:spcPts val="1500"/>
              </a:lnSpc>
              <a:spcAft>
                <a:spcPts val="750"/>
              </a:spcAft>
              <a:buNone/>
            </a:pPr>
            <a:r>
              <a:rPr lang="en-US" sz="24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r>
            <a:br>
              <a:rPr lang="en-US" sz="24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br>
            <a:r>
              <a:rPr lang="id-ID" sz="24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400" dirty="0" err="1"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Jadi</a:t>
            </a:r>
            <a:r>
              <a:rPr lang="en-US" sz="24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4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makhluk</a:t>
            </a:r>
            <a:r>
              <a:rPr lang="en-US" sz="24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4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sosial</a:t>
            </a:r>
            <a:r>
              <a:rPr lang="en-US" sz="24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4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manusia</a:t>
            </a:r>
            <a:r>
              <a:rPr lang="en-US" sz="24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4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memerlukan</a:t>
            </a:r>
            <a:r>
              <a:rPr lang="en-US" sz="24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4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hidup</a:t>
            </a:r>
            <a:r>
              <a:rPr lang="en-US" sz="24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400" dirty="0" err="1"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berdampingan</a:t>
            </a:r>
            <a:r>
              <a:rPr lang="id-ID" sz="24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endParaRPr lang="id-ID" sz="24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endParaRPr>
          </a:p>
          <a:p>
            <a:pPr marL="0" indent="0">
              <a:lnSpc>
                <a:spcPts val="1500"/>
              </a:lnSpc>
              <a:spcAft>
                <a:spcPts val="750"/>
              </a:spcAft>
              <a:buNone/>
            </a:pPr>
            <a:r>
              <a:rPr lang="id-ID" sz="24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400" dirty="0" err="1"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dengan</a:t>
            </a:r>
            <a:r>
              <a:rPr lang="en-US" sz="24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4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orang lain, </a:t>
            </a:r>
            <a:r>
              <a:rPr lang="en-US" sz="2400" dirty="0" err="1"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didalam</a:t>
            </a:r>
            <a:r>
              <a:rPr lang="en-US" sz="24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4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interaksi</a:t>
            </a:r>
            <a:r>
              <a:rPr lang="en-US" sz="24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4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itu</a:t>
            </a:r>
            <a:r>
              <a:rPr lang="en-US" sz="24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4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umumnya</a:t>
            </a:r>
            <a:r>
              <a:rPr lang="en-US" sz="24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400" dirty="0" err="1"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terjadi</a:t>
            </a:r>
            <a:endParaRPr lang="id-ID" sz="24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endParaRPr>
          </a:p>
          <a:p>
            <a:pPr marL="0" indent="0">
              <a:lnSpc>
                <a:spcPts val="1500"/>
              </a:lnSpc>
              <a:spcAft>
                <a:spcPts val="750"/>
              </a:spcAft>
              <a:buNone/>
            </a:pPr>
            <a:r>
              <a:rPr lang="en-US" sz="24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4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kesepakatan</a:t>
            </a:r>
            <a:r>
              <a:rPr lang="en-US" sz="24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4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dan</a:t>
            </a:r>
            <a:r>
              <a:rPr lang="en-US" sz="24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4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saling</a:t>
            </a:r>
            <a:r>
              <a:rPr lang="en-US" sz="24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400" dirty="0" err="1"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menghormati</a:t>
            </a:r>
            <a:r>
              <a:rPr lang="en-US" sz="24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4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satu</a:t>
            </a:r>
            <a:r>
              <a:rPr lang="en-US" sz="24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400" dirty="0" err="1"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sama</a:t>
            </a:r>
            <a:r>
              <a:rPr lang="en-US" sz="24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4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lain </a:t>
            </a:r>
            <a:r>
              <a:rPr lang="en-US" sz="24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atas</a:t>
            </a:r>
            <a:r>
              <a:rPr lang="en-US" sz="24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endParaRPr lang="id-ID" sz="24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endParaRPr>
          </a:p>
          <a:p>
            <a:pPr marL="0" indent="0">
              <a:lnSpc>
                <a:spcPts val="1500"/>
              </a:lnSpc>
              <a:spcAft>
                <a:spcPts val="750"/>
              </a:spcAft>
              <a:buNone/>
            </a:pPr>
            <a:r>
              <a:rPr lang="id-ID" sz="24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4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basic </a:t>
            </a:r>
            <a:r>
              <a:rPr lang="en-US" sz="24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tujuan</a:t>
            </a:r>
            <a:r>
              <a:rPr lang="en-US" sz="24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4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dan</a:t>
            </a:r>
            <a:r>
              <a:rPr lang="en-US" sz="24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4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keperluan</a:t>
            </a:r>
            <a:r>
              <a:rPr lang="en-US" sz="24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4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berbarengan</a:t>
            </a:r>
            <a:r>
              <a:rPr lang="en-US" sz="24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a:t>
            </a: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a:lnSpc>
                <a:spcPts val="1500"/>
              </a:lnSpc>
              <a:spcAft>
                <a:spcPts val="750"/>
              </a:spcAft>
            </a:pPr>
            <a:endParaRPr lang="id-ID" sz="2400" b="1"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endParaRPr>
          </a:p>
          <a:p>
            <a:pPr>
              <a:lnSpc>
                <a:spcPts val="1500"/>
              </a:lnSpc>
              <a:spcAft>
                <a:spcPts val="750"/>
              </a:spcAft>
            </a:pPr>
            <a:r>
              <a:rPr lang="en-US" sz="2400" b="1" dirty="0" err="1"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Keadilan</a:t>
            </a:r>
            <a:r>
              <a:rPr lang="en-US" sz="2400" b="1"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400" b="1" dirty="0" err="1"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Sosial</a:t>
            </a:r>
            <a:endParaRPr lang="id-ID" sz="2400" b="1"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endParaRPr>
          </a:p>
          <a:p>
            <a:pPr marL="0" indent="0">
              <a:lnSpc>
                <a:spcPts val="1500"/>
              </a:lnSpc>
              <a:spcAft>
                <a:spcPts val="750"/>
              </a:spcAft>
              <a:buNone/>
            </a:pPr>
            <a:r>
              <a:rPr lang="en-US" sz="24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r>
            <a:br>
              <a:rPr lang="en-US" sz="24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br>
            <a:r>
              <a:rPr lang="en-US" sz="2400" dirty="0" err="1"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Nilai</a:t>
            </a:r>
            <a:r>
              <a:rPr lang="en-US" sz="24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400" dirty="0" err="1"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keadilan</a:t>
            </a:r>
            <a:r>
              <a:rPr lang="en-US" sz="24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400" dirty="0" err="1"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yaitu</a:t>
            </a:r>
            <a:r>
              <a:rPr lang="en-US" sz="24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400" dirty="0" err="1"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nilai</a:t>
            </a:r>
            <a:r>
              <a:rPr lang="en-US" sz="24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yang </a:t>
            </a:r>
            <a:r>
              <a:rPr lang="en-US" sz="2400" dirty="0" err="1"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menjunjung</a:t>
            </a:r>
            <a:r>
              <a:rPr lang="en-US" sz="24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400" dirty="0" err="1"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norma</a:t>
            </a:r>
            <a:r>
              <a:rPr lang="en-US" sz="24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400" dirty="0" err="1"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menurut</a:t>
            </a:r>
            <a:r>
              <a:rPr lang="en-US" sz="24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id-ID" sz="24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p>
          <a:p>
            <a:pPr marL="0" indent="0">
              <a:lnSpc>
                <a:spcPts val="1500"/>
              </a:lnSpc>
              <a:spcAft>
                <a:spcPts val="750"/>
              </a:spcAft>
              <a:buNone/>
            </a:pPr>
            <a:r>
              <a:rPr lang="en-US" sz="2400" dirty="0" err="1"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ketidak</a:t>
            </a:r>
            <a:r>
              <a:rPr lang="en-US" sz="24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400" dirty="0" err="1"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berpihakkan</a:t>
            </a:r>
            <a:r>
              <a:rPr lang="en-US" sz="24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400" dirty="0" err="1"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keseimbangan</a:t>
            </a:r>
            <a:r>
              <a:rPr lang="en-US" sz="24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4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dan</a:t>
            </a:r>
            <a:r>
              <a:rPr lang="en-US" sz="24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4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pemerataan</a:t>
            </a:r>
            <a:r>
              <a:rPr lang="en-US" sz="24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4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terhadap</a:t>
            </a:r>
            <a:r>
              <a:rPr lang="en-US" sz="24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endParaRPr lang="id-ID" sz="24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endParaRPr>
          </a:p>
          <a:p>
            <a:pPr marL="0" indent="0">
              <a:lnSpc>
                <a:spcPts val="1500"/>
              </a:lnSpc>
              <a:spcAft>
                <a:spcPts val="750"/>
              </a:spcAft>
              <a:buNone/>
            </a:pPr>
            <a:r>
              <a:rPr lang="en-US" sz="2400" dirty="0" err="1"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satu</a:t>
            </a:r>
            <a:r>
              <a:rPr lang="en-US" sz="2400" dirty="0" smtClean="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r>
              <a:rPr lang="en-US" sz="2400" dirty="0" err="1">
                <a:solidFill>
                  <a:schemeClr val="tx1"/>
                </a:solidFill>
                <a:latin typeface="Helvetica" panose="020B0604020202020204" pitchFamily="34" charset="0"/>
                <a:ea typeface="Times New Roman" panose="02020603050405020304" pitchFamily="18" charset="0"/>
                <a:cs typeface="Times New Roman" panose="02020603050405020304" pitchFamily="18" charset="0"/>
              </a:rPr>
              <a:t>perihal</a:t>
            </a:r>
            <a:r>
              <a:rPr lang="en-US" sz="2400"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a:t>
            </a: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p>
          <a:p>
            <a:endParaRPr lang="en-US" sz="2400" dirty="0">
              <a:solidFill>
                <a:schemeClr val="tx1"/>
              </a:solidFill>
            </a:endParaRPr>
          </a:p>
        </p:txBody>
      </p:sp>
    </p:spTree>
    <p:extLst>
      <p:ext uri="{BB962C8B-B14F-4D97-AF65-F5344CB8AC3E}">
        <p14:creationId xmlns:p14="http://schemas.microsoft.com/office/powerpoint/2010/main" xmlns="" val="979930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anose="02020603050405020304" pitchFamily="18" charset="0"/>
                <a:cs typeface="Times New Roman" panose="02020603050405020304" pitchFamily="18" charset="0"/>
              </a:rPr>
              <a:t>PENGERTIAN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589212" y="1904999"/>
            <a:ext cx="8157957" cy="4953001"/>
          </a:xfrm>
        </p:spPr>
        <p:txBody>
          <a:bodyPr>
            <a:noAutofit/>
          </a:bodyPr>
          <a:lstStyle/>
          <a:p>
            <a:pPr algn="just">
              <a:buClrTx/>
              <a:buFont typeface="Wingdings" panose="05000000000000000000" pitchFamily="2" charset="2"/>
              <a:buChar char="q"/>
            </a:pPr>
            <a:r>
              <a:rPr lang="id-ID" sz="3600" dirty="0">
                <a:solidFill>
                  <a:schemeClr val="tx1"/>
                </a:solidFill>
                <a:latin typeface="Times New Roman" panose="02020603050405020304" pitchFamily="18" charset="0"/>
                <a:cs typeface="Times New Roman" panose="02020603050405020304" pitchFamily="18" charset="0"/>
              </a:rPr>
              <a:t>Ideologi adalah seperangkat ide asasi tentang manusia dan seluruh realitas yang dijadikan pedoman dan cita-cita hidup</a:t>
            </a:r>
            <a:r>
              <a:rPr lang="id-ID" sz="3600" dirty="0" smtClean="0">
                <a:solidFill>
                  <a:schemeClr val="tx1"/>
                </a:solidFill>
                <a:latin typeface="Times New Roman" panose="02020603050405020304" pitchFamily="18" charset="0"/>
                <a:cs typeface="Times New Roman" panose="02020603050405020304" pitchFamily="18" charset="0"/>
              </a:rPr>
              <a:t>.</a:t>
            </a:r>
          </a:p>
          <a:p>
            <a:pPr algn="just">
              <a:buClrTx/>
              <a:buFont typeface="Wingdings" panose="05000000000000000000" pitchFamily="2" charset="2"/>
              <a:buChar char="q"/>
            </a:pPr>
            <a:r>
              <a:rPr lang="id-ID" sz="3600" dirty="0" smtClean="0">
                <a:solidFill>
                  <a:schemeClr val="tx1"/>
                </a:solidFill>
                <a:latin typeface="Times New Roman" panose="02020603050405020304" pitchFamily="18" charset="0"/>
                <a:cs typeface="Times New Roman" panose="02020603050405020304" pitchFamily="18" charset="0"/>
              </a:rPr>
              <a:t>Ideologi </a:t>
            </a:r>
            <a:r>
              <a:rPr lang="id-ID" sz="3600" dirty="0">
                <a:solidFill>
                  <a:schemeClr val="tx1"/>
                </a:solidFill>
                <a:latin typeface="Times New Roman" panose="02020603050405020304" pitchFamily="18" charset="0"/>
                <a:cs typeface="Times New Roman" panose="02020603050405020304" pitchFamily="18" charset="0"/>
              </a:rPr>
              <a:t>terbagi dua yaitu ideologi secara fungsional dan ideologi secara struktural</a:t>
            </a:r>
            <a:r>
              <a:rPr lang="id-ID" sz="2800" dirty="0" smtClean="0">
                <a:solidFill>
                  <a:schemeClr val="tx1"/>
                </a:solidFill>
                <a:latin typeface="Times New Roman" panose="02020603050405020304" pitchFamily="18" charset="0"/>
                <a:cs typeface="Times New Roman" panose="02020603050405020304" pitchFamily="18" charset="0"/>
              </a:rPr>
              <a:t>.</a:t>
            </a:r>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661819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389964"/>
            <a:ext cx="8911687" cy="1075765"/>
          </a:xfrm>
        </p:spPr>
        <p:txBody>
          <a:bodyPr/>
          <a:lstStyle/>
          <a:p>
            <a:pPr algn="ctr"/>
            <a:r>
              <a:rPr lang="en-US" b="1" dirty="0" smtClean="0">
                <a:latin typeface="Times New Roman" panose="02020603050405020304" pitchFamily="18" charset="0"/>
                <a:cs typeface="Times New Roman" panose="02020603050405020304" pitchFamily="18" charset="0"/>
              </a:rPr>
              <a:t>CIRI NEGARA KOMUNIS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589212" y="1465729"/>
            <a:ext cx="8915400" cy="5257799"/>
          </a:xfrm>
        </p:spPr>
        <p:txBody>
          <a:bodyPr>
            <a:normAutofit/>
          </a:bodyPr>
          <a:lstStyle/>
          <a:p>
            <a:pPr marL="0" indent="0" algn="just">
              <a:lnSpc>
                <a:spcPts val="1500"/>
              </a:lnSpc>
              <a:spcAft>
                <a:spcPts val="750"/>
              </a:spcAft>
              <a:buNone/>
            </a:pPr>
            <a:r>
              <a:rPr lang="en-US" sz="2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Komunisme</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adalah</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salah</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satu</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ideologi</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di </a:t>
            </a:r>
            <a:r>
              <a:rPr lang="en-US" sz="2400" dirty="0" err="1"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dunia</a:t>
            </a:r>
            <a:endParaRPr lang="en-US" sz="2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ts val="1500"/>
              </a:lnSpc>
              <a:spcAft>
                <a:spcPts val="750"/>
              </a:spcAft>
              <a:buNone/>
            </a:pP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Komunisme</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sebagai</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anti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kapitalisme</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menggunakan</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sistem</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ts val="1500"/>
              </a:lnSpc>
              <a:spcAft>
                <a:spcPts val="750"/>
              </a:spcAft>
              <a:buNone/>
            </a:pPr>
            <a:r>
              <a:rPr lang="id-ID" sz="2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sosialisme</a:t>
            </a:r>
            <a:r>
              <a:rPr lang="en-US" sz="2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sebagai</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alat</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kekuasaan</a:t>
            </a:r>
            <a:endParaRPr lang="en-US" sz="2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ts val="1500"/>
              </a:lnSpc>
              <a:spcAft>
                <a:spcPts val="750"/>
              </a:spcAft>
              <a:buNone/>
            </a:pP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Prinsip</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semua</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adalah</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milik</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rakyat</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dan</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dikuasai</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oleh</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negara</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untuk</a:t>
            </a:r>
            <a:endParaRPr lang="en-US" sz="2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ts val="1500"/>
              </a:lnSpc>
              <a:spcAft>
                <a:spcPts val="750"/>
              </a:spcAft>
              <a:buNone/>
            </a:pPr>
            <a:r>
              <a:rPr lang="id-ID" sz="2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kemakmuran</a:t>
            </a:r>
            <a:r>
              <a:rPr lang="en-US" sz="2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rakyat</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secara</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merata</a:t>
            </a:r>
            <a:endParaRPr lang="en-US" sz="2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ts val="1500"/>
              </a:lnSpc>
              <a:spcAft>
                <a:spcPts val="750"/>
              </a:spcAft>
              <a:buNone/>
            </a:pP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Komunisme</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sangat</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membatasi</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demokrasi</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pada</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rakyatnya</a:t>
            </a:r>
            <a:endParaRPr lang="en-US" sz="2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ts val="1500"/>
              </a:lnSpc>
              <a:spcAft>
                <a:spcPts val="750"/>
              </a:spcAft>
              <a:buNone/>
            </a:pP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komunisme</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juga</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disebut</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anti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liberalisme</a:t>
            </a:r>
            <a:r>
              <a:rPr lang="en-US" sz="2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t>
            </a:r>
          </a:p>
          <a:p>
            <a:pPr marL="0" indent="0" algn="just">
              <a:lnSpc>
                <a:spcPts val="1500"/>
              </a:lnSpc>
              <a:spcAft>
                <a:spcPts val="750"/>
              </a:spcAft>
              <a:buNone/>
            </a:pP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komunisme</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sangat</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membatasi</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agama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pada</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rakyatnya</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dengan</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ts val="1500"/>
              </a:lnSpc>
              <a:spcAft>
                <a:spcPts val="750"/>
              </a:spcAft>
              <a:buNone/>
            </a:pPr>
            <a:r>
              <a:rPr lang="id-ID" sz="2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prinsip</a:t>
            </a:r>
            <a:r>
              <a:rPr lang="en-US" sz="2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agama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dianggap</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candu</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yang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membuat</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orang </a:t>
            </a:r>
            <a:r>
              <a:rPr lang="en-US" sz="2400" dirty="0" err="1"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berangan-angan</a:t>
            </a:r>
            <a:endParaRPr lang="en-US" sz="2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ts val="1500"/>
              </a:lnSpc>
              <a:spcAft>
                <a:spcPts val="750"/>
              </a:spcAft>
              <a:buNone/>
            </a:pPr>
            <a:r>
              <a:rPr lang="en-US" sz="2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yang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membatasi</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rakyatnya</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dari</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pemikiran</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yang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rasional</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dan</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nyata</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just"/>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2390748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4" y="1401288"/>
            <a:ext cx="8911687" cy="4975760"/>
          </a:xfrm>
        </p:spPr>
        <p:txBody>
          <a:bodyPr/>
          <a:lstStyle/>
          <a:p>
            <a:pPr marL="571500" indent="-571500">
              <a:buFont typeface="Wingdings" panose="05000000000000000000" pitchFamily="2" charset="2"/>
              <a:buChar char="q"/>
            </a:pPr>
            <a:r>
              <a:rPr lang="id-ID" dirty="0">
                <a:latin typeface="Times New Roman" panose="02020603050405020304" pitchFamily="18" charset="0"/>
                <a:cs typeface="Times New Roman" panose="02020603050405020304" pitchFamily="18" charset="0"/>
              </a:rPr>
              <a:t>Ideologi secara fungsional adalah seperangkat gagasan tentang kebaikan bersama atau tentang masyarakat dan negara yang dianggap paling baik. Ideologi secara fungsional terbagi menjadi dua yaitu ideologi yang doktoriner dan ideologi yang pragmatis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566384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6040" y="1436914"/>
            <a:ext cx="8911687" cy="4963886"/>
          </a:xfrm>
        </p:spPr>
        <p:txBody>
          <a:bodyPr/>
          <a:lstStyle/>
          <a:p>
            <a:pPr marL="571500" indent="-571500">
              <a:buFont typeface="Wingdings" panose="05000000000000000000" pitchFamily="2" charset="2"/>
              <a:buChar char="q"/>
            </a:pPr>
            <a:r>
              <a:rPr lang="en-US" dirty="0" err="1">
                <a:latin typeface="Times New Roman" panose="02020603050405020304" pitchFamily="18" charset="0"/>
                <a:cs typeface="Times New Roman" panose="02020603050405020304" pitchFamily="18" charset="0"/>
              </a:rPr>
              <a:t>Pengertian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Pancasila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Sebagai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Ideologi</a:t>
            </a:r>
            <a:r>
              <a:rPr lang="en-US" dirty="0">
                <a:latin typeface="Times New Roman" panose="02020603050405020304" pitchFamily="18" charset="0"/>
                <a:cs typeface="Times New Roman" panose="02020603050405020304" pitchFamily="18" charset="0"/>
              </a:rPr>
              <a:t> Negara Indonesia </a:t>
            </a:r>
            <a:r>
              <a:rPr lang="en-US" dirty="0" err="1">
                <a:latin typeface="Times New Roman" panose="02020603050405020304" pitchFamily="18" charset="0"/>
                <a:cs typeface="Times New Roman" panose="02020603050405020304" pitchFamily="18" charset="0"/>
              </a:rPr>
              <a:t>adalah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atau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arah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penyelenggaraan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kehidupan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berbangsa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bernegara</a:t>
            </a:r>
            <a:r>
              <a:rPr lang="en-US" dirty="0">
                <a:latin typeface="Times New Roman" panose="02020603050405020304" pitchFamily="18" charset="0"/>
                <a:cs typeface="Times New Roman" panose="02020603050405020304" pitchFamily="18" charset="0"/>
              </a:rPr>
              <a:t> ,di Indonesia </a:t>
            </a:r>
            <a:r>
              <a:rPr lang="en-US" dirty="0" err="1">
                <a:latin typeface="Times New Roman" panose="02020603050405020304" pitchFamily="18" charset="0"/>
                <a:cs typeface="Times New Roman" panose="02020603050405020304" pitchFamily="18" charset="0"/>
              </a:rPr>
              <a:t>ialah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terwujudnya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kehidupan</a:t>
            </a:r>
            <a:r>
              <a:rPr lang="en-US" dirty="0">
                <a:latin typeface="Times New Roman" panose="02020603050405020304" pitchFamily="18" charset="0"/>
                <a:cs typeface="Times New Roman" panose="02020603050405020304" pitchFamily="18" charset="0"/>
              </a:rPr>
              <a:t> yang </a:t>
            </a:r>
            <a:r>
              <a:rPr lang="en-US" dirty="0" err="1">
                <a:latin typeface="Times New Roman" panose="02020603050405020304" pitchFamily="18" charset="0"/>
                <a:cs typeface="Times New Roman" panose="02020603050405020304" pitchFamily="18" charset="0"/>
              </a:rPr>
              <a:t>menjunjung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tinggi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ketuhanan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nilai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kemanusiaan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kesadaran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akan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kesatuan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berkerakyatan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serta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menjunjung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tinggi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nilai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keadilan</a:t>
            </a:r>
            <a:r>
              <a:rPr 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xmlns="" val="2263016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36125" y="1247557"/>
            <a:ext cx="7046026" cy="4876656"/>
          </a:xfrm>
          <a:prstGeom prst="rect">
            <a:avLst/>
          </a:prstGeom>
        </p:spPr>
        <p:txBody>
          <a:bodyPr wrap="square">
            <a:spAutoFit/>
          </a:bodyPr>
          <a:lstStyle/>
          <a:p>
            <a:pPr indent="417830" algn="just">
              <a:lnSpc>
                <a:spcPct val="107000"/>
              </a:lnSpc>
              <a:spcAft>
                <a:spcPts val="800"/>
              </a:spcAft>
            </a:pPr>
            <a:r>
              <a:rPr lang="id-ID"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Ideologi negara dalam arti cita-cita negara atau cita-cita yang menjadi dasar bagi suatu sistem kenegaraan untuk seluruh rakyat dan bangsa yang bersangkutan pada hakikatnya merupakan asas kerokhanian yang memiliki ciri:</a:t>
            </a: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a:p>
            <a:pPr indent="417830" algn="just">
              <a:lnSpc>
                <a:spcPct val="107000"/>
              </a:lnSpc>
              <a:spcAft>
                <a:spcPts val="800"/>
              </a:spcAft>
            </a:pPr>
            <a:r>
              <a:rPr lang="id-ID"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      Mempunyai derajat yang tinggi</a:t>
            </a: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a:p>
            <a:pPr indent="417830" algn="just">
              <a:lnSpc>
                <a:spcPct val="107000"/>
              </a:lnSpc>
              <a:spcAft>
                <a:spcPts val="800"/>
              </a:spcAft>
            </a:pPr>
            <a:r>
              <a:rPr lang="id-ID"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  Mewujudkan suatu asas kerokhanian, pandangan dunia, pedoman hidup, pegangan hidup yang dipelihara</a:t>
            </a:r>
            <a:r>
              <a:rPr lang="id-ID"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8153197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3455"/>
            <a:ext cx="8911687" cy="753035"/>
          </a:xfrm>
        </p:spPr>
        <p:txBody>
          <a:bodyPr>
            <a:normAutofit/>
          </a:bodyPr>
          <a:lstStyle/>
          <a:p>
            <a:pPr algn="ctr"/>
            <a:r>
              <a:rPr lang="en-US" b="1" dirty="0" smtClean="0">
                <a:latin typeface="Times New Roman" panose="02020603050405020304" pitchFamily="18" charset="0"/>
                <a:cs typeface="Times New Roman" panose="02020603050405020304" pitchFamily="18" charset="0"/>
              </a:rPr>
              <a:t>IDEOLOGI</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589212" y="2005882"/>
            <a:ext cx="8915400" cy="5059936"/>
          </a:xfrm>
        </p:spPr>
        <p:txBody>
          <a:bodyPr>
            <a:noAutofit/>
          </a:bodyPr>
          <a:lstStyle/>
          <a:p>
            <a:pPr marL="0" indent="0" algn="just">
              <a:lnSpc>
                <a:spcPts val="1500"/>
              </a:lnSpc>
              <a:spcAft>
                <a:spcPts val="750"/>
              </a:spcAft>
              <a:buNone/>
            </a:pPr>
            <a:r>
              <a:rPr lang="en-US" sz="2400" dirty="0" err="1"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Secara</a:t>
            </a:r>
            <a:r>
              <a:rPr lang="en-US" sz="2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etimologis</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istilah</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hlinkClick r:id="rId2"/>
              </a:rPr>
              <a:t>Ideologi</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berasal</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dari</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kata “</a:t>
            </a:r>
            <a:r>
              <a:rPr lang="en-US" sz="24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idea</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yang</a:t>
            </a:r>
          </a:p>
          <a:p>
            <a:pPr marL="0" indent="0" algn="just">
              <a:lnSpc>
                <a:spcPts val="1500"/>
              </a:lnSpc>
              <a:spcAft>
                <a:spcPts val="750"/>
              </a:spcAft>
              <a:buNone/>
            </a:pPr>
            <a:r>
              <a:rPr lang="en-US" sz="2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berarti</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gagasan</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konsep</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pengertian</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dasar</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cita-cita</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pemikiran</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dan</a:t>
            </a:r>
            <a:endPar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ts val="1500"/>
              </a:lnSpc>
              <a:spcAft>
                <a:spcPts val="750"/>
              </a:spcAft>
              <a:buNone/>
            </a:pPr>
            <a:r>
              <a:rPr lang="en-US" sz="2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kata </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4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logos</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yang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berarti</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ilmu</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Kata “idea”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berasal</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dari</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Bahasa</a:t>
            </a:r>
          </a:p>
          <a:p>
            <a:pPr marL="0" indent="0" algn="just">
              <a:lnSpc>
                <a:spcPts val="1500"/>
              </a:lnSpc>
              <a:spcAft>
                <a:spcPts val="750"/>
              </a:spcAft>
              <a:buNone/>
            </a:pPr>
            <a:r>
              <a:rPr lang="en-US" sz="2400" dirty="0" err="1"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Yunani</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yaitu</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edos</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yang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berarti</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bentuk</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Pengertian</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ideology</a:t>
            </a:r>
          </a:p>
          <a:p>
            <a:pPr marL="0" indent="0" algn="just">
              <a:lnSpc>
                <a:spcPts val="1500"/>
              </a:lnSpc>
              <a:spcAft>
                <a:spcPts val="750"/>
              </a:spcAft>
              <a:buNone/>
            </a:pPr>
            <a:r>
              <a:rPr lang="en-US" sz="2400" dirty="0" err="1"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secara</a:t>
            </a:r>
            <a:r>
              <a:rPr lang="en-US" sz="2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umum</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dapat</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dikatakan</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sebagai</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kumpulan</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gagasan-gagasan</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t>
            </a:r>
          </a:p>
          <a:p>
            <a:pPr marL="0" indent="0" algn="just">
              <a:lnSpc>
                <a:spcPts val="1500"/>
              </a:lnSpc>
              <a:spcAft>
                <a:spcPts val="750"/>
              </a:spcAft>
              <a:buNone/>
            </a:pP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ide-ide,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keyakinan-keyakinan</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kepercayaan-kepercayaan</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yang</a:t>
            </a:r>
          </a:p>
          <a:p>
            <a:pPr marL="0" indent="0" algn="just">
              <a:lnSpc>
                <a:spcPts val="1500"/>
              </a:lnSpc>
              <a:spcAft>
                <a:spcPts val="750"/>
              </a:spcAft>
              <a:buNone/>
            </a:pP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menyeluruh</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dan</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sistematis</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yang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menyangkut</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dan</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mengatur</a:t>
            </a:r>
            <a:endPar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ts val="1500"/>
              </a:lnSpc>
              <a:spcAft>
                <a:spcPts val="750"/>
              </a:spcAft>
              <a:buNone/>
            </a:pP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tingkah</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laku</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sekelompok</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manusia</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tertentu</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dalam</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berbagai</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bidang</a:t>
            </a:r>
            <a:endPar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ts val="1500"/>
              </a:lnSpc>
              <a:spcAft>
                <a:spcPts val="750"/>
              </a:spcAft>
              <a:buNone/>
            </a:pP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kehidupan</a:t>
            </a:r>
            <a:r>
              <a:rPr lang="en-US"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just"/>
            <a:endParaRPr lang="en-US" sz="2400" dirty="0">
              <a:solidFill>
                <a:schemeClr val="tx1"/>
              </a:solidFill>
            </a:endParaRPr>
          </a:p>
        </p:txBody>
      </p:sp>
    </p:spTree>
    <p:extLst>
      <p:ext uri="{BB962C8B-B14F-4D97-AF65-F5344CB8AC3E}">
        <p14:creationId xmlns:p14="http://schemas.microsoft.com/office/powerpoint/2010/main" xmlns="" val="18073900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1255" y="668686"/>
            <a:ext cx="11060859" cy="1568824"/>
          </a:xfrm>
        </p:spPr>
        <p:txBody>
          <a:bodyPr/>
          <a:lstStyle/>
          <a:p>
            <a:pPr algn="ctr"/>
            <a:r>
              <a:rPr lang="en-US" b="1" dirty="0" smtClean="0">
                <a:latin typeface="Times New Roman" panose="02020603050405020304" pitchFamily="18" charset="0"/>
                <a:cs typeface="Times New Roman" panose="02020603050405020304" pitchFamily="18" charset="0"/>
              </a:rPr>
              <a:t>IDEOLOGI</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244436" y="2237510"/>
            <a:ext cx="8324603" cy="5432611"/>
          </a:xfrm>
        </p:spPr>
        <p:txBody>
          <a:bodyPr>
            <a:noAutofit/>
          </a:bodyPr>
          <a:lstStyle/>
          <a:p>
            <a:pPr algn="just">
              <a:buClrTx/>
              <a:buFont typeface="Wingdings" panose="05000000000000000000" pitchFamily="2" charset="2"/>
              <a:buChar char="q"/>
            </a:pP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Pada</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dasarnya</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ideologi</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terbagi</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dua</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bagian</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yaitu</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Ideologi</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Tertutup</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dan</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Ideologi</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Terbuka.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Ideologi</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Tertutup</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merupakan</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suatu</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pemikiran</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tertutup</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Sedangkan</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Ideologi</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Terbuka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merupakan</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suatu</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sistem</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pemikiran</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terbuka</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Ideologi</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tertutup</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dapat</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dikenali</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dari</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beberapa</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ciri</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khasnya</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Ideologi</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itu</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bukan</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cita-cita</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yang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sudah</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hidup</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dalam</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masyarakat</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melainkan</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merupakan</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cita-cita</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suatu</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kelompok</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orang yang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mendasari</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suatu</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program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untuk</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mengubah</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dan</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memperbarui</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masyarakat</a:t>
            </a:r>
            <a:r>
              <a:rPr lang="en-US"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950039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4171" y="1075371"/>
            <a:ext cx="8911687" cy="5016669"/>
          </a:xfrm>
        </p:spPr>
        <p:txBody>
          <a:bodyPr>
            <a:normAutofit fontScale="90000"/>
          </a:bodyPr>
          <a:lstStyle/>
          <a:p>
            <a:pPr marL="571500" indent="-571500">
              <a:buFont typeface="Wingdings" panose="05000000000000000000" pitchFamily="2" charset="2"/>
              <a:buChar char="q"/>
            </a:pP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Sedangkan</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Ideologi</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Terbuka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memiliki</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ciri</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khas</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yaitu</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nilai-nilai</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dan</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cita-citanya</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tidak</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dipaksakan</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dari</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luar</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melainkan</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digali</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dan</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diambil</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dari</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harta</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kekayaan</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rohani</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moral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dan</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budaya</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masyarakat</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sendiri</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Ideologi</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terbuka</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diciptakan</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oleh</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Negara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melainkan</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digali</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dan</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ditemukan</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dalam</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masyarakat</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itu</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sendiri</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Oleh</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karena</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itu</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Ideologi</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terbuka</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merupakan</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milik</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semua</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masyarakat</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dalam</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menemukan</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dirinya</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dan</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kepribadiannya</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dalam</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Ideologi</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tersebut</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
            </a:r>
            <a:br>
              <a:rPr lang="en-US" dirty="0">
                <a:latin typeface="Times New Roman" panose="02020603050405020304" pitchFamily="18" charset="0"/>
                <a:ea typeface="Calibri" panose="020F0502020204030204" pitchFamily="34"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id-ID" dirty="0"/>
          </a:p>
        </p:txBody>
      </p:sp>
    </p:spTree>
    <p:extLst>
      <p:ext uri="{BB962C8B-B14F-4D97-AF65-F5344CB8AC3E}">
        <p14:creationId xmlns:p14="http://schemas.microsoft.com/office/powerpoint/2010/main" xmlns="" val="21132844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6047" y="852709"/>
            <a:ext cx="8911687" cy="1280890"/>
          </a:xfrm>
        </p:spPr>
        <p:txBody>
          <a:bodyPr/>
          <a:lstStyle/>
          <a:p>
            <a:pPr algn="ctr"/>
            <a:r>
              <a:rPr lang="en-US" b="1" dirty="0" smtClean="0"/>
              <a:t>FUNGSI IDEOLOGI</a:t>
            </a:r>
            <a:endParaRPr lang="en-US" b="1" dirty="0"/>
          </a:p>
        </p:txBody>
      </p:sp>
      <p:sp>
        <p:nvSpPr>
          <p:cNvPr id="3" name="Content Placeholder 2"/>
          <p:cNvSpPr>
            <a:spLocks noGrp="1"/>
          </p:cNvSpPr>
          <p:nvPr>
            <p:ph idx="1"/>
          </p:nvPr>
        </p:nvSpPr>
        <p:spPr>
          <a:xfrm>
            <a:off x="2589212" y="2133599"/>
            <a:ext cx="8276710" cy="4421579"/>
          </a:xfrm>
        </p:spPr>
        <p:txBody>
          <a:bodyPr>
            <a:noAutofit/>
          </a:bodyPr>
          <a:lstStyle/>
          <a:p>
            <a:pPr algn="just">
              <a:buClrTx/>
              <a:buFont typeface="Wingdings" panose="05000000000000000000" pitchFamily="2" charset="2"/>
              <a:buChar char="q"/>
            </a:pPr>
            <a:r>
              <a:rPr lang="id-ID" sz="2800" dirty="0" smtClean="0">
                <a:solidFill>
                  <a:schemeClr val="tx1"/>
                </a:solidFill>
                <a:latin typeface="Times New Roman" panose="02020603050405020304" pitchFamily="18" charset="0"/>
                <a:cs typeface="Times New Roman" panose="02020603050405020304" pitchFamily="18" charset="0"/>
              </a:rPr>
              <a:t>Fungsi ideologi adalah membentuk identitas atau ciri kelompok atau bangsa. Ideologi memiliki kecenderungan untuk “memisahkan” kita dari mereka. Ideologi berfungsi mempersatukan sesama kita. Apabila dibandingkan dengan agama, agama juga berfungsi mempersatukan orang dari berbagai pandangan hidup bahkan dari berbagai ideologi.</a:t>
            </a:r>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016743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213</TotalTime>
  <Words>507</Words>
  <Application>Microsoft Office PowerPoint</Application>
  <PresentationFormat>Custom</PresentationFormat>
  <Paragraphs>89</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Wisp</vt:lpstr>
      <vt:lpstr>PANCASILA SEBAGAI IDEOLOGI NEGARA</vt:lpstr>
      <vt:lpstr>PENGERTIAN </vt:lpstr>
      <vt:lpstr>Ideologi secara fungsional adalah seperangkat gagasan tentang kebaikan bersama atau tentang masyarakat dan negara yang dianggap paling baik. Ideologi secara fungsional terbagi menjadi dua yaitu ideologi yang doktoriner dan ideologi yang pragmatis</vt:lpstr>
      <vt:lpstr>Pengertian Pancasila Sebagai Ideologi Negara Indonesia adalah visi atau arah dari penyelenggaraan kehidupan berbangsa dan bernegara ,di Indonesia ialah terwujudnya kehidupan yang menjunjung tinggi ketuhanan, nilai kemanusiaan, kesadaran akan kesatuan, berkerakyatan serta menjunjung tinggi nilai keadilan.</vt:lpstr>
      <vt:lpstr>Slide 5</vt:lpstr>
      <vt:lpstr>IDEOLOGI</vt:lpstr>
      <vt:lpstr>IDEOLOGI</vt:lpstr>
      <vt:lpstr>Sedangkan Ideologi Terbuka memiliki ciri khas yaitu nilai-nilai dan cita-citanya tidak dipaksakan dari luar, melainkan digali dan diambil dari harta kekayaan rohani, moral dan budaya masyarakat sendiri. Ideologi terbuka diciptakan oleh Negara melainkan digali dan ditemukan dalam masyarakat itu sendiri. Oleh karena itu, Ideologi terbuka merupakan milik semua masyarakat dalam menemukan ‘dirinya’ dan ‘kepribadiannya’ dalam Ideologi tersebut.   </vt:lpstr>
      <vt:lpstr>FUNGSI IDEOLOGI</vt:lpstr>
      <vt:lpstr>FUNGSI PANCASILA SEBAGAI IDEOLOGI NEGARA </vt:lpstr>
      <vt:lpstr>Ketetapan bangsa Indonesia mengenai pancasila sebagai ideologi negara tercantum dalam ketetapan MPR No. 18 Tahun 1998 tentang pencabutan dari ketetapan MPR No. 2 tahun 1978 mengenai Pedoman Penghayatan dan Pengamalan Pancasila dan Penetapan tentang Penegasan Pancasila sebagai Dasar Negara. Pada pasal 1 ketetapan MPR tersebut menyatakan bahwa pancasila sebagaimana dimaksud dalam Pembukaan UUD 45 ialah dasar negara dari negara NKRI yang harus dilaksanakan secara konsisten dalam kehidupan bernegara </vt:lpstr>
      <vt:lpstr>LATAR BELAKANG PANCASILA SEBAGAI IDEOLOGI NEGARA </vt:lpstr>
      <vt:lpstr>IDEOLOGI KOMUNIS</vt:lpstr>
      <vt:lpstr>IDEOLOGI PANCASILA</vt:lpstr>
      <vt:lpstr>IDEOLOGI LIBERALISME</vt:lpstr>
      <vt:lpstr>CIRI-CIRI IDEOLOGI LIBERALISME: </vt:lpstr>
      <vt:lpstr>Slide 17</vt:lpstr>
      <vt:lpstr>CIRI NEGARA PANCASILA</vt:lpstr>
      <vt:lpstr>Slide 19</vt:lpstr>
      <vt:lpstr>CIRI NEGARA KOMUNIS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PANCASILA SEBAGAI IDEOLOGI NEGARA</dc:title>
  <dc:creator>ASUS</dc:creator>
  <cp:lastModifiedBy>User</cp:lastModifiedBy>
  <cp:revision>26</cp:revision>
  <dcterms:created xsi:type="dcterms:W3CDTF">2016-03-07T14:05:22Z</dcterms:created>
  <dcterms:modified xsi:type="dcterms:W3CDTF">2020-02-06T01:17:41Z</dcterms:modified>
</cp:coreProperties>
</file>