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BFAB9A9-2579-4913-AA9C-1D0FF34D28E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AE78A7-420B-48DB-BD79-E0F7B77FF7F2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PENELITIAN ADMINISTRATIF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527050"/>
            <a:ext cx="7856538" cy="763588"/>
          </a:xfrm>
        </p:spPr>
        <p:txBody>
          <a:bodyPr/>
          <a:lstStyle/>
          <a:p>
            <a:pPr eaLnBrk="1" hangingPunct="1"/>
            <a:r>
              <a:rPr lang="en-US" dirty="0" smtClean="0"/>
              <a:t>PENELITIAN ADMINISTRATIF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eaLnBrk="1" hangingPunct="1"/>
            <a:r>
              <a:rPr lang="es-ES" dirty="0" err="1" smtClean="0"/>
              <a:t>Mnrt</a:t>
            </a:r>
            <a:r>
              <a:rPr lang="es-ES" dirty="0" smtClean="0"/>
              <a:t> SEMA No.2/1991,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adlh</a:t>
            </a:r>
            <a:r>
              <a:rPr lang="en-US" dirty="0" smtClean="0"/>
              <a:t> </a:t>
            </a:r>
            <a:r>
              <a:rPr lang="en-US" dirty="0" err="1" smtClean="0"/>
              <a:t>Panitera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Panitera</a:t>
            </a:r>
            <a:r>
              <a:rPr lang="en-US" dirty="0" smtClean="0"/>
              <a:t> &amp; </a:t>
            </a:r>
            <a:r>
              <a:rPr lang="en-US" dirty="0" err="1" smtClean="0"/>
              <a:t>Panitera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sv-SE" dirty="0" smtClean="0"/>
              <a:t>nelitian administratif hanya segi formal saja, misalnya segi formal dari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/</a:t>
            </a:r>
            <a:r>
              <a:rPr lang="en-US" dirty="0" err="1" smtClean="0"/>
              <a:t>segi</a:t>
            </a:r>
            <a:r>
              <a:rPr lang="en-US" dirty="0" smtClean="0"/>
              <a:t> formal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btk</a:t>
            </a:r>
            <a:r>
              <a:rPr lang="en-US" dirty="0" smtClean="0"/>
              <a:t> &amp;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sdh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56,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err="1" smtClean="0"/>
              <a:t>Panitera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dalih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. 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sz="quarter" idx="1"/>
          </p:nvPr>
        </p:nvSpPr>
        <p:spPr>
          <a:xfrm>
            <a:off x="0" y="762000"/>
            <a:ext cx="8686800" cy="5562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mtClean="0"/>
              <a:t>Setelah perkara dimasukkan dlm daftar perkara &amp; memperoleh nomor perkara, staf Kepaniteraan membuat resume gugatan sblm diajukan kpd Ka.PTUN yg isi pokoknya: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2500" smtClean="0"/>
              <a:t>Siapa subjek gugatan &amp; apakah Penggugat maju sendiri/diwakili oleh kuasa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2500" smtClean="0"/>
              <a:t>Apa yg mjd objek gugatan &amp; apakah termasuk dlm pengertian KTUN yg memenuhi unsur Pasal 1 butir 3 UUPTUN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2500" smtClean="0"/>
              <a:t>Apa yg mjd alasan gugatan &amp; apakah memenuhi unsur Pasal 53 ayat (2) butir a dan b UUPTUN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2500" smtClean="0"/>
              <a:t>Apa yg mjd petitum/isi gugatan, apakah </a:t>
            </a:r>
            <a:r>
              <a:rPr lang="fi-FI" sz="2500" smtClean="0"/>
              <a:t>hanya pembatalan KTUN atau </a:t>
            </a:r>
            <a:r>
              <a:rPr lang="es-ES" sz="2500" smtClean="0"/>
              <a:t>ditambah tuntutan ganti rugi &amp;/rehabilitasi </a:t>
            </a:r>
            <a:endParaRPr lang="en-US" sz="2500" smtClean="0"/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780338" cy="7635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RAPAT PERMUSYAWARATAN (</a:t>
            </a:r>
            <a:r>
              <a:rPr lang="en-US" i="1" dirty="0" smtClean="0"/>
              <a:t>Dismissal Procedure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610600" cy="51054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z="2500" smtClean="0"/>
              <a:t>Setelah surat gugatan serta resume gugatan diterima Ka.PTUN dari</a:t>
            </a:r>
            <a:r>
              <a:rPr lang="sv-SE" sz="2500" smtClean="0"/>
              <a:t> Panitera, maka oleh Ka.PTUN surat gugatan tsb </a:t>
            </a:r>
            <a:r>
              <a:rPr lang="en-US" sz="2500" smtClean="0"/>
              <a:t>diperiksa dlm rapat permusyawaratan.</a:t>
            </a:r>
          </a:p>
          <a:p>
            <a:pPr eaLnBrk="1" hangingPunct="1"/>
            <a:r>
              <a:rPr lang="en-US" sz="2500" i="1" smtClean="0"/>
              <a:t>Dismissal Procedure = raad kamer</a:t>
            </a:r>
            <a:r>
              <a:rPr lang="en-US" sz="2500" smtClean="0"/>
              <a:t> </a:t>
            </a:r>
            <a:r>
              <a:rPr lang="en-US" sz="2500" i="1" smtClean="0"/>
              <a:t> </a:t>
            </a:r>
            <a:r>
              <a:rPr lang="en-US" sz="2500" smtClean="0">
                <a:sym typeface="Wingdings" pitchFamily="2" charset="2"/>
              </a:rPr>
              <a:t> </a:t>
            </a:r>
            <a:r>
              <a:rPr lang="en-US" sz="2500" smtClean="0"/>
              <a:t>prosedur penyelesaian yg disederhanakan , </a:t>
            </a:r>
            <a:r>
              <a:rPr lang="fi-FI" sz="2500" smtClean="0"/>
              <a:t>dlm pemeriksaan kamar tertutup, dilakukan oleh </a:t>
            </a:r>
            <a:r>
              <a:rPr lang="en-US" sz="2500" smtClean="0"/>
              <a:t>Ka.PTUN tanpa adanya proses antara pihak2 &amp; tanpa dilakukan pemeriksaan di muka umum.</a:t>
            </a:r>
          </a:p>
          <a:p>
            <a:pPr eaLnBrk="1" hangingPunct="1"/>
            <a:r>
              <a:rPr lang="en-US" sz="2500" smtClean="0"/>
              <a:t>Proses ini pd dasarnya mrpkn suatu penanganan yg bersifat inkuisitoir belaka yg merupakan penahapan/fase pendahuluan thdp gugatan yg diajukan</a:t>
            </a:r>
          </a:p>
          <a:p>
            <a:pPr eaLnBrk="1" hangingPunct="1"/>
            <a:r>
              <a:rPr lang="en-US" sz="2500" smtClean="0"/>
              <a:t>Pemeriksaan dismissal dilakukan oleh Ka.PTUN  &amp; ketua dpt juga menunjuk seorg Hakim sebagai raportir  </a:t>
            </a:r>
            <a:endParaRPr lang="en-US" sz="2500" i="1" smtClean="0"/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"/>
            <a:ext cx="8382000" cy="5181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600" smtClean="0"/>
              <a:t>Pasal 62 ayat (1) </a:t>
            </a:r>
            <a:r>
              <a:rPr lang="en-US" sz="2600" smtClean="0">
                <a:sym typeface="Wingdings" pitchFamily="2" charset="2"/>
              </a:rPr>
              <a:t> </a:t>
            </a:r>
            <a:r>
              <a:rPr lang="en-US" sz="2600" smtClean="0"/>
              <a:t>Ka.PTUN berwenang menentukan dgn suatu penetapan (penetapan </a:t>
            </a:r>
            <a:r>
              <a:rPr lang="en-US" sz="2600" i="1" smtClean="0"/>
              <a:t>dismissal</a:t>
            </a:r>
            <a:r>
              <a:rPr lang="en-US" sz="2600" smtClean="0"/>
              <a:t>)</a:t>
            </a:r>
            <a:r>
              <a:rPr lang="en-US" sz="2600" i="1" smtClean="0"/>
              <a:t> </a:t>
            </a:r>
            <a:r>
              <a:rPr lang="en-US" sz="2600" smtClean="0"/>
              <a:t>yg dilengkapi dgn pertimbangan bhw gugatan yg diajukan dinyatakan tdk </a:t>
            </a:r>
            <a:r>
              <a:rPr lang="pt-BR" sz="2600" smtClean="0"/>
              <a:t>diterima/tdk berdasar jika: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pokok gugatan tersebut nyata2 tdk termasuk dlm wewenang pengadilan </a:t>
            </a:r>
            <a:r>
              <a:rPr lang="en-US" smtClean="0">
                <a:sym typeface="Wingdings" pitchFamily="2" charset="2"/>
              </a:rPr>
              <a:t> konsekuensi </a:t>
            </a:r>
            <a:r>
              <a:rPr lang="es-ES" i="1" smtClean="0"/>
              <a:t>niet ontvankelijk verklaard </a:t>
            </a:r>
            <a:r>
              <a:rPr lang="es-ES" smtClean="0"/>
              <a:t> (NO krn cacat formil)</a:t>
            </a:r>
            <a:endParaRPr lang="en-US" smtClean="0"/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syarat2 dlm Pasal 56 tdk dipenuhi Penggugat sekalipun ia telah diberitahu &amp; diperingatkan 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NO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sv-SE" smtClean="0"/>
              <a:t>gugatan tdk didasarkan pd alasan2 yg layak 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apa yg dituntut sebenarnya sdh dipenuhi oleh KTUN yg digugat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gugatan yg diajukan sblm waktunya/telah lewat waktunya  </a:t>
            </a:r>
          </a:p>
          <a:p>
            <a:pPr eaLnBrk="1" hangingPunct="1"/>
            <a:endParaRPr lang="en-US" smtClean="0"/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7856538" cy="763588"/>
          </a:xfrm>
        </p:spPr>
        <p:txBody>
          <a:bodyPr/>
          <a:lstStyle/>
          <a:p>
            <a:pPr eaLnBrk="1" hangingPunct="1"/>
            <a:r>
              <a:rPr lang="en-US" smtClean="0"/>
              <a:t>PEMERIKSAAN PERSIAPAN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8763000" cy="5638800"/>
          </a:xfrm>
        </p:spPr>
        <p:txBody>
          <a:bodyPr>
            <a:normAutofit/>
          </a:bodyPr>
          <a:lstStyle/>
          <a:p>
            <a:pPr eaLnBrk="1" hangingPunct="1"/>
            <a:r>
              <a:rPr lang="en-US" smtClean="0"/>
              <a:t>Pasal 63 ayat (1)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sblm pemeriksaan pokok </a:t>
            </a:r>
            <a:r>
              <a:rPr lang="nn-NO" smtClean="0"/>
              <a:t>sengketa di muka umum dimulai, Majelis Hakim yg telah ditetap</a:t>
            </a:r>
            <a:r>
              <a:rPr lang="en-US" smtClean="0"/>
              <a:t>kan oleh Ka.PTUN, wjb mengadakan pemeriksaan persiapan utk melengkapi gugatan yg kurang jelas/utk mematangkan perkara.</a:t>
            </a:r>
          </a:p>
          <a:p>
            <a:pPr eaLnBrk="1" hangingPunct="1"/>
            <a:r>
              <a:rPr lang="fi-FI" smtClean="0"/>
              <a:t>Pemeriksaan persiapan dpt dilakukan di ru</a:t>
            </a:r>
            <a:r>
              <a:rPr lang="en-US" smtClean="0"/>
              <a:t>angan musyawarah dlm sidang tertutup utk umum/di dlm kamar kerja Hakim tanpa memakai toga.</a:t>
            </a:r>
          </a:p>
          <a:p>
            <a:pPr eaLnBrk="1" hangingPunct="1"/>
            <a:r>
              <a:rPr lang="en-US" smtClean="0"/>
              <a:t>Setelah Hakim merasa gugatan sdh lengkap &amp; sdh memperoleh penjelasan ttg duduk perkaranya, maka Hakim baru </a:t>
            </a:r>
            <a:r>
              <a:rPr lang="nn-NO" smtClean="0"/>
              <a:t>menentukan hari sidang utk memeriksa gugatan di muka umum.</a:t>
            </a:r>
            <a:endParaRPr lang="en-US" smtClean="0"/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533400"/>
            <a:ext cx="8534400" cy="56388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2700" smtClean="0"/>
              <a:t>Dlm pemeriksaan persiapan Hakim (dominus litis) :</a:t>
            </a:r>
          </a:p>
          <a:p>
            <a:pPr eaLnBrk="1" hangingPunct="1"/>
            <a:r>
              <a:rPr lang="en-US" sz="2700" smtClean="0"/>
              <a:t>Wajib memberi nasihat kpd Penggugat utk memperbaiki gugatan &amp; melengkapinya dgn data yg diperlukan dlm jangka waktu 30 hari, </a:t>
            </a:r>
            <a:r>
              <a:rPr lang="es-ES" sz="2700" smtClean="0"/>
              <a:t>apabila dlm jangka waktu penggugat blm menyempurnakan gugatan, maka hakim menyatakan dgn putusan bahwa gugatan tdk dpt diterima. Putusan ini tdk dpt digunakan upaya hukum, ttpi dpt diajukan gugatan baru.</a:t>
            </a:r>
            <a:endParaRPr lang="en-US" sz="2700" smtClean="0"/>
          </a:p>
          <a:p>
            <a:pPr eaLnBrk="1" hangingPunct="1"/>
            <a:r>
              <a:rPr lang="en-US" sz="2700" smtClean="0"/>
              <a:t>Dpt meminta penjelasan kpd Badan/Pejabat TUN ybs demi lengkapnya data yg diperlukan utk gugatan itu dgn tujuan utk mengimbangi &amp; mengatasi kesulitan Penggugat dlm mendapatkan informasi/data yg diperlukan </a:t>
            </a:r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541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PENELITIAN ADMINISTRATIF</vt:lpstr>
      <vt:lpstr>PENELITIAN ADMINISTRATIF</vt:lpstr>
      <vt:lpstr>Slide 3</vt:lpstr>
      <vt:lpstr>RAPAT PERMUSYAWARATAN (Dismissal Procedure)</vt:lpstr>
      <vt:lpstr>Slide 5</vt:lpstr>
      <vt:lpstr>PEMERIKSAAN PERSIAPAN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 ADMINISTRATIF</dc:title>
  <dc:creator>USER</dc:creator>
  <cp:lastModifiedBy>USER</cp:lastModifiedBy>
  <cp:revision>1</cp:revision>
  <dcterms:created xsi:type="dcterms:W3CDTF">2020-11-10T07:03:50Z</dcterms:created>
  <dcterms:modified xsi:type="dcterms:W3CDTF">2020-11-10T07:04:23Z</dcterms:modified>
</cp:coreProperties>
</file>