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8288000" cy="10287000"/>
  <p:notesSz cx="18288000" cy="10287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10286999"/>
                </a:lnTo>
                <a:close/>
              </a:path>
            </a:pathLst>
          </a:custGeom>
          <a:solidFill>
            <a:srgbClr val="5A60F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3416" y="2443843"/>
            <a:ext cx="1322308" cy="86791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3416" y="1028700"/>
            <a:ext cx="1322308" cy="86791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3416" y="3833036"/>
            <a:ext cx="1322308" cy="86791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609114" y="8608116"/>
            <a:ext cx="650184" cy="65018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8700" y="8638166"/>
            <a:ext cx="650183" cy="650183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62812" y="1108229"/>
            <a:ext cx="11562374" cy="1408506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62812" y="2755163"/>
            <a:ext cx="11496471" cy="620809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87559" y="1429642"/>
            <a:ext cx="5312881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10286999"/>
                </a:lnTo>
                <a:close/>
              </a:path>
            </a:pathLst>
          </a:custGeom>
          <a:solidFill>
            <a:srgbClr val="FAB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Verdana" panose="020B0604030504040204"/>
                <a:cs typeface="Verdana" panose="020B060403050404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10286999"/>
                </a:lnTo>
                <a:close/>
              </a:path>
            </a:pathLst>
          </a:custGeom>
          <a:solidFill>
            <a:srgbClr val="43C4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10286999"/>
                </a:lnTo>
                <a:close/>
              </a:path>
            </a:pathLst>
          </a:custGeom>
          <a:solidFill>
            <a:srgbClr val="5A60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30977" y="1304544"/>
            <a:ext cx="6653530" cy="1488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06396" y="3553460"/>
            <a:ext cx="7943850" cy="543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Verdana" panose="020B0604030504040204"/>
                <a:cs typeface="Verdana" panose="020B060403050404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13.png"/><Relationship Id="rId4" Type="http://schemas.openxmlformats.org/officeDocument/2006/relationships/image" Target="../media/image29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8" Type="http://schemas.openxmlformats.org/officeDocument/2006/relationships/image" Target="../media/image43.png"/><Relationship Id="rId7" Type="http://schemas.openxmlformats.org/officeDocument/2006/relationships/image" Target="../media/image42.png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9.png"/><Relationship Id="rId33" Type="http://schemas.openxmlformats.org/officeDocument/2006/relationships/slideLayout" Target="../slideLayouts/slideLayout4.xml"/><Relationship Id="rId32" Type="http://schemas.openxmlformats.org/officeDocument/2006/relationships/image" Target="../media/image65.png"/><Relationship Id="rId31" Type="http://schemas.openxmlformats.org/officeDocument/2006/relationships/image" Target="../media/image64.png"/><Relationship Id="rId30" Type="http://schemas.openxmlformats.org/officeDocument/2006/relationships/image" Target="../media/image63.png"/><Relationship Id="rId3" Type="http://schemas.openxmlformats.org/officeDocument/2006/relationships/image" Target="../media/image39.png"/><Relationship Id="rId29" Type="http://schemas.openxmlformats.org/officeDocument/2006/relationships/image" Target="../media/image62.png"/><Relationship Id="rId28" Type="http://schemas.openxmlformats.org/officeDocument/2006/relationships/image" Target="../media/image61.png"/><Relationship Id="rId27" Type="http://schemas.openxmlformats.org/officeDocument/2006/relationships/image" Target="../media/image60.png"/><Relationship Id="rId26" Type="http://schemas.openxmlformats.org/officeDocument/2006/relationships/image" Target="../media/image59.png"/><Relationship Id="rId25" Type="http://schemas.openxmlformats.org/officeDocument/2006/relationships/image" Target="../media/image31.png"/><Relationship Id="rId24" Type="http://schemas.openxmlformats.org/officeDocument/2006/relationships/image" Target="../media/image58.png"/><Relationship Id="rId23" Type="http://schemas.openxmlformats.org/officeDocument/2006/relationships/image" Target="../media/image57.png"/><Relationship Id="rId22" Type="http://schemas.openxmlformats.org/officeDocument/2006/relationships/image" Target="../media/image56.png"/><Relationship Id="rId21" Type="http://schemas.openxmlformats.org/officeDocument/2006/relationships/image" Target="../media/image55.png"/><Relationship Id="rId20" Type="http://schemas.openxmlformats.org/officeDocument/2006/relationships/image" Target="../media/image54.png"/><Relationship Id="rId2" Type="http://schemas.openxmlformats.org/officeDocument/2006/relationships/image" Target="../media/image38.png"/><Relationship Id="rId19" Type="http://schemas.openxmlformats.org/officeDocument/2006/relationships/image" Target="../media/image53.png"/><Relationship Id="rId18" Type="http://schemas.openxmlformats.org/officeDocument/2006/relationships/image" Target="../media/image52.png"/><Relationship Id="rId17" Type="http://schemas.openxmlformats.org/officeDocument/2006/relationships/image" Target="../media/image51.png"/><Relationship Id="rId16" Type="http://schemas.openxmlformats.org/officeDocument/2006/relationships/image" Target="../media/image50.png"/><Relationship Id="rId15" Type="http://schemas.openxmlformats.org/officeDocument/2006/relationships/image" Target="../media/image49.png"/><Relationship Id="rId14" Type="http://schemas.openxmlformats.org/officeDocument/2006/relationships/image" Target="../media/image48.png"/><Relationship Id="rId13" Type="http://schemas.openxmlformats.org/officeDocument/2006/relationships/image" Target="../media/image20.png"/><Relationship Id="rId12" Type="http://schemas.openxmlformats.org/officeDocument/2006/relationships/image" Target="../media/image47.png"/><Relationship Id="rId11" Type="http://schemas.openxmlformats.org/officeDocument/2006/relationships/image" Target="../media/image46.png"/><Relationship Id="rId10" Type="http://schemas.openxmlformats.org/officeDocument/2006/relationships/image" Target="../media/image45.png"/><Relationship Id="rId1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04689" y="4663868"/>
            <a:ext cx="980376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4800" spc="-10" dirty="0">
                <a:latin typeface="Arial MT"/>
                <a:cs typeface="Arial MT"/>
              </a:rPr>
              <a:t>Kewajiban</a:t>
            </a:r>
            <a:r>
              <a:rPr sz="4800" spc="-45" dirty="0">
                <a:latin typeface="Arial MT"/>
                <a:cs typeface="Arial MT"/>
              </a:rPr>
              <a:t> </a:t>
            </a:r>
            <a:r>
              <a:rPr sz="4800" spc="-5" dirty="0">
                <a:latin typeface="Arial MT"/>
                <a:cs typeface="Arial MT"/>
              </a:rPr>
              <a:t>Negara</a:t>
            </a:r>
            <a:r>
              <a:rPr sz="4800" spc="-35" dirty="0">
                <a:latin typeface="Arial MT"/>
                <a:cs typeface="Arial MT"/>
              </a:rPr>
              <a:t> </a:t>
            </a:r>
            <a:r>
              <a:rPr sz="4800" spc="-5" dirty="0">
                <a:latin typeface="Arial MT"/>
                <a:cs typeface="Arial MT"/>
              </a:rPr>
              <a:t>dalam</a:t>
            </a:r>
            <a:r>
              <a:rPr sz="4800" spc="-35" dirty="0">
                <a:latin typeface="Arial MT"/>
                <a:cs typeface="Arial MT"/>
              </a:rPr>
              <a:t> </a:t>
            </a:r>
            <a:r>
              <a:rPr sz="4800" spc="-5" dirty="0">
                <a:latin typeface="Arial MT"/>
                <a:cs typeface="Arial MT"/>
              </a:rPr>
              <a:t>Hubungan </a:t>
            </a:r>
            <a:r>
              <a:rPr sz="4800" spc="-1320" dirty="0">
                <a:latin typeface="Arial MT"/>
                <a:cs typeface="Arial MT"/>
              </a:rPr>
              <a:t> </a:t>
            </a:r>
            <a:r>
              <a:rPr sz="4800" spc="-10" dirty="0">
                <a:latin typeface="Arial MT"/>
                <a:cs typeface="Arial MT"/>
              </a:rPr>
              <a:t>Internasional </a:t>
            </a:r>
            <a:r>
              <a:rPr sz="4800" spc="-5" dirty="0">
                <a:latin typeface="Arial MT"/>
                <a:cs typeface="Arial MT"/>
              </a:rPr>
              <a:t>dan </a:t>
            </a:r>
            <a:r>
              <a:rPr sz="4800" spc="-10" dirty="0">
                <a:latin typeface="Arial MT"/>
                <a:cs typeface="Arial MT"/>
              </a:rPr>
              <a:t>Isu Perdamaian, </a:t>
            </a:r>
            <a:r>
              <a:rPr sz="4800" spc="-5" dirty="0">
                <a:latin typeface="Arial MT"/>
                <a:cs typeface="Arial MT"/>
              </a:rPr>
              <a:t> </a:t>
            </a:r>
            <a:r>
              <a:rPr sz="4800" spc="-10" dirty="0">
                <a:latin typeface="Arial MT"/>
                <a:cs typeface="Arial MT"/>
              </a:rPr>
              <a:t>Ekonomi,</a:t>
            </a:r>
            <a:r>
              <a:rPr sz="4800" spc="-25" dirty="0">
                <a:latin typeface="Arial MT"/>
                <a:cs typeface="Arial MT"/>
              </a:rPr>
              <a:t> </a:t>
            </a:r>
            <a:r>
              <a:rPr sz="4800" spc="-10" dirty="0">
                <a:latin typeface="Arial MT"/>
                <a:cs typeface="Arial MT"/>
              </a:rPr>
              <a:t>Sosial,</a:t>
            </a:r>
            <a:r>
              <a:rPr sz="4800" spc="-20" dirty="0">
                <a:latin typeface="Arial MT"/>
                <a:cs typeface="Arial MT"/>
              </a:rPr>
              <a:t> </a:t>
            </a:r>
            <a:r>
              <a:rPr sz="4800" spc="-10" dirty="0">
                <a:latin typeface="Arial MT"/>
                <a:cs typeface="Arial MT"/>
              </a:rPr>
              <a:t>Budaya,</a:t>
            </a:r>
            <a:r>
              <a:rPr sz="4800" spc="-20" dirty="0">
                <a:latin typeface="Arial MT"/>
                <a:cs typeface="Arial MT"/>
              </a:rPr>
              <a:t> </a:t>
            </a:r>
            <a:r>
              <a:rPr sz="4800" spc="-5" dirty="0">
                <a:latin typeface="Arial MT"/>
                <a:cs typeface="Arial MT"/>
              </a:rPr>
              <a:t>HAM</a:t>
            </a:r>
            <a:endParaRPr sz="4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6761502" y="1462658"/>
            <a:ext cx="345410" cy="70361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8552" y="3782590"/>
            <a:ext cx="7414895" cy="1896745"/>
          </a:xfrm>
          <a:custGeom>
            <a:avLst/>
            <a:gdLst/>
            <a:ahLst/>
            <a:cxnLst/>
            <a:rect l="l" t="t" r="r" b="b"/>
            <a:pathLst>
              <a:path w="7414895" h="1896745">
                <a:moveTo>
                  <a:pt x="7170016" y="1896401"/>
                </a:moveTo>
                <a:lnTo>
                  <a:pt x="244405" y="1896401"/>
                </a:lnTo>
                <a:lnTo>
                  <a:pt x="204836" y="1891723"/>
                </a:lnTo>
                <a:lnTo>
                  <a:pt x="167273" y="1878182"/>
                </a:lnTo>
                <a:lnTo>
                  <a:pt x="132223" y="1856522"/>
                </a:lnTo>
                <a:lnTo>
                  <a:pt x="100196" y="1827483"/>
                </a:lnTo>
                <a:lnTo>
                  <a:pt x="71700" y="1791808"/>
                </a:lnTo>
                <a:lnTo>
                  <a:pt x="47245" y="1750241"/>
                </a:lnTo>
                <a:lnTo>
                  <a:pt x="27338" y="1703521"/>
                </a:lnTo>
                <a:lnTo>
                  <a:pt x="12489" y="1652392"/>
                </a:lnTo>
                <a:lnTo>
                  <a:pt x="3207" y="1597597"/>
                </a:lnTo>
                <a:lnTo>
                  <a:pt x="0" y="1539876"/>
                </a:lnTo>
                <a:lnTo>
                  <a:pt x="0" y="356525"/>
                </a:lnTo>
                <a:lnTo>
                  <a:pt x="3207" y="298805"/>
                </a:lnTo>
                <a:lnTo>
                  <a:pt x="12489" y="244009"/>
                </a:lnTo>
                <a:lnTo>
                  <a:pt x="27338" y="192880"/>
                </a:lnTo>
                <a:lnTo>
                  <a:pt x="47245" y="146161"/>
                </a:lnTo>
                <a:lnTo>
                  <a:pt x="71700" y="104593"/>
                </a:lnTo>
                <a:lnTo>
                  <a:pt x="100196" y="68918"/>
                </a:lnTo>
                <a:lnTo>
                  <a:pt x="132223" y="39879"/>
                </a:lnTo>
                <a:lnTo>
                  <a:pt x="167273" y="18219"/>
                </a:lnTo>
                <a:lnTo>
                  <a:pt x="204836" y="4678"/>
                </a:lnTo>
                <a:lnTo>
                  <a:pt x="244405" y="0"/>
                </a:lnTo>
                <a:lnTo>
                  <a:pt x="7170016" y="0"/>
                </a:lnTo>
                <a:lnTo>
                  <a:pt x="7209585" y="4678"/>
                </a:lnTo>
                <a:lnTo>
                  <a:pt x="7247148" y="18219"/>
                </a:lnTo>
                <a:lnTo>
                  <a:pt x="7282198" y="39879"/>
                </a:lnTo>
                <a:lnTo>
                  <a:pt x="7314225" y="68918"/>
                </a:lnTo>
                <a:lnTo>
                  <a:pt x="7342720" y="104593"/>
                </a:lnTo>
                <a:lnTo>
                  <a:pt x="7367176" y="146161"/>
                </a:lnTo>
                <a:lnTo>
                  <a:pt x="7387082" y="192880"/>
                </a:lnTo>
                <a:lnTo>
                  <a:pt x="7401931" y="244009"/>
                </a:lnTo>
                <a:lnTo>
                  <a:pt x="7411213" y="298805"/>
                </a:lnTo>
                <a:lnTo>
                  <a:pt x="7414420" y="356525"/>
                </a:lnTo>
                <a:lnTo>
                  <a:pt x="7414420" y="1539876"/>
                </a:lnTo>
                <a:lnTo>
                  <a:pt x="7411213" y="1597597"/>
                </a:lnTo>
                <a:lnTo>
                  <a:pt x="7401931" y="1652392"/>
                </a:lnTo>
                <a:lnTo>
                  <a:pt x="7387082" y="1703521"/>
                </a:lnTo>
                <a:lnTo>
                  <a:pt x="7367176" y="1750241"/>
                </a:lnTo>
                <a:lnTo>
                  <a:pt x="7342720" y="1791808"/>
                </a:lnTo>
                <a:lnTo>
                  <a:pt x="7314225" y="1827483"/>
                </a:lnTo>
                <a:lnTo>
                  <a:pt x="7282198" y="1856522"/>
                </a:lnTo>
                <a:lnTo>
                  <a:pt x="7247148" y="1878182"/>
                </a:lnTo>
                <a:lnTo>
                  <a:pt x="7209585" y="1891723"/>
                </a:lnTo>
                <a:lnTo>
                  <a:pt x="7170016" y="18964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02032" y="3870852"/>
            <a:ext cx="6506845" cy="1007110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200"/>
              </a:spcBef>
              <a:tabLst>
                <a:tab pos="1270635" algn="l"/>
                <a:tab pos="2217420" algn="l"/>
                <a:tab pos="3747770" algn="l"/>
                <a:tab pos="4792345" algn="l"/>
              </a:tabLst>
            </a:pPr>
            <a:r>
              <a:rPr sz="2300" spc="-5" dirty="0">
                <a:latin typeface="Arial MT"/>
                <a:cs typeface="Arial MT"/>
              </a:rPr>
              <a:t>Negar</a:t>
            </a:r>
            <a:r>
              <a:rPr sz="2300" dirty="0">
                <a:latin typeface="Arial MT"/>
                <a:cs typeface="Arial MT"/>
              </a:rPr>
              <a:t>a	yang	</a:t>
            </a:r>
            <a:r>
              <a:rPr sz="2300" spc="-5" dirty="0">
                <a:latin typeface="Arial MT"/>
                <a:cs typeface="Arial MT"/>
              </a:rPr>
              <a:t>berdaula</a:t>
            </a:r>
            <a:r>
              <a:rPr sz="2300" dirty="0">
                <a:latin typeface="Arial MT"/>
                <a:cs typeface="Arial MT"/>
              </a:rPr>
              <a:t>t	</a:t>
            </a:r>
            <a:r>
              <a:rPr sz="2300" spc="-5" dirty="0">
                <a:latin typeface="Arial MT"/>
                <a:cs typeface="Arial MT"/>
              </a:rPr>
              <a:t>dapa</a:t>
            </a:r>
            <a:r>
              <a:rPr sz="2300" dirty="0">
                <a:latin typeface="Arial MT"/>
                <a:cs typeface="Arial MT"/>
              </a:rPr>
              <a:t>t	mengadakan</a:t>
            </a:r>
            <a:endParaRPr sz="23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1105"/>
              </a:spcBef>
            </a:pPr>
            <a:r>
              <a:rPr sz="2300" dirty="0">
                <a:latin typeface="Arial MT"/>
                <a:cs typeface="Arial MT"/>
              </a:rPr>
              <a:t>masyarakat</a:t>
            </a:r>
            <a:endParaRPr sz="23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2032" y="4361427"/>
            <a:ext cx="4449445" cy="1007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95"/>
              </a:spcBef>
              <a:tabLst>
                <a:tab pos="1859280" algn="l"/>
                <a:tab pos="3381375" algn="l"/>
              </a:tabLst>
            </a:pPr>
            <a:r>
              <a:rPr sz="2300" spc="-5" dirty="0">
                <a:latin typeface="Arial MT"/>
                <a:cs typeface="Arial MT"/>
              </a:rPr>
              <a:t>hubunga</a:t>
            </a:r>
            <a:r>
              <a:rPr sz="2300" dirty="0">
                <a:latin typeface="Arial MT"/>
                <a:cs typeface="Arial MT"/>
              </a:rPr>
              <a:t>n	</a:t>
            </a:r>
            <a:r>
              <a:rPr sz="2300" spc="-5" dirty="0">
                <a:latin typeface="Arial MT"/>
                <a:cs typeface="Arial MT"/>
              </a:rPr>
              <a:t>denga</a:t>
            </a:r>
            <a:r>
              <a:rPr sz="2300" dirty="0">
                <a:latin typeface="Arial MT"/>
                <a:cs typeface="Arial MT"/>
              </a:rPr>
              <a:t>n	</a:t>
            </a:r>
            <a:r>
              <a:rPr sz="2300" spc="-5" dirty="0">
                <a:latin typeface="Arial MT"/>
                <a:cs typeface="Arial MT"/>
              </a:rPr>
              <a:t>anggota  </a:t>
            </a:r>
            <a:r>
              <a:rPr sz="2300" spc="-5" dirty="0">
                <a:latin typeface="Arial MT"/>
                <a:cs typeface="Arial MT"/>
              </a:rPr>
              <a:t>internasional</a:t>
            </a:r>
            <a:r>
              <a:rPr sz="2300" spc="-10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lainnya.</a:t>
            </a:r>
            <a:endParaRPr sz="2300">
              <a:latin typeface="Arial MT"/>
              <a:cs typeface="Arial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632197" y="3598357"/>
            <a:ext cx="7077709" cy="2427605"/>
          </a:xfrm>
          <a:custGeom>
            <a:avLst/>
            <a:gdLst/>
            <a:ahLst/>
            <a:cxnLst/>
            <a:rect l="l" t="t" r="r" b="b"/>
            <a:pathLst>
              <a:path w="7077709" h="2427604">
                <a:moveTo>
                  <a:pt x="6910584" y="2427564"/>
                </a:moveTo>
                <a:lnTo>
                  <a:pt x="166605" y="2427564"/>
                </a:lnTo>
                <a:lnTo>
                  <a:pt x="133089" y="2421188"/>
                </a:lnTo>
                <a:lnTo>
                  <a:pt x="73547" y="2373999"/>
                </a:lnTo>
                <a:lnTo>
                  <a:pt x="48876" y="2335730"/>
                </a:lnTo>
                <a:lnTo>
                  <a:pt x="28509" y="2289376"/>
                </a:lnTo>
                <a:lnTo>
                  <a:pt x="13122" y="2236210"/>
                </a:lnTo>
                <a:lnTo>
                  <a:pt x="3393" y="2177504"/>
                </a:lnTo>
                <a:lnTo>
                  <a:pt x="0" y="2114530"/>
                </a:lnTo>
                <a:lnTo>
                  <a:pt x="0" y="313034"/>
                </a:lnTo>
                <a:lnTo>
                  <a:pt x="3393" y="250060"/>
                </a:lnTo>
                <a:lnTo>
                  <a:pt x="13122" y="191354"/>
                </a:lnTo>
                <a:lnTo>
                  <a:pt x="28509" y="138187"/>
                </a:lnTo>
                <a:lnTo>
                  <a:pt x="48876" y="91834"/>
                </a:lnTo>
                <a:lnTo>
                  <a:pt x="73547" y="53565"/>
                </a:lnTo>
                <a:lnTo>
                  <a:pt x="101843" y="24655"/>
                </a:lnTo>
                <a:lnTo>
                  <a:pt x="166605" y="0"/>
                </a:lnTo>
                <a:lnTo>
                  <a:pt x="6910585" y="0"/>
                </a:lnTo>
                <a:lnTo>
                  <a:pt x="6975347" y="24655"/>
                </a:lnTo>
                <a:lnTo>
                  <a:pt x="7003643" y="53565"/>
                </a:lnTo>
                <a:lnTo>
                  <a:pt x="7028314" y="91834"/>
                </a:lnTo>
                <a:lnTo>
                  <a:pt x="7048681" y="138187"/>
                </a:lnTo>
                <a:lnTo>
                  <a:pt x="7064068" y="191354"/>
                </a:lnTo>
                <a:lnTo>
                  <a:pt x="7073797" y="250060"/>
                </a:lnTo>
                <a:lnTo>
                  <a:pt x="7077190" y="313034"/>
                </a:lnTo>
                <a:lnTo>
                  <a:pt x="7077190" y="2114530"/>
                </a:lnTo>
                <a:lnTo>
                  <a:pt x="7073797" y="2177504"/>
                </a:lnTo>
                <a:lnTo>
                  <a:pt x="7064068" y="2236210"/>
                </a:lnTo>
                <a:lnTo>
                  <a:pt x="7048681" y="2289376"/>
                </a:lnTo>
                <a:lnTo>
                  <a:pt x="7028314" y="2335730"/>
                </a:lnTo>
                <a:lnTo>
                  <a:pt x="7003643" y="2373999"/>
                </a:lnTo>
                <a:lnTo>
                  <a:pt x="6975347" y="2402909"/>
                </a:lnTo>
                <a:lnTo>
                  <a:pt x="6910584" y="24275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1130675" y="6599259"/>
            <a:ext cx="7732395" cy="2397125"/>
            <a:chOff x="1130675" y="6599259"/>
            <a:chExt cx="7732395" cy="2397125"/>
          </a:xfrm>
        </p:grpSpPr>
        <p:sp>
          <p:nvSpPr>
            <p:cNvPr id="7" name="object 7"/>
            <p:cNvSpPr/>
            <p:nvPr/>
          </p:nvSpPr>
          <p:spPr>
            <a:xfrm>
              <a:off x="1448550" y="6813229"/>
              <a:ext cx="7414895" cy="1939925"/>
            </a:xfrm>
            <a:custGeom>
              <a:avLst/>
              <a:gdLst/>
              <a:ahLst/>
              <a:cxnLst/>
              <a:rect l="l" t="t" r="r" b="b"/>
              <a:pathLst>
                <a:path w="7414895" h="1939925">
                  <a:moveTo>
                    <a:pt x="7170016" y="1939596"/>
                  </a:moveTo>
                  <a:lnTo>
                    <a:pt x="244405" y="1939596"/>
                  </a:lnTo>
                  <a:lnTo>
                    <a:pt x="204836" y="1934811"/>
                  </a:lnTo>
                  <a:lnTo>
                    <a:pt x="167273" y="1920962"/>
                  </a:lnTo>
                  <a:lnTo>
                    <a:pt x="132223" y="1898808"/>
                  </a:lnTo>
                  <a:lnTo>
                    <a:pt x="100196" y="1869108"/>
                  </a:lnTo>
                  <a:lnTo>
                    <a:pt x="71700" y="1832621"/>
                  </a:lnTo>
                  <a:lnTo>
                    <a:pt x="47245" y="1790106"/>
                  </a:lnTo>
                  <a:lnTo>
                    <a:pt x="27338" y="1742322"/>
                  </a:lnTo>
                  <a:lnTo>
                    <a:pt x="12489" y="1690029"/>
                  </a:lnTo>
                  <a:lnTo>
                    <a:pt x="3207" y="1633985"/>
                  </a:lnTo>
                  <a:lnTo>
                    <a:pt x="0" y="1574950"/>
                  </a:lnTo>
                  <a:lnTo>
                    <a:pt x="0" y="364646"/>
                  </a:lnTo>
                  <a:lnTo>
                    <a:pt x="3207" y="305610"/>
                  </a:lnTo>
                  <a:lnTo>
                    <a:pt x="12489" y="249566"/>
                  </a:lnTo>
                  <a:lnTo>
                    <a:pt x="27338" y="197273"/>
                  </a:lnTo>
                  <a:lnTo>
                    <a:pt x="47245" y="149490"/>
                  </a:lnTo>
                  <a:lnTo>
                    <a:pt x="71700" y="106975"/>
                  </a:lnTo>
                  <a:lnTo>
                    <a:pt x="100196" y="70488"/>
                  </a:lnTo>
                  <a:lnTo>
                    <a:pt x="132223" y="40788"/>
                  </a:lnTo>
                  <a:lnTo>
                    <a:pt x="167273" y="18634"/>
                  </a:lnTo>
                  <a:lnTo>
                    <a:pt x="204836" y="4785"/>
                  </a:lnTo>
                  <a:lnTo>
                    <a:pt x="244405" y="0"/>
                  </a:lnTo>
                  <a:lnTo>
                    <a:pt x="7170016" y="0"/>
                  </a:lnTo>
                  <a:lnTo>
                    <a:pt x="7209585" y="4785"/>
                  </a:lnTo>
                  <a:lnTo>
                    <a:pt x="7247148" y="18634"/>
                  </a:lnTo>
                  <a:lnTo>
                    <a:pt x="7282197" y="40788"/>
                  </a:lnTo>
                  <a:lnTo>
                    <a:pt x="7314224" y="70488"/>
                  </a:lnTo>
                  <a:lnTo>
                    <a:pt x="7342719" y="106975"/>
                  </a:lnTo>
                  <a:lnTo>
                    <a:pt x="7367174" y="149490"/>
                  </a:lnTo>
                  <a:lnTo>
                    <a:pt x="7387081" y="197273"/>
                  </a:lnTo>
                  <a:lnTo>
                    <a:pt x="7401929" y="249566"/>
                  </a:lnTo>
                  <a:lnTo>
                    <a:pt x="7411211" y="305610"/>
                  </a:lnTo>
                  <a:lnTo>
                    <a:pt x="7414418" y="364646"/>
                  </a:lnTo>
                  <a:lnTo>
                    <a:pt x="7414418" y="1574950"/>
                  </a:lnTo>
                  <a:lnTo>
                    <a:pt x="7411211" y="1633985"/>
                  </a:lnTo>
                  <a:lnTo>
                    <a:pt x="7401929" y="1690029"/>
                  </a:lnTo>
                  <a:lnTo>
                    <a:pt x="7387081" y="1742322"/>
                  </a:lnTo>
                  <a:lnTo>
                    <a:pt x="7367174" y="1790106"/>
                  </a:lnTo>
                  <a:lnTo>
                    <a:pt x="7342719" y="1832621"/>
                  </a:lnTo>
                  <a:lnTo>
                    <a:pt x="7314224" y="1869108"/>
                  </a:lnTo>
                  <a:lnTo>
                    <a:pt x="7282197" y="1898808"/>
                  </a:lnTo>
                  <a:lnTo>
                    <a:pt x="7247148" y="1920962"/>
                  </a:lnTo>
                  <a:lnTo>
                    <a:pt x="7209585" y="1934811"/>
                  </a:lnTo>
                  <a:lnTo>
                    <a:pt x="7170016" y="19395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30668" y="6599262"/>
              <a:ext cx="760730" cy="2397125"/>
            </a:xfrm>
            <a:custGeom>
              <a:avLst/>
              <a:gdLst/>
              <a:ahLst/>
              <a:cxnLst/>
              <a:rect l="l" t="t" r="r" b="b"/>
              <a:pathLst>
                <a:path w="760730" h="2397125">
                  <a:moveTo>
                    <a:pt x="760679" y="2014626"/>
                  </a:moveTo>
                  <a:lnTo>
                    <a:pt x="757720" y="1966849"/>
                  </a:lnTo>
                  <a:lnTo>
                    <a:pt x="749071" y="1920836"/>
                  </a:lnTo>
                  <a:lnTo>
                    <a:pt x="735101" y="1876933"/>
                  </a:lnTo>
                  <a:lnTo>
                    <a:pt x="716165" y="1835505"/>
                  </a:lnTo>
                  <a:lnTo>
                    <a:pt x="692607" y="1796897"/>
                  </a:lnTo>
                  <a:lnTo>
                    <a:pt x="664781" y="1761490"/>
                  </a:lnTo>
                  <a:lnTo>
                    <a:pt x="633044" y="1729613"/>
                  </a:lnTo>
                  <a:lnTo>
                    <a:pt x="597750" y="1701622"/>
                  </a:lnTo>
                  <a:lnTo>
                    <a:pt x="559257" y="1677885"/>
                  </a:lnTo>
                  <a:lnTo>
                    <a:pt x="517918" y="1658759"/>
                  </a:lnTo>
                  <a:lnTo>
                    <a:pt x="474078" y="1644599"/>
                  </a:lnTo>
                  <a:lnTo>
                    <a:pt x="428104" y="1635760"/>
                  </a:lnTo>
                  <a:lnTo>
                    <a:pt x="380339" y="1632585"/>
                  </a:lnTo>
                  <a:lnTo>
                    <a:pt x="332574" y="1635760"/>
                  </a:lnTo>
                  <a:lnTo>
                    <a:pt x="286600" y="1644599"/>
                  </a:lnTo>
                  <a:lnTo>
                    <a:pt x="242760" y="1658759"/>
                  </a:lnTo>
                  <a:lnTo>
                    <a:pt x="201422" y="1677885"/>
                  </a:lnTo>
                  <a:lnTo>
                    <a:pt x="162928" y="1701622"/>
                  </a:lnTo>
                  <a:lnTo>
                    <a:pt x="127635" y="1729613"/>
                  </a:lnTo>
                  <a:lnTo>
                    <a:pt x="95897" y="1761490"/>
                  </a:lnTo>
                  <a:lnTo>
                    <a:pt x="68072" y="1796897"/>
                  </a:lnTo>
                  <a:lnTo>
                    <a:pt x="44513" y="1835505"/>
                  </a:lnTo>
                  <a:lnTo>
                    <a:pt x="25565" y="1876933"/>
                  </a:lnTo>
                  <a:lnTo>
                    <a:pt x="11595" y="1920836"/>
                  </a:lnTo>
                  <a:lnTo>
                    <a:pt x="2959" y="1966849"/>
                  </a:lnTo>
                  <a:lnTo>
                    <a:pt x="0" y="2014626"/>
                  </a:lnTo>
                  <a:lnTo>
                    <a:pt x="2959" y="2062403"/>
                  </a:lnTo>
                  <a:lnTo>
                    <a:pt x="11595" y="2108416"/>
                  </a:lnTo>
                  <a:lnTo>
                    <a:pt x="25565" y="2152319"/>
                  </a:lnTo>
                  <a:lnTo>
                    <a:pt x="44513" y="2193747"/>
                  </a:lnTo>
                  <a:lnTo>
                    <a:pt x="68072" y="2232342"/>
                  </a:lnTo>
                  <a:lnTo>
                    <a:pt x="95897" y="2267762"/>
                  </a:lnTo>
                  <a:lnTo>
                    <a:pt x="127635" y="2299639"/>
                  </a:lnTo>
                  <a:lnTo>
                    <a:pt x="162928" y="2327618"/>
                  </a:lnTo>
                  <a:lnTo>
                    <a:pt x="201422" y="2351354"/>
                  </a:lnTo>
                  <a:lnTo>
                    <a:pt x="242760" y="2370480"/>
                  </a:lnTo>
                  <a:lnTo>
                    <a:pt x="286600" y="2384641"/>
                  </a:lnTo>
                  <a:lnTo>
                    <a:pt x="332574" y="2393492"/>
                  </a:lnTo>
                  <a:lnTo>
                    <a:pt x="380339" y="2396667"/>
                  </a:lnTo>
                  <a:lnTo>
                    <a:pt x="428104" y="2393492"/>
                  </a:lnTo>
                  <a:lnTo>
                    <a:pt x="474078" y="2384641"/>
                  </a:lnTo>
                  <a:lnTo>
                    <a:pt x="517918" y="2370480"/>
                  </a:lnTo>
                  <a:lnTo>
                    <a:pt x="559257" y="2351354"/>
                  </a:lnTo>
                  <a:lnTo>
                    <a:pt x="597750" y="2327618"/>
                  </a:lnTo>
                  <a:lnTo>
                    <a:pt x="633044" y="2299639"/>
                  </a:lnTo>
                  <a:lnTo>
                    <a:pt x="664781" y="2267762"/>
                  </a:lnTo>
                  <a:lnTo>
                    <a:pt x="692607" y="2232342"/>
                  </a:lnTo>
                  <a:lnTo>
                    <a:pt x="716165" y="2193747"/>
                  </a:lnTo>
                  <a:lnTo>
                    <a:pt x="735101" y="2152319"/>
                  </a:lnTo>
                  <a:lnTo>
                    <a:pt x="749071" y="2108416"/>
                  </a:lnTo>
                  <a:lnTo>
                    <a:pt x="757720" y="2062403"/>
                  </a:lnTo>
                  <a:lnTo>
                    <a:pt x="760679" y="2014626"/>
                  </a:lnTo>
                  <a:close/>
                </a:path>
                <a:path w="760730" h="2397125">
                  <a:moveTo>
                    <a:pt x="760679" y="382041"/>
                  </a:moveTo>
                  <a:lnTo>
                    <a:pt x="757720" y="334264"/>
                  </a:lnTo>
                  <a:lnTo>
                    <a:pt x="749071" y="288251"/>
                  </a:lnTo>
                  <a:lnTo>
                    <a:pt x="735101" y="244348"/>
                  </a:lnTo>
                  <a:lnTo>
                    <a:pt x="716165" y="202920"/>
                  </a:lnTo>
                  <a:lnTo>
                    <a:pt x="692607" y="164325"/>
                  </a:lnTo>
                  <a:lnTo>
                    <a:pt x="664781" y="128905"/>
                  </a:lnTo>
                  <a:lnTo>
                    <a:pt x="633044" y="97028"/>
                  </a:lnTo>
                  <a:lnTo>
                    <a:pt x="597750" y="69049"/>
                  </a:lnTo>
                  <a:lnTo>
                    <a:pt x="559257" y="45313"/>
                  </a:lnTo>
                  <a:lnTo>
                    <a:pt x="517918" y="26187"/>
                  </a:lnTo>
                  <a:lnTo>
                    <a:pt x="474078" y="12026"/>
                  </a:lnTo>
                  <a:lnTo>
                    <a:pt x="428104" y="3175"/>
                  </a:lnTo>
                  <a:lnTo>
                    <a:pt x="380339" y="0"/>
                  </a:lnTo>
                  <a:lnTo>
                    <a:pt x="332574" y="3175"/>
                  </a:lnTo>
                  <a:lnTo>
                    <a:pt x="286600" y="12026"/>
                  </a:lnTo>
                  <a:lnTo>
                    <a:pt x="242760" y="26187"/>
                  </a:lnTo>
                  <a:lnTo>
                    <a:pt x="201422" y="45313"/>
                  </a:lnTo>
                  <a:lnTo>
                    <a:pt x="162928" y="69049"/>
                  </a:lnTo>
                  <a:lnTo>
                    <a:pt x="127635" y="97028"/>
                  </a:lnTo>
                  <a:lnTo>
                    <a:pt x="95897" y="128905"/>
                  </a:lnTo>
                  <a:lnTo>
                    <a:pt x="68072" y="164325"/>
                  </a:lnTo>
                  <a:lnTo>
                    <a:pt x="44513" y="202920"/>
                  </a:lnTo>
                  <a:lnTo>
                    <a:pt x="25565" y="244348"/>
                  </a:lnTo>
                  <a:lnTo>
                    <a:pt x="11595" y="288251"/>
                  </a:lnTo>
                  <a:lnTo>
                    <a:pt x="2959" y="334264"/>
                  </a:lnTo>
                  <a:lnTo>
                    <a:pt x="0" y="382041"/>
                  </a:lnTo>
                  <a:lnTo>
                    <a:pt x="2959" y="429818"/>
                  </a:lnTo>
                  <a:lnTo>
                    <a:pt x="11595" y="475830"/>
                  </a:lnTo>
                  <a:lnTo>
                    <a:pt x="25565" y="519734"/>
                  </a:lnTo>
                  <a:lnTo>
                    <a:pt x="44513" y="561162"/>
                  </a:lnTo>
                  <a:lnTo>
                    <a:pt x="68072" y="599770"/>
                  </a:lnTo>
                  <a:lnTo>
                    <a:pt x="95897" y="635177"/>
                  </a:lnTo>
                  <a:lnTo>
                    <a:pt x="127635" y="667054"/>
                  </a:lnTo>
                  <a:lnTo>
                    <a:pt x="162928" y="695045"/>
                  </a:lnTo>
                  <a:lnTo>
                    <a:pt x="201422" y="718781"/>
                  </a:lnTo>
                  <a:lnTo>
                    <a:pt x="242760" y="737908"/>
                  </a:lnTo>
                  <a:lnTo>
                    <a:pt x="286600" y="752068"/>
                  </a:lnTo>
                  <a:lnTo>
                    <a:pt x="332574" y="760907"/>
                  </a:lnTo>
                  <a:lnTo>
                    <a:pt x="380339" y="764082"/>
                  </a:lnTo>
                  <a:lnTo>
                    <a:pt x="428104" y="760907"/>
                  </a:lnTo>
                  <a:lnTo>
                    <a:pt x="474078" y="752068"/>
                  </a:lnTo>
                  <a:lnTo>
                    <a:pt x="517918" y="737908"/>
                  </a:lnTo>
                  <a:lnTo>
                    <a:pt x="559257" y="718781"/>
                  </a:lnTo>
                  <a:lnTo>
                    <a:pt x="597750" y="695045"/>
                  </a:lnTo>
                  <a:lnTo>
                    <a:pt x="633044" y="667054"/>
                  </a:lnTo>
                  <a:lnTo>
                    <a:pt x="664781" y="635177"/>
                  </a:lnTo>
                  <a:lnTo>
                    <a:pt x="692607" y="599770"/>
                  </a:lnTo>
                  <a:lnTo>
                    <a:pt x="716165" y="561162"/>
                  </a:lnTo>
                  <a:lnTo>
                    <a:pt x="735101" y="519734"/>
                  </a:lnTo>
                  <a:lnTo>
                    <a:pt x="749071" y="475830"/>
                  </a:lnTo>
                  <a:lnTo>
                    <a:pt x="757720" y="429818"/>
                  </a:lnTo>
                  <a:lnTo>
                    <a:pt x="760679" y="382041"/>
                  </a:lnTo>
                  <a:close/>
                </a:path>
              </a:pathLst>
            </a:custGeom>
            <a:solidFill>
              <a:srgbClr val="43C4A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0265012" y="3684253"/>
            <a:ext cx="5977890" cy="1007110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300" spc="-5" dirty="0">
                <a:latin typeface="Arial MT"/>
                <a:cs typeface="Arial MT"/>
              </a:rPr>
              <a:t>Hubungan</a:t>
            </a:r>
            <a:r>
              <a:rPr sz="2300" spc="25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internasional</a:t>
            </a:r>
            <a:r>
              <a:rPr sz="2300" spc="3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menurut</a:t>
            </a:r>
            <a:r>
              <a:rPr sz="2300" spc="25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Pasal</a:t>
            </a:r>
            <a:r>
              <a:rPr sz="2300" spc="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2</a:t>
            </a:r>
            <a:r>
              <a:rPr sz="2300" spc="30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ayat</a:t>
            </a:r>
            <a:endParaRPr sz="2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  <a:tabLst>
                <a:tab pos="774065" algn="l"/>
                <a:tab pos="2038985" algn="l"/>
                <a:tab pos="3352800" algn="l"/>
                <a:tab pos="4552315" algn="l"/>
              </a:tabLst>
            </a:pPr>
            <a:r>
              <a:rPr sz="2300" dirty="0">
                <a:latin typeface="Arial MT"/>
                <a:cs typeface="Arial MT"/>
              </a:rPr>
              <a:t>(4)	</a:t>
            </a:r>
            <a:r>
              <a:rPr sz="2300" spc="-5" dirty="0">
                <a:latin typeface="Arial MT"/>
                <a:cs typeface="Arial MT"/>
              </a:rPr>
              <a:t>bahw</a:t>
            </a:r>
            <a:r>
              <a:rPr sz="2300" dirty="0">
                <a:latin typeface="Arial MT"/>
                <a:cs typeface="Arial MT"/>
              </a:rPr>
              <a:t>a	</a:t>
            </a:r>
            <a:r>
              <a:rPr sz="2300" spc="-5" dirty="0">
                <a:latin typeface="Arial MT"/>
                <a:cs typeface="Arial MT"/>
              </a:rPr>
              <a:t>negar</a:t>
            </a:r>
            <a:r>
              <a:rPr sz="2300" dirty="0">
                <a:latin typeface="Arial MT"/>
                <a:cs typeface="Arial MT"/>
              </a:rPr>
              <a:t>a	</a:t>
            </a:r>
            <a:r>
              <a:rPr sz="2300" spc="-5" dirty="0">
                <a:latin typeface="Arial MT"/>
                <a:cs typeface="Arial MT"/>
              </a:rPr>
              <a:t>dala</a:t>
            </a:r>
            <a:r>
              <a:rPr sz="2300" dirty="0">
                <a:latin typeface="Arial MT"/>
                <a:cs typeface="Arial MT"/>
              </a:rPr>
              <a:t>m	melakukan</a:t>
            </a:r>
            <a:endParaRPr sz="23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65012" y="4665404"/>
            <a:ext cx="5974715" cy="1497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40000"/>
              </a:lnSpc>
              <a:spcBef>
                <a:spcPts val="95"/>
              </a:spcBef>
            </a:pPr>
            <a:r>
              <a:rPr sz="2300" spc="-5" dirty="0">
                <a:latin typeface="Arial MT"/>
                <a:cs typeface="Arial MT"/>
              </a:rPr>
              <a:t>hubungan</a:t>
            </a:r>
            <a:r>
              <a:rPr sz="2300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internasional</a:t>
            </a:r>
            <a:r>
              <a:rPr sz="2300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tidak</a:t>
            </a:r>
            <a:r>
              <a:rPr sz="2300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boleh </a:t>
            </a:r>
            <a:r>
              <a:rPr sz="2300" dirty="0">
                <a:latin typeface="Arial MT"/>
                <a:cs typeface="Arial MT"/>
              </a:rPr>
              <a:t> menggunakan kekerasan </a:t>
            </a:r>
            <a:r>
              <a:rPr sz="2300" spc="-5" dirty="0">
                <a:latin typeface="Arial MT"/>
                <a:cs typeface="Arial MT"/>
              </a:rPr>
              <a:t>terhadap integritas </a:t>
            </a:r>
            <a:r>
              <a:rPr sz="2300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wilayah</a:t>
            </a:r>
            <a:r>
              <a:rPr sz="2300" spc="-20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atau</a:t>
            </a:r>
            <a:r>
              <a:rPr sz="2300" spc="-2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kemerdekaan</a:t>
            </a:r>
            <a:r>
              <a:rPr sz="2300" spc="-20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politik</a:t>
            </a:r>
            <a:r>
              <a:rPr sz="2300" spc="-20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negara</a:t>
            </a:r>
            <a:r>
              <a:rPr sz="2300" spc="-15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lain.</a:t>
            </a:r>
            <a:endParaRPr sz="230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7086595" y="1625421"/>
            <a:ext cx="345410" cy="7036155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1128966" y="3259200"/>
            <a:ext cx="784225" cy="2767330"/>
          </a:xfrm>
          <a:custGeom>
            <a:avLst/>
            <a:gdLst/>
            <a:ahLst/>
            <a:cxnLst/>
            <a:rect l="l" t="t" r="r" b="b"/>
            <a:pathLst>
              <a:path w="784225" h="2767329">
                <a:moveTo>
                  <a:pt x="760666" y="2384691"/>
                </a:moveTo>
                <a:lnTo>
                  <a:pt x="757707" y="2336914"/>
                </a:lnTo>
                <a:lnTo>
                  <a:pt x="749071" y="2290889"/>
                </a:lnTo>
                <a:lnTo>
                  <a:pt x="735101" y="2246998"/>
                </a:lnTo>
                <a:lnTo>
                  <a:pt x="716165" y="2205571"/>
                </a:lnTo>
                <a:lnTo>
                  <a:pt x="692607" y="2166963"/>
                </a:lnTo>
                <a:lnTo>
                  <a:pt x="664781" y="2131542"/>
                </a:lnTo>
                <a:lnTo>
                  <a:pt x="633044" y="2099665"/>
                </a:lnTo>
                <a:lnTo>
                  <a:pt x="597750" y="2071687"/>
                </a:lnTo>
                <a:lnTo>
                  <a:pt x="559257" y="2047951"/>
                </a:lnTo>
                <a:lnTo>
                  <a:pt x="517906" y="2028825"/>
                </a:lnTo>
                <a:lnTo>
                  <a:pt x="474078" y="2014664"/>
                </a:lnTo>
                <a:lnTo>
                  <a:pt x="428104" y="2005812"/>
                </a:lnTo>
                <a:lnTo>
                  <a:pt x="380339" y="2002650"/>
                </a:lnTo>
                <a:lnTo>
                  <a:pt x="332574" y="2005812"/>
                </a:lnTo>
                <a:lnTo>
                  <a:pt x="286600" y="2014664"/>
                </a:lnTo>
                <a:lnTo>
                  <a:pt x="242760" y="2028825"/>
                </a:lnTo>
                <a:lnTo>
                  <a:pt x="201422" y="2047951"/>
                </a:lnTo>
                <a:lnTo>
                  <a:pt x="162915" y="2071687"/>
                </a:lnTo>
                <a:lnTo>
                  <a:pt x="127622" y="2099665"/>
                </a:lnTo>
                <a:lnTo>
                  <a:pt x="95897" y="2131542"/>
                </a:lnTo>
                <a:lnTo>
                  <a:pt x="68072" y="2166963"/>
                </a:lnTo>
                <a:lnTo>
                  <a:pt x="44513" y="2205571"/>
                </a:lnTo>
                <a:lnTo>
                  <a:pt x="25565" y="2246998"/>
                </a:lnTo>
                <a:lnTo>
                  <a:pt x="11595" y="2290889"/>
                </a:lnTo>
                <a:lnTo>
                  <a:pt x="2959" y="2336914"/>
                </a:lnTo>
                <a:lnTo>
                  <a:pt x="0" y="2384691"/>
                </a:lnTo>
                <a:lnTo>
                  <a:pt x="2959" y="2432469"/>
                </a:lnTo>
                <a:lnTo>
                  <a:pt x="11595" y="2478481"/>
                </a:lnTo>
                <a:lnTo>
                  <a:pt x="25565" y="2522385"/>
                </a:lnTo>
                <a:lnTo>
                  <a:pt x="44513" y="2563812"/>
                </a:lnTo>
                <a:lnTo>
                  <a:pt x="68072" y="2602407"/>
                </a:lnTo>
                <a:lnTo>
                  <a:pt x="95897" y="2637828"/>
                </a:lnTo>
                <a:lnTo>
                  <a:pt x="127622" y="2669705"/>
                </a:lnTo>
                <a:lnTo>
                  <a:pt x="162915" y="2697683"/>
                </a:lnTo>
                <a:lnTo>
                  <a:pt x="201422" y="2721419"/>
                </a:lnTo>
                <a:lnTo>
                  <a:pt x="242760" y="2740545"/>
                </a:lnTo>
                <a:lnTo>
                  <a:pt x="286600" y="2754706"/>
                </a:lnTo>
                <a:lnTo>
                  <a:pt x="332574" y="2763558"/>
                </a:lnTo>
                <a:lnTo>
                  <a:pt x="380339" y="2766733"/>
                </a:lnTo>
                <a:lnTo>
                  <a:pt x="428104" y="2763558"/>
                </a:lnTo>
                <a:lnTo>
                  <a:pt x="474078" y="2754706"/>
                </a:lnTo>
                <a:lnTo>
                  <a:pt x="517906" y="2740545"/>
                </a:lnTo>
                <a:lnTo>
                  <a:pt x="559257" y="2721419"/>
                </a:lnTo>
                <a:lnTo>
                  <a:pt x="597750" y="2697683"/>
                </a:lnTo>
                <a:lnTo>
                  <a:pt x="633044" y="2669705"/>
                </a:lnTo>
                <a:lnTo>
                  <a:pt x="664781" y="2637828"/>
                </a:lnTo>
                <a:lnTo>
                  <a:pt x="692607" y="2602407"/>
                </a:lnTo>
                <a:lnTo>
                  <a:pt x="716165" y="2563812"/>
                </a:lnTo>
                <a:lnTo>
                  <a:pt x="735101" y="2522385"/>
                </a:lnTo>
                <a:lnTo>
                  <a:pt x="749071" y="2478481"/>
                </a:lnTo>
                <a:lnTo>
                  <a:pt x="757707" y="2432469"/>
                </a:lnTo>
                <a:lnTo>
                  <a:pt x="760666" y="2384691"/>
                </a:lnTo>
                <a:close/>
              </a:path>
              <a:path w="784225" h="2767329">
                <a:moveTo>
                  <a:pt x="784047" y="382041"/>
                </a:moveTo>
                <a:lnTo>
                  <a:pt x="781100" y="334264"/>
                </a:lnTo>
                <a:lnTo>
                  <a:pt x="772452" y="288251"/>
                </a:lnTo>
                <a:lnTo>
                  <a:pt x="758482" y="244348"/>
                </a:lnTo>
                <a:lnTo>
                  <a:pt x="739546" y="202920"/>
                </a:lnTo>
                <a:lnTo>
                  <a:pt x="715987" y="164325"/>
                </a:lnTo>
                <a:lnTo>
                  <a:pt x="688162" y="128905"/>
                </a:lnTo>
                <a:lnTo>
                  <a:pt x="656424" y="97028"/>
                </a:lnTo>
                <a:lnTo>
                  <a:pt x="621131" y="69049"/>
                </a:lnTo>
                <a:lnTo>
                  <a:pt x="582637" y="45313"/>
                </a:lnTo>
                <a:lnTo>
                  <a:pt x="541299" y="26187"/>
                </a:lnTo>
                <a:lnTo>
                  <a:pt x="497459" y="12026"/>
                </a:lnTo>
                <a:lnTo>
                  <a:pt x="451485" y="3175"/>
                </a:lnTo>
                <a:lnTo>
                  <a:pt x="403720" y="0"/>
                </a:lnTo>
                <a:lnTo>
                  <a:pt x="355955" y="3175"/>
                </a:lnTo>
                <a:lnTo>
                  <a:pt x="309981" y="12026"/>
                </a:lnTo>
                <a:lnTo>
                  <a:pt x="266141" y="26187"/>
                </a:lnTo>
                <a:lnTo>
                  <a:pt x="224802" y="45313"/>
                </a:lnTo>
                <a:lnTo>
                  <a:pt x="186296" y="69049"/>
                </a:lnTo>
                <a:lnTo>
                  <a:pt x="151015" y="97028"/>
                </a:lnTo>
                <a:lnTo>
                  <a:pt x="119278" y="128905"/>
                </a:lnTo>
                <a:lnTo>
                  <a:pt x="91452" y="164325"/>
                </a:lnTo>
                <a:lnTo>
                  <a:pt x="67894" y="202920"/>
                </a:lnTo>
                <a:lnTo>
                  <a:pt x="48945" y="244348"/>
                </a:lnTo>
                <a:lnTo>
                  <a:pt x="34975" y="288251"/>
                </a:lnTo>
                <a:lnTo>
                  <a:pt x="26339" y="334264"/>
                </a:lnTo>
                <a:lnTo>
                  <a:pt x="23380" y="382041"/>
                </a:lnTo>
                <a:lnTo>
                  <a:pt x="26339" y="429818"/>
                </a:lnTo>
                <a:lnTo>
                  <a:pt x="34975" y="475830"/>
                </a:lnTo>
                <a:lnTo>
                  <a:pt x="48945" y="519734"/>
                </a:lnTo>
                <a:lnTo>
                  <a:pt x="67894" y="561162"/>
                </a:lnTo>
                <a:lnTo>
                  <a:pt x="91452" y="599770"/>
                </a:lnTo>
                <a:lnTo>
                  <a:pt x="119278" y="635177"/>
                </a:lnTo>
                <a:lnTo>
                  <a:pt x="151015" y="667054"/>
                </a:lnTo>
                <a:lnTo>
                  <a:pt x="186296" y="695045"/>
                </a:lnTo>
                <a:lnTo>
                  <a:pt x="224802" y="718781"/>
                </a:lnTo>
                <a:lnTo>
                  <a:pt x="266141" y="737908"/>
                </a:lnTo>
                <a:lnTo>
                  <a:pt x="309981" y="752068"/>
                </a:lnTo>
                <a:lnTo>
                  <a:pt x="355955" y="760907"/>
                </a:lnTo>
                <a:lnTo>
                  <a:pt x="403720" y="764082"/>
                </a:lnTo>
                <a:lnTo>
                  <a:pt x="451485" y="760907"/>
                </a:lnTo>
                <a:lnTo>
                  <a:pt x="497459" y="752068"/>
                </a:lnTo>
                <a:lnTo>
                  <a:pt x="541299" y="737908"/>
                </a:lnTo>
                <a:lnTo>
                  <a:pt x="582637" y="718781"/>
                </a:lnTo>
                <a:lnTo>
                  <a:pt x="621131" y="695045"/>
                </a:lnTo>
                <a:lnTo>
                  <a:pt x="656424" y="667054"/>
                </a:lnTo>
                <a:lnTo>
                  <a:pt x="688162" y="635177"/>
                </a:lnTo>
                <a:lnTo>
                  <a:pt x="715987" y="599770"/>
                </a:lnTo>
                <a:lnTo>
                  <a:pt x="739546" y="561162"/>
                </a:lnTo>
                <a:lnTo>
                  <a:pt x="758482" y="519734"/>
                </a:lnTo>
                <a:lnTo>
                  <a:pt x="772452" y="475830"/>
                </a:lnTo>
                <a:lnTo>
                  <a:pt x="781100" y="429818"/>
                </a:lnTo>
                <a:lnTo>
                  <a:pt x="784047" y="382041"/>
                </a:lnTo>
                <a:close/>
              </a:path>
            </a:pathLst>
          </a:custGeom>
          <a:solidFill>
            <a:srgbClr val="43C4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223350" y="3216325"/>
            <a:ext cx="791210" cy="2954655"/>
          </a:xfrm>
          <a:custGeom>
            <a:avLst/>
            <a:gdLst/>
            <a:ahLst/>
            <a:cxnLst/>
            <a:rect l="l" t="t" r="r" b="b"/>
            <a:pathLst>
              <a:path w="791209" h="2954654">
                <a:moveTo>
                  <a:pt x="760666" y="2572029"/>
                </a:moveTo>
                <a:lnTo>
                  <a:pt x="757707" y="2524252"/>
                </a:lnTo>
                <a:lnTo>
                  <a:pt x="749071" y="2478240"/>
                </a:lnTo>
                <a:lnTo>
                  <a:pt x="735101" y="2434336"/>
                </a:lnTo>
                <a:lnTo>
                  <a:pt x="716165" y="2392908"/>
                </a:lnTo>
                <a:lnTo>
                  <a:pt x="692607" y="2354300"/>
                </a:lnTo>
                <a:lnTo>
                  <a:pt x="664781" y="2318893"/>
                </a:lnTo>
                <a:lnTo>
                  <a:pt x="633044" y="2287016"/>
                </a:lnTo>
                <a:lnTo>
                  <a:pt x="597750" y="2259025"/>
                </a:lnTo>
                <a:lnTo>
                  <a:pt x="559257" y="2235301"/>
                </a:lnTo>
                <a:lnTo>
                  <a:pt x="517906" y="2216175"/>
                </a:lnTo>
                <a:lnTo>
                  <a:pt x="474078" y="2202002"/>
                </a:lnTo>
                <a:lnTo>
                  <a:pt x="428091" y="2193163"/>
                </a:lnTo>
                <a:lnTo>
                  <a:pt x="380339" y="2189988"/>
                </a:lnTo>
                <a:lnTo>
                  <a:pt x="332574" y="2193163"/>
                </a:lnTo>
                <a:lnTo>
                  <a:pt x="286600" y="2202002"/>
                </a:lnTo>
                <a:lnTo>
                  <a:pt x="242760" y="2216175"/>
                </a:lnTo>
                <a:lnTo>
                  <a:pt x="201409" y="2235301"/>
                </a:lnTo>
                <a:lnTo>
                  <a:pt x="162915" y="2259025"/>
                </a:lnTo>
                <a:lnTo>
                  <a:pt x="127622" y="2287016"/>
                </a:lnTo>
                <a:lnTo>
                  <a:pt x="95897" y="2318893"/>
                </a:lnTo>
                <a:lnTo>
                  <a:pt x="68072" y="2354300"/>
                </a:lnTo>
                <a:lnTo>
                  <a:pt x="44500" y="2392908"/>
                </a:lnTo>
                <a:lnTo>
                  <a:pt x="25565" y="2434336"/>
                </a:lnTo>
                <a:lnTo>
                  <a:pt x="11595" y="2478240"/>
                </a:lnTo>
                <a:lnTo>
                  <a:pt x="2959" y="2524252"/>
                </a:lnTo>
                <a:lnTo>
                  <a:pt x="0" y="2572029"/>
                </a:lnTo>
                <a:lnTo>
                  <a:pt x="2959" y="2619806"/>
                </a:lnTo>
                <a:lnTo>
                  <a:pt x="11595" y="2665819"/>
                </a:lnTo>
                <a:lnTo>
                  <a:pt x="25565" y="2709722"/>
                </a:lnTo>
                <a:lnTo>
                  <a:pt x="44500" y="2751150"/>
                </a:lnTo>
                <a:lnTo>
                  <a:pt x="68072" y="2789745"/>
                </a:lnTo>
                <a:lnTo>
                  <a:pt x="95897" y="2825165"/>
                </a:lnTo>
                <a:lnTo>
                  <a:pt x="127622" y="2857042"/>
                </a:lnTo>
                <a:lnTo>
                  <a:pt x="162915" y="2885033"/>
                </a:lnTo>
                <a:lnTo>
                  <a:pt x="201409" y="2908757"/>
                </a:lnTo>
                <a:lnTo>
                  <a:pt x="242760" y="2927883"/>
                </a:lnTo>
                <a:lnTo>
                  <a:pt x="286600" y="2942056"/>
                </a:lnTo>
                <a:lnTo>
                  <a:pt x="332574" y="2950895"/>
                </a:lnTo>
                <a:lnTo>
                  <a:pt x="380339" y="2954070"/>
                </a:lnTo>
                <a:lnTo>
                  <a:pt x="428091" y="2950895"/>
                </a:lnTo>
                <a:lnTo>
                  <a:pt x="474078" y="2942056"/>
                </a:lnTo>
                <a:lnTo>
                  <a:pt x="517906" y="2927883"/>
                </a:lnTo>
                <a:lnTo>
                  <a:pt x="559257" y="2908757"/>
                </a:lnTo>
                <a:lnTo>
                  <a:pt x="597750" y="2885033"/>
                </a:lnTo>
                <a:lnTo>
                  <a:pt x="633044" y="2857042"/>
                </a:lnTo>
                <a:lnTo>
                  <a:pt x="664781" y="2825165"/>
                </a:lnTo>
                <a:lnTo>
                  <a:pt x="692607" y="2789745"/>
                </a:lnTo>
                <a:lnTo>
                  <a:pt x="716165" y="2751150"/>
                </a:lnTo>
                <a:lnTo>
                  <a:pt x="735101" y="2709722"/>
                </a:lnTo>
                <a:lnTo>
                  <a:pt x="749071" y="2665819"/>
                </a:lnTo>
                <a:lnTo>
                  <a:pt x="757707" y="2619806"/>
                </a:lnTo>
                <a:lnTo>
                  <a:pt x="760666" y="2572029"/>
                </a:lnTo>
                <a:close/>
              </a:path>
              <a:path w="791209" h="2954654">
                <a:moveTo>
                  <a:pt x="790879" y="382041"/>
                </a:moveTo>
                <a:lnTo>
                  <a:pt x="787920" y="334264"/>
                </a:lnTo>
                <a:lnTo>
                  <a:pt x="779284" y="288251"/>
                </a:lnTo>
                <a:lnTo>
                  <a:pt x="765314" y="244348"/>
                </a:lnTo>
                <a:lnTo>
                  <a:pt x="746379" y="202920"/>
                </a:lnTo>
                <a:lnTo>
                  <a:pt x="722820" y="164312"/>
                </a:lnTo>
                <a:lnTo>
                  <a:pt x="694994" y="128905"/>
                </a:lnTo>
                <a:lnTo>
                  <a:pt x="663257" y="97015"/>
                </a:lnTo>
                <a:lnTo>
                  <a:pt x="627964" y="69037"/>
                </a:lnTo>
                <a:lnTo>
                  <a:pt x="589470" y="45300"/>
                </a:lnTo>
                <a:lnTo>
                  <a:pt x="548119" y="26174"/>
                </a:lnTo>
                <a:lnTo>
                  <a:pt x="504291" y="12014"/>
                </a:lnTo>
                <a:lnTo>
                  <a:pt x="458304" y="3175"/>
                </a:lnTo>
                <a:lnTo>
                  <a:pt x="410552" y="0"/>
                </a:lnTo>
                <a:lnTo>
                  <a:pt x="362788" y="3175"/>
                </a:lnTo>
                <a:lnTo>
                  <a:pt x="316801" y="12014"/>
                </a:lnTo>
                <a:lnTo>
                  <a:pt x="272973" y="26174"/>
                </a:lnTo>
                <a:lnTo>
                  <a:pt x="231622" y="45300"/>
                </a:lnTo>
                <a:lnTo>
                  <a:pt x="193128" y="69037"/>
                </a:lnTo>
                <a:lnTo>
                  <a:pt x="157835" y="97015"/>
                </a:lnTo>
                <a:lnTo>
                  <a:pt x="126098" y="128905"/>
                </a:lnTo>
                <a:lnTo>
                  <a:pt x="98272" y="164312"/>
                </a:lnTo>
                <a:lnTo>
                  <a:pt x="74714" y="202920"/>
                </a:lnTo>
                <a:lnTo>
                  <a:pt x="55778" y="244348"/>
                </a:lnTo>
                <a:lnTo>
                  <a:pt x="41808" y="288251"/>
                </a:lnTo>
                <a:lnTo>
                  <a:pt x="33172" y="334264"/>
                </a:lnTo>
                <a:lnTo>
                  <a:pt x="30213" y="382041"/>
                </a:lnTo>
                <a:lnTo>
                  <a:pt x="33172" y="429818"/>
                </a:lnTo>
                <a:lnTo>
                  <a:pt x="41808" y="475830"/>
                </a:lnTo>
                <a:lnTo>
                  <a:pt x="55778" y="519734"/>
                </a:lnTo>
                <a:lnTo>
                  <a:pt x="74714" y="561162"/>
                </a:lnTo>
                <a:lnTo>
                  <a:pt x="98272" y="599757"/>
                </a:lnTo>
                <a:lnTo>
                  <a:pt x="126098" y="635177"/>
                </a:lnTo>
                <a:lnTo>
                  <a:pt x="157835" y="667054"/>
                </a:lnTo>
                <a:lnTo>
                  <a:pt x="193128" y="695032"/>
                </a:lnTo>
                <a:lnTo>
                  <a:pt x="231622" y="718769"/>
                </a:lnTo>
                <a:lnTo>
                  <a:pt x="272973" y="737895"/>
                </a:lnTo>
                <a:lnTo>
                  <a:pt x="316801" y="752055"/>
                </a:lnTo>
                <a:lnTo>
                  <a:pt x="362788" y="760907"/>
                </a:lnTo>
                <a:lnTo>
                  <a:pt x="410552" y="764082"/>
                </a:lnTo>
                <a:lnTo>
                  <a:pt x="458304" y="760907"/>
                </a:lnTo>
                <a:lnTo>
                  <a:pt x="504291" y="752055"/>
                </a:lnTo>
                <a:lnTo>
                  <a:pt x="548119" y="737895"/>
                </a:lnTo>
                <a:lnTo>
                  <a:pt x="589470" y="718769"/>
                </a:lnTo>
                <a:lnTo>
                  <a:pt x="627964" y="695032"/>
                </a:lnTo>
                <a:lnTo>
                  <a:pt x="663257" y="667054"/>
                </a:lnTo>
                <a:lnTo>
                  <a:pt x="694994" y="635177"/>
                </a:lnTo>
                <a:lnTo>
                  <a:pt x="722820" y="599757"/>
                </a:lnTo>
                <a:lnTo>
                  <a:pt x="746379" y="561162"/>
                </a:lnTo>
                <a:lnTo>
                  <a:pt x="765314" y="519734"/>
                </a:lnTo>
                <a:lnTo>
                  <a:pt x="779284" y="475830"/>
                </a:lnTo>
                <a:lnTo>
                  <a:pt x="787920" y="429818"/>
                </a:lnTo>
                <a:lnTo>
                  <a:pt x="790879" y="382041"/>
                </a:lnTo>
                <a:close/>
              </a:path>
            </a:pathLst>
          </a:custGeom>
          <a:solidFill>
            <a:srgbClr val="43C4A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4" name="object 14"/>
          <p:cNvGrpSpPr/>
          <p:nvPr/>
        </p:nvGrpSpPr>
        <p:grpSpPr>
          <a:xfrm>
            <a:off x="9255269" y="6591300"/>
            <a:ext cx="7454265" cy="2868295"/>
            <a:chOff x="9255269" y="6591300"/>
            <a:chExt cx="7454265" cy="2868295"/>
          </a:xfrm>
        </p:grpSpPr>
        <p:sp>
          <p:nvSpPr>
            <p:cNvPr id="15" name="object 15"/>
            <p:cNvSpPr/>
            <p:nvPr/>
          </p:nvSpPr>
          <p:spPr>
            <a:xfrm>
              <a:off x="9632196" y="6591300"/>
              <a:ext cx="7077709" cy="2743200"/>
            </a:xfrm>
            <a:custGeom>
              <a:avLst/>
              <a:gdLst/>
              <a:ahLst/>
              <a:cxnLst/>
              <a:rect l="l" t="t" r="r" b="b"/>
              <a:pathLst>
                <a:path w="7077709" h="2743200">
                  <a:moveTo>
                    <a:pt x="6910584" y="2743199"/>
                  </a:moveTo>
                  <a:lnTo>
                    <a:pt x="166605" y="2743199"/>
                  </a:lnTo>
                  <a:lnTo>
                    <a:pt x="133089" y="2737718"/>
                  </a:lnTo>
                  <a:lnTo>
                    <a:pt x="73547" y="2697152"/>
                  </a:lnTo>
                  <a:lnTo>
                    <a:pt x="48876" y="2664256"/>
                  </a:lnTo>
                  <a:lnTo>
                    <a:pt x="28509" y="2624409"/>
                  </a:lnTo>
                  <a:lnTo>
                    <a:pt x="13122" y="2578705"/>
                  </a:lnTo>
                  <a:lnTo>
                    <a:pt x="3393" y="2528240"/>
                  </a:lnTo>
                  <a:lnTo>
                    <a:pt x="0" y="2474106"/>
                  </a:lnTo>
                  <a:lnTo>
                    <a:pt x="0" y="269092"/>
                  </a:lnTo>
                  <a:lnTo>
                    <a:pt x="3393" y="214959"/>
                  </a:lnTo>
                  <a:lnTo>
                    <a:pt x="13122" y="164493"/>
                  </a:lnTo>
                  <a:lnTo>
                    <a:pt x="28509" y="118790"/>
                  </a:lnTo>
                  <a:lnTo>
                    <a:pt x="48876" y="78943"/>
                  </a:lnTo>
                  <a:lnTo>
                    <a:pt x="73547" y="46046"/>
                  </a:lnTo>
                  <a:lnTo>
                    <a:pt x="133089" y="5480"/>
                  </a:lnTo>
                  <a:lnTo>
                    <a:pt x="166605" y="0"/>
                  </a:lnTo>
                  <a:lnTo>
                    <a:pt x="6910585" y="0"/>
                  </a:lnTo>
                  <a:lnTo>
                    <a:pt x="6975346" y="21194"/>
                  </a:lnTo>
                  <a:lnTo>
                    <a:pt x="7028313" y="78943"/>
                  </a:lnTo>
                  <a:lnTo>
                    <a:pt x="7048681" y="118790"/>
                  </a:lnTo>
                  <a:lnTo>
                    <a:pt x="7064068" y="164493"/>
                  </a:lnTo>
                  <a:lnTo>
                    <a:pt x="7073797" y="214959"/>
                  </a:lnTo>
                  <a:lnTo>
                    <a:pt x="7077190" y="269092"/>
                  </a:lnTo>
                  <a:lnTo>
                    <a:pt x="7077190" y="2474106"/>
                  </a:lnTo>
                  <a:lnTo>
                    <a:pt x="7073797" y="2528240"/>
                  </a:lnTo>
                  <a:lnTo>
                    <a:pt x="7064068" y="2578705"/>
                  </a:lnTo>
                  <a:lnTo>
                    <a:pt x="7048681" y="2624409"/>
                  </a:lnTo>
                  <a:lnTo>
                    <a:pt x="7028313" y="2664256"/>
                  </a:lnTo>
                  <a:lnTo>
                    <a:pt x="7003643" y="2697152"/>
                  </a:lnTo>
                  <a:lnTo>
                    <a:pt x="6944101" y="2737718"/>
                  </a:lnTo>
                  <a:lnTo>
                    <a:pt x="6910584" y="27431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255269" y="8694957"/>
              <a:ext cx="760730" cy="764540"/>
            </a:xfrm>
            <a:custGeom>
              <a:avLst/>
              <a:gdLst/>
              <a:ahLst/>
              <a:cxnLst/>
              <a:rect l="l" t="t" r="r" b="b"/>
              <a:pathLst>
                <a:path w="760729" h="764540">
                  <a:moveTo>
                    <a:pt x="380336" y="764082"/>
                  </a:moveTo>
                  <a:lnTo>
                    <a:pt x="332574" y="760910"/>
                  </a:lnTo>
                  <a:lnTo>
                    <a:pt x="286597" y="752064"/>
                  </a:lnTo>
                  <a:lnTo>
                    <a:pt x="242760" y="737900"/>
                  </a:lnTo>
                  <a:lnTo>
                    <a:pt x="201417" y="718774"/>
                  </a:lnTo>
                  <a:lnTo>
                    <a:pt x="162922" y="695041"/>
                  </a:lnTo>
                  <a:lnTo>
                    <a:pt x="127629" y="667058"/>
                  </a:lnTo>
                  <a:lnTo>
                    <a:pt x="95893" y="635180"/>
                  </a:lnTo>
                  <a:lnTo>
                    <a:pt x="68068" y="599763"/>
                  </a:lnTo>
                  <a:lnTo>
                    <a:pt x="44508" y="561162"/>
                  </a:lnTo>
                  <a:lnTo>
                    <a:pt x="25567" y="519734"/>
                  </a:lnTo>
                  <a:lnTo>
                    <a:pt x="11599" y="475834"/>
                  </a:lnTo>
                  <a:lnTo>
                    <a:pt x="2958" y="429818"/>
                  </a:lnTo>
                  <a:lnTo>
                    <a:pt x="0" y="382041"/>
                  </a:lnTo>
                  <a:lnTo>
                    <a:pt x="2958" y="334265"/>
                  </a:lnTo>
                  <a:lnTo>
                    <a:pt x="11599" y="288249"/>
                  </a:lnTo>
                  <a:lnTo>
                    <a:pt x="25567" y="244349"/>
                  </a:lnTo>
                  <a:lnTo>
                    <a:pt x="44508" y="202921"/>
                  </a:lnTo>
                  <a:lnTo>
                    <a:pt x="68068" y="164320"/>
                  </a:lnTo>
                  <a:lnTo>
                    <a:pt x="95893" y="128903"/>
                  </a:lnTo>
                  <a:lnTo>
                    <a:pt x="127629" y="97025"/>
                  </a:lnTo>
                  <a:lnTo>
                    <a:pt x="162922" y="69042"/>
                  </a:lnTo>
                  <a:lnTo>
                    <a:pt x="201417" y="45309"/>
                  </a:lnTo>
                  <a:lnTo>
                    <a:pt x="242760" y="26183"/>
                  </a:lnTo>
                  <a:lnTo>
                    <a:pt x="286597" y="12018"/>
                  </a:lnTo>
                  <a:lnTo>
                    <a:pt x="332574" y="3172"/>
                  </a:lnTo>
                  <a:lnTo>
                    <a:pt x="380336" y="0"/>
                  </a:lnTo>
                  <a:lnTo>
                    <a:pt x="428099" y="3172"/>
                  </a:lnTo>
                  <a:lnTo>
                    <a:pt x="474076" y="12018"/>
                  </a:lnTo>
                  <a:lnTo>
                    <a:pt x="517913" y="26183"/>
                  </a:lnTo>
                  <a:lnTo>
                    <a:pt x="559256" y="45309"/>
                  </a:lnTo>
                  <a:lnTo>
                    <a:pt x="597751" y="69042"/>
                  </a:lnTo>
                  <a:lnTo>
                    <a:pt x="633044" y="97025"/>
                  </a:lnTo>
                  <a:lnTo>
                    <a:pt x="664779" y="128903"/>
                  </a:lnTo>
                  <a:lnTo>
                    <a:pt x="692605" y="164320"/>
                  </a:lnTo>
                  <a:lnTo>
                    <a:pt x="716165" y="202921"/>
                  </a:lnTo>
                  <a:lnTo>
                    <a:pt x="735106" y="244349"/>
                  </a:lnTo>
                  <a:lnTo>
                    <a:pt x="749074" y="288249"/>
                  </a:lnTo>
                  <a:lnTo>
                    <a:pt x="757714" y="334265"/>
                  </a:lnTo>
                  <a:lnTo>
                    <a:pt x="760673" y="382041"/>
                  </a:lnTo>
                  <a:lnTo>
                    <a:pt x="757714" y="429818"/>
                  </a:lnTo>
                  <a:lnTo>
                    <a:pt x="749074" y="475834"/>
                  </a:lnTo>
                  <a:lnTo>
                    <a:pt x="735106" y="519734"/>
                  </a:lnTo>
                  <a:lnTo>
                    <a:pt x="716165" y="561162"/>
                  </a:lnTo>
                  <a:lnTo>
                    <a:pt x="692605" y="599763"/>
                  </a:lnTo>
                  <a:lnTo>
                    <a:pt x="664779" y="635180"/>
                  </a:lnTo>
                  <a:lnTo>
                    <a:pt x="633044" y="667058"/>
                  </a:lnTo>
                  <a:lnTo>
                    <a:pt x="597751" y="695041"/>
                  </a:lnTo>
                  <a:lnTo>
                    <a:pt x="559256" y="718774"/>
                  </a:lnTo>
                  <a:lnTo>
                    <a:pt x="517913" y="737900"/>
                  </a:lnTo>
                  <a:lnTo>
                    <a:pt x="474076" y="752064"/>
                  </a:lnTo>
                  <a:lnTo>
                    <a:pt x="428099" y="760910"/>
                  </a:lnTo>
                  <a:lnTo>
                    <a:pt x="380336" y="764082"/>
                  </a:lnTo>
                  <a:close/>
                </a:path>
              </a:pathLst>
            </a:custGeom>
            <a:solidFill>
              <a:srgbClr val="43C4A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/>
          <p:nvPr/>
        </p:nvSpPr>
        <p:spPr>
          <a:xfrm>
            <a:off x="1847688" y="1028700"/>
            <a:ext cx="14592935" cy="1600200"/>
          </a:xfrm>
          <a:custGeom>
            <a:avLst/>
            <a:gdLst/>
            <a:ahLst/>
            <a:cxnLst/>
            <a:rect l="l" t="t" r="r" b="b"/>
            <a:pathLst>
              <a:path w="14592935" h="1600200">
                <a:moveTo>
                  <a:pt x="14296596" y="1600199"/>
                </a:moveTo>
                <a:lnTo>
                  <a:pt x="296024" y="1600199"/>
                </a:lnTo>
                <a:lnTo>
                  <a:pt x="236472" y="1596483"/>
                </a:lnTo>
                <a:lnTo>
                  <a:pt x="180956" y="1585826"/>
                </a:lnTo>
                <a:lnTo>
                  <a:pt x="130678" y="1568973"/>
                </a:lnTo>
                <a:lnTo>
                  <a:pt x="86843" y="1546664"/>
                </a:lnTo>
                <a:lnTo>
                  <a:pt x="50655" y="1519642"/>
                </a:lnTo>
                <a:lnTo>
                  <a:pt x="23315" y="1488648"/>
                </a:lnTo>
                <a:lnTo>
                  <a:pt x="6029" y="1454425"/>
                </a:lnTo>
                <a:lnTo>
                  <a:pt x="0" y="1417713"/>
                </a:lnTo>
                <a:lnTo>
                  <a:pt x="0" y="182485"/>
                </a:lnTo>
                <a:lnTo>
                  <a:pt x="23315" y="111551"/>
                </a:lnTo>
                <a:lnTo>
                  <a:pt x="50655" y="80557"/>
                </a:lnTo>
                <a:lnTo>
                  <a:pt x="86843" y="53535"/>
                </a:lnTo>
                <a:lnTo>
                  <a:pt x="130678" y="31226"/>
                </a:lnTo>
                <a:lnTo>
                  <a:pt x="180956" y="14373"/>
                </a:lnTo>
                <a:lnTo>
                  <a:pt x="236472" y="3716"/>
                </a:lnTo>
                <a:lnTo>
                  <a:pt x="296024" y="0"/>
                </a:lnTo>
                <a:lnTo>
                  <a:pt x="14296596" y="0"/>
                </a:lnTo>
                <a:lnTo>
                  <a:pt x="14356148" y="3716"/>
                </a:lnTo>
                <a:lnTo>
                  <a:pt x="14411665" y="14373"/>
                </a:lnTo>
                <a:lnTo>
                  <a:pt x="14461942" y="31226"/>
                </a:lnTo>
                <a:lnTo>
                  <a:pt x="14505777" y="53535"/>
                </a:lnTo>
                <a:lnTo>
                  <a:pt x="14541966" y="80557"/>
                </a:lnTo>
                <a:lnTo>
                  <a:pt x="14569306" y="111551"/>
                </a:lnTo>
                <a:lnTo>
                  <a:pt x="14586592" y="145774"/>
                </a:lnTo>
                <a:lnTo>
                  <a:pt x="14592621" y="182485"/>
                </a:lnTo>
                <a:lnTo>
                  <a:pt x="14592621" y="1417713"/>
                </a:lnTo>
                <a:lnTo>
                  <a:pt x="14569306" y="1488648"/>
                </a:lnTo>
                <a:lnTo>
                  <a:pt x="14541966" y="1519642"/>
                </a:lnTo>
                <a:lnTo>
                  <a:pt x="14505777" y="1546664"/>
                </a:lnTo>
                <a:lnTo>
                  <a:pt x="14461942" y="1568973"/>
                </a:lnTo>
                <a:lnTo>
                  <a:pt x="14411665" y="1585826"/>
                </a:lnTo>
                <a:lnTo>
                  <a:pt x="14356148" y="1596483"/>
                </a:lnTo>
                <a:lnTo>
                  <a:pt x="14296596" y="1600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4812851" y="1017557"/>
            <a:ext cx="86537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Kewajiban</a:t>
            </a:r>
            <a:r>
              <a:rPr sz="4000" b="1" spc="-3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4000" b="1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Negara</a:t>
            </a:r>
            <a:r>
              <a:rPr sz="4000" b="1" spc="-3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4000" b="1" spc="-1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dalam</a:t>
            </a:r>
            <a:r>
              <a:rPr sz="4000" b="1" spc="-3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4000" b="1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Hubungan</a:t>
            </a:r>
            <a:endParaRPr sz="4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50650" y="2663476"/>
            <a:ext cx="31762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0" dirty="0">
                <a:latin typeface="Arial" panose="020B0604020202020204"/>
                <a:cs typeface="Arial" panose="020B0604020202020204"/>
              </a:rPr>
              <a:t>Internasional</a:t>
            </a:r>
            <a:endParaRPr sz="4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06130" y="6797702"/>
            <a:ext cx="6506209" cy="1988185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00"/>
              </a:spcBef>
            </a:pPr>
            <a:r>
              <a:rPr sz="2300" spc="-5" dirty="0">
                <a:latin typeface="Arial MT"/>
                <a:cs typeface="Arial MT"/>
              </a:rPr>
              <a:t>Hal</a:t>
            </a:r>
            <a:r>
              <a:rPr sz="2300" spc="365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ini</a:t>
            </a:r>
            <a:r>
              <a:rPr sz="2300" spc="370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di</a:t>
            </a:r>
            <a:r>
              <a:rPr sz="2300" spc="365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dasari</a:t>
            </a:r>
            <a:r>
              <a:rPr sz="2300" spc="370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oleh</a:t>
            </a:r>
            <a:r>
              <a:rPr sz="2300" spc="365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Piagam</a:t>
            </a:r>
            <a:r>
              <a:rPr sz="2300" spc="365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PBB</a:t>
            </a:r>
            <a:r>
              <a:rPr sz="2300" spc="360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Pasal</a:t>
            </a:r>
            <a:r>
              <a:rPr sz="2300" spc="36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2</a:t>
            </a:r>
            <a:r>
              <a:rPr sz="2300" spc="365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ayat</a:t>
            </a:r>
            <a:endParaRPr sz="2300">
              <a:latin typeface="Arial MT"/>
              <a:cs typeface="Arial MT"/>
            </a:endParaRPr>
          </a:p>
          <a:p>
            <a:pPr marL="12700" marR="5080" algn="just">
              <a:lnSpc>
                <a:spcPts val="3860"/>
              </a:lnSpc>
              <a:spcBef>
                <a:spcPts val="115"/>
              </a:spcBef>
            </a:pPr>
            <a:r>
              <a:rPr sz="2300" dirty="0">
                <a:latin typeface="Arial MT"/>
                <a:cs typeface="Arial MT"/>
              </a:rPr>
              <a:t>(1)</a:t>
            </a:r>
            <a:r>
              <a:rPr sz="2300" spc="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yang</a:t>
            </a:r>
            <a:r>
              <a:rPr sz="2300" spc="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menerangkan</a:t>
            </a:r>
            <a:r>
              <a:rPr sz="2300" spc="5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bahwa</a:t>
            </a:r>
            <a:r>
              <a:rPr sz="2300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hubungan</a:t>
            </a:r>
            <a:r>
              <a:rPr sz="2300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antar </a:t>
            </a:r>
            <a:r>
              <a:rPr sz="2300" spc="-625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negara</a:t>
            </a:r>
            <a:r>
              <a:rPr sz="2300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berdasarkan</a:t>
            </a:r>
            <a:r>
              <a:rPr sz="2300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persamaan</a:t>
            </a:r>
            <a:r>
              <a:rPr sz="2300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derajat</a:t>
            </a:r>
            <a:r>
              <a:rPr sz="2300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dan </a:t>
            </a:r>
            <a:r>
              <a:rPr sz="2300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bebas.</a:t>
            </a:r>
            <a:endParaRPr sz="23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279640" y="6753446"/>
            <a:ext cx="5977255" cy="1007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95"/>
              </a:spcBef>
              <a:tabLst>
                <a:tab pos="904240" algn="l"/>
                <a:tab pos="1171575" algn="l"/>
                <a:tab pos="1230630" algn="l"/>
                <a:tab pos="1946910" algn="l"/>
                <a:tab pos="2249805" algn="l"/>
                <a:tab pos="2468245" algn="l"/>
                <a:tab pos="3457575" algn="l"/>
                <a:tab pos="3618865" algn="l"/>
                <a:tab pos="4365625" algn="l"/>
                <a:tab pos="4551680" algn="l"/>
              </a:tabLst>
            </a:pPr>
            <a:r>
              <a:rPr sz="2300" spc="-5" dirty="0">
                <a:latin typeface="Arial MT"/>
                <a:cs typeface="Arial MT"/>
              </a:rPr>
              <a:t>Pasa</a:t>
            </a:r>
            <a:r>
              <a:rPr sz="2300" dirty="0">
                <a:latin typeface="Arial MT"/>
                <a:cs typeface="Arial MT"/>
              </a:rPr>
              <a:t>l	2		</a:t>
            </a:r>
            <a:r>
              <a:rPr sz="2300" spc="-5" dirty="0">
                <a:latin typeface="Arial MT"/>
                <a:cs typeface="Arial MT"/>
              </a:rPr>
              <a:t>aya</a:t>
            </a:r>
            <a:r>
              <a:rPr sz="2300" dirty="0">
                <a:latin typeface="Arial MT"/>
                <a:cs typeface="Arial MT"/>
              </a:rPr>
              <a:t>t	(7)	</a:t>
            </a:r>
            <a:r>
              <a:rPr sz="2300" spc="-5" dirty="0">
                <a:latin typeface="Arial MT"/>
                <a:cs typeface="Arial MT"/>
              </a:rPr>
              <a:t>Piaga</a:t>
            </a:r>
            <a:r>
              <a:rPr sz="2300" dirty="0">
                <a:latin typeface="Arial MT"/>
                <a:cs typeface="Arial MT"/>
              </a:rPr>
              <a:t>m		</a:t>
            </a:r>
            <a:r>
              <a:rPr sz="2300" spc="-5" dirty="0">
                <a:latin typeface="Arial MT"/>
                <a:cs typeface="Arial MT"/>
              </a:rPr>
              <a:t>PB</a:t>
            </a:r>
            <a:r>
              <a:rPr sz="2300" dirty="0">
                <a:latin typeface="Arial MT"/>
                <a:cs typeface="Arial MT"/>
              </a:rPr>
              <a:t>B	menyatakan  </a:t>
            </a:r>
            <a:r>
              <a:rPr sz="2300" spc="-5" dirty="0">
                <a:latin typeface="Arial MT"/>
                <a:cs typeface="Arial MT"/>
              </a:rPr>
              <a:t>bahw</a:t>
            </a:r>
            <a:r>
              <a:rPr sz="2300" dirty="0">
                <a:latin typeface="Arial MT"/>
                <a:cs typeface="Arial MT"/>
              </a:rPr>
              <a:t>a		setiap	</a:t>
            </a:r>
            <a:r>
              <a:rPr sz="2300" spc="-5" dirty="0">
                <a:latin typeface="Arial MT"/>
                <a:cs typeface="Arial MT"/>
              </a:rPr>
              <a:t>negar</a:t>
            </a:r>
            <a:r>
              <a:rPr sz="2300" dirty="0">
                <a:latin typeface="Arial MT"/>
                <a:cs typeface="Arial MT"/>
              </a:rPr>
              <a:t>a	</a:t>
            </a:r>
            <a:r>
              <a:rPr sz="2300" spc="-5" dirty="0">
                <a:latin typeface="Arial MT"/>
                <a:cs typeface="Arial MT"/>
              </a:rPr>
              <a:t>dala</a:t>
            </a:r>
            <a:r>
              <a:rPr sz="2300" dirty="0">
                <a:latin typeface="Arial MT"/>
                <a:cs typeface="Arial MT"/>
              </a:rPr>
              <a:t>m		melakukan</a:t>
            </a:r>
            <a:endParaRPr sz="23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279640" y="7734597"/>
            <a:ext cx="5977890" cy="1497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40000"/>
              </a:lnSpc>
              <a:spcBef>
                <a:spcPts val="95"/>
              </a:spcBef>
            </a:pPr>
            <a:r>
              <a:rPr sz="2300" spc="-5" dirty="0">
                <a:latin typeface="Arial MT"/>
                <a:cs typeface="Arial MT"/>
              </a:rPr>
              <a:t>hubungan</a:t>
            </a:r>
            <a:r>
              <a:rPr sz="2300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internasional</a:t>
            </a:r>
            <a:r>
              <a:rPr sz="2300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dilarang</a:t>
            </a:r>
            <a:r>
              <a:rPr sz="2300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untuk </a:t>
            </a:r>
            <a:r>
              <a:rPr sz="2300" spc="-6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melakukan suatu </a:t>
            </a:r>
            <a:r>
              <a:rPr sz="2300" spc="-5" dirty="0">
                <a:latin typeface="Arial MT"/>
                <a:cs typeface="Arial MT"/>
              </a:rPr>
              <a:t>intervensi </a:t>
            </a:r>
            <a:r>
              <a:rPr sz="2300" dirty="0">
                <a:latin typeface="Arial MT"/>
                <a:cs typeface="Arial MT"/>
              </a:rPr>
              <a:t>kedalam </a:t>
            </a:r>
            <a:r>
              <a:rPr sz="2300" spc="-5" dirty="0">
                <a:latin typeface="Arial MT"/>
                <a:cs typeface="Arial MT"/>
              </a:rPr>
              <a:t>urusan </a:t>
            </a:r>
            <a:r>
              <a:rPr sz="2300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domestik</a:t>
            </a:r>
            <a:r>
              <a:rPr sz="2300" spc="-10" dirty="0">
                <a:latin typeface="Arial MT"/>
                <a:cs typeface="Arial MT"/>
              </a:rPr>
              <a:t> </a:t>
            </a:r>
            <a:r>
              <a:rPr sz="2300" spc="-5" dirty="0">
                <a:latin typeface="Arial MT"/>
                <a:cs typeface="Arial MT"/>
              </a:rPr>
              <a:t>negara lainnya</a:t>
            </a:r>
            <a:endParaRPr sz="2300">
              <a:latin typeface="Arial MT"/>
              <a:cs typeface="Arial M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402557" y="6358804"/>
            <a:ext cx="760730" cy="764540"/>
          </a:xfrm>
          <a:custGeom>
            <a:avLst/>
            <a:gdLst/>
            <a:ahLst/>
            <a:cxnLst/>
            <a:rect l="l" t="t" r="r" b="b"/>
            <a:pathLst>
              <a:path w="760729" h="764540">
                <a:moveTo>
                  <a:pt x="380336" y="764082"/>
                </a:moveTo>
                <a:lnTo>
                  <a:pt x="332574" y="760910"/>
                </a:lnTo>
                <a:lnTo>
                  <a:pt x="286597" y="752064"/>
                </a:lnTo>
                <a:lnTo>
                  <a:pt x="242760" y="737899"/>
                </a:lnTo>
                <a:lnTo>
                  <a:pt x="201417" y="718773"/>
                </a:lnTo>
                <a:lnTo>
                  <a:pt x="162922" y="695041"/>
                </a:lnTo>
                <a:lnTo>
                  <a:pt x="127629" y="667057"/>
                </a:lnTo>
                <a:lnTo>
                  <a:pt x="95893" y="635179"/>
                </a:lnTo>
                <a:lnTo>
                  <a:pt x="68068" y="599762"/>
                </a:lnTo>
                <a:lnTo>
                  <a:pt x="44508" y="561161"/>
                </a:lnTo>
                <a:lnTo>
                  <a:pt x="25567" y="519733"/>
                </a:lnTo>
                <a:lnTo>
                  <a:pt x="11599" y="475833"/>
                </a:lnTo>
                <a:lnTo>
                  <a:pt x="2958" y="429817"/>
                </a:lnTo>
                <a:lnTo>
                  <a:pt x="0" y="382040"/>
                </a:lnTo>
                <a:lnTo>
                  <a:pt x="2958" y="334264"/>
                </a:lnTo>
                <a:lnTo>
                  <a:pt x="11599" y="288248"/>
                </a:lnTo>
                <a:lnTo>
                  <a:pt x="25567" y="244348"/>
                </a:lnTo>
                <a:lnTo>
                  <a:pt x="44508" y="202920"/>
                </a:lnTo>
                <a:lnTo>
                  <a:pt x="68068" y="164320"/>
                </a:lnTo>
                <a:lnTo>
                  <a:pt x="95893" y="128902"/>
                </a:lnTo>
                <a:lnTo>
                  <a:pt x="127629" y="97024"/>
                </a:lnTo>
                <a:lnTo>
                  <a:pt x="162922" y="69041"/>
                </a:lnTo>
                <a:lnTo>
                  <a:pt x="201417" y="45308"/>
                </a:lnTo>
                <a:lnTo>
                  <a:pt x="242760" y="26182"/>
                </a:lnTo>
                <a:lnTo>
                  <a:pt x="286597" y="12018"/>
                </a:lnTo>
                <a:lnTo>
                  <a:pt x="332574" y="3172"/>
                </a:lnTo>
                <a:lnTo>
                  <a:pt x="380336" y="0"/>
                </a:lnTo>
                <a:lnTo>
                  <a:pt x="428099" y="3172"/>
                </a:lnTo>
                <a:lnTo>
                  <a:pt x="474076" y="12018"/>
                </a:lnTo>
                <a:lnTo>
                  <a:pt x="517913" y="26182"/>
                </a:lnTo>
                <a:lnTo>
                  <a:pt x="559256" y="45308"/>
                </a:lnTo>
                <a:lnTo>
                  <a:pt x="597751" y="69041"/>
                </a:lnTo>
                <a:lnTo>
                  <a:pt x="633043" y="97024"/>
                </a:lnTo>
                <a:lnTo>
                  <a:pt x="664779" y="128902"/>
                </a:lnTo>
                <a:lnTo>
                  <a:pt x="692604" y="164320"/>
                </a:lnTo>
                <a:lnTo>
                  <a:pt x="716165" y="202920"/>
                </a:lnTo>
                <a:lnTo>
                  <a:pt x="735106" y="244348"/>
                </a:lnTo>
                <a:lnTo>
                  <a:pt x="749074" y="288248"/>
                </a:lnTo>
                <a:lnTo>
                  <a:pt x="757714" y="334264"/>
                </a:lnTo>
                <a:lnTo>
                  <a:pt x="760673" y="382040"/>
                </a:lnTo>
                <a:lnTo>
                  <a:pt x="757714" y="429817"/>
                </a:lnTo>
                <a:lnTo>
                  <a:pt x="749074" y="475833"/>
                </a:lnTo>
                <a:lnTo>
                  <a:pt x="735106" y="519733"/>
                </a:lnTo>
                <a:lnTo>
                  <a:pt x="716165" y="561161"/>
                </a:lnTo>
                <a:lnTo>
                  <a:pt x="692604" y="599762"/>
                </a:lnTo>
                <a:lnTo>
                  <a:pt x="664779" y="635179"/>
                </a:lnTo>
                <a:lnTo>
                  <a:pt x="633043" y="667057"/>
                </a:lnTo>
                <a:lnTo>
                  <a:pt x="597751" y="695041"/>
                </a:lnTo>
                <a:lnTo>
                  <a:pt x="559256" y="718773"/>
                </a:lnTo>
                <a:lnTo>
                  <a:pt x="517913" y="737899"/>
                </a:lnTo>
                <a:lnTo>
                  <a:pt x="474076" y="752064"/>
                </a:lnTo>
                <a:lnTo>
                  <a:pt x="428099" y="760910"/>
                </a:lnTo>
                <a:lnTo>
                  <a:pt x="380336" y="764082"/>
                </a:lnTo>
                <a:close/>
              </a:path>
            </a:pathLst>
          </a:custGeom>
          <a:solidFill>
            <a:srgbClr val="43C4A5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10286999"/>
                </a:lnTo>
                <a:close/>
              </a:path>
            </a:pathLst>
          </a:custGeom>
          <a:solidFill>
            <a:srgbClr val="43C4A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9225353" y="235109"/>
            <a:ext cx="6493315" cy="757539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977216" y="2074505"/>
            <a:ext cx="6724015" cy="4613275"/>
          </a:xfrm>
          <a:custGeom>
            <a:avLst/>
            <a:gdLst/>
            <a:ahLst/>
            <a:cxnLst/>
            <a:rect l="l" t="t" r="r" b="b"/>
            <a:pathLst>
              <a:path w="6724015" h="4613275">
                <a:moveTo>
                  <a:pt x="6427875" y="4612670"/>
                </a:moveTo>
                <a:lnTo>
                  <a:pt x="296024" y="4612670"/>
                </a:lnTo>
                <a:lnTo>
                  <a:pt x="248098" y="4608785"/>
                </a:lnTo>
                <a:lnTo>
                  <a:pt x="202601" y="4597543"/>
                </a:lnTo>
                <a:lnTo>
                  <a:pt x="160149" y="4579558"/>
                </a:lnTo>
                <a:lnTo>
                  <a:pt x="121358" y="4555447"/>
                </a:lnTo>
                <a:lnTo>
                  <a:pt x="86844" y="4525826"/>
                </a:lnTo>
                <a:lnTo>
                  <a:pt x="57223" y="4491312"/>
                </a:lnTo>
                <a:lnTo>
                  <a:pt x="33112" y="4452521"/>
                </a:lnTo>
                <a:lnTo>
                  <a:pt x="15127" y="4410068"/>
                </a:lnTo>
                <a:lnTo>
                  <a:pt x="3884" y="4364571"/>
                </a:lnTo>
                <a:lnTo>
                  <a:pt x="0" y="4316645"/>
                </a:lnTo>
                <a:lnTo>
                  <a:pt x="0" y="296024"/>
                </a:lnTo>
                <a:lnTo>
                  <a:pt x="3884" y="248099"/>
                </a:lnTo>
                <a:lnTo>
                  <a:pt x="15127" y="202601"/>
                </a:lnTo>
                <a:lnTo>
                  <a:pt x="33112" y="160149"/>
                </a:lnTo>
                <a:lnTo>
                  <a:pt x="57223" y="121358"/>
                </a:lnTo>
                <a:lnTo>
                  <a:pt x="86844" y="86843"/>
                </a:lnTo>
                <a:lnTo>
                  <a:pt x="121358" y="57223"/>
                </a:lnTo>
                <a:lnTo>
                  <a:pt x="160149" y="33112"/>
                </a:lnTo>
                <a:lnTo>
                  <a:pt x="202601" y="15127"/>
                </a:lnTo>
                <a:lnTo>
                  <a:pt x="248098" y="3884"/>
                </a:lnTo>
                <a:lnTo>
                  <a:pt x="296024" y="0"/>
                </a:lnTo>
                <a:lnTo>
                  <a:pt x="6427875" y="0"/>
                </a:lnTo>
                <a:lnTo>
                  <a:pt x="6475801" y="3884"/>
                </a:lnTo>
                <a:lnTo>
                  <a:pt x="6521298" y="15127"/>
                </a:lnTo>
                <a:lnTo>
                  <a:pt x="6563751" y="33112"/>
                </a:lnTo>
                <a:lnTo>
                  <a:pt x="6602542" y="57223"/>
                </a:lnTo>
                <a:lnTo>
                  <a:pt x="6637056" y="86843"/>
                </a:lnTo>
                <a:lnTo>
                  <a:pt x="6666677" y="121358"/>
                </a:lnTo>
                <a:lnTo>
                  <a:pt x="6690788" y="160149"/>
                </a:lnTo>
                <a:lnTo>
                  <a:pt x="6708773" y="202601"/>
                </a:lnTo>
                <a:lnTo>
                  <a:pt x="6720016" y="248099"/>
                </a:lnTo>
                <a:lnTo>
                  <a:pt x="6723900" y="296024"/>
                </a:lnTo>
                <a:lnTo>
                  <a:pt x="6723900" y="4316645"/>
                </a:lnTo>
                <a:lnTo>
                  <a:pt x="6720016" y="4364571"/>
                </a:lnTo>
                <a:lnTo>
                  <a:pt x="6708773" y="4410068"/>
                </a:lnTo>
                <a:lnTo>
                  <a:pt x="6690788" y="4452521"/>
                </a:lnTo>
                <a:lnTo>
                  <a:pt x="6666677" y="4491312"/>
                </a:lnTo>
                <a:lnTo>
                  <a:pt x="6637056" y="4525826"/>
                </a:lnTo>
                <a:lnTo>
                  <a:pt x="6602542" y="4555447"/>
                </a:lnTo>
                <a:lnTo>
                  <a:pt x="6563751" y="4579558"/>
                </a:lnTo>
                <a:lnTo>
                  <a:pt x="6521298" y="4597543"/>
                </a:lnTo>
                <a:lnTo>
                  <a:pt x="6475801" y="4608785"/>
                </a:lnTo>
                <a:lnTo>
                  <a:pt x="6427875" y="4612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0669" y="2226911"/>
            <a:ext cx="6177280" cy="304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9000" spc="-15" dirty="0">
                <a:solidFill>
                  <a:srgbClr val="000000"/>
                </a:solidFill>
              </a:rPr>
              <a:t>Isu </a:t>
            </a:r>
            <a:r>
              <a:rPr sz="9000" spc="-10" dirty="0">
                <a:solidFill>
                  <a:srgbClr val="000000"/>
                </a:solidFill>
              </a:rPr>
              <a:t> Perdamaian</a:t>
            </a:r>
            <a:endParaRPr sz="9000"/>
          </a:p>
        </p:txBody>
      </p:sp>
      <p:sp>
        <p:nvSpPr>
          <p:cNvPr id="6" name="object 6"/>
          <p:cNvSpPr txBox="1"/>
          <p:nvPr/>
        </p:nvSpPr>
        <p:spPr>
          <a:xfrm>
            <a:off x="10095316" y="2754381"/>
            <a:ext cx="46920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14195" algn="l"/>
                <a:tab pos="3088640" algn="l"/>
                <a:tab pos="4224655" algn="l"/>
              </a:tabLst>
            </a:pPr>
            <a:r>
              <a:rPr sz="2800" spc="-10" dirty="0">
                <a:latin typeface="Arial MT"/>
                <a:cs typeface="Arial MT"/>
              </a:rPr>
              <a:t>Kewajiba</a:t>
            </a:r>
            <a:r>
              <a:rPr sz="2800" dirty="0">
                <a:latin typeface="Arial MT"/>
                <a:cs typeface="Arial MT"/>
              </a:rPr>
              <a:t>n	</a:t>
            </a:r>
            <a:r>
              <a:rPr sz="2800" spc="-5" dirty="0">
                <a:latin typeface="Arial MT"/>
                <a:cs typeface="Arial MT"/>
              </a:rPr>
              <a:t>negar</a:t>
            </a:r>
            <a:r>
              <a:rPr sz="2800" dirty="0">
                <a:latin typeface="Arial MT"/>
                <a:cs typeface="Arial MT"/>
              </a:rPr>
              <a:t>a	</a:t>
            </a:r>
            <a:r>
              <a:rPr sz="2800" spc="-5" dirty="0">
                <a:latin typeface="Arial MT"/>
                <a:cs typeface="Arial MT"/>
              </a:rPr>
              <a:t>dala</a:t>
            </a:r>
            <a:r>
              <a:rPr sz="2800" dirty="0">
                <a:latin typeface="Arial MT"/>
                <a:cs typeface="Arial MT"/>
              </a:rPr>
              <a:t>m	</a:t>
            </a:r>
            <a:r>
              <a:rPr sz="2800" spc="-5" dirty="0">
                <a:latin typeface="Arial MT"/>
                <a:cs typeface="Arial MT"/>
              </a:rPr>
              <a:t>isu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95316" y="3180948"/>
            <a:ext cx="213868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Arial MT"/>
                <a:cs typeface="Arial MT"/>
              </a:rPr>
              <a:t>perdamaian 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perdamaian 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internasional.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43867" y="3180948"/>
            <a:ext cx="255079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215">
              <a:lnSpc>
                <a:spcPct val="100000"/>
              </a:lnSpc>
              <a:spcBef>
                <a:spcPts val="100"/>
              </a:spcBef>
              <a:tabLst>
                <a:tab pos="876935" algn="l"/>
                <a:tab pos="1174115" algn="l"/>
              </a:tabLst>
            </a:pPr>
            <a:r>
              <a:rPr sz="2800" dirty="0">
                <a:latin typeface="Arial MT"/>
                <a:cs typeface="Arial MT"/>
              </a:rPr>
              <a:t>yaitu		menjaga  </a:t>
            </a:r>
            <a:r>
              <a:rPr sz="2800" spc="-5" dirty="0">
                <a:latin typeface="Arial MT"/>
                <a:cs typeface="Arial MT"/>
              </a:rPr>
              <a:t>da</a:t>
            </a:r>
            <a:r>
              <a:rPr sz="2800" dirty="0">
                <a:latin typeface="Arial MT"/>
                <a:cs typeface="Arial MT"/>
              </a:rPr>
              <a:t>n	keamanan</a:t>
            </a:r>
            <a:endParaRPr sz="2800">
              <a:latin typeface="Arial MT"/>
              <a:cs typeface="Arial MT"/>
            </a:endParaRPr>
          </a:p>
          <a:p>
            <a:pPr marL="328930">
              <a:lnSpc>
                <a:spcPts val="3360"/>
              </a:lnSpc>
            </a:pPr>
            <a:r>
              <a:rPr sz="2800" spc="-5" dirty="0">
                <a:latin typeface="Arial MT"/>
                <a:cs typeface="Arial MT"/>
              </a:rPr>
              <a:t>Hal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446366" y="4034083"/>
            <a:ext cx="13455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0090" algn="l"/>
              </a:tabLst>
            </a:pPr>
            <a:r>
              <a:rPr sz="2800" spc="-5" dirty="0">
                <a:latin typeface="Arial MT"/>
                <a:cs typeface="Arial MT"/>
              </a:rPr>
              <a:t>in</a:t>
            </a:r>
            <a:r>
              <a:rPr sz="2800" dirty="0">
                <a:latin typeface="Arial MT"/>
                <a:cs typeface="Arial MT"/>
              </a:rPr>
              <a:t>i	</a:t>
            </a:r>
            <a:r>
              <a:rPr sz="2800" spc="-5" dirty="0">
                <a:latin typeface="Arial MT"/>
                <a:cs typeface="Arial MT"/>
              </a:rPr>
              <a:t>erat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076638" y="4460651"/>
            <a:ext cx="12109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Arial MT"/>
                <a:cs typeface="Arial MT"/>
              </a:rPr>
              <a:t>dengan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721798" y="4460651"/>
            <a:ext cx="10718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Arial MT"/>
                <a:cs typeface="Arial MT"/>
              </a:rPr>
              <a:t>prinsip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95316" y="4460651"/>
            <a:ext cx="160655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 MT"/>
                <a:cs typeface="Arial MT"/>
              </a:rPr>
              <a:t>kaitannya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kewajiban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928585" y="4887219"/>
            <a:ext cx="8947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Arial MT"/>
                <a:cs typeface="Arial MT"/>
              </a:rPr>
              <a:t>untuk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095316" y="5313786"/>
            <a:ext cx="23355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Arial MT"/>
                <a:cs typeface="Arial MT"/>
              </a:rPr>
              <a:t>(</a:t>
            </a:r>
            <a:r>
              <a:rPr sz="2800" i="1" spc="-5" dirty="0">
                <a:latin typeface="Arial" panose="020B0604020202020204"/>
                <a:cs typeface="Arial" panose="020B0604020202020204"/>
              </a:rPr>
              <a:t>Responsibility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753781" y="4887219"/>
            <a:ext cx="2040889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8610">
              <a:lnSpc>
                <a:spcPts val="3360"/>
              </a:lnSpc>
              <a:spcBef>
                <a:spcPts val="100"/>
              </a:spcBef>
            </a:pPr>
            <a:r>
              <a:rPr sz="2800" dirty="0">
                <a:latin typeface="Arial MT"/>
                <a:cs typeface="Arial MT"/>
              </a:rPr>
              <a:t>melindungi</a:t>
            </a:r>
            <a:endParaRPr sz="2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tabLst>
                <a:tab pos="656590" algn="l"/>
              </a:tabLst>
            </a:pPr>
            <a:r>
              <a:rPr sz="2800" i="1" spc="-5" dirty="0">
                <a:latin typeface="Arial" panose="020B0604020202020204"/>
                <a:cs typeface="Arial" panose="020B0604020202020204"/>
              </a:rPr>
              <a:t>to	</a:t>
            </a:r>
            <a:r>
              <a:rPr sz="2800" i="1" dirty="0">
                <a:latin typeface="Arial" panose="020B0604020202020204"/>
                <a:cs typeface="Arial" panose="020B0604020202020204"/>
              </a:rPr>
              <a:t>Protect</a:t>
            </a:r>
            <a:r>
              <a:rPr sz="2800" dirty="0">
                <a:latin typeface="Arial MT"/>
                <a:cs typeface="Arial MT"/>
              </a:rPr>
              <a:t>)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095316" y="5740354"/>
            <a:ext cx="127063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 MT"/>
                <a:cs typeface="Arial MT"/>
              </a:rPr>
              <a:t>sebagai  </a:t>
            </a:r>
            <a:r>
              <a:rPr sz="2800" dirty="0">
                <a:latin typeface="Arial MT"/>
                <a:cs typeface="Arial MT"/>
              </a:rPr>
              <a:t>semua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849550" y="5740354"/>
            <a:ext cx="150368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335" marR="5080" indent="-12827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Arial MT"/>
                <a:cs typeface="Arial MT"/>
              </a:rPr>
              <a:t>tanggung  </a:t>
            </a:r>
            <a:r>
              <a:rPr sz="2800" spc="-5" dirty="0">
                <a:latin typeface="Arial MT"/>
                <a:cs typeface="Arial MT"/>
              </a:rPr>
              <a:t>negara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836498" y="5740354"/>
            <a:ext cx="95758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" marR="5080" indent="-635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Arial MT"/>
                <a:cs typeface="Arial MT"/>
              </a:rPr>
              <a:t>jawab  untuk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095316" y="6593489"/>
            <a:ext cx="46285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 MT"/>
                <a:cs typeface="Arial MT"/>
              </a:rPr>
              <a:t>melindungi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rakyatnya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sendiri.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7217" y="7087600"/>
            <a:ext cx="6723901" cy="1919367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34208" y="9006969"/>
            <a:ext cx="650184" cy="650183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3608" y="9094219"/>
            <a:ext cx="650183" cy="650183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086595" y="1047790"/>
            <a:ext cx="345410" cy="7036155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597025" y="9237006"/>
            <a:ext cx="110420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9105" algn="l"/>
                <a:tab pos="1021080" algn="l"/>
                <a:tab pos="1581150" algn="l"/>
                <a:tab pos="2805430" algn="l"/>
                <a:tab pos="4242435" algn="l"/>
                <a:tab pos="5819140" algn="l"/>
                <a:tab pos="7292975" algn="l"/>
                <a:tab pos="8317230" algn="l"/>
                <a:tab pos="9129395" algn="l"/>
                <a:tab pos="10648950" algn="l"/>
              </a:tabLst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Em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i	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Eli</a:t>
            </a:r>
            <a:r>
              <a:rPr sz="1600" b="1" spc="-25" dirty="0">
                <a:latin typeface="Calibri" panose="020F0502020204030204"/>
                <a:cs typeface="Calibri" panose="020F0502020204030204"/>
              </a:rPr>
              <a:t>z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,	</a:t>
            </a:r>
            <a:r>
              <a:rPr sz="1600" b="1" spc="-15" dirty="0">
                <a:latin typeface="Calibri" panose="020F0502020204030204"/>
                <a:cs typeface="Calibri" panose="020F0502020204030204"/>
              </a:rPr>
              <a:t>e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t.al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,	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“INTE</a:t>
            </a:r>
            <a:r>
              <a:rPr sz="1600" b="1" spc="-20" dirty="0">
                <a:latin typeface="Calibri" panose="020F0502020204030204"/>
                <a:cs typeface="Calibri" panose="020F0502020204030204"/>
              </a:rPr>
              <a:t>R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VENS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I	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KEMANUSIAA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N	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(HUMANI</a:t>
            </a:r>
            <a:r>
              <a:rPr sz="1600" b="1" spc="-130" dirty="0">
                <a:latin typeface="Calibri" panose="020F0502020204030204"/>
                <a:cs typeface="Calibri" panose="020F0502020204030204"/>
              </a:rPr>
              <a:t>T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ARIA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N	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INTE</a:t>
            </a:r>
            <a:r>
              <a:rPr sz="1600" b="1" spc="-25" dirty="0">
                <a:latin typeface="Calibri" panose="020F0502020204030204"/>
                <a:cs typeface="Calibri" panose="020F0502020204030204"/>
              </a:rPr>
              <a:t>R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VENTION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)	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MENURU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T	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HU</a:t>
            </a:r>
            <a:r>
              <a:rPr sz="1600" b="1" spc="-25" dirty="0">
                <a:latin typeface="Calibri" panose="020F0502020204030204"/>
                <a:cs typeface="Calibri" panose="020F0502020204030204"/>
              </a:rPr>
              <a:t>K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U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M	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INTERNASIONA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L	</a:t>
            </a:r>
            <a:r>
              <a:rPr sz="1600" b="1" spc="-40" dirty="0">
                <a:latin typeface="Calibri" panose="020F0502020204030204"/>
                <a:cs typeface="Calibri" panose="020F0502020204030204"/>
              </a:rPr>
              <a:t>D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AN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600" b="1" spc="-25" dirty="0">
                <a:latin typeface="Calibri" panose="020F0502020204030204"/>
                <a:cs typeface="Calibri" panose="020F0502020204030204"/>
              </a:rPr>
              <a:t>IMPLEMENTASINYA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5" dirty="0">
                <a:latin typeface="Calibri" panose="020F0502020204030204"/>
                <a:cs typeface="Calibri" panose="020F0502020204030204"/>
              </a:rPr>
              <a:t>DALAM</a:t>
            </a:r>
            <a:r>
              <a:rPr sz="16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5" dirty="0">
                <a:latin typeface="Calibri" panose="020F0502020204030204"/>
                <a:cs typeface="Calibri" panose="020F0502020204030204"/>
              </a:rPr>
              <a:t>KONFLIK</a:t>
            </a:r>
            <a:r>
              <a:rPr sz="16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0" dirty="0">
                <a:latin typeface="Calibri" panose="020F0502020204030204"/>
                <a:cs typeface="Calibri" panose="020F0502020204030204"/>
              </a:rPr>
              <a:t>BERSENJATA”,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Fiat</a:t>
            </a:r>
            <a:r>
              <a:rPr sz="16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Justisia</a:t>
            </a:r>
            <a:r>
              <a:rPr sz="16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Jurnal</a:t>
            </a:r>
            <a:r>
              <a:rPr sz="16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Ilmu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Hukum</a:t>
            </a:r>
            <a:r>
              <a:rPr sz="16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20" dirty="0">
                <a:latin typeface="Calibri" panose="020F0502020204030204"/>
                <a:cs typeface="Calibri" panose="020F0502020204030204"/>
              </a:rPr>
              <a:t>Volume</a:t>
            </a:r>
            <a:r>
              <a:rPr sz="16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8</a:t>
            </a:r>
            <a:r>
              <a:rPr sz="16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No.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4,</a:t>
            </a:r>
            <a:r>
              <a:rPr sz="16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Oktober-Desember</a:t>
            </a:r>
            <a:r>
              <a:rPr sz="16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2014.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10286999"/>
                </a:lnTo>
                <a:close/>
              </a:path>
            </a:pathLst>
          </a:custGeom>
          <a:solidFill>
            <a:srgbClr val="5A60F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911641" y="438741"/>
            <a:ext cx="6034878" cy="219015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50471" y="434261"/>
            <a:ext cx="455485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1455">
              <a:lnSpc>
                <a:spcPct val="100000"/>
              </a:lnSpc>
              <a:spcBef>
                <a:spcPts val="100"/>
              </a:spcBef>
            </a:pPr>
            <a:r>
              <a:rPr sz="6000" spc="-15" dirty="0">
                <a:solidFill>
                  <a:srgbClr val="FFFFFF"/>
                </a:solidFill>
                <a:latin typeface="Arial MT"/>
                <a:cs typeface="Arial MT"/>
              </a:rPr>
              <a:t>Perdamaian </a:t>
            </a:r>
            <a:r>
              <a:rPr sz="6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6000" spc="-5" dirty="0">
                <a:solidFill>
                  <a:srgbClr val="FFFFFF"/>
                </a:solidFill>
                <a:latin typeface="Arial MT"/>
                <a:cs typeface="Arial MT"/>
              </a:rPr>
              <a:t>Menurut</a:t>
            </a:r>
            <a:r>
              <a:rPr sz="6000" spc="-1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6000" spc="-10" dirty="0">
                <a:solidFill>
                  <a:srgbClr val="FFFFFF"/>
                </a:solidFill>
                <a:latin typeface="Arial MT"/>
                <a:cs typeface="Arial MT"/>
              </a:rPr>
              <a:t>PBB</a:t>
            </a:r>
            <a:endParaRPr sz="60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3416" y="2443843"/>
            <a:ext cx="1322308" cy="86791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3416" y="1028700"/>
            <a:ext cx="1322308" cy="86791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3416" y="3833036"/>
            <a:ext cx="1322308" cy="8679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34208" y="8608116"/>
            <a:ext cx="650184" cy="65018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8700" y="8638166"/>
            <a:ext cx="650183" cy="65018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106913" y="1028700"/>
            <a:ext cx="345410" cy="703615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67000" y="2705100"/>
            <a:ext cx="6400799" cy="758189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388985" y="5413248"/>
            <a:ext cx="4496435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solidFill>
                  <a:srgbClr val="FFFFFF"/>
                </a:solidFill>
                <a:latin typeface="Arial MT"/>
                <a:cs typeface="Arial MT"/>
              </a:rPr>
              <a:t>Pasal </a:t>
            </a:r>
            <a:r>
              <a:rPr sz="4400" dirty="0">
                <a:solidFill>
                  <a:srgbClr val="FFFFFF"/>
                </a:solidFill>
                <a:latin typeface="Arial MT"/>
                <a:cs typeface="Arial MT"/>
              </a:rPr>
              <a:t>1 </a:t>
            </a:r>
            <a:r>
              <a:rPr sz="4400" spc="-10" dirty="0">
                <a:solidFill>
                  <a:srgbClr val="FFFFFF"/>
                </a:solidFill>
                <a:latin typeface="Arial MT"/>
                <a:cs typeface="Arial MT"/>
              </a:rPr>
              <a:t>Piagam </a:t>
            </a:r>
            <a:r>
              <a:rPr sz="44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400" spc="-10" dirty="0">
                <a:solidFill>
                  <a:srgbClr val="FFFFFF"/>
                </a:solidFill>
                <a:latin typeface="Arial MT"/>
                <a:cs typeface="Arial MT"/>
              </a:rPr>
              <a:t>PBB</a:t>
            </a:r>
            <a:r>
              <a:rPr sz="44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400" spc="-5" dirty="0">
                <a:solidFill>
                  <a:srgbClr val="FFFFFF"/>
                </a:solidFill>
                <a:latin typeface="Arial MT"/>
                <a:cs typeface="Arial MT"/>
              </a:rPr>
              <a:t>adalah</a:t>
            </a:r>
            <a:r>
              <a:rPr sz="4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400" spc="-5" dirty="0">
                <a:solidFill>
                  <a:srgbClr val="FFFFFF"/>
                </a:solidFill>
                <a:latin typeface="Arial MT"/>
                <a:cs typeface="Arial MT"/>
              </a:rPr>
              <a:t>untuk </a:t>
            </a:r>
            <a:r>
              <a:rPr sz="4400" spc="-12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400" spc="-5" dirty="0">
                <a:solidFill>
                  <a:srgbClr val="FFFFFF"/>
                </a:solidFill>
                <a:latin typeface="Arial MT"/>
                <a:cs typeface="Arial MT"/>
              </a:rPr>
              <a:t>memelihara </a:t>
            </a:r>
            <a:r>
              <a:rPr sz="4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400" spc="-5" dirty="0">
                <a:solidFill>
                  <a:srgbClr val="FFFFFF"/>
                </a:solidFill>
                <a:latin typeface="Arial MT"/>
                <a:cs typeface="Arial MT"/>
              </a:rPr>
              <a:t>perdamaian</a:t>
            </a:r>
            <a:r>
              <a:rPr sz="4400" spc="-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400" spc="-5" dirty="0">
                <a:solidFill>
                  <a:srgbClr val="FFFFFF"/>
                </a:solidFill>
                <a:latin typeface="Arial MT"/>
                <a:cs typeface="Arial MT"/>
              </a:rPr>
              <a:t>dunia </a:t>
            </a:r>
            <a:r>
              <a:rPr sz="4400" spc="-12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400" spc="-5" dirty="0">
                <a:solidFill>
                  <a:srgbClr val="FFFFFF"/>
                </a:solidFill>
                <a:latin typeface="Arial MT"/>
                <a:cs typeface="Arial MT"/>
              </a:rPr>
              <a:t>dan </a:t>
            </a:r>
            <a:r>
              <a:rPr sz="4400" dirty="0">
                <a:solidFill>
                  <a:srgbClr val="FFFFFF"/>
                </a:solidFill>
                <a:latin typeface="Arial MT"/>
                <a:cs typeface="Arial MT"/>
              </a:rPr>
              <a:t>keamanan </a:t>
            </a:r>
            <a:r>
              <a:rPr sz="4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400" spc="-5" dirty="0">
                <a:solidFill>
                  <a:srgbClr val="FFFFFF"/>
                </a:solidFill>
                <a:latin typeface="Arial MT"/>
                <a:cs typeface="Arial MT"/>
              </a:rPr>
              <a:t>internasional</a:t>
            </a:r>
            <a:endParaRPr sz="4400">
              <a:latin typeface="Arial MT"/>
              <a:cs typeface="Arial MT"/>
            </a:endParaRPr>
          </a:p>
        </p:txBody>
      </p:sp>
      <p:pic>
        <p:nvPicPr>
          <p:cNvPr id="13" name="object 1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9982200" y="114300"/>
            <a:ext cx="6034877" cy="2699656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833944" y="256158"/>
            <a:ext cx="4205605" cy="203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Perdamaian </a:t>
            </a:r>
            <a:r>
              <a:rPr sz="4400" spc="-5" dirty="0"/>
              <a:t> Dalam</a:t>
            </a:r>
            <a:r>
              <a:rPr sz="4400" spc="-105" dirty="0"/>
              <a:t> </a:t>
            </a:r>
            <a:r>
              <a:rPr sz="4400" spc="-10" dirty="0"/>
              <a:t>Konstitusi </a:t>
            </a:r>
            <a:r>
              <a:rPr sz="4400" spc="-1205" dirty="0"/>
              <a:t> </a:t>
            </a:r>
            <a:r>
              <a:rPr sz="4400" spc="-5" dirty="0"/>
              <a:t>Indonesia</a:t>
            </a:r>
            <a:endParaRPr sz="4400"/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29800" y="2781300"/>
            <a:ext cx="6400799" cy="750569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0533460" y="5518404"/>
            <a:ext cx="300672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Pembukaan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 Undang-Undang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533460" y="6006084"/>
            <a:ext cx="502285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912870">
              <a:lnSpc>
                <a:spcPct val="100000"/>
              </a:lnSpc>
              <a:spcBef>
                <a:spcPts val="100"/>
              </a:spcBef>
              <a:tabLst>
                <a:tab pos="1257300" algn="l"/>
                <a:tab pos="3812540" algn="l"/>
              </a:tabLst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Dasar  194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5	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menyataka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n	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bahwa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533460" y="6981443"/>
            <a:ext cx="50101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45690" algn="l"/>
                <a:tab pos="4364990" algn="l"/>
              </a:tabLst>
            </a:pP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Pemerinta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h	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Indonesi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a	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ikut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533460" y="7469123"/>
            <a:ext cx="26460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melaksanakan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533460" y="7956803"/>
            <a:ext cx="23329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38275" algn="l"/>
              </a:tabLst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duni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a	yang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533460" y="8444483"/>
            <a:ext cx="26009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kemerdekaan,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272479" y="7469123"/>
            <a:ext cx="228536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74980" algn="just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ketertiban 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berdasarkan 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perdamaian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533460" y="8932163"/>
            <a:ext cx="48133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abadi,</a:t>
            </a:r>
            <a:r>
              <a:rPr sz="3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3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keadilan</a:t>
            </a:r>
            <a:r>
              <a:rPr sz="3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sosial.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10286999"/>
                </a:lnTo>
                <a:close/>
              </a:path>
            </a:pathLst>
          </a:custGeom>
          <a:solidFill>
            <a:srgbClr val="5A60F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025935" y="342900"/>
            <a:ext cx="10693328" cy="191345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74417" y="1028699"/>
            <a:ext cx="84639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5" dirty="0"/>
              <a:t>Ekonomi,</a:t>
            </a:r>
            <a:r>
              <a:rPr sz="6000" spc="-55" dirty="0"/>
              <a:t> </a:t>
            </a:r>
            <a:r>
              <a:rPr sz="6000" spc="-15" dirty="0"/>
              <a:t>Sosial,</a:t>
            </a:r>
            <a:r>
              <a:rPr sz="6000" spc="-55" dirty="0"/>
              <a:t> </a:t>
            </a:r>
            <a:r>
              <a:rPr sz="6000" spc="-15" dirty="0"/>
              <a:t>Budaya</a:t>
            </a:r>
            <a:endParaRPr sz="60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86595" y="1028699"/>
            <a:ext cx="345410" cy="70361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34208" y="9006969"/>
            <a:ext cx="650184" cy="65018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5397" y="2681807"/>
            <a:ext cx="1216789" cy="121678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5397" y="1228581"/>
            <a:ext cx="1216789" cy="121678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5397" y="4222325"/>
            <a:ext cx="1216789" cy="121678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48000" y="2628900"/>
            <a:ext cx="12649199" cy="2350249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703608" y="9006969"/>
            <a:ext cx="11183620" cy="1280160"/>
            <a:chOff x="703608" y="9006969"/>
            <a:chExt cx="11183620" cy="128016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3608" y="9006969"/>
              <a:ext cx="650183" cy="65018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45398" y="9657155"/>
              <a:ext cx="11142345" cy="629920"/>
            </a:xfrm>
            <a:custGeom>
              <a:avLst/>
              <a:gdLst/>
              <a:ahLst/>
              <a:cxnLst/>
              <a:rect l="l" t="t" r="r" b="b"/>
              <a:pathLst>
                <a:path w="11142345" h="629920">
                  <a:moveTo>
                    <a:pt x="10915778" y="629847"/>
                  </a:moveTo>
                  <a:lnTo>
                    <a:pt x="226021" y="629847"/>
                  </a:lnTo>
                  <a:lnTo>
                    <a:pt x="154691" y="626176"/>
                  </a:lnTo>
                  <a:lnTo>
                    <a:pt x="92659" y="615962"/>
                  </a:lnTo>
                  <a:lnTo>
                    <a:pt x="43691" y="600400"/>
                  </a:lnTo>
                  <a:lnTo>
                    <a:pt x="11550" y="580688"/>
                  </a:lnTo>
                  <a:lnTo>
                    <a:pt x="0" y="558019"/>
                  </a:lnTo>
                  <a:lnTo>
                    <a:pt x="0" y="71826"/>
                  </a:lnTo>
                  <a:lnTo>
                    <a:pt x="43691" y="29445"/>
                  </a:lnTo>
                  <a:lnTo>
                    <a:pt x="92659" y="13884"/>
                  </a:lnTo>
                  <a:lnTo>
                    <a:pt x="154691" y="3670"/>
                  </a:lnTo>
                  <a:lnTo>
                    <a:pt x="226021" y="0"/>
                  </a:lnTo>
                  <a:lnTo>
                    <a:pt x="10915778" y="0"/>
                  </a:lnTo>
                  <a:lnTo>
                    <a:pt x="10987109" y="3670"/>
                  </a:lnTo>
                  <a:lnTo>
                    <a:pt x="11049141" y="13884"/>
                  </a:lnTo>
                  <a:lnTo>
                    <a:pt x="11098109" y="29445"/>
                  </a:lnTo>
                  <a:lnTo>
                    <a:pt x="11141800" y="71826"/>
                  </a:lnTo>
                  <a:lnTo>
                    <a:pt x="11141800" y="558019"/>
                  </a:lnTo>
                  <a:lnTo>
                    <a:pt x="11098109" y="600400"/>
                  </a:lnTo>
                  <a:lnTo>
                    <a:pt x="11049141" y="615962"/>
                  </a:lnTo>
                  <a:lnTo>
                    <a:pt x="10987109" y="626176"/>
                  </a:lnTo>
                  <a:lnTo>
                    <a:pt x="10915778" y="6298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3594768" y="2752344"/>
            <a:ext cx="29571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69745" algn="l"/>
              </a:tabLst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Dala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m	sistem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09774" y="2752344"/>
            <a:ext cx="61347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14830" algn="l"/>
                <a:tab pos="3053715" algn="l"/>
                <a:tab pos="4585335" algn="l"/>
              </a:tabLst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huku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m	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ha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k	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asas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i	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manusia</a:t>
            </a:r>
            <a:endParaRPr sz="320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23937" y="7429500"/>
            <a:ext cx="12953998" cy="2054960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773237" y="7629144"/>
            <a:ext cx="36366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58390" algn="l"/>
              </a:tabLst>
            </a:pP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Ketik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a	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negara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995056" y="7629144"/>
            <a:ext cx="52444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16710" algn="l"/>
                <a:tab pos="3333750" algn="l"/>
              </a:tabLst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gaga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l	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dala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m	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memenuhi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73237" y="8116823"/>
            <a:ext cx="946912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kewajibannya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itu,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maka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negara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telah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 melakukan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pelanggaran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atas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hak-hak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ekonomi,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sosial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dan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budaya.</a:t>
            </a:r>
            <a:endParaRPr sz="3200">
              <a:latin typeface="Arial MT"/>
              <a:cs typeface="Arial MT"/>
            </a:endParaRPr>
          </a:p>
        </p:txBody>
      </p:sp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23937" y="5219700"/>
            <a:ext cx="12953998" cy="1969769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3416300" y="3240023"/>
            <a:ext cx="10222230" cy="3667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135" marR="397510" algn="just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internasional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meletakan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kewajiban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kepada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negara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untuk</a:t>
            </a:r>
            <a:r>
              <a:rPr sz="3200" spc="84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pemenuhan</a:t>
            </a:r>
            <a:r>
              <a:rPr sz="3200" spc="84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hak-hak</a:t>
            </a:r>
            <a:r>
              <a:rPr sz="3200" spc="84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ekonomi,</a:t>
            </a:r>
            <a:r>
              <a:rPr sz="3200" spc="84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sosial</a:t>
            </a:r>
            <a:r>
              <a:rPr sz="3200" spc="8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dan </a:t>
            </a:r>
            <a:r>
              <a:rPr sz="3200" spc="-8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budaya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pada negara.</a:t>
            </a:r>
            <a:endParaRPr sz="3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900">
              <a:latin typeface="Arial MT"/>
              <a:cs typeface="Arial MT"/>
            </a:endParaRPr>
          </a:p>
          <a:p>
            <a:pPr marL="12700" marR="5080" algn="just">
              <a:lnSpc>
                <a:spcPct val="100000"/>
              </a:lnSpc>
            </a:pP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Kovensi Internasional tentang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Hak-Hak 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Ekonomi, Sosial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 dan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Budaya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 (International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Covenant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on</a:t>
            </a:r>
            <a:r>
              <a:rPr sz="3200" spc="8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Economic, </a:t>
            </a:r>
            <a:r>
              <a:rPr sz="3200" spc="-8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Social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Cultural Rights,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disingkat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ICESCR)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33992" y="9694632"/>
            <a:ext cx="88906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 MT"/>
                <a:cs typeface="Arial MT"/>
              </a:rPr>
              <a:t>I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MADE</a:t>
            </a:r>
            <a:r>
              <a:rPr sz="1600" spc="-5" dirty="0">
                <a:latin typeface="Arial MT"/>
                <a:cs typeface="Arial MT"/>
              </a:rPr>
              <a:t> SUB</a:t>
            </a:r>
            <a:r>
              <a:rPr sz="1600" spc="-65" dirty="0">
                <a:latin typeface="Arial MT"/>
                <a:cs typeface="Arial MT"/>
              </a:rPr>
              <a:t>AW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dirty="0">
                <a:latin typeface="Arial MT"/>
                <a:cs typeface="Arial MT"/>
              </a:rPr>
              <a:t>,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“HAK</a:t>
            </a:r>
            <a:r>
              <a:rPr sz="1600" spc="-9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ASAS</a:t>
            </a:r>
            <a:r>
              <a:rPr sz="1600" dirty="0">
                <a:latin typeface="Arial MT"/>
                <a:cs typeface="Arial MT"/>
              </a:rPr>
              <a:t>I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MANUSIA</a:t>
            </a:r>
            <a:r>
              <a:rPr sz="1600" spc="-9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BIDAN</a:t>
            </a:r>
            <a:r>
              <a:rPr sz="1600" dirty="0">
                <a:latin typeface="Arial MT"/>
                <a:cs typeface="Arial MT"/>
              </a:rPr>
              <a:t>G</a:t>
            </a:r>
            <a:r>
              <a:rPr sz="1600" spc="-5" dirty="0">
                <a:latin typeface="Arial MT"/>
                <a:cs typeface="Arial MT"/>
              </a:rPr>
              <a:t> EKONOM</a:t>
            </a:r>
            <a:r>
              <a:rPr sz="1600" dirty="0">
                <a:latin typeface="Arial MT"/>
                <a:cs typeface="Arial MT"/>
              </a:rPr>
              <a:t>I</a:t>
            </a:r>
            <a:r>
              <a:rPr sz="1600" spc="-5" dirty="0">
                <a:latin typeface="Arial MT"/>
                <a:cs typeface="Arial MT"/>
              </a:rPr>
              <a:t> SOSIA</a:t>
            </a:r>
            <a:r>
              <a:rPr sz="1600" dirty="0">
                <a:latin typeface="Arial MT"/>
                <a:cs typeface="Arial MT"/>
              </a:rPr>
              <a:t>L</a:t>
            </a:r>
            <a:r>
              <a:rPr sz="1600" spc="-6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</a:t>
            </a:r>
            <a:r>
              <a:rPr sz="1600" dirty="0">
                <a:latin typeface="Arial MT"/>
                <a:cs typeface="Arial MT"/>
              </a:rPr>
              <a:t>N</a:t>
            </a:r>
            <a:r>
              <a:rPr sz="1600" spc="-5" dirty="0">
                <a:latin typeface="Arial MT"/>
                <a:cs typeface="Arial MT"/>
              </a:rPr>
              <a:t> BUD</a:t>
            </a:r>
            <a:r>
              <a:rPr sz="1600" spc="-120" dirty="0">
                <a:latin typeface="Arial MT"/>
                <a:cs typeface="Arial MT"/>
              </a:rPr>
              <a:t>AY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-9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MENURUT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 MT"/>
                <a:cs typeface="Arial MT"/>
              </a:rPr>
              <a:t>PERUBAHAN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UUD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1945”,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Kertha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Patrika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Vol.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33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No.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1,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Januari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2008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10286999"/>
                </a:lnTo>
                <a:close/>
              </a:path>
            </a:pathLst>
          </a:custGeom>
          <a:solidFill>
            <a:srgbClr val="5A60F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429000" y="373750"/>
            <a:ext cx="10972799" cy="895831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935" y="688847"/>
            <a:ext cx="8391525" cy="203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Kewajiban</a:t>
            </a:r>
            <a:r>
              <a:rPr sz="4400" spc="-45" dirty="0"/>
              <a:t> </a:t>
            </a:r>
            <a:r>
              <a:rPr sz="4400" spc="-5" dirty="0"/>
              <a:t>Negara</a:t>
            </a:r>
            <a:r>
              <a:rPr sz="4400" spc="-35" dirty="0"/>
              <a:t> </a:t>
            </a:r>
            <a:r>
              <a:rPr sz="4400" spc="-5" dirty="0"/>
              <a:t>dalam</a:t>
            </a:r>
            <a:r>
              <a:rPr sz="4400" spc="-30" dirty="0"/>
              <a:t> </a:t>
            </a:r>
            <a:r>
              <a:rPr sz="4400" spc="-10" dirty="0"/>
              <a:t>Kovensi </a:t>
            </a:r>
            <a:r>
              <a:rPr sz="4400" spc="-1210" dirty="0"/>
              <a:t> </a:t>
            </a:r>
            <a:r>
              <a:rPr sz="4400" spc="-10" dirty="0"/>
              <a:t>Internasional tentang </a:t>
            </a:r>
            <a:r>
              <a:rPr sz="4400" spc="-5" dirty="0"/>
              <a:t>Hak-Hak </a:t>
            </a:r>
            <a:r>
              <a:rPr sz="4400" dirty="0"/>
              <a:t> </a:t>
            </a:r>
            <a:r>
              <a:rPr sz="4400" spc="-10" dirty="0"/>
              <a:t>Ekonomi,</a:t>
            </a:r>
            <a:r>
              <a:rPr sz="4400" spc="-25" dirty="0"/>
              <a:t> </a:t>
            </a:r>
            <a:r>
              <a:rPr sz="4400" spc="-10" dirty="0"/>
              <a:t>Sosial</a:t>
            </a:r>
            <a:r>
              <a:rPr sz="4400" spc="-20" dirty="0"/>
              <a:t> </a:t>
            </a:r>
            <a:r>
              <a:rPr sz="4400" spc="-5" dirty="0"/>
              <a:t>dan</a:t>
            </a:r>
            <a:r>
              <a:rPr sz="4400" spc="-15" dirty="0"/>
              <a:t> </a:t>
            </a:r>
            <a:r>
              <a:rPr sz="4400" spc="-5" dirty="0"/>
              <a:t>Budaya</a:t>
            </a:r>
            <a:endParaRPr sz="44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6344" y="1028700"/>
            <a:ext cx="1934894" cy="85487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82800" y="330614"/>
            <a:ext cx="1022905" cy="102290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6063687" y="433229"/>
            <a:ext cx="1368425" cy="7997190"/>
            <a:chOff x="16063687" y="433229"/>
            <a:chExt cx="1368425" cy="799719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63687" y="433229"/>
              <a:ext cx="1022905" cy="102290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086595" y="1393643"/>
              <a:ext cx="345410" cy="7036155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934208" y="9006969"/>
            <a:ext cx="650184" cy="65018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3608" y="9006969"/>
            <a:ext cx="650183" cy="650183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1540591" y="9595880"/>
            <a:ext cx="8975090" cy="577215"/>
          </a:xfrm>
          <a:custGeom>
            <a:avLst/>
            <a:gdLst/>
            <a:ahLst/>
            <a:cxnLst/>
            <a:rect l="l" t="t" r="r" b="b"/>
            <a:pathLst>
              <a:path w="8975090" h="577215">
                <a:moveTo>
                  <a:pt x="8867151" y="576818"/>
                </a:moveTo>
                <a:lnTo>
                  <a:pt x="107857" y="576817"/>
                </a:lnTo>
                <a:lnTo>
                  <a:pt x="65932" y="569702"/>
                </a:lnTo>
                <a:lnTo>
                  <a:pt x="31641" y="550315"/>
                </a:lnTo>
                <a:lnTo>
                  <a:pt x="8495" y="521594"/>
                </a:lnTo>
                <a:lnTo>
                  <a:pt x="0" y="486478"/>
                </a:lnTo>
                <a:lnTo>
                  <a:pt x="0" y="90338"/>
                </a:lnTo>
                <a:lnTo>
                  <a:pt x="8495" y="55223"/>
                </a:lnTo>
                <a:lnTo>
                  <a:pt x="31641" y="26502"/>
                </a:lnTo>
                <a:lnTo>
                  <a:pt x="65932" y="7115"/>
                </a:lnTo>
                <a:lnTo>
                  <a:pt x="107857" y="0"/>
                </a:lnTo>
                <a:lnTo>
                  <a:pt x="8867151" y="0"/>
                </a:lnTo>
                <a:lnTo>
                  <a:pt x="8909076" y="7115"/>
                </a:lnTo>
                <a:lnTo>
                  <a:pt x="8943367" y="26502"/>
                </a:lnTo>
                <a:lnTo>
                  <a:pt x="8966513" y="55223"/>
                </a:lnTo>
                <a:lnTo>
                  <a:pt x="8975008" y="90338"/>
                </a:lnTo>
                <a:lnTo>
                  <a:pt x="8975008" y="486479"/>
                </a:lnTo>
                <a:lnTo>
                  <a:pt x="8966513" y="521595"/>
                </a:lnTo>
                <a:lnTo>
                  <a:pt x="8943367" y="550316"/>
                </a:lnTo>
                <a:lnTo>
                  <a:pt x="8909076" y="569703"/>
                </a:lnTo>
                <a:lnTo>
                  <a:pt x="8867151" y="5768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624144" y="3843659"/>
            <a:ext cx="12473305" cy="632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4770" marR="5080" indent="-492125">
              <a:lnSpc>
                <a:spcPct val="130000"/>
              </a:lnSpc>
              <a:spcBef>
                <a:spcPts val="100"/>
              </a:spcBef>
              <a:buChar char="•"/>
              <a:tabLst>
                <a:tab pos="2604770" algn="l"/>
                <a:tab pos="2605405" algn="l"/>
                <a:tab pos="6042025" algn="l"/>
                <a:tab pos="9103360" algn="l"/>
                <a:tab pos="11007090" algn="l"/>
              </a:tabLst>
            </a:pPr>
            <a:r>
              <a:rPr sz="4200" spc="-10" dirty="0">
                <a:solidFill>
                  <a:srgbClr val="FFFFFF"/>
                </a:solidFill>
                <a:latin typeface="Arial MT"/>
                <a:cs typeface="Arial MT"/>
              </a:rPr>
              <a:t>Pemenuha</a:t>
            </a:r>
            <a:r>
              <a:rPr sz="4200" dirty="0">
                <a:solidFill>
                  <a:srgbClr val="FFFFFF"/>
                </a:solidFill>
                <a:latin typeface="Arial MT"/>
                <a:cs typeface="Arial MT"/>
              </a:rPr>
              <a:t>n	kebutuhan	</a:t>
            </a:r>
            <a:r>
              <a:rPr sz="4200" spc="-5" dirty="0">
                <a:solidFill>
                  <a:srgbClr val="FFFFFF"/>
                </a:solidFill>
                <a:latin typeface="Arial MT"/>
                <a:cs typeface="Arial MT"/>
              </a:rPr>
              <a:t>dasa</a:t>
            </a:r>
            <a:r>
              <a:rPr sz="4200" dirty="0">
                <a:solidFill>
                  <a:srgbClr val="FFFFFF"/>
                </a:solidFill>
                <a:latin typeface="Arial MT"/>
                <a:cs typeface="Arial MT"/>
              </a:rPr>
              <a:t>r	</a:t>
            </a:r>
            <a:r>
              <a:rPr sz="4200" spc="-5" dirty="0">
                <a:solidFill>
                  <a:srgbClr val="FFFFFF"/>
                </a:solidFill>
                <a:latin typeface="Arial MT"/>
                <a:cs typeface="Arial MT"/>
              </a:rPr>
              <a:t>rakyat  </a:t>
            </a:r>
            <a:r>
              <a:rPr sz="4200" spc="-10" dirty="0">
                <a:solidFill>
                  <a:srgbClr val="FFFFFF"/>
                </a:solidFill>
                <a:latin typeface="Arial MT"/>
                <a:cs typeface="Arial MT"/>
              </a:rPr>
              <a:t>terhadap</a:t>
            </a:r>
            <a:r>
              <a:rPr sz="4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200" spc="-5" dirty="0">
                <a:solidFill>
                  <a:srgbClr val="FFFFFF"/>
                </a:solidFill>
                <a:latin typeface="Arial MT"/>
                <a:cs typeface="Arial MT"/>
              </a:rPr>
              <a:t>pendidikan</a:t>
            </a:r>
            <a:endParaRPr sz="4200">
              <a:latin typeface="Arial MT"/>
              <a:cs typeface="Arial MT"/>
            </a:endParaRPr>
          </a:p>
          <a:p>
            <a:pPr marL="2604770" indent="-492125">
              <a:lnSpc>
                <a:spcPct val="100000"/>
              </a:lnSpc>
              <a:spcBef>
                <a:spcPts val="1510"/>
              </a:spcBef>
              <a:buChar char="•"/>
              <a:tabLst>
                <a:tab pos="2604770" algn="l"/>
                <a:tab pos="2605405" algn="l"/>
              </a:tabLst>
            </a:pPr>
            <a:r>
              <a:rPr sz="4200" spc="-10" dirty="0">
                <a:solidFill>
                  <a:srgbClr val="FFFFFF"/>
                </a:solidFill>
                <a:latin typeface="Arial MT"/>
                <a:cs typeface="Arial MT"/>
              </a:rPr>
              <a:t>Pemenuhan</a:t>
            </a:r>
            <a:r>
              <a:rPr sz="42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200" spc="-5" dirty="0">
                <a:solidFill>
                  <a:srgbClr val="FFFFFF"/>
                </a:solidFill>
                <a:latin typeface="Arial MT"/>
                <a:cs typeface="Arial MT"/>
              </a:rPr>
              <a:t>Kesehatan</a:t>
            </a:r>
            <a:endParaRPr sz="4200">
              <a:latin typeface="Arial MT"/>
              <a:cs typeface="Arial MT"/>
            </a:endParaRPr>
          </a:p>
          <a:p>
            <a:pPr marL="2604770" indent="-492125">
              <a:lnSpc>
                <a:spcPct val="100000"/>
              </a:lnSpc>
              <a:spcBef>
                <a:spcPts val="1515"/>
              </a:spcBef>
              <a:buChar char="•"/>
              <a:tabLst>
                <a:tab pos="2604770" algn="l"/>
                <a:tab pos="2605405" algn="l"/>
              </a:tabLst>
            </a:pPr>
            <a:r>
              <a:rPr sz="4200" spc="-10" dirty="0">
                <a:solidFill>
                  <a:srgbClr val="FFFFFF"/>
                </a:solidFill>
                <a:latin typeface="Arial MT"/>
                <a:cs typeface="Arial MT"/>
              </a:rPr>
              <a:t>Pemenuhan</a:t>
            </a:r>
            <a:r>
              <a:rPr sz="42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200" spc="-5" dirty="0">
                <a:solidFill>
                  <a:srgbClr val="FFFFFF"/>
                </a:solidFill>
                <a:latin typeface="Arial MT"/>
                <a:cs typeface="Arial MT"/>
              </a:rPr>
              <a:t>pangan,</a:t>
            </a:r>
            <a:endParaRPr sz="4200">
              <a:latin typeface="Arial MT"/>
              <a:cs typeface="Arial MT"/>
            </a:endParaRPr>
          </a:p>
          <a:p>
            <a:pPr marL="2604770" indent="-492125">
              <a:lnSpc>
                <a:spcPct val="100000"/>
              </a:lnSpc>
              <a:spcBef>
                <a:spcPts val="1510"/>
              </a:spcBef>
              <a:buChar char="•"/>
              <a:tabLst>
                <a:tab pos="2604770" algn="l"/>
                <a:tab pos="2605405" algn="l"/>
              </a:tabLst>
            </a:pPr>
            <a:r>
              <a:rPr sz="4200" spc="-10" dirty="0">
                <a:solidFill>
                  <a:srgbClr val="FFFFFF"/>
                </a:solidFill>
                <a:latin typeface="Arial MT"/>
                <a:cs typeface="Arial MT"/>
              </a:rPr>
              <a:t>Perumahan</a:t>
            </a:r>
            <a:r>
              <a:rPr sz="42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200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4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200" spc="-5" dirty="0">
                <a:solidFill>
                  <a:srgbClr val="FFFFFF"/>
                </a:solidFill>
                <a:latin typeface="Arial MT"/>
                <a:cs typeface="Arial MT"/>
              </a:rPr>
              <a:t>layak</a:t>
            </a:r>
            <a:endParaRPr sz="4200">
              <a:latin typeface="Arial MT"/>
              <a:cs typeface="Arial MT"/>
            </a:endParaRPr>
          </a:p>
          <a:p>
            <a:pPr marL="2604770" indent="-492125">
              <a:lnSpc>
                <a:spcPct val="100000"/>
              </a:lnSpc>
              <a:spcBef>
                <a:spcPts val="1510"/>
              </a:spcBef>
              <a:buChar char="•"/>
              <a:tabLst>
                <a:tab pos="2604770" algn="l"/>
                <a:tab pos="2605405" algn="l"/>
              </a:tabLst>
            </a:pPr>
            <a:r>
              <a:rPr sz="4200" spc="-10" dirty="0">
                <a:solidFill>
                  <a:srgbClr val="FFFFFF"/>
                </a:solidFill>
                <a:latin typeface="Arial MT"/>
                <a:cs typeface="Arial MT"/>
              </a:rPr>
              <a:t>Kesempatan</a:t>
            </a:r>
            <a:r>
              <a:rPr sz="42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200" spc="-5" dirty="0">
                <a:solidFill>
                  <a:srgbClr val="FFFFFF"/>
                </a:solidFill>
                <a:latin typeface="Arial MT"/>
                <a:cs typeface="Arial MT"/>
              </a:rPr>
              <a:t>Kerja</a:t>
            </a:r>
            <a:endParaRPr sz="4200">
              <a:latin typeface="Arial MT"/>
              <a:cs typeface="Arial MT"/>
            </a:endParaRPr>
          </a:p>
          <a:p>
            <a:pPr marL="2604770" indent="-492125">
              <a:lnSpc>
                <a:spcPts val="5005"/>
              </a:lnSpc>
              <a:spcBef>
                <a:spcPts val="1515"/>
              </a:spcBef>
              <a:buChar char="•"/>
              <a:tabLst>
                <a:tab pos="2604770" algn="l"/>
                <a:tab pos="2605405" algn="l"/>
              </a:tabLst>
            </a:pPr>
            <a:r>
              <a:rPr sz="4200" spc="-10" dirty="0">
                <a:solidFill>
                  <a:srgbClr val="FFFFFF"/>
                </a:solidFill>
                <a:latin typeface="Arial MT"/>
                <a:cs typeface="Arial MT"/>
              </a:rPr>
              <a:t>Adanya</a:t>
            </a:r>
            <a:r>
              <a:rPr sz="4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200" spc="-5" dirty="0">
                <a:solidFill>
                  <a:srgbClr val="FFFFFF"/>
                </a:solidFill>
                <a:latin typeface="Arial MT"/>
                <a:cs typeface="Arial MT"/>
              </a:rPr>
              <a:t>jaminan</a:t>
            </a:r>
            <a:r>
              <a:rPr sz="4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200" dirty="0">
                <a:solidFill>
                  <a:srgbClr val="FFFFFF"/>
                </a:solidFill>
                <a:latin typeface="Arial MT"/>
                <a:cs typeface="Arial MT"/>
              </a:rPr>
              <a:t>sosial</a:t>
            </a:r>
            <a:r>
              <a:rPr sz="4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200" spc="-5" dirty="0">
                <a:solidFill>
                  <a:srgbClr val="FFFFFF"/>
                </a:solidFill>
                <a:latin typeface="Arial MT"/>
                <a:cs typeface="Arial MT"/>
              </a:rPr>
              <a:t>oleh</a:t>
            </a:r>
            <a:r>
              <a:rPr sz="4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200" spc="-5" dirty="0">
                <a:solidFill>
                  <a:srgbClr val="FFFFFF"/>
                </a:solidFill>
                <a:latin typeface="Arial MT"/>
                <a:cs typeface="Arial MT"/>
              </a:rPr>
              <a:t>negara.</a:t>
            </a:r>
            <a:endParaRPr sz="4200">
              <a:latin typeface="Arial MT"/>
              <a:cs typeface="Arial MT"/>
            </a:endParaRPr>
          </a:p>
          <a:p>
            <a:pPr marL="12700" marR="3500755">
              <a:lnSpc>
                <a:spcPts val="1920"/>
              </a:lnSpc>
              <a:spcBef>
                <a:spcPts val="25"/>
              </a:spcBef>
            </a:pPr>
            <a:r>
              <a:rPr sz="1600" spc="-5" dirty="0">
                <a:latin typeface="Arial MT"/>
                <a:cs typeface="Arial MT"/>
              </a:rPr>
              <a:t>Akmal, </a:t>
            </a:r>
            <a:r>
              <a:rPr sz="1600" dirty="0">
                <a:latin typeface="Arial MT"/>
                <a:cs typeface="Arial MT"/>
              </a:rPr>
              <a:t>“Pemenuhan </a:t>
            </a:r>
            <a:r>
              <a:rPr sz="1600" spc="-5" dirty="0">
                <a:latin typeface="Arial MT"/>
                <a:cs typeface="Arial MT"/>
              </a:rPr>
              <a:t>Hak Ekonomi Sosial dan Budaya </a:t>
            </a:r>
            <a:r>
              <a:rPr sz="1600" dirty="0">
                <a:latin typeface="Arial MT"/>
                <a:cs typeface="Arial MT"/>
              </a:rPr>
              <a:t>(EKOSOB) </a:t>
            </a:r>
            <a:r>
              <a:rPr sz="1600" spc="-5" dirty="0">
                <a:latin typeface="Arial MT"/>
                <a:cs typeface="Arial MT"/>
              </a:rPr>
              <a:t>Bagi </a:t>
            </a:r>
            <a:r>
              <a:rPr sz="1600" dirty="0">
                <a:latin typeface="Arial MT"/>
                <a:cs typeface="Arial MT"/>
              </a:rPr>
              <a:t>Masyarakat </a:t>
            </a:r>
            <a:r>
              <a:rPr sz="1600" spc="-5" dirty="0">
                <a:latin typeface="Arial MT"/>
                <a:cs typeface="Arial MT"/>
              </a:rPr>
              <a:t>Nelayan di Kota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Padang”,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DEMOKRASI </a:t>
            </a:r>
            <a:r>
              <a:rPr sz="1600" spc="-25" dirty="0">
                <a:latin typeface="Arial MT"/>
                <a:cs typeface="Arial MT"/>
              </a:rPr>
              <a:t>Vol.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X</a:t>
            </a:r>
            <a:r>
              <a:rPr sz="1600" spc="-5" dirty="0">
                <a:latin typeface="Arial MT"/>
                <a:cs typeface="Arial MT"/>
              </a:rPr>
              <a:t> No. </a:t>
            </a:r>
            <a:r>
              <a:rPr sz="1600" dirty="0">
                <a:latin typeface="Arial MT"/>
                <a:cs typeface="Arial MT"/>
              </a:rPr>
              <a:t>2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Th.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35" dirty="0">
                <a:latin typeface="Arial MT"/>
                <a:cs typeface="Arial MT"/>
              </a:rPr>
              <a:t>2011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7086595" y="1393643"/>
            <a:ext cx="345410" cy="703615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34208" y="9006969"/>
            <a:ext cx="650184" cy="65018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3608" y="9006969"/>
            <a:ext cx="650183" cy="65018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74845" y="616556"/>
            <a:ext cx="11562373" cy="140850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41643" y="656915"/>
            <a:ext cx="92163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" dirty="0">
                <a:solidFill>
                  <a:srgbClr val="000000"/>
                </a:solidFill>
              </a:rPr>
              <a:t>Kewajiban</a:t>
            </a:r>
            <a:r>
              <a:rPr sz="4800" spc="-35" dirty="0">
                <a:solidFill>
                  <a:srgbClr val="000000"/>
                </a:solidFill>
              </a:rPr>
              <a:t> </a:t>
            </a:r>
            <a:r>
              <a:rPr sz="4800" spc="-5" dirty="0">
                <a:solidFill>
                  <a:srgbClr val="000000"/>
                </a:solidFill>
              </a:rPr>
              <a:t>Negara</a:t>
            </a:r>
            <a:r>
              <a:rPr sz="4800" spc="-110" dirty="0">
                <a:solidFill>
                  <a:srgbClr val="000000"/>
                </a:solidFill>
              </a:rPr>
              <a:t> </a:t>
            </a:r>
            <a:r>
              <a:rPr sz="4800" spc="-75" dirty="0">
                <a:solidFill>
                  <a:srgbClr val="000000"/>
                </a:solidFill>
              </a:rPr>
              <a:t>Terhadap</a:t>
            </a:r>
            <a:r>
              <a:rPr sz="4800" spc="-25" dirty="0">
                <a:solidFill>
                  <a:srgbClr val="000000"/>
                </a:solidFill>
              </a:rPr>
              <a:t> </a:t>
            </a:r>
            <a:r>
              <a:rPr sz="4800" spc="-5" dirty="0">
                <a:solidFill>
                  <a:srgbClr val="000000"/>
                </a:solidFill>
              </a:rPr>
              <a:t>HAM</a:t>
            </a:r>
            <a:endParaRPr sz="4800"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3416" y="2121542"/>
            <a:ext cx="1322308" cy="8679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3416" y="3498082"/>
            <a:ext cx="1322308" cy="86791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3416" y="1028700"/>
            <a:ext cx="1322308" cy="58421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74844" y="2555500"/>
            <a:ext cx="11941355" cy="360863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568825" y="2639059"/>
            <a:ext cx="201548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K</a:t>
            </a:r>
            <a:r>
              <a:rPr sz="3000" spc="-1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e</a:t>
            </a:r>
            <a:r>
              <a:rPr sz="3000" spc="13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w</a:t>
            </a:r>
            <a:r>
              <a:rPr sz="3000" spc="-2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aji</a:t>
            </a:r>
            <a:r>
              <a:rPr sz="3000" spc="-4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b</a:t>
            </a:r>
            <a:r>
              <a:rPr sz="3000" spc="5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an</a:t>
            </a:r>
            <a:endParaRPr sz="3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31659" y="2639059"/>
            <a:ext cx="1374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3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n</a:t>
            </a:r>
            <a:r>
              <a:rPr sz="3000" spc="2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ega</a:t>
            </a:r>
            <a:r>
              <a:rPr sz="3000" spc="-1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r</a:t>
            </a:r>
            <a:r>
              <a:rPr sz="3000" spc="-3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a</a:t>
            </a:r>
            <a:endParaRPr sz="3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54032" y="2639059"/>
            <a:ext cx="2513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27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m</a:t>
            </a:r>
            <a:r>
              <a:rPr sz="3000" spc="8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embe</a:t>
            </a:r>
            <a:r>
              <a:rPr sz="3000" spc="2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r</a:t>
            </a:r>
            <a:r>
              <a:rPr sz="300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i</a:t>
            </a:r>
            <a:r>
              <a:rPr sz="3000" spc="-2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k</a:t>
            </a:r>
            <a:r>
              <a:rPr sz="3000" spc="5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an</a:t>
            </a:r>
            <a:endParaRPr sz="3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68825" y="3096259"/>
            <a:ext cx="27260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3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perlindungan,</a:t>
            </a:r>
            <a:endParaRPr sz="3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63763" y="3096259"/>
            <a:ext cx="198691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5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pemajuan</a:t>
            </a:r>
            <a:endParaRPr sz="3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219561" y="3096259"/>
            <a:ext cx="9798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se</a:t>
            </a:r>
            <a:r>
              <a:rPr sz="300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r</a:t>
            </a:r>
            <a:r>
              <a:rPr sz="3000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ta</a:t>
            </a:r>
            <a:endParaRPr sz="3000">
              <a:latin typeface="Verdana" panose="020B0604030504040204"/>
              <a:cs typeface="Verdana" panose="020B0604030504040204"/>
            </a:endParaRPr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78855" y="6507005"/>
            <a:ext cx="11941355" cy="2624723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4625" marR="170815" algn="just">
              <a:lnSpc>
                <a:spcPct val="100000"/>
              </a:lnSpc>
              <a:spcBef>
                <a:spcPts val="100"/>
              </a:spcBef>
            </a:pPr>
            <a:r>
              <a:rPr spc="80" dirty="0"/>
              <a:t>penghormatan</a:t>
            </a:r>
            <a:r>
              <a:rPr spc="85" dirty="0"/>
              <a:t> </a:t>
            </a:r>
            <a:r>
              <a:rPr spc="35" dirty="0"/>
              <a:t>terhadap</a:t>
            </a:r>
            <a:r>
              <a:rPr spc="40" dirty="0"/>
              <a:t> HAM.</a:t>
            </a:r>
            <a:r>
              <a:rPr spc="45" dirty="0"/>
              <a:t> Hal </a:t>
            </a:r>
            <a:r>
              <a:rPr spc="-1040" dirty="0"/>
              <a:t> </a:t>
            </a:r>
            <a:r>
              <a:rPr spc="20" dirty="0"/>
              <a:t>tersebut</a:t>
            </a:r>
            <a:r>
              <a:rPr spc="-250" dirty="0"/>
              <a:t> </a:t>
            </a:r>
            <a:r>
              <a:rPr spc="15" dirty="0"/>
              <a:t>telah</a:t>
            </a:r>
            <a:r>
              <a:rPr spc="-245" dirty="0"/>
              <a:t> </a:t>
            </a:r>
            <a:r>
              <a:rPr spc="45" dirty="0"/>
              <a:t>menjadi</a:t>
            </a:r>
            <a:r>
              <a:rPr spc="-250" dirty="0"/>
              <a:t> </a:t>
            </a:r>
            <a:r>
              <a:rPr spc="65" dirty="0"/>
              <a:t>concern</a:t>
            </a:r>
            <a:r>
              <a:rPr spc="-245" dirty="0"/>
              <a:t> </a:t>
            </a:r>
            <a:r>
              <a:rPr spc="25" dirty="0"/>
              <a:t>seluruh </a:t>
            </a:r>
            <a:r>
              <a:rPr spc="-1040" dirty="0"/>
              <a:t> </a:t>
            </a:r>
            <a:r>
              <a:rPr spc="70" dirty="0"/>
              <a:t>dunia</a:t>
            </a:r>
            <a:r>
              <a:rPr spc="75" dirty="0"/>
              <a:t> </a:t>
            </a:r>
            <a:r>
              <a:rPr spc="20" dirty="0"/>
              <a:t>dewasa</a:t>
            </a:r>
            <a:r>
              <a:rPr spc="25" dirty="0"/>
              <a:t> </a:t>
            </a:r>
            <a:r>
              <a:rPr spc="-90" dirty="0"/>
              <a:t>ini,</a:t>
            </a:r>
            <a:r>
              <a:rPr spc="-85" dirty="0"/>
              <a:t> </a:t>
            </a:r>
            <a:r>
              <a:rPr spc="85" dirty="0"/>
              <a:t>dan</a:t>
            </a:r>
            <a:r>
              <a:rPr spc="90" dirty="0"/>
              <a:t> </a:t>
            </a:r>
            <a:r>
              <a:rPr spc="60" dirty="0"/>
              <a:t>merupakan </a:t>
            </a:r>
            <a:r>
              <a:rPr spc="65" dirty="0"/>
              <a:t> </a:t>
            </a:r>
            <a:r>
              <a:rPr spc="40" dirty="0"/>
              <a:t>konsep </a:t>
            </a:r>
            <a:r>
              <a:rPr spc="70" dirty="0"/>
              <a:t>dunia </a:t>
            </a:r>
            <a:r>
              <a:rPr spc="90" dirty="0"/>
              <a:t>modern </a:t>
            </a:r>
            <a:r>
              <a:rPr dirty="0"/>
              <a:t>setelah </a:t>
            </a:r>
            <a:r>
              <a:rPr spc="85" dirty="0"/>
              <a:t>Perang </a:t>
            </a:r>
            <a:r>
              <a:rPr spc="90" dirty="0"/>
              <a:t> </a:t>
            </a:r>
            <a:r>
              <a:rPr spc="70" dirty="0"/>
              <a:t>Dunia</a:t>
            </a:r>
            <a:r>
              <a:rPr spc="-270" dirty="0"/>
              <a:t> </a:t>
            </a:r>
            <a:r>
              <a:rPr spc="-25" dirty="0"/>
              <a:t>K</a:t>
            </a:r>
            <a:r>
              <a:rPr spc="-40" dirty="0"/>
              <a:t>edua.</a:t>
            </a:r>
            <a:endParaRPr spc="-40" dirty="0"/>
          </a:p>
          <a:p>
            <a:pPr>
              <a:lnSpc>
                <a:spcPct val="100000"/>
              </a:lnSpc>
            </a:pPr>
            <a:endParaRPr sz="3600"/>
          </a:p>
          <a:p>
            <a:pPr marL="12700" marR="5080" algn="just">
              <a:lnSpc>
                <a:spcPct val="120000"/>
              </a:lnSpc>
              <a:spcBef>
                <a:spcPts val="2940"/>
              </a:spcBef>
            </a:pPr>
            <a:r>
              <a:rPr spc="45" dirty="0"/>
              <a:t>Apabila</a:t>
            </a:r>
            <a:r>
              <a:rPr spc="-45" dirty="0"/>
              <a:t> </a:t>
            </a:r>
            <a:r>
              <a:rPr spc="30" dirty="0"/>
              <a:t>negara</a:t>
            </a:r>
            <a:r>
              <a:rPr spc="-40" dirty="0"/>
              <a:t> </a:t>
            </a:r>
            <a:r>
              <a:rPr spc="35" dirty="0"/>
              <a:t>tidak</a:t>
            </a:r>
            <a:r>
              <a:rPr spc="-40" dirty="0"/>
              <a:t> </a:t>
            </a:r>
            <a:r>
              <a:rPr spc="55" dirty="0"/>
              <a:t>dapat</a:t>
            </a:r>
            <a:r>
              <a:rPr spc="-40" dirty="0"/>
              <a:t> </a:t>
            </a:r>
            <a:r>
              <a:rPr spc="30" dirty="0"/>
              <a:t>menjalankan </a:t>
            </a:r>
            <a:r>
              <a:rPr spc="-1045" dirty="0"/>
              <a:t> </a:t>
            </a:r>
            <a:r>
              <a:rPr spc="-5" dirty="0"/>
              <a:t>kewajibannya </a:t>
            </a:r>
            <a:r>
              <a:rPr spc="25" dirty="0"/>
              <a:t>sebagai </a:t>
            </a:r>
            <a:r>
              <a:rPr spc="105" dirty="0"/>
              <a:t>pemangku </a:t>
            </a:r>
            <a:r>
              <a:rPr spc="204" dirty="0"/>
              <a:t>HAM </a:t>
            </a:r>
            <a:r>
              <a:rPr spc="210" dirty="0"/>
              <a:t> </a:t>
            </a:r>
            <a:r>
              <a:rPr spc="45" dirty="0"/>
              <a:t>maka</a:t>
            </a:r>
            <a:r>
              <a:rPr spc="50" dirty="0"/>
              <a:t> </a:t>
            </a:r>
            <a:r>
              <a:rPr spc="30" dirty="0"/>
              <a:t>negara</a:t>
            </a:r>
            <a:r>
              <a:rPr spc="35" dirty="0"/>
              <a:t> </a:t>
            </a:r>
            <a:r>
              <a:rPr spc="15" dirty="0"/>
              <a:t>akan</a:t>
            </a:r>
            <a:r>
              <a:rPr spc="20" dirty="0"/>
              <a:t> </a:t>
            </a:r>
            <a:r>
              <a:rPr spc="35" dirty="0"/>
              <a:t>diberi</a:t>
            </a:r>
            <a:r>
              <a:rPr spc="40" dirty="0"/>
              <a:t> </a:t>
            </a:r>
            <a:r>
              <a:rPr spc="25" dirty="0"/>
              <a:t>label</a:t>
            </a:r>
            <a:r>
              <a:rPr spc="30" dirty="0"/>
              <a:t> </a:t>
            </a:r>
            <a:r>
              <a:rPr spc="15" dirty="0"/>
              <a:t>telah </a:t>
            </a:r>
            <a:r>
              <a:rPr spc="20" dirty="0"/>
              <a:t> </a:t>
            </a:r>
            <a:r>
              <a:rPr spc="270" dirty="0"/>
              <a:t>m</a:t>
            </a:r>
            <a:r>
              <a:rPr dirty="0"/>
              <a:t>ela</a:t>
            </a:r>
            <a:r>
              <a:rPr spc="-30" dirty="0"/>
              <a:t>k</a:t>
            </a:r>
            <a:r>
              <a:rPr spc="75" dirty="0"/>
              <a:t>u</a:t>
            </a:r>
            <a:r>
              <a:rPr spc="40" dirty="0"/>
              <a:t>k</a:t>
            </a:r>
            <a:r>
              <a:rPr spc="50" dirty="0"/>
              <a:t>an</a:t>
            </a:r>
            <a:r>
              <a:rPr spc="-270" dirty="0"/>
              <a:t> </a:t>
            </a:r>
            <a:r>
              <a:rPr spc="50" dirty="0"/>
              <a:t>pela</a:t>
            </a:r>
            <a:r>
              <a:rPr spc="65" dirty="0"/>
              <a:t>n</a:t>
            </a:r>
            <a:r>
              <a:rPr spc="70" dirty="0"/>
              <a:t>gga</a:t>
            </a:r>
            <a:r>
              <a:rPr spc="25" dirty="0"/>
              <a:t>r</a:t>
            </a:r>
            <a:r>
              <a:rPr spc="50" dirty="0"/>
              <a:t>an</a:t>
            </a:r>
            <a:r>
              <a:rPr spc="-270" dirty="0"/>
              <a:t> </a:t>
            </a:r>
            <a:r>
              <a:rPr spc="40" dirty="0"/>
              <a:t>HAM.</a:t>
            </a:r>
            <a:endParaRPr spc="4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239649" y="1028700"/>
            <a:ext cx="7702503" cy="504163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5778" y="1028700"/>
            <a:ext cx="7702502" cy="504163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94659" y="9144649"/>
            <a:ext cx="13240385" cy="715645"/>
          </a:xfrm>
          <a:custGeom>
            <a:avLst/>
            <a:gdLst/>
            <a:ahLst/>
            <a:cxnLst/>
            <a:rect l="l" t="t" r="r" b="b"/>
            <a:pathLst>
              <a:path w="13240385" h="715645">
                <a:moveTo>
                  <a:pt x="13080800" y="715402"/>
                </a:moveTo>
                <a:lnTo>
                  <a:pt x="159111" y="715401"/>
                </a:lnTo>
                <a:lnTo>
                  <a:pt x="108897" y="709675"/>
                </a:lnTo>
                <a:lnTo>
                  <a:pt x="65229" y="693742"/>
                </a:lnTo>
                <a:lnTo>
                  <a:pt x="30757" y="669467"/>
                </a:lnTo>
                <a:lnTo>
                  <a:pt x="8130" y="638717"/>
                </a:lnTo>
                <a:lnTo>
                  <a:pt x="0" y="603357"/>
                </a:lnTo>
                <a:lnTo>
                  <a:pt x="0" y="112043"/>
                </a:lnTo>
                <a:lnTo>
                  <a:pt x="30757" y="45933"/>
                </a:lnTo>
                <a:lnTo>
                  <a:pt x="65229" y="21658"/>
                </a:lnTo>
                <a:lnTo>
                  <a:pt x="108897" y="5725"/>
                </a:lnTo>
                <a:lnTo>
                  <a:pt x="159111" y="0"/>
                </a:lnTo>
                <a:lnTo>
                  <a:pt x="13080800" y="0"/>
                </a:lnTo>
                <a:lnTo>
                  <a:pt x="13131013" y="5725"/>
                </a:lnTo>
                <a:lnTo>
                  <a:pt x="13174681" y="21658"/>
                </a:lnTo>
                <a:lnTo>
                  <a:pt x="13209152" y="45933"/>
                </a:lnTo>
                <a:lnTo>
                  <a:pt x="13231779" y="76683"/>
                </a:lnTo>
                <a:lnTo>
                  <a:pt x="13239910" y="112043"/>
                </a:lnTo>
                <a:lnTo>
                  <a:pt x="13239910" y="603358"/>
                </a:lnTo>
                <a:lnTo>
                  <a:pt x="13231779" y="638718"/>
                </a:lnTo>
                <a:lnTo>
                  <a:pt x="13209152" y="669468"/>
                </a:lnTo>
                <a:lnTo>
                  <a:pt x="13174681" y="693743"/>
                </a:lnTo>
                <a:lnTo>
                  <a:pt x="13131013" y="709676"/>
                </a:lnTo>
                <a:lnTo>
                  <a:pt x="13080800" y="7154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49300" y="9160256"/>
            <a:ext cx="112433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Muhammad Jailani, </a:t>
            </a:r>
            <a:r>
              <a:rPr sz="1800" spc="-20" dirty="0">
                <a:latin typeface="Arial MT"/>
                <a:cs typeface="Arial MT"/>
              </a:rPr>
              <a:t>“TANGGUNG </a:t>
            </a:r>
            <a:r>
              <a:rPr sz="1800" spc="-30" dirty="0">
                <a:latin typeface="Arial MT"/>
                <a:cs typeface="Arial MT"/>
              </a:rPr>
              <a:t>JAWAB </a:t>
            </a:r>
            <a:r>
              <a:rPr sz="1800" spc="-5" dirty="0">
                <a:latin typeface="Arial MT"/>
                <a:cs typeface="Arial MT"/>
              </a:rPr>
              <a:t>NEGARA DALAM </a:t>
            </a:r>
            <a:r>
              <a:rPr sz="1800" dirty="0">
                <a:latin typeface="Arial MT"/>
                <a:cs typeface="Arial MT"/>
              </a:rPr>
              <a:t>MEMBERIKANPERLINDUNGAN </a:t>
            </a:r>
            <a:r>
              <a:rPr sz="1800" spc="-5" dirty="0">
                <a:latin typeface="Arial MT"/>
                <a:cs typeface="Arial MT"/>
              </a:rPr>
              <a:t>TERHADAP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HAK-HAK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KORBAN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PELANGGARAN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HAM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30" dirty="0">
                <a:latin typeface="Arial MT"/>
                <a:cs typeface="Arial MT"/>
              </a:rPr>
              <a:t>BERAT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INDONESIA”, FH.UNISBA.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VOL.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XIII.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NO. </a:t>
            </a:r>
            <a:r>
              <a:rPr sz="1800" dirty="0">
                <a:latin typeface="Arial MT"/>
                <a:cs typeface="Arial MT"/>
              </a:rPr>
              <a:t>1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Maret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40" dirty="0">
                <a:latin typeface="Arial MT"/>
                <a:cs typeface="Arial MT"/>
              </a:rPr>
              <a:t>2011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73078" y="6492352"/>
            <a:ext cx="1192452" cy="119245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3568951" y="2043234"/>
            <a:ext cx="23742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perlindungan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55975" y="2043234"/>
            <a:ext cx="119951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Dalam 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HAM,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537112" y="2043234"/>
            <a:ext cx="267906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1595">
              <a:lnSpc>
                <a:spcPct val="100000"/>
              </a:lnSpc>
              <a:spcBef>
                <a:spcPts val="100"/>
              </a:spcBef>
              <a:tabLst>
                <a:tab pos="1784350" algn="l"/>
              </a:tabLst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konteks 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rakya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t	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akan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55975" y="3018594"/>
            <a:ext cx="41859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16860" algn="l"/>
              </a:tabLst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berhadapa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n	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dengan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652479" y="2530915"/>
            <a:ext cx="129095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32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saling 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negara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855975" y="3506274"/>
            <a:ext cx="608901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karena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memang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kewajiban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untuk </a:t>
            </a:r>
            <a:r>
              <a:rPr sz="3200" spc="-8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menjamin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melindungi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HAM </a:t>
            </a:r>
            <a:r>
              <a:rPr sz="3200" spc="-8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ada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pada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negara.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Kewajiban</a:t>
            </a:r>
            <a:r>
              <a:rPr spc="-5" dirty="0"/>
              <a:t> negara</a:t>
            </a:r>
            <a:r>
              <a:rPr dirty="0"/>
              <a:t> </a:t>
            </a:r>
            <a:r>
              <a:rPr spc="-5" dirty="0"/>
              <a:t>untuk</a:t>
            </a:r>
            <a:r>
              <a:rPr dirty="0"/>
              <a:t> </a:t>
            </a:r>
            <a:r>
              <a:rPr spc="-5" dirty="0"/>
              <a:t>menjamin </a:t>
            </a:r>
            <a:r>
              <a:rPr spc="-875" dirty="0"/>
              <a:t> </a:t>
            </a:r>
            <a:r>
              <a:rPr spc="-5" dirty="0"/>
              <a:t>penghormatan </a:t>
            </a:r>
            <a:r>
              <a:rPr spc="-10" dirty="0"/>
              <a:t>terhadap </a:t>
            </a:r>
            <a:r>
              <a:rPr spc="-5" dirty="0"/>
              <a:t>HAM, </a:t>
            </a:r>
            <a:r>
              <a:rPr dirty="0"/>
              <a:t>yaitu </a:t>
            </a:r>
            <a:r>
              <a:rPr spc="5" dirty="0"/>
              <a:t> </a:t>
            </a:r>
            <a:r>
              <a:rPr dirty="0"/>
              <a:t>kewajiban</a:t>
            </a:r>
            <a:r>
              <a:rPr spc="819" dirty="0"/>
              <a:t> </a:t>
            </a:r>
            <a:r>
              <a:rPr spc="-5" dirty="0"/>
              <a:t>negara</a:t>
            </a:r>
            <a:r>
              <a:rPr spc="819" dirty="0"/>
              <a:t> </a:t>
            </a:r>
            <a:r>
              <a:rPr spc="-5" dirty="0"/>
              <a:t>untuk</a:t>
            </a:r>
            <a:r>
              <a:rPr spc="819" dirty="0"/>
              <a:t> </a:t>
            </a:r>
            <a:r>
              <a:rPr spc="-5" dirty="0"/>
              <a:t>mencegah</a:t>
            </a:r>
            <a:endParaRPr spc="-5" dirty="0"/>
          </a:p>
        </p:txBody>
      </p:sp>
      <p:sp>
        <p:nvSpPr>
          <p:cNvPr id="14" name="object 14"/>
          <p:cNvSpPr txBox="1"/>
          <p:nvPr/>
        </p:nvSpPr>
        <p:spPr>
          <a:xfrm>
            <a:off x="1830977" y="2767583"/>
            <a:ext cx="665416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665730" algn="l"/>
                <a:tab pos="3963670" algn="l"/>
                <a:tab pos="4630420" algn="l"/>
                <a:tab pos="5420360" algn="l"/>
              </a:tabLst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pelanggaran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,			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menyelidiki  pelanggara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n	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HA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M	ketika	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terjadi,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30977" y="3742943"/>
            <a:ext cx="66541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memproses</a:t>
            </a:r>
            <a:r>
              <a:rPr sz="3200" spc="11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3200" spc="1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menghukum</a:t>
            </a:r>
            <a:r>
              <a:rPr sz="3200" spc="1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pelaku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30977" y="4718303"/>
            <a:ext cx="56870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02435" algn="l"/>
                <a:tab pos="4273550" algn="l"/>
              </a:tabLst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meliputi	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kompensasi,	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restitusi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30977" y="4230623"/>
            <a:ext cx="665480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1283335" algn="l"/>
                <a:tab pos="3898900" algn="l"/>
                <a:tab pos="5747385" algn="l"/>
              </a:tabLst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serta	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memberika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n	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reparas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i	yang</a:t>
            </a:r>
            <a:endParaRPr sz="32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30977" y="5205983"/>
            <a:ext cx="48825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rehabilitasi</a:t>
            </a:r>
            <a:r>
              <a:rPr sz="32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kepada</a:t>
            </a:r>
            <a:r>
              <a:rPr sz="32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korban.</a:t>
            </a:r>
            <a:endParaRPr sz="3200">
              <a:latin typeface="Arial MT"/>
              <a:cs typeface="Arial MT"/>
            </a:endParaRPr>
          </a:p>
        </p:txBody>
      </p: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95010" y="6492352"/>
            <a:ext cx="1219199" cy="121919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042403" y="6516417"/>
            <a:ext cx="1204389" cy="120438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0700" y="4554589"/>
            <a:ext cx="4281805" cy="2695575"/>
          </a:xfrm>
          <a:prstGeom prst="rect">
            <a:avLst/>
          </a:prstGeom>
        </p:spPr>
        <p:txBody>
          <a:bodyPr vert="horz" wrap="square" lIns="0" tIns="266700" rIns="0" bIns="0" rtlCol="0">
            <a:spAutoFit/>
          </a:bodyPr>
          <a:lstStyle/>
          <a:p>
            <a:pPr marL="12700" marR="5080">
              <a:lnSpc>
                <a:spcPts val="9500"/>
              </a:lnSpc>
              <a:spcBef>
                <a:spcPts val="2100"/>
              </a:spcBef>
            </a:pPr>
            <a:r>
              <a:rPr sz="9600" b="1" spc="-20" dirty="0">
                <a:latin typeface="Arial" panose="020B0604020202020204"/>
                <a:cs typeface="Arial" panose="020B0604020202020204"/>
              </a:rPr>
              <a:t>THANK  </a:t>
            </a:r>
            <a:r>
              <a:rPr sz="9600" b="1" spc="-10" dirty="0">
                <a:latin typeface="Arial" panose="020B0604020202020204"/>
                <a:cs typeface="Arial" panose="020B0604020202020204"/>
              </a:rPr>
              <a:t>YOU!</a:t>
            </a:r>
            <a:endParaRPr sz="960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8782563" y="7799853"/>
            <a:ext cx="3063673" cy="18939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50161" y="8227007"/>
            <a:ext cx="3063673" cy="10583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50161" y="7333707"/>
            <a:ext cx="3063673" cy="22838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50161" y="8570604"/>
            <a:ext cx="3063673" cy="37321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219724" y="7412228"/>
            <a:ext cx="1783275" cy="50904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987763" y="2933219"/>
            <a:ext cx="1271536" cy="127153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521842" y="2933219"/>
            <a:ext cx="1271536" cy="127153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125220" y="2933219"/>
            <a:ext cx="1271537" cy="127153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745393" y="2933219"/>
            <a:ext cx="1271536" cy="127153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931845" y="6990109"/>
            <a:ext cx="3063674" cy="10583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850161" y="6557386"/>
            <a:ext cx="3063673" cy="19496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850161" y="6146943"/>
            <a:ext cx="3063673" cy="17267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130242" y="6713442"/>
            <a:ext cx="3063672" cy="51803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220147" y="2933219"/>
            <a:ext cx="1271536" cy="127153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731377" y="2933219"/>
            <a:ext cx="1271536" cy="127153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912163" y="1433315"/>
            <a:ext cx="1271536" cy="127153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4423425" y="1433315"/>
            <a:ext cx="1271536" cy="1271536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3026311" y="1433315"/>
            <a:ext cx="1271537" cy="1271536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1583955" y="1433315"/>
            <a:ext cx="1271536" cy="1271536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2130242" y="5977008"/>
            <a:ext cx="3063672" cy="646156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180565" y="1433315"/>
            <a:ext cx="1271536" cy="1271536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5467663" y="4533312"/>
            <a:ext cx="1166211" cy="515253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850161" y="1433315"/>
            <a:ext cx="1271536" cy="1271536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1995518" y="4533312"/>
            <a:ext cx="3063673" cy="1225469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782563" y="4588394"/>
            <a:ext cx="3063673" cy="874539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850161" y="5758781"/>
            <a:ext cx="3063673" cy="150398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5535023" y="5219460"/>
            <a:ext cx="1102143" cy="486946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4472935" y="8108770"/>
            <a:ext cx="923666" cy="923668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5588936" y="6769648"/>
            <a:ext cx="923668" cy="923668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624263" y="8108770"/>
            <a:ext cx="923668" cy="923668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2271675" y="8108770"/>
            <a:ext cx="923668" cy="923668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3374180" y="8108770"/>
            <a:ext cx="923668" cy="9236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3505</Words>
  <Application>WPS Presentation</Application>
  <PresentationFormat>On-screen Show (4:3)</PresentationFormat>
  <Paragraphs>156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SimSun</vt:lpstr>
      <vt:lpstr>Wingdings</vt:lpstr>
      <vt:lpstr>Arial MT</vt:lpstr>
      <vt:lpstr>Verdana</vt:lpstr>
      <vt:lpstr>Arial</vt:lpstr>
      <vt:lpstr>Calibri</vt:lpstr>
      <vt:lpstr>Microsoft YaHei</vt:lpstr>
      <vt:lpstr>Arial Unicode MS</vt:lpstr>
      <vt:lpstr>Office Theme</vt:lpstr>
      <vt:lpstr>PowerPoint 演示文稿</vt:lpstr>
      <vt:lpstr>Kewajiban Negara dalam Hubungan</vt:lpstr>
      <vt:lpstr>Isu  Perdamaian</vt:lpstr>
      <vt:lpstr>Perdamaian  Dalam Konstitusi  Indonesia</vt:lpstr>
      <vt:lpstr>Ekonomi, Sosial, Budaya</vt:lpstr>
      <vt:lpstr>Kewajiban Negara dalam Kovensi  Internasional tentang Hak-Hak  Ekonomi, Sosial dan Budaya</vt:lpstr>
      <vt:lpstr>Kewajiban Negara Terhadap HAM</vt:lpstr>
      <vt:lpstr>Kewajiban negara untuk menjamin  penghormatan terhadap HAM, yaitu  kewajiban negara untuk mencegah</vt:lpstr>
      <vt:lpstr>THANK 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P13.pptx</dc:title>
  <dc:creator/>
  <cp:lastModifiedBy>trims</cp:lastModifiedBy>
  <cp:revision>1</cp:revision>
  <dcterms:created xsi:type="dcterms:W3CDTF">2021-12-03T01:32:52Z</dcterms:created>
  <dcterms:modified xsi:type="dcterms:W3CDTF">2021-12-03T01:32:52Z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ICV">
    <vt:lpwstr>73ECE28EEC6A48CE8AA992B3BCFCD879</vt:lpwstr>
  </property>
  <property fmtid="{D5CDD505-2E9C-101B-9397-08002B2CF9AE}" pid="4" name="KSOProductBuildVer">
    <vt:lpwstr>1033-11.2.0.10382</vt:lpwstr>
  </property>
</Properties>
</file>