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handoutMasterIdLst>
    <p:handoutMasterId r:id="rId25"/>
  </p:handoutMasterIdLst>
  <p:sldIdLst>
    <p:sldId id="256" r:id="rId2"/>
    <p:sldId id="257" r:id="rId3"/>
    <p:sldId id="258" r:id="rId4"/>
    <p:sldId id="259" r:id="rId5"/>
    <p:sldId id="260" r:id="rId6"/>
    <p:sldId id="261" r:id="rId7"/>
    <p:sldId id="262" r:id="rId8"/>
    <p:sldId id="263" r:id="rId9"/>
    <p:sldId id="278" r:id="rId10"/>
    <p:sldId id="264" r:id="rId11"/>
    <p:sldId id="265" r:id="rId12"/>
    <p:sldId id="266" r:id="rId13"/>
    <p:sldId id="279" r:id="rId14"/>
    <p:sldId id="267" r:id="rId15"/>
    <p:sldId id="268" r:id="rId16"/>
    <p:sldId id="269" r:id="rId17"/>
    <p:sldId id="270" r:id="rId18"/>
    <p:sldId id="271" r:id="rId19"/>
    <p:sldId id="277" r:id="rId20"/>
    <p:sldId id="272" r:id="rId21"/>
    <p:sldId id="276"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napToGrid="0">
      <p:cViewPr varScale="1">
        <p:scale>
          <a:sx n="112" d="100"/>
          <a:sy n="112" d="100"/>
        </p:scale>
        <p:origin x="616" y="200"/>
      </p:cViewPr>
      <p:guideLst>
        <p:guide orient="horz" pos="2160"/>
        <p:guide pos="3840"/>
      </p:guideLst>
    </p:cSldViewPr>
  </p:slideViewPr>
  <p:outlineViewPr>
    <p:cViewPr>
      <p:scale>
        <a:sx n="33" d="100"/>
        <a:sy n="33" d="100"/>
      </p:scale>
      <p:origin x="0" y="69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CFEA59C-C04E-40C5-9599-DCAF78CA567A}" type="datetimeFigureOut">
              <a:rPr lang="en-US" smtClean="0"/>
              <a:t>6/8/22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623706-547F-4195-8694-14B9D94A7D6B}" type="slidenum">
              <a:rPr lang="en-US" smtClean="0"/>
              <a:t>‹#›</a:t>
            </a:fld>
            <a:endParaRPr lang="en-US"/>
          </a:p>
        </p:txBody>
      </p:sp>
    </p:spTree>
    <p:extLst>
      <p:ext uri="{BB962C8B-B14F-4D97-AF65-F5344CB8AC3E}">
        <p14:creationId xmlns:p14="http://schemas.microsoft.com/office/powerpoint/2010/main" val="40124616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274E7C6-9884-40D7-B883-5EE2AA1AEE8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07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616909-D787-479F-9DA4-8A353BCE5B09}"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4E7C6-9884-40D7-B883-5EE2AA1AEE8F}" type="slidenum">
              <a:rPr lang="en-US" smtClean="0"/>
              <a:t>‹#›</a:t>
            </a:fld>
            <a:endParaRPr lang="en-US"/>
          </a:p>
        </p:txBody>
      </p:sp>
    </p:spTree>
    <p:extLst>
      <p:ext uri="{BB962C8B-B14F-4D97-AF65-F5344CB8AC3E}">
        <p14:creationId xmlns:p14="http://schemas.microsoft.com/office/powerpoint/2010/main" val="143527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47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741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spTree>
    <p:extLst>
      <p:ext uri="{BB962C8B-B14F-4D97-AF65-F5344CB8AC3E}">
        <p14:creationId xmlns:p14="http://schemas.microsoft.com/office/powerpoint/2010/main" val="16199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896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6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6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28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spTree>
    <p:extLst>
      <p:ext uri="{BB962C8B-B14F-4D97-AF65-F5344CB8AC3E}">
        <p14:creationId xmlns:p14="http://schemas.microsoft.com/office/powerpoint/2010/main" val="97444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16909-D787-479F-9DA4-8A353BCE5B09}"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E7C6-9884-40D7-B883-5EE2AA1AEE8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52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616909-D787-479F-9DA4-8A353BCE5B09}"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4E7C6-9884-40D7-B883-5EE2AA1AEE8F}" type="slidenum">
              <a:rPr lang="en-US" smtClean="0"/>
              <a:t>‹#›</a:t>
            </a:fld>
            <a:endParaRPr lang="en-US"/>
          </a:p>
        </p:txBody>
      </p:sp>
    </p:spTree>
    <p:extLst>
      <p:ext uri="{BB962C8B-B14F-4D97-AF65-F5344CB8AC3E}">
        <p14:creationId xmlns:p14="http://schemas.microsoft.com/office/powerpoint/2010/main" val="196650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616909-D787-479F-9DA4-8A353BCE5B09}" type="datetimeFigureOut">
              <a:rPr lang="en-US" smtClean="0"/>
              <a:t>6/8/22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4E7C6-9884-40D7-B883-5EE2AA1AEE8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48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616909-D787-479F-9DA4-8A353BCE5B09}" type="datetimeFigureOut">
              <a:rPr lang="en-US" smtClean="0"/>
              <a:t>6/8/22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4E7C6-9884-40D7-B883-5EE2AA1AEE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75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16909-D787-479F-9DA4-8A353BCE5B09}" type="datetimeFigureOut">
              <a:rPr lang="en-US" smtClean="0"/>
              <a:t>6/8/22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4E7C6-9884-40D7-B883-5EE2AA1AEE8F}" type="slidenum">
              <a:rPr lang="en-US" smtClean="0"/>
              <a:t>‹#›</a:t>
            </a:fld>
            <a:endParaRPr lang="en-US"/>
          </a:p>
        </p:txBody>
      </p:sp>
    </p:spTree>
    <p:extLst>
      <p:ext uri="{BB962C8B-B14F-4D97-AF65-F5344CB8AC3E}">
        <p14:creationId xmlns:p14="http://schemas.microsoft.com/office/powerpoint/2010/main" val="1187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616909-D787-479F-9DA4-8A353BCE5B09}"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4E7C6-9884-40D7-B883-5EE2AA1AEE8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2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616909-D787-479F-9DA4-8A353BCE5B09}"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4E7C6-9884-40D7-B883-5EE2AA1AEE8F}" type="slidenum">
              <a:rPr lang="en-US" smtClean="0"/>
              <a:t>‹#›</a:t>
            </a:fld>
            <a:endParaRPr lang="en-US"/>
          </a:p>
        </p:txBody>
      </p:sp>
    </p:spTree>
    <p:extLst>
      <p:ext uri="{BB962C8B-B14F-4D97-AF65-F5344CB8AC3E}">
        <p14:creationId xmlns:p14="http://schemas.microsoft.com/office/powerpoint/2010/main" val="200371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616909-D787-479F-9DA4-8A353BCE5B09}" type="datetimeFigureOut">
              <a:rPr lang="en-US" smtClean="0"/>
              <a:t>6/8/22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74E7C6-9884-40D7-B883-5EE2AA1AEE8F}" type="slidenum">
              <a:rPr lang="en-US" smtClean="0"/>
              <a:t>‹#›</a:t>
            </a:fld>
            <a:endParaRPr lang="en-US"/>
          </a:p>
        </p:txBody>
      </p:sp>
    </p:spTree>
    <p:extLst>
      <p:ext uri="{BB962C8B-B14F-4D97-AF65-F5344CB8AC3E}">
        <p14:creationId xmlns:p14="http://schemas.microsoft.com/office/powerpoint/2010/main" val="38604112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1417"/>
            <a:ext cx="6961053" cy="1985553"/>
          </a:xfrm>
        </p:spPr>
        <p:txBody>
          <a:bodyPr>
            <a:noAutofit/>
          </a:bodyPr>
          <a:lstStyle/>
          <a:p>
            <a:br>
              <a:rPr lang="en-US" sz="2800" b="1" dirty="0">
                <a:solidFill>
                  <a:schemeClr val="accent4">
                    <a:lumMod val="50000"/>
                  </a:schemeClr>
                </a:solidFill>
                <a:cs typeface="Times New Roman" panose="02020603050405020304" pitchFamily="18" charset="0"/>
              </a:rPr>
            </a:br>
            <a:r>
              <a:rPr lang="en-US" sz="2800" b="1" dirty="0" err="1">
                <a:solidFill>
                  <a:schemeClr val="accent4">
                    <a:lumMod val="50000"/>
                  </a:schemeClr>
                </a:solidFill>
                <a:cs typeface="Times New Roman" panose="02020603050405020304" pitchFamily="18" charset="0"/>
              </a:rPr>
              <a:t>Studi</a:t>
            </a:r>
            <a:r>
              <a:rPr lang="en-US" sz="2800" b="1" dirty="0">
                <a:solidFill>
                  <a:schemeClr val="accent4">
                    <a:lumMod val="50000"/>
                  </a:schemeClr>
                </a:solidFill>
                <a:cs typeface="Times New Roman" panose="02020603050405020304" pitchFamily="18" charset="0"/>
              </a:rPr>
              <a:t> </a:t>
            </a:r>
            <a:r>
              <a:rPr lang="en-US" sz="2800" b="1" dirty="0" err="1">
                <a:solidFill>
                  <a:schemeClr val="accent4">
                    <a:lumMod val="50000"/>
                  </a:schemeClr>
                </a:solidFill>
                <a:cs typeface="Times New Roman" panose="02020603050405020304" pitchFamily="18" charset="0"/>
              </a:rPr>
              <a:t>Kasus</a:t>
            </a:r>
            <a:r>
              <a:rPr lang="en-US" sz="2800" b="1" dirty="0">
                <a:solidFill>
                  <a:schemeClr val="accent4">
                    <a:lumMod val="50000"/>
                  </a:schemeClr>
                </a:solidFill>
                <a:cs typeface="Times New Roman" panose="02020603050405020304" pitchFamily="18" charset="0"/>
              </a:rPr>
              <a:t> </a:t>
            </a:r>
            <a:r>
              <a:rPr lang="en-US" sz="2800" b="1" dirty="0" err="1">
                <a:solidFill>
                  <a:schemeClr val="accent4">
                    <a:lumMod val="50000"/>
                  </a:schemeClr>
                </a:solidFill>
                <a:cs typeface="Times New Roman" panose="02020603050405020304" pitchFamily="18" charset="0"/>
              </a:rPr>
              <a:t>Penanaman</a:t>
            </a:r>
            <a:r>
              <a:rPr lang="en-US" sz="2800" b="1" dirty="0">
                <a:solidFill>
                  <a:schemeClr val="accent4">
                    <a:lumMod val="50000"/>
                  </a:schemeClr>
                </a:solidFill>
                <a:cs typeface="Times New Roman" panose="02020603050405020304" pitchFamily="18" charset="0"/>
              </a:rPr>
              <a:t> Modal di Indonesia</a:t>
            </a:r>
            <a:br>
              <a:rPr lang="en-US" sz="2800" b="1" dirty="0">
                <a:solidFill>
                  <a:schemeClr val="accent4">
                    <a:lumMod val="50000"/>
                  </a:schemeClr>
                </a:solidFill>
                <a:cs typeface="Times New Roman" panose="02020603050405020304" pitchFamily="18" charset="0"/>
              </a:rPr>
            </a:br>
            <a:r>
              <a:rPr lang="en-US" sz="2800" b="1" dirty="0">
                <a:solidFill>
                  <a:schemeClr val="accent4">
                    <a:lumMod val="50000"/>
                  </a:schemeClr>
                </a:solidFill>
                <a:cs typeface="Times New Roman" panose="02020603050405020304" pitchFamily="18" charset="0"/>
              </a:rPr>
              <a:t>“</a:t>
            </a:r>
            <a:r>
              <a:rPr lang="en-US" sz="2800" b="1" dirty="0" err="1">
                <a:solidFill>
                  <a:schemeClr val="accent4">
                    <a:lumMod val="50000"/>
                  </a:schemeClr>
                </a:solidFill>
                <a:cs typeface="Times New Roman" panose="02020603050405020304" pitchFamily="18" charset="0"/>
              </a:rPr>
              <a:t>kepastian</a:t>
            </a:r>
            <a:r>
              <a:rPr lang="en-US" sz="2800" b="1" dirty="0">
                <a:solidFill>
                  <a:schemeClr val="accent4">
                    <a:lumMod val="50000"/>
                  </a:schemeClr>
                </a:solidFill>
                <a:cs typeface="Times New Roman" panose="02020603050405020304" pitchFamily="18" charset="0"/>
              </a:rPr>
              <a:t> Hukum </a:t>
            </a:r>
            <a:r>
              <a:rPr lang="en-US" sz="2800" b="1" dirty="0" err="1">
                <a:solidFill>
                  <a:schemeClr val="accent4">
                    <a:lumMod val="50000"/>
                  </a:schemeClr>
                </a:solidFill>
                <a:cs typeface="Times New Roman" panose="02020603050405020304" pitchFamily="18" charset="0"/>
              </a:rPr>
              <a:t>dalam</a:t>
            </a:r>
            <a:r>
              <a:rPr lang="en-US" sz="2800" b="1" dirty="0">
                <a:solidFill>
                  <a:schemeClr val="accent4">
                    <a:lumMod val="50000"/>
                  </a:schemeClr>
                </a:solidFill>
                <a:cs typeface="Times New Roman" panose="02020603050405020304" pitchFamily="18" charset="0"/>
              </a:rPr>
              <a:t> </a:t>
            </a:r>
            <a:r>
              <a:rPr lang="en-US" sz="2800" b="1" dirty="0" err="1">
                <a:solidFill>
                  <a:schemeClr val="accent4">
                    <a:lumMod val="50000"/>
                  </a:schemeClr>
                </a:solidFill>
                <a:cs typeface="Times New Roman" panose="02020603050405020304" pitchFamily="18" charset="0"/>
              </a:rPr>
              <a:t>Investasi</a:t>
            </a:r>
            <a:r>
              <a:rPr lang="en-US" sz="2800" b="1" dirty="0">
                <a:solidFill>
                  <a:schemeClr val="accent4">
                    <a:lumMod val="50000"/>
                  </a:schemeClr>
                </a:solidFill>
                <a:cs typeface="Times New Roman" panose="02020603050405020304" pitchFamily="18" charset="0"/>
              </a:rPr>
              <a:t> pada PT </a:t>
            </a:r>
            <a:r>
              <a:rPr lang="en-US" sz="2800" b="1" dirty="0" err="1">
                <a:solidFill>
                  <a:schemeClr val="accent4">
                    <a:lumMod val="50000"/>
                  </a:schemeClr>
                </a:solidFill>
                <a:cs typeface="Times New Roman" panose="02020603050405020304" pitchFamily="18" charset="0"/>
              </a:rPr>
              <a:t>Bilabong</a:t>
            </a:r>
            <a:r>
              <a:rPr lang="en-US" sz="2800" b="1" dirty="0">
                <a:solidFill>
                  <a:schemeClr val="accent4">
                    <a:lumMod val="50000"/>
                  </a:schemeClr>
                </a:solidFill>
                <a:cs typeface="Times New Roman" panose="02020603050405020304" pitchFamily="18" charset="0"/>
              </a:rPr>
              <a:t> Indonesia v. CV Bali Balance</a:t>
            </a:r>
            <a:r>
              <a:rPr lang="en-US" sz="2800" b="1" dirty="0">
                <a:cs typeface="Times New Roman" panose="02020603050405020304" pitchFamily="18" charset="0"/>
              </a:rPr>
              <a:t>”</a:t>
            </a:r>
          </a:p>
        </p:txBody>
      </p:sp>
    </p:spTree>
    <p:extLst>
      <p:ext uri="{BB962C8B-B14F-4D97-AF65-F5344CB8AC3E}">
        <p14:creationId xmlns:p14="http://schemas.microsoft.com/office/powerpoint/2010/main" val="2845329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a:t>Gugatan Billabong International Ltd. dan GSM (Operation), Pty. Lt</a:t>
            </a:r>
            <a:r>
              <a:rPr lang="en-US" sz="3200" b="1" dirty="0"/>
              <a:t>d </a:t>
            </a:r>
            <a:r>
              <a:rPr lang="id-ID" sz="3200" b="1" dirty="0"/>
              <a:t>di Pengadilan Queensland</a:t>
            </a:r>
            <a:endParaRPr lang="en-US" sz="3200" b="1" dirty="0"/>
          </a:p>
        </p:txBody>
      </p:sp>
      <p:sp>
        <p:nvSpPr>
          <p:cNvPr id="4" name="Content Placeholder 3"/>
          <p:cNvSpPr>
            <a:spLocks noGrp="1"/>
          </p:cNvSpPr>
          <p:nvPr>
            <p:ph sz="half" idx="2"/>
          </p:nvPr>
        </p:nvSpPr>
        <p:spPr>
          <a:xfrm>
            <a:off x="1295400" y="2594344"/>
            <a:ext cx="9677400" cy="3281523"/>
          </a:xfrm>
        </p:spPr>
        <p:txBody>
          <a:bodyPr>
            <a:normAutofit fontScale="25000" lnSpcReduction="20000"/>
          </a:bodyPr>
          <a:lstStyle/>
          <a:p>
            <a:pPr marL="0" indent="0">
              <a:buNone/>
            </a:pPr>
            <a:r>
              <a:rPr lang="en-US" dirty="0"/>
              <a:t>	</a:t>
            </a:r>
            <a:r>
              <a:rPr lang="en-US" sz="8000" dirty="0"/>
              <a:t>P</a:t>
            </a:r>
            <a:r>
              <a:rPr lang="id-ID" sz="8000" dirty="0"/>
              <a:t>ada tanggal 23 Juli 2009, Billabong Intenational Ltd. dan GSM Pty. Ltd mengajukan gugatan terhadap CV Bali Balance dihadapan Supreme Court of Queensland di Brisbane, Australia. Perkara ini terdaftar dengan register SC No. 6832 of 2009. Inti dari gugatan ini adalah memohon agar Supreme Court of Queensland sebagai pengadilan yang dipilih oleh para pihak di dalam perjanjian lisensi antara Billabong International Ltd. dan GSM Pty. Ltd dengan CV Bali Balance. Pada perjanjian lisensi tanggal 24 Juni 2004, dibuat klausul yang menentukan bahwa jika terjadi masalah di antara para pihak, masalah tersebut diselesaikan menurut hukum Negara Bagian Queensland, Australia oleh Supreme Court of Queensland di Brisbane.</a:t>
            </a:r>
            <a:endParaRPr lang="en-US" sz="8000" dirty="0"/>
          </a:p>
          <a:p>
            <a:pPr marL="0" indent="0">
              <a:buNone/>
            </a:pPr>
            <a:r>
              <a:rPr lang="en-US" sz="8000" dirty="0"/>
              <a:t>	</a:t>
            </a:r>
            <a:r>
              <a:rPr lang="id-ID" sz="8000" dirty="0"/>
              <a:t>Dalam pertimbangan hukum dari pihak Billabong International Ltd. dan GSM (Operations) Pty. Ltd., pemutusan perjanjian lisensi tersebut dilatar belakangi karena Meninggalnya I Wayan Suwenda selaku sekutu aktif dari CV Bali Balance pada tanggal 6 Oktober 2005</a:t>
            </a:r>
            <a:endParaRPr lang="en-US" sz="8000" dirty="0"/>
          </a:p>
        </p:txBody>
      </p:sp>
    </p:spTree>
    <p:extLst>
      <p:ext uri="{BB962C8B-B14F-4D97-AF65-F5344CB8AC3E}">
        <p14:creationId xmlns:p14="http://schemas.microsoft.com/office/powerpoint/2010/main" val="1613247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049565" y="972276"/>
            <a:ext cx="9836150" cy="4929188"/>
          </a:xfrm>
        </p:spPr>
        <p:txBody>
          <a:bodyPr/>
          <a:lstStyle/>
          <a:p>
            <a:pPr marL="0" indent="0">
              <a:buNone/>
            </a:pPr>
            <a:r>
              <a:rPr lang="en-US" dirty="0"/>
              <a:t>	</a:t>
            </a:r>
            <a:r>
              <a:rPr lang="id-ID" dirty="0"/>
              <a:t>Setelah melewati serangkaian proses yang panjang di pengadilan, pada tanggal 7 Juni 2010, Supreme Court of Queensland telah menerbitkan putusan </a:t>
            </a:r>
            <a:r>
              <a:rPr lang="en-US" dirty="0"/>
              <a:t>, </a:t>
            </a:r>
            <a:r>
              <a:rPr lang="id-ID" dirty="0"/>
              <a:t>Adapun kesimpulan putusan Supreme Court of Queensland tersebut menyatakan bahwa pemutusan perjanjian lisensi tertanggal 24 Juni 2004 oleh GSM (Operations) Pty. Ltd. kepada CV Bali Balance melalui surat tertanggal 25</a:t>
            </a:r>
            <a:r>
              <a:rPr lang="en-US" dirty="0"/>
              <a:t> </a:t>
            </a:r>
            <a:r>
              <a:rPr lang="id-ID" dirty="0"/>
              <a:t>Oktober 2005 adalah sah. Perjanjian tersebut kemudian diperpanjang lagi hingga berakhir tanggal 20 Juni 2006 lewat nota kesepahaman.</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12936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id-ID" sz="3200" b="1" dirty="0"/>
              <a:t>Analisis Putusan </a:t>
            </a:r>
            <a:r>
              <a:rPr lang="id-ID" sz="3200" b="1" i="1" dirty="0"/>
              <a:t>Supreme Court of Queensland</a:t>
            </a:r>
            <a:endParaRPr lang="en-US" sz="3200" b="1" dirty="0"/>
          </a:p>
        </p:txBody>
      </p:sp>
      <p:sp>
        <p:nvSpPr>
          <p:cNvPr id="4" name="Content Placeholder 3"/>
          <p:cNvSpPr>
            <a:spLocks noGrp="1"/>
          </p:cNvSpPr>
          <p:nvPr>
            <p:ph idx="1"/>
          </p:nvPr>
        </p:nvSpPr>
        <p:spPr/>
        <p:txBody>
          <a:bodyPr>
            <a:normAutofit fontScale="70000" lnSpcReduction="20000"/>
          </a:bodyPr>
          <a:lstStyle/>
          <a:p>
            <a:r>
              <a:rPr lang="id-ID" sz="2600" dirty="0"/>
              <a:t>Perjanjian investasi modal asing merupakan perjanjian yang bersifat internasional. Hal ini disebabkan adanya unsur asing di dalam perjanjian tersebut sehingga berada dalam ruang lingkup hukum perdata internasional. Masalah muncul ketika dalam suatu sengketa, hukum mana yang akan berlaku bagi para pihak.</a:t>
            </a:r>
            <a:endParaRPr lang="en-US" sz="2600" dirty="0"/>
          </a:p>
          <a:p>
            <a:r>
              <a:rPr lang="id-ID" sz="2600" dirty="0"/>
              <a:t>Dalam perjanjian investasi, hampir pasti para pihaknya mengantisipas</a:t>
            </a:r>
            <a:r>
              <a:rPr lang="en-US" sz="2600" dirty="0"/>
              <a:t>i </a:t>
            </a:r>
            <a:r>
              <a:rPr lang="id-ID" sz="2600" dirty="0"/>
              <a:t>kemungkinan terjadinya sengketa. Umpamanya, sengketa yang akan timbul diselesaikan secara musyawarah untuk mencapai mufakat. Bila tidak tercapai mufakat, maka kedua pihak sepakat untuk menyelesaikan, misalnya di pengadilan.</a:t>
            </a:r>
            <a:endParaRPr lang="en-US" sz="2600" dirty="0"/>
          </a:p>
          <a:p>
            <a:r>
              <a:rPr lang="id-ID" sz="2600" dirty="0"/>
              <a:t>Penyelesaian di Pengadilan ini bisa di pengadilan lokal tempat peserta lokal berada, atau di pengadilan asing tempat investor asing berasal. Hanya saja harus diingat atau harus diperhatikan, apakah suatu negara akan tunduk pada keputusan pengadilan negara lain, karena hal ini berkaitan dengan masalah kedaulatan. Indonesia umpamanya, tidak dapat melaksanakan keputusan pengadilan luar negeri dengan alasan kedaulatan.</a:t>
            </a:r>
            <a:endParaRPr lang="en-US" sz="2600" dirty="0"/>
          </a:p>
          <a:p>
            <a:endParaRPr lang="en-US" dirty="0"/>
          </a:p>
        </p:txBody>
      </p:sp>
    </p:spTree>
    <p:extLst>
      <p:ext uri="{BB962C8B-B14F-4D97-AF65-F5344CB8AC3E}">
        <p14:creationId xmlns:p14="http://schemas.microsoft.com/office/powerpoint/2010/main" val="243009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8902" y="1042171"/>
            <a:ext cx="9601200" cy="3317875"/>
          </a:xfrm>
        </p:spPr>
        <p:txBody>
          <a:bodyPr>
            <a:normAutofit fontScale="92500" lnSpcReduction="20000"/>
          </a:bodyPr>
          <a:lstStyle/>
          <a:p>
            <a:r>
              <a:rPr lang="en-US" dirty="0" err="1"/>
              <a:t>Pada</a:t>
            </a:r>
            <a:r>
              <a:rPr lang="en-US" dirty="0"/>
              <a:t> </a:t>
            </a:r>
            <a:r>
              <a:rPr lang="en-US" dirty="0" err="1"/>
              <a:t>prinsipnya</a:t>
            </a:r>
            <a:r>
              <a:rPr lang="en-US" dirty="0"/>
              <a:t>, </a:t>
            </a:r>
            <a:r>
              <a:rPr lang="en-US" dirty="0" err="1"/>
              <a:t>perjanjian</a:t>
            </a:r>
            <a:r>
              <a:rPr lang="en-US" dirty="0"/>
              <a:t> </a:t>
            </a:r>
            <a:r>
              <a:rPr lang="en-US" dirty="0" err="1"/>
              <a:t>investasi</a:t>
            </a:r>
            <a:r>
              <a:rPr lang="en-US" dirty="0"/>
              <a:t> di Indonesia </a:t>
            </a:r>
            <a:r>
              <a:rPr lang="en-US" dirty="0" err="1"/>
              <a:t>dilakukan</a:t>
            </a:r>
            <a:r>
              <a:rPr lang="en-US" dirty="0"/>
              <a:t> </a:t>
            </a:r>
            <a:r>
              <a:rPr lang="en-US" dirty="0" err="1"/>
              <a:t>dengan</a:t>
            </a:r>
            <a:r>
              <a:rPr lang="en-US" dirty="0"/>
              <a:t> </a:t>
            </a:r>
            <a:r>
              <a:rPr lang="en-US" dirty="0" err="1"/>
              <a:t>adanya</a:t>
            </a:r>
            <a:r>
              <a:rPr lang="en-US" dirty="0"/>
              <a:t> </a:t>
            </a:r>
            <a:r>
              <a:rPr lang="en-US" dirty="0" err="1"/>
              <a:t>pemakaian</a:t>
            </a:r>
            <a:r>
              <a:rPr lang="en-US" dirty="0"/>
              <a:t> </a:t>
            </a:r>
            <a:r>
              <a:rPr lang="en-US" dirty="0" err="1"/>
              <a:t>asas</a:t>
            </a:r>
            <a:r>
              <a:rPr lang="en-US" dirty="0"/>
              <a:t> </a:t>
            </a:r>
            <a:r>
              <a:rPr lang="en-US" dirty="0" err="1"/>
              <a:t>kebebasan</a:t>
            </a:r>
            <a:r>
              <a:rPr lang="en-US" dirty="0"/>
              <a:t> </a:t>
            </a:r>
            <a:r>
              <a:rPr lang="en-US" dirty="0" err="1"/>
              <a:t>berkontrak</a:t>
            </a:r>
            <a:r>
              <a:rPr lang="en-US" dirty="0"/>
              <a:t> </a:t>
            </a:r>
            <a:r>
              <a:rPr lang="en-US" dirty="0" err="1"/>
              <a:t>sesuai</a:t>
            </a:r>
            <a:r>
              <a:rPr lang="en-US" dirty="0"/>
              <a:t> </a:t>
            </a:r>
            <a:r>
              <a:rPr lang="en-US" dirty="0" err="1"/>
              <a:t>dengan</a:t>
            </a:r>
            <a:r>
              <a:rPr lang="en-US" dirty="0"/>
              <a:t> </a:t>
            </a:r>
            <a:r>
              <a:rPr lang="en-US" dirty="0" err="1"/>
              <a:t>ketentuan</a:t>
            </a:r>
            <a:r>
              <a:rPr lang="en-US" dirty="0"/>
              <a:t> </a:t>
            </a:r>
            <a:r>
              <a:rPr lang="en-US" dirty="0" err="1"/>
              <a:t>Pasal</a:t>
            </a:r>
            <a:r>
              <a:rPr lang="en-US" dirty="0"/>
              <a:t> 1338 </a:t>
            </a:r>
            <a:r>
              <a:rPr lang="en-US" dirty="0" err="1"/>
              <a:t>KUHPerdata</a:t>
            </a:r>
            <a:r>
              <a:rPr lang="en-US" dirty="0"/>
              <a:t>. </a:t>
            </a:r>
            <a:r>
              <a:rPr lang="en-US" dirty="0" err="1"/>
              <a:t>Kebebasan</a:t>
            </a:r>
            <a:r>
              <a:rPr lang="en-US" dirty="0"/>
              <a:t> </a:t>
            </a:r>
            <a:r>
              <a:rPr lang="en-US" dirty="0" err="1"/>
              <a:t>dalam</a:t>
            </a:r>
            <a:r>
              <a:rPr lang="en-US" dirty="0"/>
              <a:t> </a:t>
            </a:r>
            <a:r>
              <a:rPr lang="en-US" dirty="0" err="1"/>
              <a:t>hal</a:t>
            </a:r>
            <a:r>
              <a:rPr lang="en-US" dirty="0"/>
              <a:t> </a:t>
            </a:r>
            <a:r>
              <a:rPr lang="en-US" dirty="0" err="1"/>
              <a:t>ini</a:t>
            </a:r>
            <a:r>
              <a:rPr lang="en-US" dirty="0"/>
              <a:t> </a:t>
            </a:r>
            <a:r>
              <a:rPr lang="en-US" dirty="0" err="1"/>
              <a:t>yaitu</a:t>
            </a:r>
            <a:r>
              <a:rPr lang="en-US" dirty="0"/>
              <a:t> </a:t>
            </a:r>
            <a:r>
              <a:rPr lang="en-US" dirty="0" err="1"/>
              <a:t>kebebasan</a:t>
            </a:r>
            <a:r>
              <a:rPr lang="en-US" dirty="0"/>
              <a:t> </a:t>
            </a:r>
            <a:r>
              <a:rPr lang="en-US" dirty="0" err="1"/>
              <a:t>bagi</a:t>
            </a:r>
            <a:r>
              <a:rPr lang="en-US" dirty="0"/>
              <a:t> para </a:t>
            </a:r>
            <a:r>
              <a:rPr lang="en-US" dirty="0" err="1"/>
              <a:t>pihak</a:t>
            </a:r>
            <a:r>
              <a:rPr lang="en-US" dirty="0"/>
              <a:t> </a:t>
            </a:r>
            <a:r>
              <a:rPr lang="en-US" dirty="0" err="1"/>
              <a:t>untuk</a:t>
            </a:r>
            <a:r>
              <a:rPr lang="en-US" dirty="0"/>
              <a:t> </a:t>
            </a:r>
            <a:r>
              <a:rPr lang="en-US" dirty="0" err="1"/>
              <a:t>menentukan</a:t>
            </a:r>
            <a:r>
              <a:rPr lang="en-US" dirty="0"/>
              <a:t> </a:t>
            </a:r>
            <a:r>
              <a:rPr lang="en-US" dirty="0" err="1"/>
              <a:t>pilihan</a:t>
            </a:r>
            <a:r>
              <a:rPr lang="en-US" dirty="0"/>
              <a:t> </a:t>
            </a:r>
            <a:r>
              <a:rPr lang="en-US" dirty="0" err="1"/>
              <a:t>hukum</a:t>
            </a:r>
            <a:r>
              <a:rPr lang="en-US" dirty="0"/>
              <a:t> (choice of law), </a:t>
            </a:r>
            <a:r>
              <a:rPr lang="en-US" dirty="0" err="1"/>
              <a:t>pilihan</a:t>
            </a:r>
            <a:r>
              <a:rPr lang="en-US" dirty="0"/>
              <a:t> forum (choice of jurisdiction), </a:t>
            </a:r>
            <a:r>
              <a:rPr lang="en-US" dirty="0" err="1"/>
              <a:t>dan</a:t>
            </a:r>
            <a:r>
              <a:rPr lang="en-US" dirty="0"/>
              <a:t> </a:t>
            </a:r>
            <a:r>
              <a:rPr lang="en-US" dirty="0" err="1"/>
              <a:t>pilihan</a:t>
            </a:r>
            <a:r>
              <a:rPr lang="en-US" dirty="0"/>
              <a:t> </a:t>
            </a:r>
            <a:r>
              <a:rPr lang="en-US" dirty="0" err="1"/>
              <a:t>domisili</a:t>
            </a:r>
            <a:r>
              <a:rPr lang="en-US" dirty="0"/>
              <a:t> (choice of </a:t>
            </a:r>
            <a:r>
              <a:rPr lang="en-US" dirty="0" err="1"/>
              <a:t>domisili</a:t>
            </a:r>
            <a:r>
              <a:rPr lang="en-US" dirty="0"/>
              <a:t>). </a:t>
            </a:r>
            <a:r>
              <a:rPr lang="en-US" dirty="0" err="1"/>
              <a:t>Selain</a:t>
            </a:r>
            <a:r>
              <a:rPr lang="en-US" dirty="0"/>
              <a:t> </a:t>
            </a:r>
            <a:r>
              <a:rPr lang="en-US" dirty="0" err="1"/>
              <a:t>itu</a:t>
            </a:r>
            <a:r>
              <a:rPr lang="en-US" dirty="0"/>
              <a:t> </a:t>
            </a:r>
            <a:r>
              <a:rPr lang="en-US" dirty="0" err="1"/>
              <a:t>dikenal</a:t>
            </a:r>
            <a:r>
              <a:rPr lang="en-US" dirty="0"/>
              <a:t> </a:t>
            </a:r>
            <a:r>
              <a:rPr lang="en-US" dirty="0" err="1"/>
              <a:t>juga</a:t>
            </a:r>
            <a:r>
              <a:rPr lang="en-US" dirty="0"/>
              <a:t> </a:t>
            </a:r>
            <a:r>
              <a:rPr lang="en-US" dirty="0" err="1"/>
              <a:t>istilah</a:t>
            </a:r>
            <a:r>
              <a:rPr lang="en-US" dirty="0"/>
              <a:t> “</a:t>
            </a:r>
            <a:r>
              <a:rPr lang="en-US" dirty="0" err="1"/>
              <a:t>Partij</a:t>
            </a:r>
            <a:r>
              <a:rPr lang="en-US" dirty="0"/>
              <a:t> </a:t>
            </a:r>
            <a:r>
              <a:rPr lang="en-US" dirty="0" err="1"/>
              <a:t>Autonomie</a:t>
            </a:r>
            <a:r>
              <a:rPr lang="en-US" dirty="0"/>
              <a:t>” yang </a:t>
            </a:r>
            <a:r>
              <a:rPr lang="en-US" dirty="0" err="1"/>
              <a:t>merupakan</a:t>
            </a:r>
            <a:r>
              <a:rPr lang="en-US" dirty="0"/>
              <a:t> </a:t>
            </a:r>
            <a:r>
              <a:rPr lang="en-US" dirty="0" err="1"/>
              <a:t>titik</a:t>
            </a:r>
            <a:r>
              <a:rPr lang="en-US" dirty="0"/>
              <a:t> </a:t>
            </a:r>
            <a:r>
              <a:rPr lang="en-US" dirty="0" err="1"/>
              <a:t>paut</a:t>
            </a:r>
            <a:r>
              <a:rPr lang="en-US" dirty="0"/>
              <a:t> </a:t>
            </a:r>
            <a:r>
              <a:rPr lang="en-US" dirty="0" err="1"/>
              <a:t>penentu</a:t>
            </a:r>
            <a:r>
              <a:rPr lang="en-US" dirty="0"/>
              <a:t> </a:t>
            </a:r>
            <a:r>
              <a:rPr lang="en-US" dirty="0" err="1"/>
              <a:t>pada</a:t>
            </a:r>
            <a:r>
              <a:rPr lang="en-US" dirty="0"/>
              <a:t> </a:t>
            </a:r>
            <a:r>
              <a:rPr lang="en-US" dirty="0" err="1"/>
              <a:t>perjanjian-perjanjian</a:t>
            </a:r>
            <a:r>
              <a:rPr lang="en-US" dirty="0"/>
              <a:t> </a:t>
            </a:r>
            <a:r>
              <a:rPr lang="en-US" dirty="0" err="1"/>
              <a:t>internasional</a:t>
            </a:r>
            <a:r>
              <a:rPr lang="en-US" dirty="0"/>
              <a:t>.</a:t>
            </a:r>
          </a:p>
          <a:p>
            <a:r>
              <a:rPr lang="en-US" dirty="0" err="1"/>
              <a:t>Partij</a:t>
            </a:r>
            <a:r>
              <a:rPr lang="en-US" dirty="0"/>
              <a:t> </a:t>
            </a:r>
            <a:r>
              <a:rPr lang="en-US" dirty="0" err="1"/>
              <a:t>Autonomie</a:t>
            </a:r>
            <a:r>
              <a:rPr lang="en-US" dirty="0"/>
              <a:t> </a:t>
            </a:r>
            <a:r>
              <a:rPr lang="en-US" dirty="0" err="1"/>
              <a:t>merupakan</a:t>
            </a:r>
            <a:r>
              <a:rPr lang="en-US" dirty="0"/>
              <a:t> </a:t>
            </a:r>
            <a:r>
              <a:rPr lang="en-US" dirty="0" err="1"/>
              <a:t>suatu</a:t>
            </a:r>
            <a:r>
              <a:rPr lang="en-US" dirty="0"/>
              <a:t> </a:t>
            </a:r>
            <a:r>
              <a:rPr lang="en-US" dirty="0" err="1"/>
              <a:t>keadaan</a:t>
            </a:r>
            <a:r>
              <a:rPr lang="en-US" dirty="0"/>
              <a:t> </a:t>
            </a:r>
            <a:r>
              <a:rPr lang="en-US" dirty="0" err="1"/>
              <a:t>dimana</a:t>
            </a:r>
            <a:r>
              <a:rPr lang="en-US" dirty="0"/>
              <a:t> para </a:t>
            </a:r>
            <a:r>
              <a:rPr lang="en-US" dirty="0" err="1"/>
              <a:t>pihak</a:t>
            </a:r>
            <a:r>
              <a:rPr lang="en-US" dirty="0"/>
              <a:t> </a:t>
            </a:r>
            <a:r>
              <a:rPr lang="en-US" dirty="0" err="1"/>
              <a:t>dalam</a:t>
            </a:r>
            <a:r>
              <a:rPr lang="en-US" dirty="0"/>
              <a:t> </a:t>
            </a:r>
            <a:r>
              <a:rPr lang="en-US" dirty="0" err="1"/>
              <a:t>suatu</a:t>
            </a:r>
            <a:r>
              <a:rPr lang="en-US" dirty="0"/>
              <a:t> </a:t>
            </a:r>
            <a:r>
              <a:rPr lang="en-US" dirty="0" err="1"/>
              <a:t>perjanjian</a:t>
            </a:r>
            <a:r>
              <a:rPr lang="en-US" dirty="0"/>
              <a:t> </a:t>
            </a:r>
            <a:r>
              <a:rPr lang="en-US" dirty="0" err="1"/>
              <a:t>bebas</a:t>
            </a:r>
            <a:r>
              <a:rPr lang="en-US" dirty="0"/>
              <a:t> </a:t>
            </a:r>
            <a:r>
              <a:rPr lang="en-US" dirty="0" err="1"/>
              <a:t>untuk</a:t>
            </a:r>
            <a:r>
              <a:rPr lang="en-US" dirty="0"/>
              <a:t> </a:t>
            </a:r>
            <a:r>
              <a:rPr lang="en-US" dirty="0" err="1"/>
              <a:t>menentukan</a:t>
            </a:r>
            <a:r>
              <a:rPr lang="en-US" dirty="0"/>
              <a:t> </a:t>
            </a:r>
            <a:r>
              <a:rPr lang="en-US" dirty="0" err="1"/>
              <a:t>pilihan</a:t>
            </a:r>
            <a:r>
              <a:rPr lang="en-US" dirty="0"/>
              <a:t>, </a:t>
            </a:r>
            <a:r>
              <a:rPr lang="en-US" dirty="0" err="1"/>
              <a:t>mereka</a:t>
            </a:r>
            <a:r>
              <a:rPr lang="en-US" dirty="0"/>
              <a:t> </a:t>
            </a:r>
            <a:r>
              <a:rPr lang="en-US" dirty="0" err="1"/>
              <a:t>dapat</a:t>
            </a:r>
            <a:r>
              <a:rPr lang="en-US" dirty="0"/>
              <a:t> </a:t>
            </a:r>
            <a:r>
              <a:rPr lang="en-US" dirty="0" err="1"/>
              <a:t>memilih</a:t>
            </a:r>
            <a:r>
              <a:rPr lang="en-US" dirty="0"/>
              <a:t> </a:t>
            </a:r>
            <a:r>
              <a:rPr lang="en-US" dirty="0" err="1"/>
              <a:t>sendiri</a:t>
            </a:r>
            <a:r>
              <a:rPr lang="en-US" dirty="0"/>
              <a:t> </a:t>
            </a:r>
            <a:r>
              <a:rPr lang="en-US" dirty="0" err="1"/>
              <a:t>hukum</a:t>
            </a:r>
            <a:r>
              <a:rPr lang="en-US" dirty="0"/>
              <a:t> yang </a:t>
            </a:r>
            <a:r>
              <a:rPr lang="en-US" dirty="0" err="1"/>
              <a:t>digunakan</a:t>
            </a:r>
            <a:r>
              <a:rPr lang="en-US" dirty="0"/>
              <a:t> </a:t>
            </a:r>
            <a:r>
              <a:rPr lang="en-US" dirty="0" err="1"/>
              <a:t>dalam</a:t>
            </a:r>
            <a:r>
              <a:rPr lang="en-US" dirty="0"/>
              <a:t> </a:t>
            </a:r>
            <a:r>
              <a:rPr lang="en-US" dirty="0" err="1"/>
              <a:t>perjanjian</a:t>
            </a:r>
            <a:r>
              <a:rPr lang="en-US" dirty="0"/>
              <a:t> </a:t>
            </a:r>
            <a:r>
              <a:rPr lang="en-US" dirty="0" err="1"/>
              <a:t>mereka</a:t>
            </a:r>
            <a:r>
              <a:rPr lang="en-US" dirty="0"/>
              <a:t>. </a:t>
            </a:r>
            <a:r>
              <a:rPr lang="en-US" dirty="0" err="1"/>
              <a:t>Pilihan</a:t>
            </a:r>
            <a:r>
              <a:rPr lang="en-US" dirty="0"/>
              <a:t> </a:t>
            </a:r>
            <a:r>
              <a:rPr lang="en-US" dirty="0" err="1"/>
              <a:t>hukum</a:t>
            </a:r>
            <a:r>
              <a:rPr lang="en-US" dirty="0"/>
              <a:t> </a:t>
            </a:r>
            <a:r>
              <a:rPr lang="en-US" dirty="0" err="1"/>
              <a:t>adalah</a:t>
            </a:r>
            <a:r>
              <a:rPr lang="en-US" dirty="0"/>
              <a:t> </a:t>
            </a:r>
            <a:r>
              <a:rPr lang="en-US" dirty="0" err="1"/>
              <a:t>hukum</a:t>
            </a:r>
            <a:r>
              <a:rPr lang="en-US" dirty="0"/>
              <a:t> yang </a:t>
            </a:r>
            <a:r>
              <a:rPr lang="en-US" dirty="0" err="1"/>
              <a:t>dipilih</a:t>
            </a:r>
            <a:r>
              <a:rPr lang="en-US" dirty="0"/>
              <a:t> para </a:t>
            </a:r>
            <a:r>
              <a:rPr lang="en-US" dirty="0" err="1"/>
              <a:t>pihak</a:t>
            </a:r>
            <a:r>
              <a:rPr lang="en-US" dirty="0"/>
              <a:t> </a:t>
            </a:r>
            <a:r>
              <a:rPr lang="en-US" dirty="0" err="1"/>
              <a:t>dalam</a:t>
            </a:r>
            <a:r>
              <a:rPr lang="en-US" dirty="0"/>
              <a:t> </a:t>
            </a:r>
            <a:r>
              <a:rPr lang="en-US" dirty="0" err="1"/>
              <a:t>kaitan</a:t>
            </a:r>
            <a:r>
              <a:rPr lang="en-US" dirty="0"/>
              <a:t> </a:t>
            </a:r>
            <a:r>
              <a:rPr lang="en-US" dirty="0" err="1"/>
              <a:t>timbulnya</a:t>
            </a:r>
            <a:r>
              <a:rPr lang="en-US" dirty="0"/>
              <a:t> </a:t>
            </a:r>
          </a:p>
          <a:p>
            <a:endParaRPr lang="en-US" dirty="0"/>
          </a:p>
        </p:txBody>
      </p:sp>
    </p:spTree>
    <p:extLst>
      <p:ext uri="{BB962C8B-B14F-4D97-AF65-F5344CB8AC3E}">
        <p14:creationId xmlns:p14="http://schemas.microsoft.com/office/powerpoint/2010/main" val="688567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47" y="1463040"/>
            <a:ext cx="9601196" cy="579516"/>
          </a:xfrm>
        </p:spPr>
        <p:txBody>
          <a:bodyPr>
            <a:normAutofit fontScale="90000"/>
          </a:bodyPr>
          <a:lstStyle/>
          <a:p>
            <a:r>
              <a:rPr lang="id-ID" sz="3600" b="1" dirty="0"/>
              <a:t>Terdapat 4 macam pilihan hukum yang dikenal dalam hukum perdata internasional, yaitu</a:t>
            </a:r>
            <a:r>
              <a:rPr lang="en-US" sz="3600" b="1" dirty="0"/>
              <a:t> </a:t>
            </a:r>
            <a:r>
              <a:rPr lang="id-ID" sz="3600" b="1" dirty="0"/>
              <a:t>:</a:t>
            </a:r>
            <a:endParaRPr lang="en-US" b="1" dirty="0"/>
          </a:p>
        </p:txBody>
      </p:sp>
      <p:sp>
        <p:nvSpPr>
          <p:cNvPr id="4" name="Content Placeholder 3"/>
          <p:cNvSpPr>
            <a:spLocks noGrp="1"/>
          </p:cNvSpPr>
          <p:nvPr>
            <p:ph sz="half" idx="2"/>
          </p:nvPr>
        </p:nvSpPr>
        <p:spPr>
          <a:xfrm>
            <a:off x="1259774" y="2803875"/>
            <a:ext cx="9748652" cy="2632605"/>
          </a:xfrm>
        </p:spPr>
        <p:txBody>
          <a:bodyPr>
            <a:normAutofit/>
          </a:bodyPr>
          <a:lstStyle/>
          <a:p>
            <a:pPr lvl="0"/>
            <a:r>
              <a:rPr lang="id-ID" dirty="0"/>
              <a:t>Secara tegas (</a:t>
            </a:r>
            <a:r>
              <a:rPr lang="id-ID" i="1" dirty="0"/>
              <a:t>uitdrukkelijk met zovele woorden</a:t>
            </a:r>
            <a:r>
              <a:rPr lang="id-ID" dirty="0"/>
              <a:t>) </a:t>
            </a:r>
            <a:endParaRPr lang="en-US" dirty="0"/>
          </a:p>
          <a:p>
            <a:pPr lvl="0"/>
            <a:r>
              <a:rPr lang="id-ID" dirty="0"/>
              <a:t>Secara diam-diam (</a:t>
            </a:r>
            <a:r>
              <a:rPr lang="id-ID" i="1" dirty="0"/>
              <a:t>stilzwijgend</a:t>
            </a:r>
            <a:r>
              <a:rPr lang="id-ID" dirty="0"/>
              <a:t>)</a:t>
            </a:r>
            <a:endParaRPr lang="en-US" dirty="0"/>
          </a:p>
          <a:p>
            <a:pPr lvl="0"/>
            <a:r>
              <a:rPr lang="id-ID" dirty="0"/>
              <a:t>Secara dianggap (</a:t>
            </a:r>
            <a:r>
              <a:rPr lang="id-ID" i="1" dirty="0"/>
              <a:t>vermoedelijk</a:t>
            </a:r>
            <a:r>
              <a:rPr lang="id-ID" dirty="0"/>
              <a:t>)</a:t>
            </a:r>
            <a:endParaRPr lang="en-US" dirty="0"/>
          </a:p>
          <a:p>
            <a:pPr lvl="0"/>
            <a:r>
              <a:rPr lang="id-ID" dirty="0"/>
              <a:t>Secara hipotesis (</a:t>
            </a:r>
            <a:r>
              <a:rPr lang="id-ID" i="1" dirty="0"/>
              <a:t>hypothetische partijwil</a:t>
            </a:r>
            <a:r>
              <a:rPr lang="id-ID" dirty="0"/>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577672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181735" y="903651"/>
            <a:ext cx="9547225" cy="4916487"/>
          </a:xfrm>
        </p:spPr>
        <p:txBody>
          <a:bodyPr>
            <a:normAutofit fontScale="85000" lnSpcReduction="20000"/>
          </a:bodyPr>
          <a:lstStyle/>
          <a:p>
            <a:r>
              <a:rPr lang="id-ID" dirty="0"/>
              <a:t>Dalam kasus tersebut, dalam perjanjian lisensi kedua belah pihak (Billabong International Ltd. cq GSM (Operations) Pty. Ltd dengan CV Bali Balance) telah dibuat klausul yang menentukan bahwa jika terjadi masalah di antara para pihak, masalah tersebut diselesaikan menurut hukum Negara Bagian Queensland. Hal ini diperbolehkan menurut KUHPerdata Pasal 1338 terkait kebebasan bagi para pihak untuk menentukan pilihan hukum (</a:t>
            </a:r>
            <a:r>
              <a:rPr lang="id-ID" i="1" dirty="0"/>
              <a:t>choice of law</a:t>
            </a:r>
            <a:r>
              <a:rPr lang="id-ID" dirty="0"/>
              <a:t>). Karena telah diperjanjikan akan diselesaikan pada Supreme Court of Queensland, maka Pengadilan di Indonesia tidak mempunnyai yurisdiksi untuk menyelesaikan sengketa lisensi ini.</a:t>
            </a:r>
            <a:endParaRPr lang="en-US" dirty="0"/>
          </a:p>
          <a:p>
            <a:r>
              <a:rPr lang="id-ID" dirty="0"/>
              <a:t>Perjanjian lisensi antara Billabong International Ltd dan GSM (Operations) Pty. Ltd dengan CV Bali Balance mengatur mengenai prosedur pemutusan perjanjian lisensi yang berbunyi:</a:t>
            </a:r>
            <a:endParaRPr lang="en-US" dirty="0"/>
          </a:p>
          <a:p>
            <a:pPr marL="0" indent="0">
              <a:buNone/>
            </a:pPr>
            <a:r>
              <a:rPr lang="en-US" i="1" dirty="0"/>
              <a:t>	</a:t>
            </a:r>
            <a:r>
              <a:rPr lang="id-ID" i="1" dirty="0"/>
              <a:t>“Assignment by Corporation …</a:t>
            </a:r>
            <a:endParaRPr lang="en-US" sz="2000" dirty="0"/>
          </a:p>
          <a:p>
            <a:pPr marL="457200" lvl="1" indent="0">
              <a:buNone/>
            </a:pPr>
            <a:r>
              <a:rPr lang="id-ID" i="1" dirty="0"/>
              <a:t>If you are a partnership, there will be deemed to be an assignment for the purposes of this clause where there is a change of control of at least a 40% interest in the partnership 40% of the votes able to be cast at a meeting of partners. This provision applies no matter how the change of control occurs. You must supply us with the names of the individuals who form the partnership at the time of executing this agreement, together with a copy of executing this agreement, together with a copy of the partnership document as lodged with the relevant local government authority.</a:t>
            </a:r>
            <a:endParaRPr lang="en-US" sz="1800" dirty="0"/>
          </a:p>
          <a:p>
            <a:pPr marL="457200" lvl="1" indent="0">
              <a:buNone/>
            </a:pPr>
            <a:r>
              <a:rPr lang="id-ID" i="1" dirty="0"/>
              <a:t>Dealing by Us …</a:t>
            </a:r>
            <a:endParaRPr lang="en-US" sz="1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14659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024754" y="948962"/>
            <a:ext cx="9939337" cy="4913313"/>
          </a:xfrm>
        </p:spPr>
        <p:txBody>
          <a:bodyPr>
            <a:normAutofit fontScale="85000" lnSpcReduction="10000"/>
          </a:bodyPr>
          <a:lstStyle/>
          <a:p>
            <a:pPr marL="0" indent="0">
              <a:buNone/>
            </a:pPr>
            <a:r>
              <a:rPr lang="id-ID" i="1" dirty="0"/>
              <a:t>Termination</a:t>
            </a:r>
            <a:endParaRPr lang="en-US" sz="2000" dirty="0"/>
          </a:p>
          <a:p>
            <a:pPr marL="0" indent="0">
              <a:buNone/>
            </a:pPr>
            <a:r>
              <a:rPr lang="en-US" sz="2000" i="1" dirty="0"/>
              <a:t>	</a:t>
            </a:r>
            <a:r>
              <a:rPr lang="id-ID" i="1" dirty="0"/>
              <a:t>When We may Terminate Agreement</a:t>
            </a:r>
            <a:endParaRPr lang="en-US" sz="1800" dirty="0"/>
          </a:p>
          <a:p>
            <a:pPr marL="457200" lvl="1" indent="0">
              <a:buNone/>
            </a:pPr>
            <a:r>
              <a:rPr lang="id-ID" i="1" dirty="0"/>
              <a:t>We may terminate this Agreement upon compying with the procedure in clause 25.2 by notice in writing to you if:-(…)</a:t>
            </a:r>
            <a:endParaRPr lang="en-US" dirty="0"/>
          </a:p>
          <a:p>
            <a:pPr marL="457200" lvl="1" indent="0">
              <a:buNone/>
            </a:pPr>
            <a:r>
              <a:rPr lang="id-ID" i="1" dirty="0"/>
              <a:t>e) you assign, sub-licence, franchise, mortgage or charge this agreement or any of the right pursuant to this agreement or attempt to do so; …</a:t>
            </a:r>
            <a:endParaRPr lang="en-US" dirty="0"/>
          </a:p>
          <a:p>
            <a:pPr marL="457200" lvl="1" indent="0">
              <a:buNone/>
            </a:pPr>
            <a:r>
              <a:rPr lang="id-ID" i="1" dirty="0"/>
              <a:t>(g) control of you is in any manner transferred so that your management is effectively changed.</a:t>
            </a:r>
            <a:endParaRPr lang="en-US" dirty="0"/>
          </a:p>
          <a:p>
            <a:pPr marL="457200" lvl="1" indent="0">
              <a:buNone/>
            </a:pPr>
            <a:endParaRPr lang="en-US" i="1" dirty="0"/>
          </a:p>
          <a:p>
            <a:pPr marL="457200" lvl="1" indent="0">
              <a:buNone/>
            </a:pPr>
            <a:r>
              <a:rPr lang="id-ID" i="1" dirty="0"/>
              <a:t>Procedure to Terminate</a:t>
            </a:r>
            <a:endParaRPr lang="en-US" sz="1800" dirty="0"/>
          </a:p>
          <a:p>
            <a:pPr marL="457200" lvl="1" indent="0">
              <a:buNone/>
            </a:pPr>
            <a:r>
              <a:rPr lang="id-ID" i="1" dirty="0"/>
              <a:t>The procedure to be followed by us prior to terminating this agreement is as follows:</a:t>
            </a:r>
            <a:endParaRPr lang="en-US" dirty="0"/>
          </a:p>
          <a:p>
            <a:pPr marL="457200" lvl="1" indent="0">
              <a:buNone/>
            </a:pPr>
            <a:r>
              <a:rPr lang="id-ID" i="1" dirty="0"/>
              <a:t>(a.) if the breach is not capable of being remedied, is a breach which has been committed on more than one occasion or is a breach of an essential term, this agreement may be terminated immediately by giving you written notice;</a:t>
            </a:r>
            <a:endParaRPr lang="en-US" dirty="0"/>
          </a:p>
          <a:p>
            <a:pPr marL="457200" lvl="1" indent="0">
              <a:buNone/>
            </a:pPr>
            <a:r>
              <a:rPr lang="id-ID" i="1" dirty="0"/>
              <a:t>b.) in any other case, we must give written notice to you requiring the breach to be remedied within 28 days, after which time we may immediately terminate the agreement by giving you written notice if the breach has not been remedied”</a:t>
            </a:r>
            <a:endParaRPr lang="en-US" sz="2000" dirty="0"/>
          </a:p>
          <a:p>
            <a:endParaRPr lang="en-US" sz="2000" dirty="0"/>
          </a:p>
          <a:p>
            <a:endParaRPr lang="en-US" dirty="0"/>
          </a:p>
        </p:txBody>
      </p:sp>
    </p:spTree>
    <p:extLst>
      <p:ext uri="{BB962C8B-B14F-4D97-AF65-F5344CB8AC3E}">
        <p14:creationId xmlns:p14="http://schemas.microsoft.com/office/powerpoint/2010/main" val="28222757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1000"/>
                                        <p:tgtEl>
                                          <p:spTgt spid="4">
                                            <p:txEl>
                                              <p:pRg st="9" end="9"/>
                                            </p:txEl>
                                          </p:spTgt>
                                        </p:tgtEl>
                                      </p:cBhvr>
                                    </p:animEffect>
                                    <p:anim calcmode="lin" valueType="num">
                                      <p:cBhvr>
                                        <p:cTn id="4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322342" y="858338"/>
            <a:ext cx="9667875" cy="5056188"/>
          </a:xfrm>
        </p:spPr>
        <p:txBody>
          <a:bodyPr>
            <a:normAutofit fontScale="92500" lnSpcReduction="10000"/>
          </a:bodyPr>
          <a:lstStyle/>
          <a:p>
            <a:pPr marL="0" indent="0">
              <a:buNone/>
            </a:pPr>
            <a:r>
              <a:rPr lang="en-US" dirty="0"/>
              <a:t>	</a:t>
            </a:r>
            <a:r>
              <a:rPr lang="id-ID" dirty="0"/>
              <a:t>Pihak Billabong International Ltd. dan GSM (Operation) Pty. Ltd percaya bahwa sampai dengan meninggal, I Wayan Suwenda masih berstatus sebagai sekutu aktif dari CV Bali Balance dan mengontrol jalannya persekutuan tersebut. Terdapat perubahan control ekslusif dari I Wayan Suwenda kepada Ann Suzi Suwenda, sebagaimana yang terdapat dalam akta tanggal 25 Februari 2005. Hal ini memenuhi klausul dalam Pasal 25.1 (g) yakni “</a:t>
            </a:r>
            <a:r>
              <a:rPr lang="id-ID" i="1" dirty="0"/>
              <a:t>control of you is in any manner transferred so that your management is effectively changed</a:t>
            </a:r>
            <a:endParaRPr lang="en-US" i="1" dirty="0"/>
          </a:p>
          <a:p>
            <a:pPr marL="0" indent="0">
              <a:buNone/>
            </a:pPr>
            <a:r>
              <a:rPr lang="en-US" dirty="0"/>
              <a:t>	</a:t>
            </a:r>
            <a:r>
              <a:rPr lang="id-ID" dirty="0"/>
              <a:t>Atas dasar perubahan dari management CV Bali Balance itulah maka Billabong International Ltd. dan GSM (Operations) Pty. Ltd memutuskan hubungan perjanjian lisensi yang ada. Dan dengan pemberitahuan secara tertulis semakin mengukuhkan bahwa Billabong International Ltd dan GSM (Operations) Pty. Ltd secara serius memutuskan perjanjiannya. Keluarnya putusan dari Supreme Court of Queensland yang menyatakan GSM (Operations) Pty. Ltd melalui suratnya tertanggal 25 Oktober adalah sah secara hukum, maka dengan</a:t>
            </a:r>
            <a:r>
              <a:rPr lang="en-US" dirty="0"/>
              <a:t> </a:t>
            </a:r>
            <a:r>
              <a:rPr lang="id-ID" dirty="0"/>
              <a:t>demikian demi hukum perjanjian lisensi ini tidak mengikat lagi sejak tanggal tersebut, yakni 25 Oktober 2005.</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873329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29EA-8275-4F6B-9E13-AC0A1D79829C}"/>
              </a:ext>
            </a:extLst>
          </p:cNvPr>
          <p:cNvSpPr>
            <a:spLocks noGrp="1"/>
          </p:cNvSpPr>
          <p:nvPr>
            <p:ph type="title"/>
          </p:nvPr>
        </p:nvSpPr>
        <p:spPr>
          <a:xfrm>
            <a:off x="1295401" y="942944"/>
            <a:ext cx="9601196" cy="1303867"/>
          </a:xfrm>
        </p:spPr>
        <p:txBody>
          <a:bodyPr>
            <a:normAutofit/>
          </a:bodyPr>
          <a:lstStyle/>
          <a:p>
            <a:r>
              <a:rPr lang="id-ID" sz="2800" b="1" dirty="0">
                <a:effectLst/>
                <a:ea typeface="Times New Roman" panose="02020603050405020304" pitchFamily="18" charset="0"/>
              </a:rPr>
              <a:t>CV</a:t>
            </a:r>
            <a:r>
              <a:rPr lang="id-ID" sz="2800" b="1" spc="5" dirty="0">
                <a:effectLst/>
                <a:ea typeface="Times New Roman" panose="02020603050405020304" pitchFamily="18" charset="0"/>
              </a:rPr>
              <a:t> </a:t>
            </a:r>
            <a:r>
              <a:rPr lang="id-ID" sz="2800" b="1" dirty="0">
                <a:effectLst/>
                <a:ea typeface="Times New Roman" panose="02020603050405020304" pitchFamily="18" charset="0"/>
              </a:rPr>
              <a:t>Bali</a:t>
            </a:r>
            <a:r>
              <a:rPr lang="id-ID" sz="2800" b="1" spc="5" dirty="0">
                <a:effectLst/>
                <a:ea typeface="Times New Roman" panose="02020603050405020304" pitchFamily="18" charset="0"/>
              </a:rPr>
              <a:t> </a:t>
            </a:r>
            <a:r>
              <a:rPr lang="id-ID" sz="2800" b="1" dirty="0">
                <a:effectLst/>
                <a:ea typeface="Times New Roman" panose="02020603050405020304" pitchFamily="18" charset="0"/>
              </a:rPr>
              <a:t>Balance</a:t>
            </a:r>
            <a:r>
              <a:rPr lang="en-ID" sz="2800" b="1" dirty="0">
                <a:ea typeface="Times New Roman" panose="02020603050405020304" pitchFamily="18" charset="0"/>
              </a:rPr>
              <a:t> </a:t>
            </a:r>
            <a:r>
              <a:rPr lang="en-ID" sz="2800" b="1" dirty="0" err="1">
                <a:ea typeface="Times New Roman" panose="02020603050405020304" pitchFamily="18" charset="0"/>
              </a:rPr>
              <a:t>Menggugat</a:t>
            </a:r>
            <a:r>
              <a:rPr lang="en-ID" sz="2800" b="1" dirty="0">
                <a:ea typeface="Times New Roman" panose="02020603050405020304" pitchFamily="18" charset="0"/>
              </a:rPr>
              <a:t> </a:t>
            </a:r>
            <a:r>
              <a:rPr lang="id-ID" sz="2800" b="1" spc="5" dirty="0">
                <a:effectLst/>
                <a:ea typeface="Times New Roman" panose="02020603050405020304" pitchFamily="18" charset="0"/>
              </a:rPr>
              <a:t> </a:t>
            </a:r>
            <a:r>
              <a:rPr lang="id-ID" sz="2800" b="1" dirty="0">
                <a:effectLst/>
                <a:ea typeface="Times New Roman" panose="02020603050405020304" pitchFamily="18" charset="0"/>
              </a:rPr>
              <a:t>Billabong</a:t>
            </a:r>
            <a:r>
              <a:rPr lang="id-ID" sz="2800" b="1" spc="5" dirty="0">
                <a:effectLst/>
                <a:ea typeface="Times New Roman" panose="02020603050405020304" pitchFamily="18" charset="0"/>
              </a:rPr>
              <a:t> </a:t>
            </a:r>
            <a:r>
              <a:rPr lang="id-ID" sz="2800" b="1" dirty="0">
                <a:effectLst/>
                <a:ea typeface="Times New Roman" panose="02020603050405020304" pitchFamily="18" charset="0"/>
              </a:rPr>
              <a:t>International</a:t>
            </a:r>
            <a:r>
              <a:rPr lang="id-ID" sz="2800" b="1" spc="5" dirty="0">
                <a:effectLst/>
                <a:ea typeface="Times New Roman" panose="02020603050405020304" pitchFamily="18" charset="0"/>
              </a:rPr>
              <a:t> </a:t>
            </a:r>
            <a:r>
              <a:rPr lang="id-ID" sz="2800" b="1" dirty="0">
                <a:effectLst/>
                <a:ea typeface="Times New Roman" panose="02020603050405020304" pitchFamily="18" charset="0"/>
              </a:rPr>
              <a:t>Ltd. dan</a:t>
            </a:r>
            <a:r>
              <a:rPr lang="id-ID" sz="2800" b="1" spc="-5" dirty="0">
                <a:effectLst/>
                <a:ea typeface="Times New Roman" panose="02020603050405020304" pitchFamily="18" charset="0"/>
              </a:rPr>
              <a:t> </a:t>
            </a:r>
            <a:r>
              <a:rPr lang="id-ID" sz="2800" b="1" dirty="0">
                <a:effectLst/>
                <a:ea typeface="Times New Roman" panose="02020603050405020304" pitchFamily="18" charset="0"/>
              </a:rPr>
              <a:t>GSM (Operations</a:t>
            </a:r>
            <a:r>
              <a:rPr lang="id-ID" sz="2800" b="1" spc="-5" dirty="0">
                <a:effectLst/>
                <a:ea typeface="Times New Roman" panose="02020603050405020304" pitchFamily="18" charset="0"/>
              </a:rPr>
              <a:t> </a:t>
            </a:r>
            <a:r>
              <a:rPr lang="id-ID" sz="2800" b="1" dirty="0">
                <a:effectLst/>
                <a:ea typeface="Times New Roman" panose="02020603050405020304" pitchFamily="18" charset="0"/>
              </a:rPr>
              <a:t>)</a:t>
            </a:r>
            <a:r>
              <a:rPr lang="id-ID" sz="2800" b="1" spc="-5" dirty="0">
                <a:effectLst/>
                <a:ea typeface="Times New Roman" panose="02020603050405020304" pitchFamily="18" charset="0"/>
              </a:rPr>
              <a:t> </a:t>
            </a:r>
            <a:r>
              <a:rPr lang="id-ID" sz="2800" b="1" dirty="0">
                <a:effectLst/>
                <a:ea typeface="Times New Roman" panose="02020603050405020304" pitchFamily="18" charset="0"/>
              </a:rPr>
              <a:t>Pty. Ltd</a:t>
            </a:r>
            <a:r>
              <a:rPr lang="en-ID" sz="2800" b="1" dirty="0">
                <a:effectLst/>
                <a:ea typeface="Times New Roman" panose="02020603050405020304" pitchFamily="18" charset="0"/>
              </a:rPr>
              <a:t> </a:t>
            </a:r>
            <a:r>
              <a:rPr lang="en-ID" sz="2800" b="1" dirty="0" err="1">
                <a:effectLst/>
                <a:ea typeface="Times New Roman" panose="02020603050405020304" pitchFamily="18" charset="0"/>
              </a:rPr>
              <a:t>ke</a:t>
            </a:r>
            <a:r>
              <a:rPr lang="en-ID" sz="2800" b="1" dirty="0">
                <a:effectLst/>
                <a:ea typeface="Times New Roman" panose="02020603050405020304" pitchFamily="18" charset="0"/>
              </a:rPr>
              <a:t> </a:t>
            </a:r>
            <a:r>
              <a:rPr lang="en-ID" sz="2800" b="1" dirty="0" err="1">
                <a:effectLst/>
                <a:ea typeface="Times New Roman" panose="02020603050405020304" pitchFamily="18" charset="0"/>
              </a:rPr>
              <a:t>Pengadilan</a:t>
            </a:r>
            <a:r>
              <a:rPr lang="en-ID" sz="2800" b="1" dirty="0">
                <a:effectLst/>
                <a:ea typeface="Times New Roman" panose="02020603050405020304" pitchFamily="18" charset="0"/>
              </a:rPr>
              <a:t> Tata Usaha Negara</a:t>
            </a:r>
            <a:endParaRPr lang="en-ID" sz="2800" b="1" dirty="0"/>
          </a:p>
        </p:txBody>
      </p:sp>
      <p:sp>
        <p:nvSpPr>
          <p:cNvPr id="3" name="Content Placeholder 2">
            <a:extLst>
              <a:ext uri="{FF2B5EF4-FFF2-40B4-BE49-F238E27FC236}">
                <a16:creationId xmlns:a16="http://schemas.microsoft.com/office/drawing/2014/main" id="{AD9C629E-6D21-4997-833F-E72F1AF3BDEC}"/>
              </a:ext>
            </a:extLst>
          </p:cNvPr>
          <p:cNvSpPr>
            <a:spLocks noGrp="1"/>
          </p:cNvSpPr>
          <p:nvPr>
            <p:ph idx="1"/>
          </p:nvPr>
        </p:nvSpPr>
        <p:spPr/>
        <p:txBody>
          <a:bodyPr/>
          <a:lstStyle/>
          <a:p>
            <a:pPr>
              <a:buFontTx/>
              <a:buChar char="-"/>
            </a:pPr>
            <a:r>
              <a:rPr lang="en-ID" sz="2000" dirty="0">
                <a:ea typeface="Times New Roman" panose="02020603050405020304" pitchFamily="18" charset="0"/>
              </a:rPr>
              <a:t>I</a:t>
            </a:r>
            <a:r>
              <a:rPr lang="id-ID" sz="2000" dirty="0">
                <a:effectLst/>
                <a:ea typeface="Times New Roman" panose="02020603050405020304" pitchFamily="18" charset="0"/>
              </a:rPr>
              <a:t>nti persengketaan tersebut ialah tentang hak bisnis retail antara</a:t>
            </a:r>
            <a:r>
              <a:rPr lang="id-ID" sz="2000" spc="5" dirty="0">
                <a:effectLst/>
                <a:ea typeface="Times New Roman" panose="02020603050405020304" pitchFamily="18" charset="0"/>
              </a:rPr>
              <a:t> </a:t>
            </a:r>
            <a:r>
              <a:rPr lang="id-ID" sz="2000" dirty="0">
                <a:effectLst/>
                <a:ea typeface="Times New Roman" panose="02020603050405020304" pitchFamily="18" charset="0"/>
              </a:rPr>
              <a:t>Termohon</a:t>
            </a:r>
            <a:r>
              <a:rPr lang="id-ID" sz="2000" spc="5" dirty="0">
                <a:effectLst/>
                <a:ea typeface="Times New Roman" panose="02020603050405020304" pitchFamily="18" charset="0"/>
              </a:rPr>
              <a:t> </a:t>
            </a:r>
            <a:r>
              <a:rPr lang="id-ID" sz="2000" dirty="0">
                <a:effectLst/>
                <a:ea typeface="Times New Roman" panose="02020603050405020304" pitchFamily="18" charset="0"/>
              </a:rPr>
              <a:t>Kasasi/Terbanding/Penggugat</a:t>
            </a:r>
            <a:r>
              <a:rPr lang="id-ID" sz="2000" spc="5" dirty="0">
                <a:effectLst/>
                <a:ea typeface="Times New Roman" panose="02020603050405020304" pitchFamily="18" charset="0"/>
              </a:rPr>
              <a:t> </a:t>
            </a:r>
            <a:r>
              <a:rPr lang="id-ID" sz="2000" dirty="0">
                <a:effectLst/>
                <a:ea typeface="Times New Roman" panose="02020603050405020304" pitchFamily="18" charset="0"/>
              </a:rPr>
              <a:t>(CV</a:t>
            </a:r>
            <a:r>
              <a:rPr lang="id-ID" sz="2000" spc="5" dirty="0">
                <a:effectLst/>
                <a:ea typeface="Times New Roman" panose="02020603050405020304" pitchFamily="18" charset="0"/>
              </a:rPr>
              <a:t> </a:t>
            </a:r>
            <a:r>
              <a:rPr lang="id-ID" sz="2000" dirty="0">
                <a:effectLst/>
                <a:ea typeface="Times New Roman" panose="02020603050405020304" pitchFamily="18" charset="0"/>
              </a:rPr>
              <a:t>Bali</a:t>
            </a:r>
            <a:r>
              <a:rPr lang="id-ID" sz="2000" spc="5" dirty="0">
                <a:effectLst/>
                <a:ea typeface="Times New Roman" panose="02020603050405020304" pitchFamily="18" charset="0"/>
              </a:rPr>
              <a:t> </a:t>
            </a:r>
            <a:r>
              <a:rPr lang="id-ID" sz="2000" dirty="0">
                <a:effectLst/>
                <a:ea typeface="Times New Roman" panose="02020603050405020304" pitchFamily="18" charset="0"/>
              </a:rPr>
              <a:t>Balance)</a:t>
            </a:r>
            <a:r>
              <a:rPr lang="id-ID" sz="2000" spc="5" dirty="0">
                <a:effectLst/>
                <a:ea typeface="Times New Roman" panose="02020603050405020304" pitchFamily="18" charset="0"/>
              </a:rPr>
              <a:t> </a:t>
            </a:r>
            <a:r>
              <a:rPr lang="id-ID" sz="2000" dirty="0">
                <a:effectLst/>
                <a:ea typeface="Times New Roman" panose="02020603050405020304" pitchFamily="18" charset="0"/>
              </a:rPr>
              <a:t>dengan</a:t>
            </a:r>
            <a:r>
              <a:rPr lang="id-ID" sz="2000" spc="5" dirty="0">
                <a:effectLst/>
                <a:ea typeface="Times New Roman" panose="02020603050405020304" pitchFamily="18" charset="0"/>
              </a:rPr>
              <a:t> </a:t>
            </a:r>
            <a:r>
              <a:rPr lang="id-ID" sz="2000" dirty="0">
                <a:effectLst/>
                <a:ea typeface="Times New Roman" panose="02020603050405020304" pitchFamily="18" charset="0"/>
              </a:rPr>
              <a:t>Billabong International</a:t>
            </a:r>
            <a:r>
              <a:rPr lang="id-ID" sz="2000" spc="5" dirty="0">
                <a:effectLst/>
                <a:ea typeface="Times New Roman" panose="02020603050405020304" pitchFamily="18" charset="0"/>
              </a:rPr>
              <a:t> </a:t>
            </a:r>
            <a:r>
              <a:rPr lang="id-ID" sz="2000" dirty="0">
                <a:effectLst/>
                <a:ea typeface="Times New Roman" panose="02020603050405020304" pitchFamily="18" charset="0"/>
              </a:rPr>
              <a:t>Ltd.</a:t>
            </a:r>
            <a:r>
              <a:rPr lang="id-ID" sz="2000" spc="-5" dirty="0">
                <a:effectLst/>
                <a:ea typeface="Times New Roman" panose="02020603050405020304" pitchFamily="18" charset="0"/>
              </a:rPr>
              <a:t> </a:t>
            </a:r>
            <a:r>
              <a:rPr lang="id-ID" sz="2000" dirty="0">
                <a:effectLst/>
                <a:ea typeface="Times New Roman" panose="02020603050405020304" pitchFamily="18" charset="0"/>
              </a:rPr>
              <a:t>dan</a:t>
            </a:r>
            <a:r>
              <a:rPr lang="id-ID" sz="2000" spc="-5" dirty="0">
                <a:effectLst/>
                <a:ea typeface="Times New Roman" panose="02020603050405020304" pitchFamily="18" charset="0"/>
              </a:rPr>
              <a:t> </a:t>
            </a:r>
            <a:r>
              <a:rPr lang="id-ID" sz="2000" dirty="0">
                <a:effectLst/>
                <a:ea typeface="Times New Roman" panose="02020603050405020304" pitchFamily="18" charset="0"/>
              </a:rPr>
              <a:t>GSM</a:t>
            </a:r>
            <a:r>
              <a:rPr lang="id-ID" sz="2000" spc="-5" dirty="0">
                <a:effectLst/>
                <a:ea typeface="Times New Roman" panose="02020603050405020304" pitchFamily="18" charset="0"/>
              </a:rPr>
              <a:t> </a:t>
            </a:r>
            <a:r>
              <a:rPr lang="id-ID" sz="2000" dirty="0">
                <a:effectLst/>
                <a:ea typeface="Times New Roman" panose="02020603050405020304" pitchFamily="18" charset="0"/>
              </a:rPr>
              <a:t>(Operations)</a:t>
            </a:r>
            <a:r>
              <a:rPr lang="id-ID" sz="2000" spc="-5" dirty="0">
                <a:effectLst/>
                <a:ea typeface="Times New Roman" panose="02020603050405020304" pitchFamily="18" charset="0"/>
              </a:rPr>
              <a:t> </a:t>
            </a:r>
            <a:r>
              <a:rPr lang="id-ID" sz="2000" dirty="0">
                <a:effectLst/>
                <a:ea typeface="Times New Roman" panose="02020603050405020304" pitchFamily="18" charset="0"/>
              </a:rPr>
              <a:t>Pty. Ltd</a:t>
            </a:r>
            <a:endParaRPr lang="en-ID" sz="2000" dirty="0">
              <a:effectLst/>
              <a:ea typeface="Times New Roman" panose="02020603050405020304" pitchFamily="18" charset="0"/>
            </a:endParaRPr>
          </a:p>
          <a:p>
            <a:pPr>
              <a:buFontTx/>
              <a:buChar char="-"/>
            </a:pPr>
            <a:r>
              <a:rPr lang="id-ID" sz="2000" dirty="0">
                <a:effectLst/>
                <a:ea typeface="Times New Roman" panose="02020603050405020304" pitchFamily="18" charset="0"/>
              </a:rPr>
              <a:t>Pertimbangan	tersebut	merupakan</a:t>
            </a:r>
            <a:r>
              <a:rPr lang="en-US" sz="2000" dirty="0">
                <a:effectLst/>
                <a:ea typeface="Times New Roman" panose="02020603050405020304" pitchFamily="18" charset="0"/>
              </a:rPr>
              <a:t> </a:t>
            </a:r>
            <a:r>
              <a:rPr lang="id-ID" sz="2000" dirty="0">
                <a:effectLst/>
                <a:ea typeface="Times New Roman" panose="02020603050405020304" pitchFamily="18" charset="0"/>
              </a:rPr>
              <a:t>pertimbangan	</a:t>
            </a:r>
            <a:r>
              <a:rPr lang="en-US" sz="2000" dirty="0">
                <a:effectLst/>
                <a:ea typeface="Times New Roman" panose="02020603050405020304" pitchFamily="18" charset="0"/>
              </a:rPr>
              <a:t> </a:t>
            </a:r>
            <a:r>
              <a:rPr lang="id-ID" sz="2000" dirty="0">
                <a:effectLst/>
                <a:ea typeface="Times New Roman" panose="02020603050405020304" pitchFamily="18" charset="0"/>
              </a:rPr>
              <a:t>yang</a:t>
            </a:r>
            <a:r>
              <a:rPr lang="en-US" sz="2000" dirty="0">
                <a:ea typeface="Times New Roman" panose="02020603050405020304" pitchFamily="18" charset="0"/>
              </a:rPr>
              <a:t> </a:t>
            </a:r>
            <a:r>
              <a:rPr lang="id-ID" sz="2000" dirty="0">
                <a:effectLst/>
                <a:ea typeface="Times New Roman" panose="02020603050405020304" pitchFamily="18" charset="0"/>
              </a:rPr>
              <a:t>bertentangan</a:t>
            </a:r>
            <a:r>
              <a:rPr lang="en-ID" sz="2000" dirty="0">
                <a:effectLst/>
                <a:ea typeface="Times New Roman" panose="02020603050405020304" pitchFamily="18" charset="0"/>
              </a:rPr>
              <a:t> </a:t>
            </a:r>
            <a:r>
              <a:rPr lang="id-ID" sz="2000" spc="-285" dirty="0">
                <a:effectLst/>
                <a:ea typeface="Times New Roman" panose="02020603050405020304" pitchFamily="18" charset="0"/>
              </a:rPr>
              <a:t> </a:t>
            </a:r>
            <a:r>
              <a:rPr lang="id-ID" sz="2000" dirty="0">
                <a:effectLst/>
                <a:ea typeface="Times New Roman" panose="02020603050405020304" pitchFamily="18" charset="0"/>
              </a:rPr>
              <a:t>dengan</a:t>
            </a:r>
            <a:r>
              <a:rPr lang="id-ID" sz="2000" spc="135" dirty="0">
                <a:effectLst/>
                <a:ea typeface="Times New Roman" panose="02020603050405020304" pitchFamily="18" charset="0"/>
              </a:rPr>
              <a:t> </a:t>
            </a:r>
            <a:r>
              <a:rPr lang="id-ID" sz="2000" dirty="0">
                <a:effectLst/>
                <a:ea typeface="Times New Roman" panose="02020603050405020304" pitchFamily="18" charset="0"/>
              </a:rPr>
              <a:t>hukum,</a:t>
            </a:r>
            <a:r>
              <a:rPr lang="id-ID" sz="2000" spc="140" dirty="0">
                <a:effectLst/>
                <a:ea typeface="Times New Roman" panose="02020603050405020304" pitchFamily="18" charset="0"/>
              </a:rPr>
              <a:t> </a:t>
            </a:r>
            <a:r>
              <a:rPr lang="id-ID" sz="2000" dirty="0">
                <a:effectLst/>
                <a:ea typeface="Times New Roman" panose="02020603050405020304" pitchFamily="18" charset="0"/>
              </a:rPr>
              <a:t>karena</a:t>
            </a:r>
            <a:r>
              <a:rPr lang="id-ID" sz="2000" spc="130" dirty="0">
                <a:effectLst/>
                <a:ea typeface="Times New Roman" panose="02020603050405020304" pitchFamily="18" charset="0"/>
              </a:rPr>
              <a:t> </a:t>
            </a:r>
            <a:r>
              <a:rPr lang="id-ID" sz="2000" dirty="0">
                <a:effectLst/>
                <a:ea typeface="Times New Roman" panose="02020603050405020304" pitchFamily="18" charset="0"/>
              </a:rPr>
              <a:t>sengketa</a:t>
            </a:r>
            <a:r>
              <a:rPr lang="id-ID" sz="2000" spc="130" dirty="0">
                <a:effectLst/>
                <a:ea typeface="Times New Roman" panose="02020603050405020304" pitchFamily="18" charset="0"/>
              </a:rPr>
              <a:t> </a:t>
            </a:r>
            <a:r>
              <a:rPr lang="id-ID" sz="2000" dirty="0">
                <a:effectLst/>
                <a:ea typeface="Times New Roman" panose="02020603050405020304" pitchFamily="18" charset="0"/>
              </a:rPr>
              <a:t>tersebut</a:t>
            </a:r>
            <a:r>
              <a:rPr lang="id-ID" sz="2000" spc="135" dirty="0">
                <a:effectLst/>
                <a:ea typeface="Times New Roman" panose="02020603050405020304" pitchFamily="18" charset="0"/>
              </a:rPr>
              <a:t> </a:t>
            </a:r>
            <a:r>
              <a:rPr lang="id-ID" sz="2000" dirty="0">
                <a:effectLst/>
                <a:ea typeface="Times New Roman" panose="02020603050405020304" pitchFamily="18" charset="0"/>
              </a:rPr>
              <a:t>merupakan</a:t>
            </a:r>
            <a:r>
              <a:rPr lang="id-ID" sz="2000" spc="135" dirty="0">
                <a:effectLst/>
                <a:ea typeface="Times New Roman" panose="02020603050405020304" pitchFamily="18" charset="0"/>
              </a:rPr>
              <a:t> </a:t>
            </a:r>
            <a:r>
              <a:rPr lang="id-ID" sz="2000" dirty="0">
                <a:effectLst/>
                <a:ea typeface="Times New Roman" panose="02020603050405020304" pitchFamily="18" charset="0"/>
              </a:rPr>
              <a:t>ranah</a:t>
            </a:r>
            <a:r>
              <a:rPr lang="id-ID" sz="2000" spc="135" dirty="0">
                <a:effectLst/>
                <a:ea typeface="Times New Roman" panose="02020603050405020304" pitchFamily="18" charset="0"/>
              </a:rPr>
              <a:t> </a:t>
            </a:r>
            <a:r>
              <a:rPr lang="id-ID" sz="2000" dirty="0">
                <a:effectLst/>
                <a:ea typeface="Times New Roman" panose="02020603050405020304" pitchFamily="18" charset="0"/>
              </a:rPr>
              <a:t>dalam</a:t>
            </a:r>
            <a:r>
              <a:rPr lang="id-ID" sz="2000" spc="140" dirty="0">
                <a:effectLst/>
                <a:ea typeface="Times New Roman" panose="02020603050405020304" pitchFamily="18" charset="0"/>
              </a:rPr>
              <a:t> </a:t>
            </a:r>
            <a:r>
              <a:rPr lang="id-ID" sz="2000" dirty="0">
                <a:effectLst/>
                <a:ea typeface="Times New Roman" panose="02020603050405020304" pitchFamily="18" charset="0"/>
              </a:rPr>
              <a:t>hukum</a:t>
            </a:r>
            <a:r>
              <a:rPr lang="id-ID" sz="2000" spc="-285" dirty="0">
                <a:effectLst/>
                <a:ea typeface="Times New Roman" panose="02020603050405020304" pitchFamily="18" charset="0"/>
              </a:rPr>
              <a:t> </a:t>
            </a:r>
            <a:r>
              <a:rPr lang="id-ID" sz="2000" dirty="0">
                <a:effectLst/>
                <a:ea typeface="Times New Roman" panose="02020603050405020304" pitchFamily="18" charset="0"/>
              </a:rPr>
              <a:t>perdata.</a:t>
            </a:r>
            <a:r>
              <a:rPr lang="id-ID" sz="2000" spc="220" dirty="0">
                <a:effectLst/>
                <a:ea typeface="Times New Roman" panose="02020603050405020304" pitchFamily="18" charset="0"/>
              </a:rPr>
              <a:t> </a:t>
            </a:r>
            <a:r>
              <a:rPr lang="id-ID" sz="2000" dirty="0">
                <a:effectLst/>
                <a:ea typeface="Times New Roman" panose="02020603050405020304" pitchFamily="18" charset="0"/>
              </a:rPr>
              <a:t>Oleh</a:t>
            </a:r>
            <a:r>
              <a:rPr lang="id-ID" sz="2000" spc="230" dirty="0">
                <a:effectLst/>
                <a:ea typeface="Times New Roman" panose="02020603050405020304" pitchFamily="18" charset="0"/>
              </a:rPr>
              <a:t> </a:t>
            </a:r>
            <a:r>
              <a:rPr lang="id-ID" sz="2000" dirty="0">
                <a:effectLst/>
                <a:ea typeface="Times New Roman" panose="02020603050405020304" pitchFamily="18" charset="0"/>
              </a:rPr>
              <a:t>karenanya,</a:t>
            </a:r>
            <a:r>
              <a:rPr lang="id-ID" sz="2000" spc="230" dirty="0">
                <a:effectLst/>
                <a:ea typeface="Times New Roman" panose="02020603050405020304" pitchFamily="18" charset="0"/>
              </a:rPr>
              <a:t> </a:t>
            </a:r>
            <a:r>
              <a:rPr lang="id-ID" sz="2000" dirty="0">
                <a:effectLst/>
                <a:ea typeface="Times New Roman" panose="02020603050405020304" pitchFamily="18" charset="0"/>
              </a:rPr>
              <a:t>sengketa</a:t>
            </a:r>
            <a:r>
              <a:rPr lang="id-ID" sz="2000" spc="220" dirty="0">
                <a:effectLst/>
                <a:ea typeface="Times New Roman" panose="02020603050405020304" pitchFamily="18" charset="0"/>
              </a:rPr>
              <a:t> </a:t>
            </a:r>
            <a:r>
              <a:rPr lang="id-ID" sz="2000" dirty="0">
                <a:effectLst/>
                <a:ea typeface="Times New Roman" panose="02020603050405020304" pitchFamily="18" charset="0"/>
              </a:rPr>
              <a:t>tersebut</a:t>
            </a:r>
            <a:r>
              <a:rPr lang="id-ID" sz="2000" spc="230" dirty="0">
                <a:effectLst/>
                <a:ea typeface="Times New Roman" panose="02020603050405020304" pitchFamily="18" charset="0"/>
              </a:rPr>
              <a:t> </a:t>
            </a:r>
            <a:r>
              <a:rPr lang="id-ID" sz="2000" dirty="0">
                <a:effectLst/>
                <a:ea typeface="Times New Roman" panose="02020603050405020304" pitchFamily="18" charset="0"/>
              </a:rPr>
              <a:t>tidak</a:t>
            </a:r>
            <a:r>
              <a:rPr lang="id-ID" sz="2000" spc="230" dirty="0">
                <a:effectLst/>
                <a:ea typeface="Times New Roman" panose="02020603050405020304" pitchFamily="18" charset="0"/>
              </a:rPr>
              <a:t> </a:t>
            </a:r>
            <a:r>
              <a:rPr lang="id-ID" sz="2000" dirty="0">
                <a:effectLst/>
                <a:ea typeface="Times New Roman" panose="02020603050405020304" pitchFamily="18" charset="0"/>
              </a:rPr>
              <a:t>boleh</a:t>
            </a:r>
            <a:r>
              <a:rPr lang="id-ID" sz="2000" spc="225" dirty="0">
                <a:effectLst/>
                <a:ea typeface="Times New Roman" panose="02020603050405020304" pitchFamily="18" charset="0"/>
              </a:rPr>
              <a:t> </a:t>
            </a:r>
            <a:r>
              <a:rPr lang="id-ID" sz="2000" dirty="0">
                <a:effectLst/>
                <a:ea typeface="Times New Roman" panose="02020603050405020304" pitchFamily="18" charset="0"/>
              </a:rPr>
              <a:t>dijadikan</a:t>
            </a:r>
            <a:r>
              <a:rPr lang="id-ID" sz="2000" spc="230" dirty="0">
                <a:effectLst/>
                <a:ea typeface="Times New Roman" panose="02020603050405020304" pitchFamily="18" charset="0"/>
              </a:rPr>
              <a:t> </a:t>
            </a:r>
            <a:r>
              <a:rPr lang="id-ID" sz="2000" dirty="0">
                <a:effectLst/>
                <a:ea typeface="Times New Roman" panose="02020603050405020304" pitchFamily="18" charset="0"/>
              </a:rPr>
              <a:t>bahan</a:t>
            </a:r>
            <a:r>
              <a:rPr lang="id-ID" sz="2000" spc="-285" dirty="0">
                <a:effectLst/>
                <a:ea typeface="Times New Roman" panose="02020603050405020304" pitchFamily="18" charset="0"/>
              </a:rPr>
              <a:t> </a:t>
            </a:r>
            <a:r>
              <a:rPr lang="id-ID" sz="2000" dirty="0">
                <a:effectLst/>
                <a:ea typeface="Times New Roman" panose="02020603050405020304" pitchFamily="18" charset="0"/>
              </a:rPr>
              <a:t>pertimbangan</a:t>
            </a:r>
            <a:r>
              <a:rPr lang="id-ID" sz="2000" spc="215" dirty="0">
                <a:effectLst/>
                <a:ea typeface="Times New Roman" panose="02020603050405020304" pitchFamily="18" charset="0"/>
              </a:rPr>
              <a:t> </a:t>
            </a:r>
            <a:r>
              <a:rPr lang="id-ID" sz="2000" dirty="0">
                <a:effectLst/>
                <a:ea typeface="Times New Roman" panose="02020603050405020304" pitchFamily="18" charset="0"/>
              </a:rPr>
              <a:t>di</a:t>
            </a:r>
            <a:r>
              <a:rPr lang="id-ID" sz="2000" spc="215" dirty="0">
                <a:effectLst/>
                <a:ea typeface="Times New Roman" panose="02020603050405020304" pitchFamily="18" charset="0"/>
              </a:rPr>
              <a:t> </a:t>
            </a:r>
            <a:r>
              <a:rPr lang="id-ID" sz="2000" dirty="0">
                <a:effectLst/>
                <a:ea typeface="Times New Roman" panose="02020603050405020304" pitchFamily="18" charset="0"/>
              </a:rPr>
              <a:t>proses</a:t>
            </a:r>
            <a:r>
              <a:rPr lang="id-ID" sz="2000" spc="220" dirty="0">
                <a:effectLst/>
                <a:ea typeface="Times New Roman" panose="02020603050405020304" pitchFamily="18" charset="0"/>
              </a:rPr>
              <a:t> </a:t>
            </a:r>
            <a:r>
              <a:rPr lang="id-ID" sz="2000" dirty="0">
                <a:effectLst/>
                <a:ea typeface="Times New Roman" panose="02020603050405020304" pitchFamily="18" charset="0"/>
              </a:rPr>
              <a:t>peradilan</a:t>
            </a:r>
            <a:r>
              <a:rPr lang="id-ID" sz="2000" spc="215" dirty="0">
                <a:effectLst/>
                <a:ea typeface="Times New Roman" panose="02020603050405020304" pitchFamily="18" charset="0"/>
              </a:rPr>
              <a:t> </a:t>
            </a:r>
            <a:r>
              <a:rPr lang="id-ID" sz="2000" dirty="0">
                <a:effectLst/>
                <a:ea typeface="Times New Roman" panose="02020603050405020304" pitchFamily="18" charset="0"/>
              </a:rPr>
              <a:t>TUN</a:t>
            </a:r>
            <a:r>
              <a:rPr lang="id-ID" sz="2000" spc="215" dirty="0">
                <a:effectLst/>
                <a:ea typeface="Times New Roman" panose="02020603050405020304" pitchFamily="18" charset="0"/>
              </a:rPr>
              <a:t> </a:t>
            </a:r>
            <a:r>
              <a:rPr lang="id-ID" sz="2000" dirty="0">
                <a:effectLst/>
                <a:ea typeface="Times New Roman" panose="02020603050405020304" pitchFamily="18" charset="0"/>
              </a:rPr>
              <a:t>melainkan</a:t>
            </a:r>
            <a:r>
              <a:rPr lang="id-ID" sz="2000" spc="215" dirty="0">
                <a:effectLst/>
                <a:ea typeface="Times New Roman" panose="02020603050405020304" pitchFamily="18" charset="0"/>
              </a:rPr>
              <a:t> </a:t>
            </a:r>
            <a:r>
              <a:rPr lang="id-ID" sz="2000" dirty="0">
                <a:effectLst/>
                <a:ea typeface="Times New Roman" panose="02020603050405020304" pitchFamily="18" charset="0"/>
              </a:rPr>
              <a:t>diselesaikan</a:t>
            </a:r>
            <a:r>
              <a:rPr lang="id-ID" sz="2000" spc="220" dirty="0">
                <a:effectLst/>
                <a:ea typeface="Times New Roman" panose="02020603050405020304" pitchFamily="18" charset="0"/>
              </a:rPr>
              <a:t> </a:t>
            </a:r>
            <a:r>
              <a:rPr lang="id-ID" sz="2000" dirty="0">
                <a:effectLst/>
                <a:ea typeface="Times New Roman" panose="02020603050405020304" pitchFamily="18" charset="0"/>
              </a:rPr>
              <a:t>menurut</a:t>
            </a:r>
            <a:r>
              <a:rPr lang="id-ID" sz="2000" spc="-285" dirty="0">
                <a:effectLst/>
                <a:ea typeface="Times New Roman" panose="02020603050405020304" pitchFamily="18" charset="0"/>
              </a:rPr>
              <a:t> </a:t>
            </a:r>
            <a:r>
              <a:rPr lang="id-ID" sz="2000" dirty="0">
                <a:effectLst/>
                <a:ea typeface="Times New Roman" panose="02020603050405020304" pitchFamily="18" charset="0"/>
              </a:rPr>
              <a:t>pilihan</a:t>
            </a:r>
            <a:r>
              <a:rPr lang="id-ID" sz="2000" spc="20" dirty="0">
                <a:effectLst/>
                <a:ea typeface="Times New Roman" panose="02020603050405020304" pitchFamily="18" charset="0"/>
              </a:rPr>
              <a:t> </a:t>
            </a:r>
            <a:r>
              <a:rPr lang="id-ID" sz="2000" dirty="0">
                <a:effectLst/>
                <a:ea typeface="Times New Roman" panose="02020603050405020304" pitchFamily="18" charset="0"/>
              </a:rPr>
              <a:t>hukum</a:t>
            </a:r>
            <a:r>
              <a:rPr lang="id-ID" sz="2000" spc="45" dirty="0">
                <a:effectLst/>
                <a:ea typeface="Times New Roman" panose="02020603050405020304" pitchFamily="18" charset="0"/>
              </a:rPr>
              <a:t> </a:t>
            </a:r>
            <a:r>
              <a:rPr lang="id-ID" sz="2000" dirty="0">
                <a:effectLst/>
                <a:ea typeface="Times New Roman" panose="02020603050405020304" pitchFamily="18" charset="0"/>
              </a:rPr>
              <a:t>yang</a:t>
            </a:r>
            <a:r>
              <a:rPr lang="id-ID" sz="2000" spc="20" dirty="0">
                <a:effectLst/>
                <a:ea typeface="Times New Roman" panose="02020603050405020304" pitchFamily="18" charset="0"/>
              </a:rPr>
              <a:t> </a:t>
            </a:r>
            <a:r>
              <a:rPr lang="id-ID" sz="2000" dirty="0">
                <a:effectLst/>
                <a:ea typeface="Times New Roman" panose="02020603050405020304" pitchFamily="18" charset="0"/>
              </a:rPr>
              <a:t>disepakati</a:t>
            </a:r>
            <a:r>
              <a:rPr lang="id-ID" sz="2000" spc="30" dirty="0">
                <a:effectLst/>
                <a:ea typeface="Times New Roman" panose="02020603050405020304" pitchFamily="18" charset="0"/>
              </a:rPr>
              <a:t> </a:t>
            </a:r>
            <a:r>
              <a:rPr lang="id-ID" sz="2000" dirty="0">
                <a:effectLst/>
                <a:ea typeface="Times New Roman" panose="02020603050405020304" pitchFamily="18" charset="0"/>
              </a:rPr>
              <a:t>oleh</a:t>
            </a:r>
            <a:r>
              <a:rPr lang="id-ID" sz="2000" spc="20" dirty="0">
                <a:effectLst/>
                <a:ea typeface="Times New Roman" panose="02020603050405020304" pitchFamily="18" charset="0"/>
              </a:rPr>
              <a:t> </a:t>
            </a:r>
            <a:r>
              <a:rPr lang="id-ID" sz="2000" dirty="0">
                <a:effectLst/>
                <a:ea typeface="Times New Roman" panose="02020603050405020304" pitchFamily="18" charset="0"/>
              </a:rPr>
              <a:t>kedua</a:t>
            </a:r>
            <a:r>
              <a:rPr lang="id-ID" sz="2000" spc="25" dirty="0">
                <a:effectLst/>
                <a:ea typeface="Times New Roman" panose="02020603050405020304" pitchFamily="18" charset="0"/>
              </a:rPr>
              <a:t> </a:t>
            </a:r>
            <a:r>
              <a:rPr lang="id-ID" sz="2000" dirty="0">
                <a:effectLst/>
                <a:ea typeface="Times New Roman" panose="02020603050405020304" pitchFamily="18" charset="0"/>
              </a:rPr>
              <a:t>belah</a:t>
            </a:r>
            <a:r>
              <a:rPr lang="id-ID" sz="2000" spc="45" dirty="0">
                <a:effectLst/>
                <a:ea typeface="Times New Roman" panose="02020603050405020304" pitchFamily="18" charset="0"/>
              </a:rPr>
              <a:t> </a:t>
            </a:r>
            <a:r>
              <a:rPr lang="id-ID" sz="2000" dirty="0">
                <a:effectLst/>
                <a:ea typeface="Times New Roman" panose="02020603050405020304" pitchFamily="18" charset="0"/>
              </a:rPr>
              <a:t>pihak,</a:t>
            </a:r>
            <a:r>
              <a:rPr lang="id-ID" sz="2000" spc="45" dirty="0">
                <a:effectLst/>
                <a:ea typeface="Times New Roman" panose="02020603050405020304" pitchFamily="18" charset="0"/>
              </a:rPr>
              <a:t> </a:t>
            </a:r>
            <a:r>
              <a:rPr lang="id-ID" sz="2000" dirty="0">
                <a:effectLst/>
                <a:ea typeface="Times New Roman" panose="02020603050405020304" pitchFamily="18" charset="0"/>
              </a:rPr>
              <a:t>yang</a:t>
            </a:r>
            <a:r>
              <a:rPr lang="id-ID" sz="2000" spc="15" dirty="0">
                <a:effectLst/>
                <a:ea typeface="Times New Roman" panose="02020603050405020304" pitchFamily="18" charset="0"/>
              </a:rPr>
              <a:t> </a:t>
            </a:r>
            <a:r>
              <a:rPr lang="id-ID" sz="2000" dirty="0">
                <a:effectLst/>
                <a:ea typeface="Times New Roman" panose="02020603050405020304" pitchFamily="18" charset="0"/>
              </a:rPr>
              <a:t>dalam</a:t>
            </a:r>
            <a:r>
              <a:rPr lang="id-ID" sz="2000" spc="35" dirty="0">
                <a:effectLst/>
                <a:ea typeface="Times New Roman" panose="02020603050405020304" pitchFamily="18" charset="0"/>
              </a:rPr>
              <a:t> </a:t>
            </a:r>
            <a:r>
              <a:rPr lang="id-ID" sz="2000" dirty="0">
                <a:effectLst/>
                <a:ea typeface="Times New Roman" panose="02020603050405020304" pitchFamily="18" charset="0"/>
              </a:rPr>
              <a:t>hal</a:t>
            </a:r>
            <a:r>
              <a:rPr lang="id-ID" sz="2000" spc="35" dirty="0">
                <a:effectLst/>
                <a:ea typeface="Times New Roman" panose="02020603050405020304" pitchFamily="18" charset="0"/>
              </a:rPr>
              <a:t> </a:t>
            </a:r>
            <a:r>
              <a:rPr lang="id-ID" sz="2000" dirty="0">
                <a:effectLst/>
                <a:ea typeface="Times New Roman" panose="02020603050405020304" pitchFamily="18" charset="0"/>
              </a:rPr>
              <a:t>ini</a:t>
            </a:r>
            <a:r>
              <a:rPr lang="id-ID" sz="2000" spc="-285" dirty="0">
                <a:effectLst/>
                <a:ea typeface="Times New Roman" panose="02020603050405020304" pitchFamily="18" charset="0"/>
              </a:rPr>
              <a:t> </a:t>
            </a:r>
            <a:r>
              <a:rPr lang="en-ID" sz="2000" spc="-285" dirty="0">
                <a:effectLst/>
                <a:ea typeface="Times New Roman" panose="02020603050405020304" pitchFamily="18" charset="0"/>
              </a:rPr>
              <a:t> </a:t>
            </a:r>
            <a:r>
              <a:rPr lang="id-ID" sz="2000" dirty="0">
                <a:effectLst/>
                <a:ea typeface="Times New Roman" panose="02020603050405020304" pitchFamily="18" charset="0"/>
              </a:rPr>
              <a:t>menurut  </a:t>
            </a:r>
            <a:r>
              <a:rPr lang="id-ID" sz="2000" spc="60" dirty="0">
                <a:effectLst/>
                <a:ea typeface="Times New Roman" panose="02020603050405020304" pitchFamily="18" charset="0"/>
              </a:rPr>
              <a:t> </a:t>
            </a:r>
            <a:r>
              <a:rPr lang="id-ID" sz="2000" dirty="0">
                <a:effectLst/>
                <a:ea typeface="Times New Roman" panose="02020603050405020304" pitchFamily="18" charset="0"/>
              </a:rPr>
              <a:t>hukum</a:t>
            </a:r>
            <a:r>
              <a:rPr lang="en-US" sz="2000" dirty="0">
                <a:effectLst/>
                <a:ea typeface="Times New Roman" panose="02020603050405020304" pitchFamily="18" charset="0"/>
              </a:rPr>
              <a:t> </a:t>
            </a:r>
            <a:r>
              <a:rPr lang="id-ID" sz="2000" dirty="0">
                <a:effectLst/>
                <a:ea typeface="Times New Roman" panose="02020603050405020304" pitchFamily="18" charset="0"/>
              </a:rPr>
              <a:t>Queensland</a:t>
            </a:r>
            <a:r>
              <a:rPr lang="en-US" sz="2000" dirty="0">
                <a:effectLst/>
                <a:ea typeface="Times New Roman" panose="02020603050405020304" pitchFamily="18" charset="0"/>
              </a:rPr>
              <a:t> </a:t>
            </a:r>
            <a:r>
              <a:rPr lang="id-ID" sz="2000" dirty="0">
                <a:effectLst/>
                <a:ea typeface="Times New Roman" panose="02020603050405020304" pitchFamily="18" charset="0"/>
              </a:rPr>
              <a:t>dan</a:t>
            </a:r>
            <a:r>
              <a:rPr lang="en-US" sz="2000" dirty="0">
                <a:effectLst/>
                <a:ea typeface="Times New Roman" panose="02020603050405020304" pitchFamily="18" charset="0"/>
              </a:rPr>
              <a:t> </a:t>
            </a:r>
            <a:r>
              <a:rPr lang="id-ID" sz="2000" dirty="0">
                <a:effectLst/>
                <a:ea typeface="Times New Roman" panose="02020603050405020304" pitchFamily="18" charset="0"/>
              </a:rPr>
              <a:t>diajukan</a:t>
            </a:r>
            <a:r>
              <a:rPr lang="en-US" sz="2000" dirty="0">
                <a:effectLst/>
                <a:ea typeface="Times New Roman" panose="02020603050405020304" pitchFamily="18" charset="0"/>
              </a:rPr>
              <a:t> </a:t>
            </a:r>
            <a:r>
              <a:rPr lang="id-ID" sz="2000" dirty="0">
                <a:effectLst/>
                <a:ea typeface="Times New Roman" panose="02020603050405020304" pitchFamily="18" charset="0"/>
              </a:rPr>
              <a:t>ke  Mahkamah</a:t>
            </a:r>
            <a:r>
              <a:rPr lang="en-ID" sz="2000" dirty="0">
                <a:effectLst/>
                <a:ea typeface="Times New Roman" panose="02020603050405020304" pitchFamily="18" charset="0"/>
              </a:rPr>
              <a:t> </a:t>
            </a:r>
            <a:r>
              <a:rPr lang="id-ID" sz="2000" dirty="0">
                <a:effectLst/>
                <a:ea typeface="Times New Roman" panose="02020603050405020304" pitchFamily="18" charset="0"/>
              </a:rPr>
              <a:t>Agung</a:t>
            </a:r>
            <a:r>
              <a:rPr lang="en-ID" sz="2000" dirty="0">
                <a:effectLst/>
                <a:ea typeface="Times New Roman" panose="02020603050405020304" pitchFamily="18" charset="0"/>
              </a:rPr>
              <a:t> </a:t>
            </a:r>
            <a:r>
              <a:rPr lang="id-ID" sz="2000" spc="-285" dirty="0">
                <a:effectLst/>
                <a:ea typeface="Times New Roman" panose="02020603050405020304" pitchFamily="18" charset="0"/>
              </a:rPr>
              <a:t> </a:t>
            </a:r>
            <a:r>
              <a:rPr lang="id-ID" sz="2000" dirty="0">
                <a:effectLst/>
                <a:ea typeface="Times New Roman" panose="02020603050405020304" pitchFamily="18" charset="0"/>
              </a:rPr>
              <a:t>Queensland.</a:t>
            </a:r>
            <a:endParaRPr lang="en-ID" sz="2000" dirty="0">
              <a:effectLst/>
              <a:ea typeface="Times New Roman" panose="02020603050405020304" pitchFamily="18" charset="0"/>
            </a:endParaRPr>
          </a:p>
          <a:p>
            <a:pPr>
              <a:buFontTx/>
              <a:buChar char="-"/>
            </a:pPr>
            <a:endParaRPr lang="en-ID" sz="1800" dirty="0">
              <a:effectLst/>
              <a:ea typeface="Times New Roman" panose="02020603050405020304" pitchFamily="18" charset="0"/>
            </a:endParaRPr>
          </a:p>
        </p:txBody>
      </p:sp>
    </p:spTree>
    <p:extLst>
      <p:ext uri="{BB962C8B-B14F-4D97-AF65-F5344CB8AC3E}">
        <p14:creationId xmlns:p14="http://schemas.microsoft.com/office/powerpoint/2010/main" val="1804142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66BF-09E2-42F9-8060-61D02DC8556E}"/>
              </a:ext>
            </a:extLst>
          </p:cNvPr>
          <p:cNvSpPr>
            <a:spLocks noGrp="1"/>
          </p:cNvSpPr>
          <p:nvPr>
            <p:ph type="title"/>
          </p:nvPr>
        </p:nvSpPr>
        <p:spPr/>
        <p:txBody>
          <a:bodyPr>
            <a:normAutofit/>
          </a:bodyPr>
          <a:lstStyle/>
          <a:p>
            <a:r>
              <a:rPr lang="en-ID" sz="3600" b="1" dirty="0" err="1"/>
              <a:t>Analisis</a:t>
            </a:r>
            <a:r>
              <a:rPr lang="en-ID" sz="3600" b="1" dirty="0"/>
              <a:t> </a:t>
            </a:r>
            <a:r>
              <a:rPr lang="en-ID" sz="3600" b="1" dirty="0" err="1"/>
              <a:t>Putusan</a:t>
            </a:r>
            <a:r>
              <a:rPr lang="en-ID" sz="3600" b="1" dirty="0"/>
              <a:t> </a:t>
            </a:r>
            <a:r>
              <a:rPr lang="en-ID" sz="3600" b="1" dirty="0" err="1"/>
              <a:t>Mahkamah</a:t>
            </a:r>
            <a:r>
              <a:rPr lang="en-ID" sz="3600" b="1" dirty="0"/>
              <a:t> Agung</a:t>
            </a:r>
          </a:p>
        </p:txBody>
      </p:sp>
      <p:sp>
        <p:nvSpPr>
          <p:cNvPr id="3" name="Content Placeholder 2">
            <a:extLst>
              <a:ext uri="{FF2B5EF4-FFF2-40B4-BE49-F238E27FC236}">
                <a16:creationId xmlns:a16="http://schemas.microsoft.com/office/drawing/2014/main" id="{07121EF0-B079-452E-8D8A-68F44394F61D}"/>
              </a:ext>
            </a:extLst>
          </p:cNvPr>
          <p:cNvSpPr>
            <a:spLocks noGrp="1"/>
          </p:cNvSpPr>
          <p:nvPr>
            <p:ph idx="1"/>
          </p:nvPr>
        </p:nvSpPr>
        <p:spPr/>
        <p:txBody>
          <a:bodyPr>
            <a:normAutofit fontScale="92500"/>
          </a:bodyPr>
          <a:lstStyle/>
          <a:p>
            <a:pPr marL="457200" indent="-457200">
              <a:buAutoNum type="arabicPeriod"/>
            </a:pPr>
            <a:r>
              <a:rPr lang="en-ID" dirty="0"/>
              <a:t>Hakim salah </a:t>
            </a:r>
            <a:r>
              <a:rPr lang="en-ID" dirty="0" err="1"/>
              <a:t>menerapkan</a:t>
            </a:r>
            <a:r>
              <a:rPr lang="en-ID" dirty="0"/>
              <a:t> </a:t>
            </a:r>
            <a:r>
              <a:rPr lang="en-ID" dirty="0" err="1"/>
              <a:t>hukum</a:t>
            </a:r>
            <a:r>
              <a:rPr lang="en-ID" dirty="0"/>
              <a:t> yang </a:t>
            </a:r>
            <a:r>
              <a:rPr lang="en-ID" dirty="0" err="1"/>
              <a:t>berkaitan</a:t>
            </a:r>
            <a:r>
              <a:rPr lang="en-ID" dirty="0"/>
              <a:t> </a:t>
            </a:r>
            <a:r>
              <a:rPr lang="en-ID" dirty="0" err="1"/>
              <a:t>dengan</a:t>
            </a:r>
            <a:r>
              <a:rPr lang="en-ID" dirty="0"/>
              <a:t> </a:t>
            </a:r>
            <a:r>
              <a:rPr lang="en-ID" dirty="0" err="1"/>
              <a:t>pengertian</a:t>
            </a:r>
            <a:r>
              <a:rPr lang="en-ID" dirty="0"/>
              <a:t> "</a:t>
            </a:r>
            <a:r>
              <a:rPr lang="en-ID" dirty="0" err="1"/>
              <a:t>peserta</a:t>
            </a:r>
            <a:r>
              <a:rPr lang="en-ID" dirty="0"/>
              <a:t> </a:t>
            </a:r>
            <a:r>
              <a:rPr lang="en-ID" dirty="0" err="1"/>
              <a:t>indonesia</a:t>
            </a:r>
            <a:r>
              <a:rPr lang="en-ID" dirty="0"/>
              <a:t>“</a:t>
            </a:r>
          </a:p>
          <a:p>
            <a:pPr marL="457200" indent="-457200">
              <a:buAutoNum type="arabicPeriod"/>
            </a:pPr>
            <a:r>
              <a:rPr lang="en-ID" dirty="0"/>
              <a:t>Hakim salah </a:t>
            </a:r>
            <a:r>
              <a:rPr lang="en-ID" dirty="0" err="1"/>
              <a:t>menerapkan</a:t>
            </a:r>
            <a:r>
              <a:rPr lang="en-ID" dirty="0"/>
              <a:t> </a:t>
            </a:r>
            <a:r>
              <a:rPr lang="en-ID" dirty="0" err="1"/>
              <a:t>hukum</a:t>
            </a:r>
            <a:r>
              <a:rPr lang="en-ID" dirty="0"/>
              <a:t> </a:t>
            </a:r>
            <a:r>
              <a:rPr lang="en-ID" dirty="0" err="1"/>
              <a:t>dalam</a:t>
            </a:r>
            <a:r>
              <a:rPr lang="en-ID" dirty="0"/>
              <a:t> </a:t>
            </a:r>
            <a:r>
              <a:rPr lang="en-ID" dirty="0" err="1"/>
              <a:t>hubungan</a:t>
            </a:r>
            <a:r>
              <a:rPr lang="en-ID" dirty="0"/>
              <a:t> </a:t>
            </a:r>
            <a:r>
              <a:rPr lang="en-ID" dirty="0" err="1"/>
              <a:t>nya</a:t>
            </a:r>
            <a:r>
              <a:rPr lang="en-ID" dirty="0"/>
              <a:t> </a:t>
            </a:r>
            <a:r>
              <a:rPr lang="en-ID" dirty="0" err="1"/>
              <a:t>dengan</a:t>
            </a:r>
            <a:r>
              <a:rPr lang="en-ID" dirty="0"/>
              <a:t> </a:t>
            </a:r>
            <a:r>
              <a:rPr lang="en-ID" dirty="0" err="1"/>
              <a:t>syarat</a:t>
            </a:r>
            <a:r>
              <a:rPr lang="en-ID" dirty="0"/>
              <a:t> </a:t>
            </a:r>
            <a:r>
              <a:rPr lang="en-ID" dirty="0" err="1"/>
              <a:t>syarat</a:t>
            </a:r>
            <a:r>
              <a:rPr lang="en-ID" dirty="0"/>
              <a:t> </a:t>
            </a:r>
            <a:r>
              <a:rPr lang="en-ID" dirty="0" err="1"/>
              <a:t>permohonan</a:t>
            </a:r>
            <a:r>
              <a:rPr lang="en-ID" dirty="0"/>
              <a:t> </a:t>
            </a:r>
            <a:r>
              <a:rPr lang="en-ID" dirty="0" err="1"/>
              <a:t>penanaman</a:t>
            </a:r>
            <a:r>
              <a:rPr lang="en-ID" dirty="0"/>
              <a:t> modal </a:t>
            </a:r>
          </a:p>
          <a:p>
            <a:pPr marL="457200" indent="-457200">
              <a:buAutoNum type="arabicPeriod"/>
            </a:pPr>
            <a:r>
              <a:rPr lang="en-ID" dirty="0"/>
              <a:t>Hakim salah </a:t>
            </a:r>
            <a:r>
              <a:rPr lang="en-ID" dirty="0" err="1"/>
              <a:t>menerapkan</a:t>
            </a:r>
            <a:r>
              <a:rPr lang="en-ID" dirty="0"/>
              <a:t> </a:t>
            </a:r>
            <a:r>
              <a:rPr lang="en-ID" dirty="0" err="1"/>
              <a:t>hukum</a:t>
            </a:r>
            <a:r>
              <a:rPr lang="en-ID" dirty="0"/>
              <a:t> </a:t>
            </a:r>
            <a:r>
              <a:rPr lang="en-ID" dirty="0" err="1"/>
              <a:t>berkaiatan</a:t>
            </a:r>
            <a:r>
              <a:rPr lang="en-ID" dirty="0"/>
              <a:t> </a:t>
            </a:r>
            <a:r>
              <a:rPr lang="en-ID" dirty="0" err="1"/>
              <a:t>dengan</a:t>
            </a:r>
            <a:r>
              <a:rPr lang="en-ID" dirty="0"/>
              <a:t> </a:t>
            </a:r>
            <a:r>
              <a:rPr lang="en-ID" dirty="0" err="1"/>
              <a:t>pertimabangan</a:t>
            </a:r>
            <a:r>
              <a:rPr lang="en-ID" dirty="0"/>
              <a:t> </a:t>
            </a:r>
            <a:r>
              <a:rPr lang="en-ID" dirty="0" err="1"/>
              <a:t>nya</a:t>
            </a:r>
            <a:r>
              <a:rPr lang="en-ID" dirty="0"/>
              <a:t> yang </a:t>
            </a:r>
            <a:r>
              <a:rPr lang="en-ID" dirty="0" err="1"/>
              <a:t>menyatakan</a:t>
            </a:r>
            <a:r>
              <a:rPr lang="en-ID" dirty="0"/>
              <a:t> </a:t>
            </a:r>
            <a:r>
              <a:rPr lang="en-ID" dirty="0" err="1"/>
              <a:t>tergugat</a:t>
            </a:r>
            <a:r>
              <a:rPr lang="en-ID" dirty="0"/>
              <a:t> </a:t>
            </a:r>
            <a:r>
              <a:rPr lang="en-ID" dirty="0" err="1"/>
              <a:t>dalam</a:t>
            </a:r>
            <a:r>
              <a:rPr lang="en-ID" dirty="0"/>
              <a:t> </a:t>
            </a:r>
            <a:r>
              <a:rPr lang="en-ID" dirty="0" err="1"/>
              <a:t>menertibakn</a:t>
            </a:r>
            <a:r>
              <a:rPr lang="en-ID" dirty="0"/>
              <a:t> </a:t>
            </a:r>
            <a:r>
              <a:rPr lang="en-ID" dirty="0" err="1"/>
              <a:t>surat</a:t>
            </a:r>
            <a:r>
              <a:rPr lang="en-ID" dirty="0"/>
              <a:t> </a:t>
            </a:r>
            <a:r>
              <a:rPr lang="en-ID" dirty="0" err="1"/>
              <a:t>keputusan</a:t>
            </a:r>
            <a:r>
              <a:rPr lang="en-ID" dirty="0"/>
              <a:t> </a:t>
            </a:r>
            <a:r>
              <a:rPr lang="en-ID" dirty="0" err="1"/>
              <a:t>objek</a:t>
            </a:r>
            <a:r>
              <a:rPr lang="en-ID" dirty="0"/>
              <a:t> </a:t>
            </a:r>
            <a:r>
              <a:rPr lang="en-ID" dirty="0" err="1"/>
              <a:t>sengketa</a:t>
            </a:r>
            <a:r>
              <a:rPr lang="en-ID" dirty="0"/>
              <a:t> </a:t>
            </a:r>
            <a:r>
              <a:rPr lang="en-ID" dirty="0" err="1"/>
              <a:t>telah</a:t>
            </a:r>
            <a:r>
              <a:rPr lang="en-ID" dirty="0"/>
              <a:t> </a:t>
            </a:r>
            <a:r>
              <a:rPr lang="en-ID" dirty="0" err="1"/>
              <a:t>melanggar</a:t>
            </a:r>
            <a:r>
              <a:rPr lang="en-ID" dirty="0"/>
              <a:t> </a:t>
            </a:r>
            <a:r>
              <a:rPr lang="en-ID" dirty="0" err="1"/>
              <a:t>asas</a:t>
            </a:r>
            <a:r>
              <a:rPr lang="en-ID" dirty="0"/>
              <a:t> </a:t>
            </a:r>
            <a:r>
              <a:rPr lang="en-ID" dirty="0" err="1"/>
              <a:t>asas</a:t>
            </a:r>
            <a:r>
              <a:rPr lang="en-ID" dirty="0"/>
              <a:t> </a:t>
            </a:r>
            <a:r>
              <a:rPr lang="en-ID" dirty="0" err="1"/>
              <a:t>umum</a:t>
            </a:r>
            <a:r>
              <a:rPr lang="en-ID" dirty="0"/>
              <a:t> </a:t>
            </a:r>
            <a:r>
              <a:rPr lang="en-ID" dirty="0" err="1"/>
              <a:t>pemerintaha</a:t>
            </a:r>
            <a:r>
              <a:rPr lang="en-ID" dirty="0"/>
              <a:t> </a:t>
            </a:r>
            <a:r>
              <a:rPr lang="en-ID" dirty="0" err="1"/>
              <a:t>baik</a:t>
            </a:r>
            <a:r>
              <a:rPr lang="en-ID" dirty="0"/>
              <a:t>, </a:t>
            </a:r>
            <a:r>
              <a:rPr lang="en-ID" dirty="0" err="1"/>
              <a:t>yakni</a:t>
            </a:r>
            <a:r>
              <a:rPr lang="en-ID" dirty="0"/>
              <a:t> </a:t>
            </a:r>
            <a:r>
              <a:rPr lang="en-ID" dirty="0" err="1"/>
              <a:t>asas</a:t>
            </a:r>
            <a:r>
              <a:rPr lang="en-ID" dirty="0"/>
              <a:t> </a:t>
            </a:r>
            <a:r>
              <a:rPr lang="en-ID" dirty="0" err="1"/>
              <a:t>keseimbangan</a:t>
            </a:r>
            <a:r>
              <a:rPr lang="en-ID" dirty="0"/>
              <a:t> </a:t>
            </a:r>
          </a:p>
          <a:p>
            <a:pPr marL="457200" indent="-457200">
              <a:buAutoNum type="arabicPeriod"/>
            </a:pPr>
            <a:r>
              <a:rPr lang="en-ID" dirty="0"/>
              <a:t>Hakim </a:t>
            </a:r>
            <a:r>
              <a:rPr lang="en-ID" dirty="0" err="1"/>
              <a:t>tingak</a:t>
            </a:r>
            <a:r>
              <a:rPr lang="en-ID" dirty="0"/>
              <a:t> </a:t>
            </a:r>
            <a:r>
              <a:rPr lang="en-ID" dirty="0" err="1"/>
              <a:t>pertama</a:t>
            </a:r>
            <a:r>
              <a:rPr lang="en-ID" dirty="0"/>
              <a:t> dan </a:t>
            </a:r>
            <a:r>
              <a:rPr lang="en-ID" dirty="0" err="1"/>
              <a:t>kasasi</a:t>
            </a:r>
            <a:r>
              <a:rPr lang="en-ID" dirty="0"/>
              <a:t> salah </a:t>
            </a:r>
            <a:r>
              <a:rPr lang="en-ID" dirty="0" err="1"/>
              <a:t>menerapkan</a:t>
            </a:r>
            <a:r>
              <a:rPr lang="en-ID" dirty="0"/>
              <a:t> </a:t>
            </a:r>
            <a:r>
              <a:rPr lang="en-ID" dirty="0" err="1"/>
              <a:t>hukum</a:t>
            </a:r>
            <a:r>
              <a:rPr lang="en-ID" dirty="0"/>
              <a:t> </a:t>
            </a:r>
            <a:r>
              <a:rPr lang="en-ID" dirty="0" err="1"/>
              <a:t>terkait</a:t>
            </a:r>
            <a:r>
              <a:rPr lang="en-ID" dirty="0"/>
              <a:t> </a:t>
            </a:r>
            <a:r>
              <a:rPr lang="en-ID" dirty="0" err="1"/>
              <a:t>sengketa</a:t>
            </a:r>
            <a:r>
              <a:rPr lang="en-ID" dirty="0"/>
              <a:t> </a:t>
            </a:r>
            <a:r>
              <a:rPr lang="en-ID" dirty="0" err="1"/>
              <a:t>lisensi</a:t>
            </a:r>
            <a:endParaRPr lang="en-ID" dirty="0"/>
          </a:p>
        </p:txBody>
      </p:sp>
    </p:spTree>
    <p:extLst>
      <p:ext uri="{BB962C8B-B14F-4D97-AF65-F5344CB8AC3E}">
        <p14:creationId xmlns:p14="http://schemas.microsoft.com/office/powerpoint/2010/main" val="8994125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err="1">
                <a:cs typeface="Times New Roman" panose="02020603050405020304" pitchFamily="18" charset="0"/>
              </a:rPr>
              <a:t>Kasus</a:t>
            </a:r>
            <a:r>
              <a:rPr lang="en-US" sz="3600" b="1" u="sng" dirty="0">
                <a:cs typeface="Times New Roman" panose="02020603050405020304" pitchFamily="18" charset="0"/>
              </a:rPr>
              <a:t> </a:t>
            </a:r>
            <a:r>
              <a:rPr lang="en-US" sz="3600" b="1" u="sng" dirty="0" err="1">
                <a:cs typeface="Times New Roman" panose="02020603050405020304" pitchFamily="18" charset="0"/>
              </a:rPr>
              <a:t>Posisi</a:t>
            </a:r>
            <a:endParaRPr lang="en-US" sz="3600" b="1" u="sng" dirty="0">
              <a:cs typeface="Times New Roman" panose="02020603050405020304" pitchFamily="18" charset="0"/>
            </a:endParaRPr>
          </a:p>
        </p:txBody>
      </p:sp>
      <p:sp>
        <p:nvSpPr>
          <p:cNvPr id="3" name="Content Placeholder 2"/>
          <p:cNvSpPr>
            <a:spLocks noGrp="1"/>
          </p:cNvSpPr>
          <p:nvPr>
            <p:ph idx="1"/>
          </p:nvPr>
        </p:nvSpPr>
        <p:spPr>
          <a:xfrm>
            <a:off x="1295401" y="2556932"/>
            <a:ext cx="9601196" cy="3164599"/>
          </a:xfrm>
        </p:spPr>
        <p:txBody>
          <a:bodyPr>
            <a:normAutofit fontScale="92500"/>
          </a:bodyPr>
          <a:lstStyle/>
          <a:p>
            <a:pPr marL="0" indent="0">
              <a:buNone/>
            </a:pPr>
            <a:r>
              <a:rPr lang="en-US" dirty="0">
                <a:cs typeface="Times New Roman" panose="02020603050405020304" pitchFamily="18" charset="0"/>
              </a:rPr>
              <a:t>	CV Bali Balance </a:t>
            </a:r>
            <a:r>
              <a:rPr lang="en-US" dirty="0" err="1">
                <a:cs typeface="Times New Roman" panose="02020603050405020304" pitchFamily="18" charset="0"/>
              </a:rPr>
              <a:t>merupakan</a:t>
            </a:r>
            <a:r>
              <a:rPr lang="en-US" dirty="0">
                <a:cs typeface="Times New Roman" panose="02020603050405020304" pitchFamily="18" charset="0"/>
              </a:rPr>
              <a:t> </a:t>
            </a:r>
            <a:r>
              <a:rPr lang="en-US" dirty="0" err="1">
                <a:cs typeface="Times New Roman" panose="02020603050405020304" pitchFamily="18" charset="0"/>
              </a:rPr>
              <a:t>perusahaan</a:t>
            </a:r>
            <a:r>
              <a:rPr lang="en-US" dirty="0">
                <a:cs typeface="Times New Roman" panose="02020603050405020304" pitchFamily="18" charset="0"/>
              </a:rPr>
              <a:t> </a:t>
            </a:r>
            <a:r>
              <a:rPr lang="en-US" dirty="0" err="1">
                <a:cs typeface="Times New Roman" panose="02020603050405020304" pitchFamily="18" charset="0"/>
              </a:rPr>
              <a:t>nasional</a:t>
            </a:r>
            <a:r>
              <a:rPr lang="en-US" dirty="0">
                <a:cs typeface="Times New Roman" panose="02020603050405020304" pitchFamily="18" charset="0"/>
              </a:rPr>
              <a:t> </a:t>
            </a:r>
            <a:r>
              <a:rPr lang="en-US" dirty="0" err="1">
                <a:cs typeface="Times New Roman" panose="02020603050405020304" pitchFamily="18" charset="0"/>
              </a:rPr>
              <a:t>berbentuk</a:t>
            </a:r>
            <a:r>
              <a:rPr lang="en-US" dirty="0">
                <a:cs typeface="Times New Roman" panose="02020603050405020304" pitchFamily="18" charset="0"/>
              </a:rPr>
              <a:t> Perseroan </a:t>
            </a:r>
            <a:r>
              <a:rPr lang="en-US" dirty="0" err="1">
                <a:cs typeface="Times New Roman" panose="02020603050405020304" pitchFamily="18" charset="0"/>
              </a:rPr>
              <a:t>Komanditer</a:t>
            </a:r>
            <a:r>
              <a:rPr lang="en-US" dirty="0">
                <a:cs typeface="Times New Roman" panose="02020603050405020304" pitchFamily="18" charset="0"/>
              </a:rPr>
              <a:t> yang </a:t>
            </a:r>
            <a:r>
              <a:rPr lang="en-US" dirty="0" err="1">
                <a:cs typeface="Times New Roman" panose="02020603050405020304" pitchFamily="18" charset="0"/>
              </a:rPr>
              <a:t>didirikan</a:t>
            </a:r>
            <a:r>
              <a:rPr lang="en-US" dirty="0">
                <a:cs typeface="Times New Roman" panose="02020603050405020304" pitchFamily="18" charset="0"/>
              </a:rPr>
              <a:t> di Denpasar, Bali </a:t>
            </a:r>
            <a:r>
              <a:rPr lang="en-US" dirty="0" err="1">
                <a:cs typeface="Times New Roman" panose="02020603050405020304" pitchFamily="18" charset="0"/>
              </a:rPr>
              <a:t>pada</a:t>
            </a:r>
            <a:r>
              <a:rPr lang="en-US" dirty="0">
                <a:cs typeface="Times New Roman" panose="02020603050405020304" pitchFamily="18" charset="0"/>
              </a:rPr>
              <a:t> </a:t>
            </a:r>
            <a:r>
              <a:rPr lang="en-US" dirty="0" err="1">
                <a:cs typeface="Times New Roman" panose="02020603050405020304" pitchFamily="18" charset="0"/>
              </a:rPr>
              <a:t>tanggal</a:t>
            </a:r>
            <a:r>
              <a:rPr lang="en-US" dirty="0">
                <a:cs typeface="Times New Roman" panose="02020603050405020304" pitchFamily="18" charset="0"/>
              </a:rPr>
              <a:t> 24 November 1983 </a:t>
            </a:r>
            <a:r>
              <a:rPr lang="en-US" dirty="0" err="1">
                <a:cs typeface="Times New Roman" panose="02020603050405020304" pitchFamily="18" charset="0"/>
              </a:rPr>
              <a:t>sesuai</a:t>
            </a:r>
            <a:r>
              <a:rPr lang="en-US" dirty="0">
                <a:cs typeface="Times New Roman" panose="02020603050405020304" pitchFamily="18" charset="0"/>
              </a:rPr>
              <a:t> </a:t>
            </a:r>
            <a:r>
              <a:rPr lang="en-US" dirty="0" err="1">
                <a:cs typeface="Times New Roman" panose="02020603050405020304" pitchFamily="18" charset="0"/>
              </a:rPr>
              <a:t>dengan</a:t>
            </a:r>
            <a:r>
              <a:rPr lang="en-US" dirty="0">
                <a:cs typeface="Times New Roman" panose="02020603050405020304" pitchFamily="18" charset="0"/>
              </a:rPr>
              <a:t> </a:t>
            </a:r>
            <a:r>
              <a:rPr lang="en-US" dirty="0" err="1">
                <a:cs typeface="Times New Roman" panose="02020603050405020304" pitchFamily="18" charset="0"/>
              </a:rPr>
              <a:t>Akta</a:t>
            </a:r>
            <a:r>
              <a:rPr lang="en-US" dirty="0">
                <a:cs typeface="Times New Roman" panose="02020603050405020304" pitchFamily="18" charset="0"/>
              </a:rPr>
              <a:t> No. 150 </a:t>
            </a:r>
            <a:r>
              <a:rPr lang="en-US" dirty="0" err="1">
                <a:cs typeface="Times New Roman" panose="02020603050405020304" pitchFamily="18" charset="0"/>
              </a:rPr>
              <a:t>tentang</a:t>
            </a:r>
            <a:r>
              <a:rPr lang="en-US" dirty="0">
                <a:cs typeface="Times New Roman" panose="02020603050405020304" pitchFamily="18" charset="0"/>
              </a:rPr>
              <a:t> </a:t>
            </a:r>
            <a:r>
              <a:rPr lang="en-US" dirty="0" err="1">
                <a:cs typeface="Times New Roman" panose="02020603050405020304" pitchFamily="18" charset="0"/>
              </a:rPr>
              <a:t>Akta</a:t>
            </a:r>
            <a:r>
              <a:rPr lang="en-US" dirty="0">
                <a:cs typeface="Times New Roman" panose="02020603050405020304" pitchFamily="18" charset="0"/>
              </a:rPr>
              <a:t> </a:t>
            </a:r>
            <a:r>
              <a:rPr lang="en-US" dirty="0" err="1">
                <a:cs typeface="Times New Roman" panose="02020603050405020304" pitchFamily="18" charset="0"/>
              </a:rPr>
              <a:t>Pendirian</a:t>
            </a:r>
            <a:r>
              <a:rPr lang="en-US" dirty="0">
                <a:cs typeface="Times New Roman" panose="02020603050405020304" pitchFamily="18" charset="0"/>
              </a:rPr>
              <a:t> CV Bali Balance yang </a:t>
            </a:r>
            <a:r>
              <a:rPr lang="en-US" dirty="0" err="1">
                <a:cs typeface="Times New Roman" panose="02020603050405020304" pitchFamily="18" charset="0"/>
              </a:rPr>
              <a:t>dibuat</a:t>
            </a:r>
            <a:r>
              <a:rPr lang="en-US" dirty="0">
                <a:cs typeface="Times New Roman" panose="02020603050405020304" pitchFamily="18" charset="0"/>
              </a:rPr>
              <a:t> </a:t>
            </a:r>
            <a:r>
              <a:rPr lang="en-US" dirty="0" err="1">
                <a:cs typeface="Times New Roman" panose="02020603050405020304" pitchFamily="18" charset="0"/>
              </a:rPr>
              <a:t>dihadapan</a:t>
            </a:r>
            <a:r>
              <a:rPr lang="en-US" dirty="0">
                <a:cs typeface="Times New Roman" panose="02020603050405020304" pitchFamily="18" charset="0"/>
              </a:rPr>
              <a:t> </a:t>
            </a:r>
            <a:r>
              <a:rPr lang="en-US" dirty="0" err="1">
                <a:cs typeface="Times New Roman" panose="02020603050405020304" pitchFamily="18" charset="0"/>
              </a:rPr>
              <a:t>Notaris</a:t>
            </a:r>
            <a:r>
              <a:rPr lang="en-US" dirty="0">
                <a:cs typeface="Times New Roman" panose="02020603050405020304" pitchFamily="18" charset="0"/>
              </a:rPr>
              <a:t> </a:t>
            </a:r>
            <a:r>
              <a:rPr lang="en-US" dirty="0" err="1">
                <a:cs typeface="Times New Roman" panose="02020603050405020304" pitchFamily="18" charset="0"/>
              </a:rPr>
              <a:t>Sugiarti</a:t>
            </a:r>
            <a:r>
              <a:rPr lang="en-US" dirty="0">
                <a:cs typeface="Times New Roman" panose="02020603050405020304" pitchFamily="18" charset="0"/>
              </a:rPr>
              <a:t> </a:t>
            </a:r>
            <a:r>
              <a:rPr lang="en-US" dirty="0" err="1">
                <a:cs typeface="Times New Roman" panose="02020603050405020304" pitchFamily="18" charset="0"/>
              </a:rPr>
              <a:t>Hostiadi</a:t>
            </a:r>
            <a:r>
              <a:rPr lang="en-US" dirty="0">
                <a:cs typeface="Times New Roman" panose="02020603050405020304" pitchFamily="18" charset="0"/>
              </a:rPr>
              <a:t>, SH.</a:t>
            </a:r>
          </a:p>
          <a:p>
            <a:pPr marL="0" indent="0">
              <a:buNone/>
            </a:pPr>
            <a:r>
              <a:rPr lang="en-US" dirty="0">
                <a:cs typeface="Times New Roman" panose="02020603050405020304" pitchFamily="18" charset="0"/>
              </a:rPr>
              <a:t>	</a:t>
            </a:r>
            <a:r>
              <a:rPr lang="en-US" dirty="0" err="1">
                <a:cs typeface="Times New Roman" panose="02020603050405020304" pitchFamily="18" charset="0"/>
              </a:rPr>
              <a:t>Pada</a:t>
            </a:r>
            <a:r>
              <a:rPr lang="en-US" dirty="0">
                <a:cs typeface="Times New Roman" panose="02020603050405020304" pitchFamily="18" charset="0"/>
              </a:rPr>
              <a:t> </a:t>
            </a:r>
            <a:r>
              <a:rPr lang="en-US" dirty="0" err="1">
                <a:cs typeface="Times New Roman" panose="02020603050405020304" pitchFamily="18" charset="0"/>
              </a:rPr>
              <a:t>tahun</a:t>
            </a:r>
            <a:r>
              <a:rPr lang="en-US" dirty="0">
                <a:cs typeface="Times New Roman" panose="02020603050405020304" pitchFamily="18" charset="0"/>
              </a:rPr>
              <a:t> 1991-2004, CV Bali Balance </a:t>
            </a:r>
            <a:r>
              <a:rPr lang="en-US" dirty="0" err="1">
                <a:cs typeface="Times New Roman" panose="02020603050405020304" pitchFamily="18" charset="0"/>
              </a:rPr>
              <a:t>dengan</a:t>
            </a:r>
            <a:r>
              <a:rPr lang="en-US" dirty="0">
                <a:cs typeface="Times New Roman" panose="02020603050405020304" pitchFamily="18" charset="0"/>
              </a:rPr>
              <a:t> Billabong International Ltd. </a:t>
            </a:r>
            <a:r>
              <a:rPr lang="en-US" dirty="0" err="1">
                <a:cs typeface="Times New Roman" panose="02020603050405020304" pitchFamily="18" charset="0"/>
              </a:rPr>
              <a:t>dan</a:t>
            </a:r>
            <a:r>
              <a:rPr lang="en-US" dirty="0">
                <a:cs typeface="Times New Roman" panose="02020603050405020304" pitchFamily="18" charset="0"/>
              </a:rPr>
              <a:t> GSM (Operations), Pty. Ltd. </a:t>
            </a:r>
            <a:r>
              <a:rPr lang="en-US" dirty="0" err="1">
                <a:cs typeface="Times New Roman" panose="02020603050405020304" pitchFamily="18" charset="0"/>
              </a:rPr>
              <a:t>telah</a:t>
            </a:r>
            <a:r>
              <a:rPr lang="en-US" dirty="0">
                <a:cs typeface="Times New Roman" panose="02020603050405020304" pitchFamily="18" charset="0"/>
              </a:rPr>
              <a:t> </a:t>
            </a:r>
            <a:r>
              <a:rPr lang="en-US" dirty="0" err="1">
                <a:cs typeface="Times New Roman" panose="02020603050405020304" pitchFamily="18" charset="0"/>
              </a:rPr>
              <a:t>terjalin</a:t>
            </a:r>
            <a:r>
              <a:rPr lang="en-US" dirty="0">
                <a:cs typeface="Times New Roman" panose="02020603050405020304" pitchFamily="18" charset="0"/>
              </a:rPr>
              <a:t> </a:t>
            </a:r>
            <a:r>
              <a:rPr lang="en-US" dirty="0" err="1">
                <a:cs typeface="Times New Roman" panose="02020603050405020304" pitchFamily="18" charset="0"/>
              </a:rPr>
              <a:t>perjanjian</a:t>
            </a:r>
            <a:r>
              <a:rPr lang="en-US" dirty="0">
                <a:cs typeface="Times New Roman" panose="02020603050405020304" pitchFamily="18" charset="0"/>
              </a:rPr>
              <a:t> </a:t>
            </a:r>
            <a:r>
              <a:rPr lang="en-US" dirty="0" err="1">
                <a:cs typeface="Times New Roman" panose="02020603050405020304" pitchFamily="18" charset="0"/>
              </a:rPr>
              <a:t>lisensi</a:t>
            </a:r>
            <a:r>
              <a:rPr lang="en-US" dirty="0">
                <a:cs typeface="Times New Roman" panose="02020603050405020304" pitchFamily="18" charset="0"/>
              </a:rPr>
              <a:t>, </a:t>
            </a:r>
            <a:r>
              <a:rPr lang="en-US" dirty="0" err="1">
                <a:cs typeface="Times New Roman" panose="02020603050405020304" pitchFamily="18" charset="0"/>
              </a:rPr>
              <a:t>dimana</a:t>
            </a:r>
            <a:r>
              <a:rPr lang="en-US" dirty="0">
                <a:cs typeface="Times New Roman" panose="02020603050405020304" pitchFamily="18" charset="0"/>
              </a:rPr>
              <a:t> </a:t>
            </a:r>
            <a:r>
              <a:rPr lang="en-US" dirty="0" err="1">
                <a:cs typeface="Times New Roman" panose="02020603050405020304" pitchFamily="18" charset="0"/>
              </a:rPr>
              <a:t>selama</a:t>
            </a:r>
            <a:r>
              <a:rPr lang="en-US" dirty="0">
                <a:cs typeface="Times New Roman" panose="02020603050405020304" pitchFamily="18" charset="0"/>
              </a:rPr>
              <a:t> </a:t>
            </a:r>
            <a:r>
              <a:rPr lang="en-US" dirty="0" err="1">
                <a:cs typeface="Times New Roman" panose="02020603050405020304" pitchFamily="18" charset="0"/>
              </a:rPr>
              <a:t>terjalinnya</a:t>
            </a:r>
            <a:r>
              <a:rPr lang="en-US" dirty="0">
                <a:cs typeface="Times New Roman" panose="02020603050405020304" pitchFamily="18" charset="0"/>
              </a:rPr>
              <a:t> </a:t>
            </a:r>
            <a:r>
              <a:rPr lang="en-US" dirty="0" err="1">
                <a:cs typeface="Times New Roman" panose="02020603050405020304" pitchFamily="18" charset="0"/>
              </a:rPr>
              <a:t>perjanjian</a:t>
            </a:r>
            <a:r>
              <a:rPr lang="en-US" dirty="0">
                <a:cs typeface="Times New Roman" panose="02020603050405020304" pitchFamily="18" charset="0"/>
              </a:rPr>
              <a:t> </a:t>
            </a:r>
            <a:r>
              <a:rPr lang="en-US" dirty="0" err="1">
                <a:cs typeface="Times New Roman" panose="02020603050405020304" pitchFamily="18" charset="0"/>
              </a:rPr>
              <a:t>lisensi</a:t>
            </a:r>
            <a:r>
              <a:rPr lang="en-US" dirty="0">
                <a:cs typeface="Times New Roman" panose="02020603050405020304" pitchFamily="18" charset="0"/>
              </a:rPr>
              <a:t> </a:t>
            </a:r>
            <a:r>
              <a:rPr lang="en-US" dirty="0" err="1">
                <a:cs typeface="Times New Roman" panose="02020603050405020304" pitchFamily="18" charset="0"/>
              </a:rPr>
              <a:t>tersebut</a:t>
            </a:r>
            <a:r>
              <a:rPr lang="en-US" dirty="0">
                <a:cs typeface="Times New Roman" panose="02020603050405020304" pitchFamily="18" charset="0"/>
              </a:rPr>
              <a:t> </a:t>
            </a:r>
            <a:r>
              <a:rPr lang="en-US" dirty="0" err="1">
                <a:cs typeface="Times New Roman" panose="02020603050405020304" pitchFamily="18" charset="0"/>
              </a:rPr>
              <a:t>baik</a:t>
            </a:r>
            <a:r>
              <a:rPr lang="en-US" dirty="0">
                <a:cs typeface="Times New Roman" panose="02020603050405020304" pitchFamily="18" charset="0"/>
              </a:rPr>
              <a:t> CV Bali Balance </a:t>
            </a:r>
            <a:r>
              <a:rPr lang="en-US" dirty="0" err="1">
                <a:cs typeface="Times New Roman" panose="02020603050405020304" pitchFamily="18" charset="0"/>
              </a:rPr>
              <a:t>maupun</a:t>
            </a:r>
            <a:r>
              <a:rPr lang="en-US" dirty="0">
                <a:cs typeface="Times New Roman" panose="02020603050405020304" pitchFamily="18" charset="0"/>
              </a:rPr>
              <a:t> Billabong International Ltd. </a:t>
            </a:r>
            <a:r>
              <a:rPr lang="en-US" dirty="0" err="1">
                <a:cs typeface="Times New Roman" panose="02020603050405020304" pitchFamily="18" charset="0"/>
              </a:rPr>
              <a:t>dan</a:t>
            </a:r>
            <a:r>
              <a:rPr lang="en-US" dirty="0">
                <a:cs typeface="Times New Roman" panose="02020603050405020304" pitchFamily="18" charset="0"/>
              </a:rPr>
              <a:t> GSM (Operations), Pty. Ltd. </a:t>
            </a:r>
            <a:r>
              <a:rPr lang="en-US" dirty="0" err="1">
                <a:cs typeface="Times New Roman" panose="02020603050405020304" pitchFamily="18" charset="0"/>
              </a:rPr>
              <a:t>sama-sama</a:t>
            </a:r>
            <a:r>
              <a:rPr lang="en-US" dirty="0">
                <a:cs typeface="Times New Roman" panose="02020603050405020304" pitchFamily="18" charset="0"/>
              </a:rPr>
              <a:t> </a:t>
            </a:r>
            <a:r>
              <a:rPr lang="en-US" dirty="0" err="1">
                <a:cs typeface="Times New Roman" panose="02020603050405020304" pitchFamily="18" charset="0"/>
              </a:rPr>
              <a:t>mendapatkan</a:t>
            </a:r>
            <a:r>
              <a:rPr lang="en-US" dirty="0">
                <a:cs typeface="Times New Roman" panose="02020603050405020304" pitchFamily="18" charset="0"/>
              </a:rPr>
              <a:t> </a:t>
            </a:r>
            <a:r>
              <a:rPr lang="en-US" dirty="0" err="1">
                <a:cs typeface="Times New Roman" panose="02020603050405020304" pitchFamily="18" charset="0"/>
              </a:rPr>
              <a:t>keuntungan</a:t>
            </a:r>
            <a:r>
              <a:rPr lang="en-US" dirty="0">
                <a:cs typeface="Times New Roman" panose="02020603050405020304" pitchFamily="18" charset="0"/>
              </a:rPr>
              <a:t>.</a:t>
            </a:r>
          </a:p>
        </p:txBody>
      </p:sp>
    </p:spTree>
    <p:extLst>
      <p:ext uri="{BB962C8B-B14F-4D97-AF65-F5344CB8AC3E}">
        <p14:creationId xmlns:p14="http://schemas.microsoft.com/office/powerpoint/2010/main" val="389561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6FB2-F1F8-4405-9EFA-D166803AA820}"/>
              </a:ext>
            </a:extLst>
          </p:cNvPr>
          <p:cNvSpPr>
            <a:spLocks noGrp="1"/>
          </p:cNvSpPr>
          <p:nvPr>
            <p:ph type="title"/>
          </p:nvPr>
        </p:nvSpPr>
        <p:spPr/>
        <p:txBody>
          <a:bodyPr>
            <a:noAutofit/>
          </a:bodyPr>
          <a:lstStyle/>
          <a:p>
            <a:r>
              <a:rPr lang="id-ID" sz="2800" b="1" dirty="0">
                <a:effectLst/>
                <a:ea typeface="Times New Roman" panose="02020603050405020304" pitchFamily="18" charset="0"/>
              </a:rPr>
              <a:t>  </a:t>
            </a:r>
            <a:r>
              <a:rPr lang="id-ID" sz="2800" b="1" spc="75" dirty="0">
                <a:effectLst/>
                <a:ea typeface="Times New Roman" panose="02020603050405020304" pitchFamily="18" charset="0"/>
              </a:rPr>
              <a:t> </a:t>
            </a:r>
            <a:r>
              <a:rPr lang="id-ID" sz="2400" b="1" dirty="0">
                <a:effectLst/>
                <a:ea typeface="Times New Roman" panose="02020603050405020304" pitchFamily="18" charset="0"/>
              </a:rPr>
              <a:t>KONSEKUENSI	PUTUSAN	PENGADILAN	TERHADAP	</a:t>
            </a:r>
            <a:r>
              <a:rPr lang="id-ID" sz="2400" b="1" spc="-5" dirty="0">
                <a:effectLst/>
                <a:ea typeface="Times New Roman" panose="02020603050405020304" pitchFamily="18" charset="0"/>
              </a:rPr>
              <a:t>IKLIM</a:t>
            </a:r>
            <a:r>
              <a:rPr lang="id-ID" sz="2400" b="1" spc="-285" dirty="0">
                <a:effectLst/>
                <a:ea typeface="Times New Roman" panose="02020603050405020304" pitchFamily="18" charset="0"/>
              </a:rPr>
              <a:t> </a:t>
            </a:r>
            <a:r>
              <a:rPr lang="en-ID" sz="2400" b="1" spc="-285" dirty="0">
                <a:effectLst/>
                <a:ea typeface="Times New Roman" panose="02020603050405020304" pitchFamily="18" charset="0"/>
              </a:rPr>
              <a:t>  </a:t>
            </a:r>
            <a:r>
              <a:rPr lang="id-ID" sz="2400" b="1" dirty="0">
                <a:effectLst/>
                <a:ea typeface="Times New Roman" panose="02020603050405020304" pitchFamily="18" charset="0"/>
              </a:rPr>
              <a:t>PENANAMAN</a:t>
            </a:r>
            <a:r>
              <a:rPr lang="id-ID" sz="2400" b="1" spc="-5" dirty="0">
                <a:effectLst/>
                <a:ea typeface="Times New Roman" panose="02020603050405020304" pitchFamily="18" charset="0"/>
              </a:rPr>
              <a:t> </a:t>
            </a:r>
            <a:r>
              <a:rPr lang="id-ID" sz="2400" b="1" dirty="0">
                <a:effectLst/>
                <a:ea typeface="Times New Roman" panose="02020603050405020304" pitchFamily="18" charset="0"/>
              </a:rPr>
              <a:t>MODAL </a:t>
            </a:r>
            <a:r>
              <a:rPr lang="en-ID" sz="2400" b="1" dirty="0">
                <a:effectLst/>
                <a:ea typeface="Times New Roman" panose="02020603050405020304" pitchFamily="18" charset="0"/>
              </a:rPr>
              <a:t>DI</a:t>
            </a:r>
            <a:r>
              <a:rPr lang="id-ID" sz="2400" b="1" dirty="0">
                <a:effectLst/>
                <a:ea typeface="Times New Roman" panose="02020603050405020304" pitchFamily="18" charset="0"/>
              </a:rPr>
              <a:t> INDONESIA</a:t>
            </a:r>
            <a:endParaRPr lang="en-ID" sz="2400" b="1" dirty="0"/>
          </a:p>
        </p:txBody>
      </p:sp>
      <p:sp>
        <p:nvSpPr>
          <p:cNvPr id="3" name="Content Placeholder 2">
            <a:extLst>
              <a:ext uri="{FF2B5EF4-FFF2-40B4-BE49-F238E27FC236}">
                <a16:creationId xmlns:a16="http://schemas.microsoft.com/office/drawing/2014/main" id="{3C6664E1-86F5-429E-A872-BCC9479B5111}"/>
              </a:ext>
            </a:extLst>
          </p:cNvPr>
          <p:cNvSpPr>
            <a:spLocks noGrp="1"/>
          </p:cNvSpPr>
          <p:nvPr>
            <p:ph idx="1"/>
          </p:nvPr>
        </p:nvSpPr>
        <p:spPr/>
        <p:txBody>
          <a:bodyPr>
            <a:normAutofit/>
          </a:bodyPr>
          <a:lstStyle/>
          <a:p>
            <a:r>
              <a:rPr lang="id-ID" dirty="0">
                <a:effectLst/>
                <a:latin typeface="+mj-lt"/>
                <a:ea typeface="Times New Roman" panose="02020603050405020304" pitchFamily="18" charset="0"/>
              </a:rPr>
              <a:t>Kepastian hukum adalah salah satu syarat untuk datangnya modal asing ke</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suatu negara. Kepastian hukum ini harus meliputi aspek substansi hukum, mulai</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dari</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undang-undang</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sampai</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dengan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peraturan</a:t>
            </a:r>
            <a:r>
              <a:rPr lang="en-ID" dirty="0">
                <a:effectLst/>
                <a:latin typeface="+mj-lt"/>
                <a:ea typeface="Times New Roman" panose="02020603050405020304" pitchFamily="18" charset="0"/>
              </a:rPr>
              <a:t> </a:t>
            </a:r>
            <a:r>
              <a:rPr lang="en-ID" dirty="0" err="1">
                <a:effectLst/>
                <a:latin typeface="+mj-lt"/>
                <a:ea typeface="Times New Roman" panose="02020603050405020304" pitchFamily="18" charset="0"/>
              </a:rPr>
              <a:t>peratran</a:t>
            </a:r>
            <a:r>
              <a:rPr lang="en-ID" dirty="0">
                <a:effectLst/>
                <a:latin typeface="+mj-lt"/>
                <a:ea typeface="Times New Roman" panose="02020603050405020304" pitchFamily="18" charset="0"/>
              </a:rPr>
              <a:t> </a:t>
            </a:r>
            <a:r>
              <a:rPr lang="en-ID" dirty="0" err="1">
                <a:effectLst/>
                <a:latin typeface="+mj-lt"/>
                <a:ea typeface="Times New Roman" panose="02020603050405020304" pitchFamily="18" charset="0"/>
              </a:rPr>
              <a:t>dibawah</a:t>
            </a:r>
            <a:r>
              <a:rPr lang="en-ID" dirty="0">
                <a:effectLst/>
                <a:latin typeface="+mj-lt"/>
                <a:ea typeface="Times New Roman" panose="02020603050405020304" pitchFamily="18" charset="0"/>
              </a:rPr>
              <a:t> </a:t>
            </a:r>
            <a:r>
              <a:rPr lang="en-ID" dirty="0" err="1">
                <a:effectLst/>
                <a:latin typeface="+mj-lt"/>
                <a:ea typeface="Times New Roman" panose="02020603050405020304" pitchFamily="18" charset="0"/>
              </a:rPr>
              <a:t>nya</a:t>
            </a:r>
            <a:r>
              <a:rPr lang="en-ID" dirty="0">
                <a:effectLst/>
                <a:latin typeface="+mj-lt"/>
                <a:ea typeface="Times New Roman" panose="02020603050405020304" pitchFamily="18" charset="0"/>
              </a:rPr>
              <a:t>.</a:t>
            </a:r>
          </a:p>
          <a:p>
            <a:r>
              <a:rPr lang="en-ID" dirty="0" err="1">
                <a:latin typeface="+mj-lt"/>
                <a:ea typeface="Times New Roman" panose="02020603050405020304" pitchFamily="18" charset="0"/>
              </a:rPr>
              <a:t>Kejelasan</a:t>
            </a:r>
            <a:r>
              <a:rPr lang="en-ID" dirty="0">
                <a:latin typeface="+mj-lt"/>
                <a:ea typeface="Times New Roman" panose="02020603050405020304" pitchFamily="18" charset="0"/>
              </a:rPr>
              <a:t> </a:t>
            </a:r>
            <a:r>
              <a:rPr lang="en-ID" dirty="0" err="1">
                <a:latin typeface="+mj-lt"/>
                <a:ea typeface="Times New Roman" panose="02020603050405020304" pitchFamily="18" charset="0"/>
              </a:rPr>
              <a:t>peraturan</a:t>
            </a:r>
            <a:r>
              <a:rPr lang="en-ID" dirty="0">
                <a:latin typeface="+mj-lt"/>
                <a:ea typeface="Times New Roman" panose="02020603050405020304" pitchFamily="18" charset="0"/>
              </a:rPr>
              <a:t> dan </a:t>
            </a:r>
            <a:r>
              <a:rPr lang="en-ID" dirty="0" err="1">
                <a:latin typeface="+mj-lt"/>
                <a:ea typeface="Times New Roman" panose="02020603050405020304" pitchFamily="18" charset="0"/>
              </a:rPr>
              <a:t>implementasi</a:t>
            </a:r>
            <a:r>
              <a:rPr lang="en-ID" dirty="0">
                <a:latin typeface="+mj-lt"/>
                <a:ea typeface="Times New Roman" panose="02020603050405020304" pitchFamily="18" charset="0"/>
              </a:rPr>
              <a:t> </a:t>
            </a:r>
            <a:r>
              <a:rPr lang="en-ID" dirty="0" err="1">
                <a:latin typeface="+mj-lt"/>
                <a:ea typeface="Times New Roman" panose="02020603050405020304" pitchFamily="18" charset="0"/>
              </a:rPr>
              <a:t>putusan</a:t>
            </a:r>
            <a:r>
              <a:rPr lang="en-ID" dirty="0">
                <a:latin typeface="+mj-lt"/>
                <a:ea typeface="Times New Roman" panose="02020603050405020304" pitchFamily="18" charset="0"/>
              </a:rPr>
              <a:t> juga </a:t>
            </a:r>
            <a:r>
              <a:rPr lang="en-ID" dirty="0" err="1">
                <a:latin typeface="+mj-lt"/>
                <a:ea typeface="Times New Roman" panose="02020603050405020304" pitchFamily="18" charset="0"/>
              </a:rPr>
              <a:t>harus</a:t>
            </a:r>
            <a:r>
              <a:rPr lang="en-ID" dirty="0">
                <a:latin typeface="+mj-lt"/>
                <a:ea typeface="Times New Roman" panose="02020603050405020304" pitchFamily="18" charset="0"/>
              </a:rPr>
              <a:t> </a:t>
            </a:r>
            <a:r>
              <a:rPr lang="en-ID" dirty="0" err="1">
                <a:latin typeface="+mj-lt"/>
                <a:ea typeface="Times New Roman" panose="02020603050405020304" pitchFamily="18" charset="0"/>
              </a:rPr>
              <a:t>diperhatikan</a:t>
            </a:r>
            <a:r>
              <a:rPr lang="en-ID" dirty="0">
                <a:latin typeface="+mj-lt"/>
                <a:ea typeface="Times New Roman" panose="02020603050405020304" pitchFamily="18" charset="0"/>
              </a:rPr>
              <a:t> </a:t>
            </a:r>
            <a:r>
              <a:rPr lang="en-ID" dirty="0" err="1">
                <a:latin typeface="+mj-lt"/>
                <a:ea typeface="Times New Roman" panose="02020603050405020304" pitchFamily="18" charset="0"/>
              </a:rPr>
              <a:t>sebagai</a:t>
            </a:r>
            <a:r>
              <a:rPr lang="en-ID" dirty="0">
                <a:latin typeface="+mj-lt"/>
                <a:ea typeface="Times New Roman" panose="02020603050405020304" pitchFamily="18" charset="0"/>
              </a:rPr>
              <a:t> </a:t>
            </a:r>
            <a:r>
              <a:rPr lang="en-ID" dirty="0" err="1">
                <a:latin typeface="+mj-lt"/>
                <a:ea typeface="Times New Roman" panose="02020603050405020304" pitchFamily="18" charset="0"/>
              </a:rPr>
              <a:t>wujud</a:t>
            </a:r>
            <a:r>
              <a:rPr lang="en-ID" dirty="0">
                <a:latin typeface="+mj-lt"/>
                <a:ea typeface="Times New Roman" panose="02020603050405020304" pitchFamily="18" charset="0"/>
              </a:rPr>
              <a:t> </a:t>
            </a:r>
            <a:r>
              <a:rPr lang="en-ID" dirty="0" err="1">
                <a:latin typeface="+mj-lt"/>
                <a:ea typeface="Times New Roman" panose="02020603050405020304" pitchFamily="18" charset="0"/>
              </a:rPr>
              <a:t>dari</a:t>
            </a:r>
            <a:r>
              <a:rPr lang="en-ID" dirty="0">
                <a:latin typeface="+mj-lt"/>
                <a:ea typeface="Times New Roman" panose="02020603050405020304" pitchFamily="18" charset="0"/>
              </a:rPr>
              <a:t> </a:t>
            </a:r>
            <a:r>
              <a:rPr lang="en-ID" dirty="0" err="1">
                <a:latin typeface="+mj-lt"/>
                <a:ea typeface="Times New Roman" panose="02020603050405020304" pitchFamily="18" charset="0"/>
              </a:rPr>
              <a:t>keadilan</a:t>
            </a:r>
            <a:r>
              <a:rPr lang="en-ID" dirty="0">
                <a:latin typeface="+mj-lt"/>
                <a:ea typeface="Times New Roman" panose="02020603050405020304" pitchFamily="18" charset="0"/>
              </a:rPr>
              <a:t> dan </a:t>
            </a:r>
            <a:r>
              <a:rPr lang="en-ID" dirty="0" err="1">
                <a:latin typeface="+mj-lt"/>
                <a:ea typeface="Times New Roman" panose="02020603050405020304" pitchFamily="18" charset="0"/>
              </a:rPr>
              <a:t>persamaan</a:t>
            </a:r>
            <a:r>
              <a:rPr lang="en-ID" dirty="0">
                <a:latin typeface="+mj-lt"/>
                <a:ea typeface="Times New Roman" panose="02020603050405020304" pitchFamily="18" charset="0"/>
              </a:rPr>
              <a:t> </a:t>
            </a:r>
            <a:r>
              <a:rPr lang="en-ID" dirty="0" err="1">
                <a:latin typeface="+mj-lt"/>
                <a:ea typeface="Times New Roman" panose="02020603050405020304" pitchFamily="18" charset="0"/>
              </a:rPr>
              <a:t>didepan</a:t>
            </a:r>
            <a:r>
              <a:rPr lang="en-ID" dirty="0">
                <a:latin typeface="+mj-lt"/>
                <a:ea typeface="Times New Roman" panose="02020603050405020304" pitchFamily="18" charset="0"/>
              </a:rPr>
              <a:t> </a:t>
            </a:r>
            <a:r>
              <a:rPr lang="en-ID" dirty="0" err="1">
                <a:latin typeface="+mj-lt"/>
                <a:ea typeface="Times New Roman" panose="02020603050405020304" pitchFamily="18" charset="0"/>
              </a:rPr>
              <a:t>hukum</a:t>
            </a:r>
            <a:r>
              <a:rPr lang="en-ID" dirty="0">
                <a:latin typeface="+mj-lt"/>
                <a:ea typeface="Times New Roman" panose="02020603050405020304" pitchFamily="18" charset="0"/>
              </a:rPr>
              <a:t>.</a:t>
            </a:r>
            <a:endParaRPr lang="en-ID" dirty="0">
              <a:effectLst/>
              <a:latin typeface="+mj-lt"/>
              <a:ea typeface="Times New Roman" panose="02020603050405020304" pitchFamily="18" charset="0"/>
            </a:endParaRPr>
          </a:p>
          <a:p>
            <a:r>
              <a:rPr lang="id-ID" dirty="0">
                <a:effectLst/>
                <a:latin typeface="+mj-lt"/>
                <a:ea typeface="Times New Roman" panose="02020603050405020304" pitchFamily="18" charset="0"/>
              </a:rPr>
              <a:t>Putusan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Mahkamah</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Agung</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yang</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menguatkan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Pengadilan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Tata</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Usaha</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Negara dan Pengadilan Tinggi Tata Usaha Negara tidak mendatangkan kepastian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hukum</a:t>
            </a:r>
            <a:r>
              <a:rPr lang="en-ID" dirty="0">
                <a:effectLst/>
                <a:latin typeface="+mj-lt"/>
                <a:ea typeface="Times New Roman" panose="02020603050405020304" pitchFamily="18" charset="0"/>
              </a:rPr>
              <a:t>.</a:t>
            </a:r>
            <a:endParaRPr lang="en-ID" dirty="0">
              <a:latin typeface="+mj-lt"/>
            </a:endParaRPr>
          </a:p>
        </p:txBody>
      </p:sp>
    </p:spTree>
    <p:extLst>
      <p:ext uri="{BB962C8B-B14F-4D97-AF65-F5344CB8AC3E}">
        <p14:creationId xmlns:p14="http://schemas.microsoft.com/office/powerpoint/2010/main" val="44833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D0A4B4-F8FA-4482-806F-B66CAFA952D1}"/>
              </a:ext>
            </a:extLst>
          </p:cNvPr>
          <p:cNvSpPr>
            <a:spLocks noGrp="1"/>
          </p:cNvSpPr>
          <p:nvPr>
            <p:ph idx="4294967295"/>
          </p:nvPr>
        </p:nvSpPr>
        <p:spPr>
          <a:xfrm>
            <a:off x="1175657" y="1565049"/>
            <a:ext cx="9601200" cy="3617912"/>
          </a:xfrm>
        </p:spPr>
        <p:txBody>
          <a:bodyPr>
            <a:normAutofit/>
          </a:bodyPr>
          <a:lstStyle/>
          <a:p>
            <a:r>
              <a:rPr lang="id-ID" dirty="0">
                <a:effectLst/>
                <a:latin typeface="+mj-lt"/>
                <a:ea typeface="Times New Roman" panose="02020603050405020304" pitchFamily="18" charset="0"/>
              </a:rPr>
              <a:t>Putusan pengadilan terkait sengketa antara Billabong International Ltd cq</a:t>
            </a:r>
            <a:r>
              <a:rPr lang="en-ID" dirty="0">
                <a:effectLst/>
                <a:latin typeface="+mj-lt"/>
                <a:ea typeface="Times New Roman" panose="02020603050405020304" pitchFamily="18" charset="0"/>
              </a:rPr>
              <a:t> dan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GSM (Operation) Pty. Ltd dengan CV Bali Balance</a:t>
            </a:r>
            <a:r>
              <a:rPr lang="en-ID" dirty="0">
                <a:latin typeface="+mj-lt"/>
                <a:ea typeface="Times New Roman" panose="02020603050405020304" pitchFamily="18" charset="0"/>
              </a:rPr>
              <a:t> </a:t>
            </a:r>
            <a:r>
              <a:rPr lang="en-ID" dirty="0" err="1">
                <a:latin typeface="+mj-lt"/>
                <a:ea typeface="Times New Roman" panose="02020603050405020304" pitchFamily="18" charset="0"/>
              </a:rPr>
              <a:t>dinilai</a:t>
            </a:r>
            <a:r>
              <a:rPr lang="en-ID" dirty="0">
                <a:latin typeface="+mj-lt"/>
                <a:ea typeface="Times New Roman" panose="02020603050405020304" pitchFamily="18" charset="0"/>
              </a:rPr>
              <a:t> </a:t>
            </a:r>
            <a:r>
              <a:rPr lang="id-ID" dirty="0">
                <a:effectLst/>
                <a:latin typeface="+mj-lt"/>
                <a:ea typeface="Times New Roman" panose="02020603050405020304" pitchFamily="18" charset="0"/>
              </a:rPr>
              <a:t>cukup meresahkan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iklim penanaman modal di Indonesia. Hal ini semakin memberikan citra</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buruk bagi pengadilan di Indonesia dalam memutus suatu perkara terutama</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dalam</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bidang</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penanaman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modal.</a:t>
            </a:r>
            <a:r>
              <a:rPr lang="id-ID" spc="5" dirty="0">
                <a:effectLst/>
                <a:latin typeface="+mj-lt"/>
                <a:ea typeface="Times New Roman" panose="02020603050405020304" pitchFamily="18" charset="0"/>
              </a:rPr>
              <a:t> </a:t>
            </a:r>
            <a:endParaRPr lang="en-ID" spc="5" dirty="0">
              <a:effectLst/>
              <a:latin typeface="+mj-lt"/>
              <a:ea typeface="Times New Roman" panose="02020603050405020304" pitchFamily="18" charset="0"/>
            </a:endParaRPr>
          </a:p>
          <a:p>
            <a:r>
              <a:rPr lang="id-ID" dirty="0">
                <a:effectLst/>
                <a:latin typeface="+mj-lt"/>
                <a:ea typeface="Times New Roman" panose="02020603050405020304" pitchFamily="18" charset="0"/>
              </a:rPr>
              <a:t>Ketidakpastian</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hukum</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dalam</a:t>
            </a:r>
            <a:r>
              <a:rPr lang="id-ID" spc="5" dirty="0">
                <a:effectLst/>
                <a:latin typeface="+mj-lt"/>
                <a:ea typeface="Times New Roman" panose="02020603050405020304" pitchFamily="18" charset="0"/>
              </a:rPr>
              <a:t> </a:t>
            </a:r>
            <a:r>
              <a:rPr lang="id-ID" dirty="0">
                <a:effectLst/>
                <a:latin typeface="+mj-lt"/>
                <a:ea typeface="Times New Roman" panose="02020603050405020304" pitchFamily="18" charset="0"/>
              </a:rPr>
              <a:t>putusan</a:t>
            </a:r>
            <a:r>
              <a:rPr lang="id-ID" spc="-285" dirty="0">
                <a:effectLst/>
                <a:latin typeface="+mj-lt"/>
                <a:ea typeface="Times New Roman" panose="02020603050405020304" pitchFamily="18" charset="0"/>
              </a:rPr>
              <a:t> </a:t>
            </a:r>
            <a:r>
              <a:rPr lang="id-ID" dirty="0">
                <a:effectLst/>
                <a:latin typeface="+mj-lt"/>
                <a:ea typeface="Times New Roman" panose="02020603050405020304" pitchFamily="18" charset="0"/>
              </a:rPr>
              <a:t>pengadilan dapat menggangu iklim penanaman modal di Indonesia</a:t>
            </a:r>
            <a:endParaRPr lang="en-ID" dirty="0">
              <a:latin typeface="+mj-lt"/>
            </a:endParaRPr>
          </a:p>
        </p:txBody>
      </p:sp>
    </p:spTree>
    <p:extLst>
      <p:ext uri="{BB962C8B-B14F-4D97-AF65-F5344CB8AC3E}">
        <p14:creationId xmlns:p14="http://schemas.microsoft.com/office/powerpoint/2010/main" val="926389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B2CD-5B59-47E3-938A-D6D0E4199E97}"/>
              </a:ext>
            </a:extLst>
          </p:cNvPr>
          <p:cNvSpPr>
            <a:spLocks noGrp="1"/>
          </p:cNvSpPr>
          <p:nvPr>
            <p:ph type="title"/>
          </p:nvPr>
        </p:nvSpPr>
        <p:spPr/>
        <p:txBody>
          <a:bodyPr>
            <a:normAutofit/>
          </a:bodyPr>
          <a:lstStyle/>
          <a:p>
            <a:r>
              <a:rPr lang="en-ID" sz="3600" b="1" dirty="0"/>
              <a:t>Kesimpulan  </a:t>
            </a:r>
          </a:p>
        </p:txBody>
      </p:sp>
      <p:sp>
        <p:nvSpPr>
          <p:cNvPr id="3" name="Content Placeholder 2">
            <a:extLst>
              <a:ext uri="{FF2B5EF4-FFF2-40B4-BE49-F238E27FC236}">
                <a16:creationId xmlns:a16="http://schemas.microsoft.com/office/drawing/2014/main" id="{4469B328-37AF-43CF-852D-414462EB94C0}"/>
              </a:ext>
            </a:extLst>
          </p:cNvPr>
          <p:cNvSpPr>
            <a:spLocks noGrp="1"/>
          </p:cNvSpPr>
          <p:nvPr>
            <p:ph idx="1"/>
          </p:nvPr>
        </p:nvSpPr>
        <p:spPr/>
        <p:txBody>
          <a:bodyPr>
            <a:normAutofit/>
          </a:bodyPr>
          <a:lstStyle/>
          <a:p>
            <a:r>
              <a:rPr lang="en-ID" dirty="0" err="1"/>
              <a:t>Setiap</a:t>
            </a:r>
            <a:r>
              <a:rPr lang="en-ID" dirty="0"/>
              <a:t> </a:t>
            </a:r>
            <a:r>
              <a:rPr lang="en-ID" dirty="0" err="1"/>
              <a:t>sengekta</a:t>
            </a:r>
            <a:r>
              <a:rPr lang="en-ID" dirty="0"/>
              <a:t> </a:t>
            </a:r>
            <a:r>
              <a:rPr lang="en-ID" dirty="0" err="1"/>
              <a:t>penanaman</a:t>
            </a:r>
            <a:r>
              <a:rPr lang="en-ID" dirty="0"/>
              <a:t> modal </a:t>
            </a:r>
            <a:r>
              <a:rPr lang="en-ID" dirty="0" err="1"/>
              <a:t>harus</a:t>
            </a:r>
            <a:r>
              <a:rPr lang="en-ID" dirty="0"/>
              <a:t> </a:t>
            </a:r>
            <a:r>
              <a:rPr lang="en-ID" dirty="0" err="1"/>
              <a:t>diselesaikan</a:t>
            </a:r>
            <a:r>
              <a:rPr lang="en-ID" dirty="0"/>
              <a:t> </a:t>
            </a:r>
            <a:r>
              <a:rPr lang="en-ID" dirty="0" err="1"/>
              <a:t>sesuai</a:t>
            </a:r>
            <a:r>
              <a:rPr lang="en-ID" dirty="0"/>
              <a:t> </a:t>
            </a:r>
            <a:r>
              <a:rPr lang="en-ID" dirty="0" err="1"/>
              <a:t>dengan</a:t>
            </a:r>
            <a:r>
              <a:rPr lang="en-ID" dirty="0"/>
              <a:t> </a:t>
            </a:r>
            <a:r>
              <a:rPr lang="en-ID" dirty="0" err="1"/>
              <a:t>kesepakatan</a:t>
            </a:r>
            <a:r>
              <a:rPr lang="en-ID" dirty="0"/>
              <a:t> dan </a:t>
            </a:r>
            <a:r>
              <a:rPr lang="en-ID" dirty="0" err="1"/>
              <a:t>perjanjian</a:t>
            </a:r>
            <a:r>
              <a:rPr lang="en-ID" dirty="0"/>
              <a:t> para </a:t>
            </a:r>
            <a:r>
              <a:rPr lang="en-ID" dirty="0" err="1"/>
              <a:t>pihak</a:t>
            </a:r>
            <a:r>
              <a:rPr lang="en-ID" dirty="0"/>
              <a:t> di </a:t>
            </a:r>
            <a:r>
              <a:rPr lang="en-ID" dirty="0" err="1"/>
              <a:t>awal</a:t>
            </a:r>
            <a:r>
              <a:rPr lang="en-ID" dirty="0"/>
              <a:t> </a:t>
            </a:r>
            <a:r>
              <a:rPr lang="en-ID" dirty="0" err="1"/>
              <a:t>pembuatan</a:t>
            </a:r>
            <a:r>
              <a:rPr lang="en-ID" dirty="0"/>
              <a:t> </a:t>
            </a:r>
            <a:r>
              <a:rPr lang="en-ID" dirty="0" err="1"/>
              <a:t>kontrak</a:t>
            </a:r>
            <a:endParaRPr lang="en-ID" dirty="0"/>
          </a:p>
          <a:p>
            <a:r>
              <a:rPr lang="en-ID" dirty="0" err="1"/>
              <a:t>Pengadilan</a:t>
            </a:r>
            <a:r>
              <a:rPr lang="en-ID" dirty="0"/>
              <a:t> </a:t>
            </a:r>
            <a:r>
              <a:rPr lang="en-ID" dirty="0" err="1"/>
              <a:t>harus</a:t>
            </a:r>
            <a:r>
              <a:rPr lang="en-ID" dirty="0"/>
              <a:t> </a:t>
            </a:r>
            <a:r>
              <a:rPr lang="en-ID" dirty="0" err="1"/>
              <a:t>mampu</a:t>
            </a:r>
            <a:r>
              <a:rPr lang="en-ID" dirty="0"/>
              <a:t> </a:t>
            </a:r>
            <a:r>
              <a:rPr lang="en-ID" dirty="0" err="1"/>
              <a:t>memberikan</a:t>
            </a:r>
            <a:r>
              <a:rPr lang="en-ID" dirty="0"/>
              <a:t> </a:t>
            </a:r>
            <a:r>
              <a:rPr lang="en-ID" dirty="0" err="1"/>
              <a:t>kepastian</a:t>
            </a:r>
            <a:r>
              <a:rPr lang="en-ID" dirty="0"/>
              <a:t> </a:t>
            </a:r>
            <a:r>
              <a:rPr lang="en-ID" dirty="0" err="1"/>
              <a:t>hukum</a:t>
            </a:r>
            <a:r>
              <a:rPr lang="en-ID" dirty="0"/>
              <a:t> </a:t>
            </a:r>
            <a:r>
              <a:rPr lang="en-ID" dirty="0" err="1"/>
              <a:t>untuk</a:t>
            </a:r>
            <a:r>
              <a:rPr lang="en-ID" dirty="0"/>
              <a:t> </a:t>
            </a:r>
            <a:r>
              <a:rPr lang="en-ID" dirty="0" err="1"/>
              <a:t>setiap</a:t>
            </a:r>
            <a:r>
              <a:rPr lang="en-ID" dirty="0"/>
              <a:t> </a:t>
            </a:r>
            <a:r>
              <a:rPr lang="en-ID" dirty="0" err="1"/>
              <a:t>perkara</a:t>
            </a:r>
            <a:r>
              <a:rPr lang="en-ID" dirty="0"/>
              <a:t> yang </a:t>
            </a:r>
            <a:r>
              <a:rPr lang="en-ID" dirty="0" err="1"/>
              <a:t>telah</a:t>
            </a:r>
            <a:r>
              <a:rPr lang="en-ID" dirty="0"/>
              <a:t> </a:t>
            </a:r>
            <a:r>
              <a:rPr lang="en-ID" dirty="0" err="1"/>
              <a:t>diajukan</a:t>
            </a:r>
            <a:r>
              <a:rPr lang="en-ID" dirty="0"/>
              <a:t> dan </a:t>
            </a:r>
            <a:r>
              <a:rPr lang="en-ID" dirty="0" err="1"/>
              <a:t>diadili</a:t>
            </a:r>
            <a:endParaRPr lang="en-ID" dirty="0"/>
          </a:p>
          <a:p>
            <a:r>
              <a:rPr lang="en-ID" dirty="0" err="1"/>
              <a:t>Setiap</a:t>
            </a:r>
            <a:r>
              <a:rPr lang="en-ID" dirty="0"/>
              <a:t> </a:t>
            </a:r>
            <a:r>
              <a:rPr lang="en-ID" dirty="0" err="1"/>
              <a:t>kebijakan</a:t>
            </a:r>
            <a:r>
              <a:rPr lang="en-ID" dirty="0"/>
              <a:t>, </a:t>
            </a:r>
            <a:r>
              <a:rPr lang="en-ID" dirty="0" err="1"/>
              <a:t>regulasi</a:t>
            </a:r>
            <a:r>
              <a:rPr lang="en-ID" dirty="0"/>
              <a:t> dan </a:t>
            </a:r>
            <a:r>
              <a:rPr lang="en-ID" dirty="0" err="1"/>
              <a:t>suasana</a:t>
            </a:r>
            <a:r>
              <a:rPr lang="en-ID" dirty="0"/>
              <a:t> </a:t>
            </a:r>
            <a:r>
              <a:rPr lang="en-ID" dirty="0" err="1"/>
              <a:t>penanaman</a:t>
            </a:r>
            <a:r>
              <a:rPr lang="en-ID" dirty="0"/>
              <a:t> modal </a:t>
            </a:r>
            <a:r>
              <a:rPr lang="en-ID" dirty="0" err="1"/>
              <a:t>harus</a:t>
            </a:r>
            <a:r>
              <a:rPr lang="en-ID" dirty="0"/>
              <a:t> </a:t>
            </a:r>
            <a:r>
              <a:rPr lang="en-ID" dirty="0" err="1"/>
              <a:t>dicermati</a:t>
            </a:r>
            <a:r>
              <a:rPr lang="en-ID" dirty="0"/>
              <a:t> </a:t>
            </a:r>
            <a:r>
              <a:rPr lang="en-ID" dirty="0" err="1"/>
              <a:t>secara</a:t>
            </a:r>
            <a:r>
              <a:rPr lang="en-ID" dirty="0"/>
              <a:t> Bersama </a:t>
            </a:r>
            <a:r>
              <a:rPr lang="en-ID" dirty="0" err="1"/>
              <a:t>sehingga</a:t>
            </a:r>
            <a:r>
              <a:rPr lang="en-ID" dirty="0"/>
              <a:t> </a:t>
            </a:r>
            <a:r>
              <a:rPr lang="en-ID" dirty="0" err="1"/>
              <a:t>menimbulkan</a:t>
            </a:r>
            <a:r>
              <a:rPr lang="en-ID" dirty="0"/>
              <a:t> </a:t>
            </a:r>
            <a:r>
              <a:rPr lang="en-ID" dirty="0" err="1"/>
              <a:t>keselarasan</a:t>
            </a:r>
            <a:r>
              <a:rPr lang="en-ID" dirty="0"/>
              <a:t>, </a:t>
            </a:r>
            <a:r>
              <a:rPr lang="en-ID" dirty="0" err="1"/>
              <a:t>kondusifitas</a:t>
            </a:r>
            <a:r>
              <a:rPr lang="en-ID" dirty="0"/>
              <a:t> dan </a:t>
            </a:r>
            <a:r>
              <a:rPr lang="en-ID" dirty="0" err="1"/>
              <a:t>mendorong</a:t>
            </a:r>
            <a:r>
              <a:rPr lang="en-ID" dirty="0"/>
              <a:t> investor </a:t>
            </a:r>
            <a:r>
              <a:rPr lang="en-ID" dirty="0" err="1"/>
              <a:t>lebih</a:t>
            </a:r>
            <a:r>
              <a:rPr lang="en-ID" dirty="0"/>
              <a:t> </a:t>
            </a:r>
            <a:r>
              <a:rPr lang="en-ID" dirty="0" err="1"/>
              <a:t>tertarik</a:t>
            </a:r>
            <a:r>
              <a:rPr lang="en-ID" dirty="0"/>
              <a:t> </a:t>
            </a:r>
            <a:r>
              <a:rPr lang="en-ID" dirty="0" err="1"/>
              <a:t>dalam</a:t>
            </a:r>
            <a:r>
              <a:rPr lang="en-ID" dirty="0"/>
              <a:t> </a:t>
            </a:r>
            <a:r>
              <a:rPr lang="en-ID" dirty="0" err="1"/>
              <a:t>menanamkan</a:t>
            </a:r>
            <a:r>
              <a:rPr lang="en-ID" dirty="0"/>
              <a:t> modal di Indonesia.</a:t>
            </a:r>
          </a:p>
          <a:p>
            <a:endParaRPr lang="en-ID" dirty="0"/>
          </a:p>
        </p:txBody>
      </p:sp>
    </p:spTree>
    <p:extLst>
      <p:ext uri="{BB962C8B-B14F-4D97-AF65-F5344CB8AC3E}">
        <p14:creationId xmlns:p14="http://schemas.microsoft.com/office/powerpoint/2010/main" val="406105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6FA2-739F-4EED-A9B9-4C655E5C55FB}"/>
              </a:ext>
            </a:extLst>
          </p:cNvPr>
          <p:cNvSpPr>
            <a:spLocks noGrp="1"/>
          </p:cNvSpPr>
          <p:nvPr>
            <p:ph type="title" idx="4294967295"/>
          </p:nvPr>
        </p:nvSpPr>
        <p:spPr>
          <a:xfrm>
            <a:off x="1097280" y="1034914"/>
            <a:ext cx="9601200" cy="4676775"/>
          </a:xfrm>
        </p:spPr>
        <p:txBody>
          <a:bodyPr>
            <a:normAutofit/>
          </a:bodyPr>
          <a:lstStyle/>
          <a:p>
            <a:r>
              <a:rPr lang="en-ID" sz="6000" b="1" dirty="0" err="1"/>
              <a:t>Terima</a:t>
            </a:r>
            <a:r>
              <a:rPr lang="en-ID" sz="6000" b="1" dirty="0"/>
              <a:t> Kasih </a:t>
            </a:r>
          </a:p>
        </p:txBody>
      </p:sp>
    </p:spTree>
    <p:extLst>
      <p:ext uri="{BB962C8B-B14F-4D97-AF65-F5344CB8AC3E}">
        <p14:creationId xmlns:p14="http://schemas.microsoft.com/office/powerpoint/2010/main" val="3233865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6022" y="1032374"/>
            <a:ext cx="9929813" cy="4803775"/>
          </a:xfrm>
        </p:spPr>
        <p:txBody>
          <a:bodyPr>
            <a:normAutofit/>
          </a:bodyPr>
          <a:lstStyle/>
          <a:p>
            <a:r>
              <a:rPr lang="en-US" dirty="0" err="1"/>
              <a:t>Perjanjian</a:t>
            </a:r>
            <a:r>
              <a:rPr lang="en-US" dirty="0"/>
              <a:t> </a:t>
            </a:r>
            <a:r>
              <a:rPr lang="en-US" dirty="0" err="1"/>
              <a:t>tersebut</a:t>
            </a:r>
            <a:r>
              <a:rPr lang="en-US" dirty="0"/>
              <a:t> </a:t>
            </a:r>
            <a:r>
              <a:rPr lang="en-US" dirty="0" err="1"/>
              <a:t>dibuat</a:t>
            </a:r>
            <a:r>
              <a:rPr lang="en-US" dirty="0"/>
              <a:t> </a:t>
            </a:r>
            <a:r>
              <a:rPr lang="en-US" dirty="0" err="1"/>
              <a:t>dihadapan</a:t>
            </a:r>
            <a:r>
              <a:rPr lang="en-US" dirty="0"/>
              <a:t> </a:t>
            </a:r>
            <a:r>
              <a:rPr lang="en-US" dirty="0" err="1"/>
              <a:t>notaris</a:t>
            </a:r>
            <a:r>
              <a:rPr lang="en-US" dirty="0"/>
              <a:t> </a:t>
            </a:r>
            <a:r>
              <a:rPr lang="en-US" dirty="0" err="1"/>
              <a:t>dan</a:t>
            </a:r>
            <a:r>
              <a:rPr lang="en-US" dirty="0"/>
              <a:t> </a:t>
            </a:r>
            <a:r>
              <a:rPr lang="en-US" dirty="0" err="1"/>
              <a:t>berlaku</a:t>
            </a:r>
            <a:r>
              <a:rPr lang="en-US" dirty="0"/>
              <a:t> </a:t>
            </a:r>
            <a:r>
              <a:rPr lang="en-US" dirty="0" err="1"/>
              <a:t>hingga</a:t>
            </a:r>
            <a:r>
              <a:rPr lang="en-US" dirty="0"/>
              <a:t> 30 </a:t>
            </a:r>
            <a:r>
              <a:rPr lang="en-US" dirty="0" err="1"/>
              <a:t>Juni</a:t>
            </a:r>
            <a:r>
              <a:rPr lang="en-US" dirty="0"/>
              <a:t> 2009 </a:t>
            </a:r>
            <a:r>
              <a:rPr lang="en-US" dirty="0" err="1"/>
              <a:t>atau</a:t>
            </a:r>
            <a:r>
              <a:rPr lang="en-US" dirty="0"/>
              <a:t> </a:t>
            </a:r>
            <a:r>
              <a:rPr lang="en-US" dirty="0" err="1"/>
              <a:t>perjanjian</a:t>
            </a:r>
            <a:r>
              <a:rPr lang="en-US" dirty="0"/>
              <a:t> </a:t>
            </a:r>
            <a:r>
              <a:rPr lang="en-US" dirty="0" err="1"/>
              <a:t>terikat</a:t>
            </a:r>
            <a:r>
              <a:rPr lang="en-US" dirty="0"/>
              <a:t> </a:t>
            </a:r>
            <a:r>
              <a:rPr lang="en-US" dirty="0" err="1"/>
              <a:t>selama</a:t>
            </a:r>
            <a:r>
              <a:rPr lang="en-US" dirty="0"/>
              <a:t> 5 (lima) </a:t>
            </a:r>
            <a:r>
              <a:rPr lang="en-US" dirty="0" err="1"/>
              <a:t>tahun</a:t>
            </a:r>
            <a:r>
              <a:rPr lang="en-US" dirty="0"/>
              <a:t>.</a:t>
            </a:r>
          </a:p>
          <a:p>
            <a:r>
              <a:rPr lang="en-US" dirty="0"/>
              <a:t>CV Bali Balance </a:t>
            </a:r>
            <a:r>
              <a:rPr lang="en-US" dirty="0" err="1"/>
              <a:t>adalah</a:t>
            </a:r>
            <a:r>
              <a:rPr lang="en-US" dirty="0"/>
              <a:t> </a:t>
            </a:r>
            <a:r>
              <a:rPr lang="en-US" dirty="0" err="1"/>
              <a:t>pemegang</a:t>
            </a:r>
            <a:r>
              <a:rPr lang="en-US" dirty="0"/>
              <a:t> </a:t>
            </a:r>
            <a:r>
              <a:rPr lang="en-US" dirty="0" err="1"/>
              <a:t>sah</a:t>
            </a:r>
            <a:r>
              <a:rPr lang="en-US" dirty="0"/>
              <a:t> </a:t>
            </a:r>
            <a:r>
              <a:rPr lang="en-US" dirty="0" err="1"/>
              <a:t>dari</a:t>
            </a:r>
            <a:r>
              <a:rPr lang="en-US" dirty="0"/>
              <a:t> </a:t>
            </a:r>
            <a:r>
              <a:rPr lang="en-US" dirty="0" err="1"/>
              <a:t>lisensi</a:t>
            </a:r>
            <a:r>
              <a:rPr lang="en-US" dirty="0"/>
              <a:t> </a:t>
            </a:r>
            <a:r>
              <a:rPr lang="en-US" dirty="0" err="1"/>
              <a:t>atas</a:t>
            </a:r>
            <a:r>
              <a:rPr lang="en-US" dirty="0"/>
              <a:t> </a:t>
            </a:r>
            <a:r>
              <a:rPr lang="en-US" dirty="0" err="1"/>
              <a:t>merek</a:t>
            </a:r>
            <a:r>
              <a:rPr lang="en-US" dirty="0"/>
              <a:t> </a:t>
            </a:r>
            <a:r>
              <a:rPr lang="en-US" dirty="0" err="1"/>
              <a:t>dagang</a:t>
            </a:r>
            <a:r>
              <a:rPr lang="en-US" dirty="0"/>
              <a:t> </a:t>
            </a:r>
            <a:r>
              <a:rPr lang="en-US" dirty="0" err="1"/>
              <a:t>dan</a:t>
            </a:r>
            <a:r>
              <a:rPr lang="en-US" dirty="0"/>
              <a:t> </a:t>
            </a:r>
            <a:r>
              <a:rPr lang="en-US" dirty="0" err="1"/>
              <a:t>hak</a:t>
            </a:r>
            <a:r>
              <a:rPr lang="en-US" dirty="0"/>
              <a:t> </a:t>
            </a:r>
            <a:r>
              <a:rPr lang="en-US" dirty="0" err="1"/>
              <a:t>cipta</a:t>
            </a:r>
            <a:r>
              <a:rPr lang="en-US" dirty="0"/>
              <a:t> </a:t>
            </a:r>
            <a:r>
              <a:rPr lang="en-US" dirty="0" err="1"/>
              <a:t>dari</a:t>
            </a:r>
            <a:r>
              <a:rPr lang="en-US" dirty="0"/>
              <a:t> International Ltd. </a:t>
            </a:r>
            <a:r>
              <a:rPr lang="en-US" dirty="0" err="1"/>
              <a:t>dan</a:t>
            </a:r>
            <a:r>
              <a:rPr lang="en-US" dirty="0"/>
              <a:t> GSM (Operations), Pty. Ltd. </a:t>
            </a:r>
            <a:r>
              <a:rPr lang="en-US" dirty="0" err="1"/>
              <a:t>selama</a:t>
            </a:r>
            <a:r>
              <a:rPr lang="en-US" dirty="0"/>
              <a:t> </a:t>
            </a:r>
            <a:r>
              <a:rPr lang="en-US" dirty="0" err="1"/>
              <a:t>jangka</a:t>
            </a:r>
            <a:r>
              <a:rPr lang="en-US" dirty="0"/>
              <a:t> </a:t>
            </a:r>
            <a:r>
              <a:rPr lang="en-US" dirty="0" err="1"/>
              <a:t>waktu</a:t>
            </a:r>
            <a:r>
              <a:rPr lang="en-US" dirty="0"/>
              <a:t> </a:t>
            </a:r>
            <a:r>
              <a:rPr lang="en-US" dirty="0" err="1"/>
              <a:t>perjanjian</a:t>
            </a:r>
            <a:r>
              <a:rPr lang="en-US" dirty="0"/>
              <a:t> </a:t>
            </a:r>
            <a:r>
              <a:rPr lang="en-US" dirty="0" err="1"/>
              <a:t>lisensi</a:t>
            </a:r>
            <a:r>
              <a:rPr lang="en-US" dirty="0"/>
              <a:t>.</a:t>
            </a:r>
          </a:p>
          <a:p>
            <a:r>
              <a:rPr lang="en-US" dirty="0"/>
              <a:t>I </a:t>
            </a:r>
            <a:r>
              <a:rPr lang="en-US" dirty="0" err="1"/>
              <a:t>Wayan</a:t>
            </a:r>
            <a:r>
              <a:rPr lang="en-US" dirty="0"/>
              <a:t> </a:t>
            </a:r>
            <a:r>
              <a:rPr lang="en-US" dirty="0" err="1"/>
              <a:t>Suwenda</a:t>
            </a:r>
            <a:r>
              <a:rPr lang="en-US" dirty="0"/>
              <a:t>, </a:t>
            </a:r>
            <a:r>
              <a:rPr lang="en-US" dirty="0" err="1"/>
              <a:t>sekutu</a:t>
            </a:r>
            <a:r>
              <a:rPr lang="en-US" dirty="0"/>
              <a:t> </a:t>
            </a:r>
            <a:r>
              <a:rPr lang="en-US" dirty="0" err="1"/>
              <a:t>aktif</a:t>
            </a:r>
            <a:r>
              <a:rPr lang="en-US" dirty="0"/>
              <a:t> </a:t>
            </a:r>
            <a:r>
              <a:rPr lang="en-US" dirty="0" err="1"/>
              <a:t>dari</a:t>
            </a:r>
            <a:r>
              <a:rPr lang="en-US" dirty="0"/>
              <a:t> CV Bali Balance, </a:t>
            </a:r>
            <a:r>
              <a:rPr lang="en-US" dirty="0" err="1"/>
              <a:t>meninggal</a:t>
            </a:r>
            <a:r>
              <a:rPr lang="en-US" dirty="0"/>
              <a:t> </a:t>
            </a:r>
            <a:r>
              <a:rPr lang="en-US" dirty="0" err="1"/>
              <a:t>pada</a:t>
            </a:r>
            <a:r>
              <a:rPr lang="en-US" dirty="0"/>
              <a:t> </a:t>
            </a:r>
            <a:r>
              <a:rPr lang="en-US" dirty="0" err="1"/>
              <a:t>tanggal</a:t>
            </a:r>
            <a:r>
              <a:rPr lang="en-US" dirty="0"/>
              <a:t> 6 </a:t>
            </a:r>
            <a:r>
              <a:rPr lang="en-US" dirty="0" err="1"/>
              <a:t>Oktober</a:t>
            </a:r>
            <a:r>
              <a:rPr lang="en-US" dirty="0"/>
              <a:t> 2005 </a:t>
            </a:r>
            <a:r>
              <a:rPr lang="en-US" dirty="0" err="1"/>
              <a:t>dan</a:t>
            </a:r>
            <a:r>
              <a:rPr lang="en-US" dirty="0"/>
              <a:t> </a:t>
            </a:r>
            <a:r>
              <a:rPr lang="en-US" dirty="0" err="1"/>
              <a:t>meninggalkan</a:t>
            </a:r>
            <a:r>
              <a:rPr lang="en-US" dirty="0"/>
              <a:t> </a:t>
            </a:r>
            <a:r>
              <a:rPr lang="en-US" dirty="0" err="1"/>
              <a:t>ahli</a:t>
            </a:r>
            <a:r>
              <a:rPr lang="en-US" dirty="0"/>
              <a:t> </a:t>
            </a:r>
            <a:r>
              <a:rPr lang="en-US" dirty="0" err="1"/>
              <a:t>waris</a:t>
            </a:r>
            <a:r>
              <a:rPr lang="en-US" dirty="0"/>
              <a:t> </a:t>
            </a:r>
            <a:r>
              <a:rPr lang="en-US" dirty="0" err="1"/>
              <a:t>bernama</a:t>
            </a:r>
            <a:r>
              <a:rPr lang="en-US" dirty="0"/>
              <a:t> </a:t>
            </a:r>
            <a:r>
              <a:rPr lang="en-US" dirty="0" err="1"/>
              <a:t>Wayan</a:t>
            </a:r>
            <a:r>
              <a:rPr lang="en-US" dirty="0"/>
              <a:t> </a:t>
            </a:r>
            <a:r>
              <a:rPr lang="en-US" dirty="0" err="1"/>
              <a:t>Daniesl</a:t>
            </a:r>
            <a:r>
              <a:rPr lang="en-US" dirty="0"/>
              <a:t> </a:t>
            </a:r>
            <a:r>
              <a:rPr lang="en-US" dirty="0" err="1"/>
              <a:t>Suwenda</a:t>
            </a:r>
            <a:r>
              <a:rPr lang="en-US" dirty="0"/>
              <a:t>, Made Rory </a:t>
            </a:r>
            <a:r>
              <a:rPr lang="en-US" dirty="0" err="1"/>
              <a:t>Suwenda</a:t>
            </a:r>
            <a:r>
              <a:rPr lang="en-US" dirty="0"/>
              <a:t>, </a:t>
            </a:r>
            <a:r>
              <a:rPr lang="en-US" dirty="0" err="1"/>
              <a:t>dan</a:t>
            </a:r>
            <a:r>
              <a:rPr lang="en-US" dirty="0"/>
              <a:t> </a:t>
            </a:r>
            <a:r>
              <a:rPr lang="en-US" dirty="0" err="1"/>
              <a:t>Nyoman</a:t>
            </a:r>
            <a:r>
              <a:rPr lang="en-US" dirty="0"/>
              <a:t> Kasey </a:t>
            </a:r>
            <a:r>
              <a:rPr lang="en-US" dirty="0" err="1"/>
              <a:t>Suwenda</a:t>
            </a:r>
            <a:r>
              <a:rPr lang="en-US" dirty="0"/>
              <a:t>. </a:t>
            </a:r>
          </a:p>
          <a:p>
            <a:r>
              <a:rPr lang="en-US" dirty="0" err="1"/>
              <a:t>Sepeninggalan</a:t>
            </a:r>
            <a:r>
              <a:rPr lang="en-US" dirty="0"/>
              <a:t> I </a:t>
            </a:r>
            <a:r>
              <a:rPr lang="en-US" dirty="0" err="1"/>
              <a:t>Wayan</a:t>
            </a:r>
            <a:r>
              <a:rPr lang="en-US" dirty="0"/>
              <a:t> </a:t>
            </a:r>
            <a:r>
              <a:rPr lang="en-US" dirty="0" err="1"/>
              <a:t>Suwenda</a:t>
            </a:r>
            <a:r>
              <a:rPr lang="en-US" dirty="0"/>
              <a:t> </a:t>
            </a:r>
            <a:r>
              <a:rPr lang="en-US" dirty="0" err="1"/>
              <a:t>karena</a:t>
            </a:r>
            <a:r>
              <a:rPr lang="en-US" dirty="0"/>
              <a:t> </a:t>
            </a:r>
            <a:r>
              <a:rPr lang="en-US" dirty="0" err="1"/>
              <a:t>kematian</a:t>
            </a:r>
            <a:r>
              <a:rPr lang="en-US" dirty="0"/>
              <a:t>, </a:t>
            </a:r>
            <a:r>
              <a:rPr lang="en-US" dirty="0" err="1"/>
              <a:t>perjanjian</a:t>
            </a:r>
            <a:r>
              <a:rPr lang="en-US" dirty="0"/>
              <a:t> Billabong International Ltd. </a:t>
            </a:r>
            <a:r>
              <a:rPr lang="en-US" dirty="0" err="1"/>
              <a:t>dan</a:t>
            </a:r>
            <a:r>
              <a:rPr lang="en-US" dirty="0"/>
              <a:t> GSM (Operations) Pty. Ltd. yang </a:t>
            </a:r>
            <a:r>
              <a:rPr lang="en-US" dirty="0" err="1"/>
              <a:t>seharusnya</a:t>
            </a:r>
            <a:r>
              <a:rPr lang="en-US" dirty="0"/>
              <a:t> </a:t>
            </a:r>
            <a:r>
              <a:rPr lang="en-US" dirty="0" err="1"/>
              <a:t>berakhir</a:t>
            </a:r>
            <a:r>
              <a:rPr lang="en-US" dirty="0"/>
              <a:t> </a:t>
            </a:r>
            <a:r>
              <a:rPr lang="en-US" dirty="0" err="1"/>
              <a:t>pada</a:t>
            </a:r>
            <a:r>
              <a:rPr lang="en-US" dirty="0"/>
              <a:t> </a:t>
            </a:r>
            <a:r>
              <a:rPr lang="en-US" dirty="0" err="1"/>
              <a:t>bulan</a:t>
            </a:r>
            <a:r>
              <a:rPr lang="en-US" dirty="0"/>
              <a:t> </a:t>
            </a:r>
            <a:r>
              <a:rPr lang="en-US" dirty="0" err="1"/>
              <a:t>Juni</a:t>
            </a:r>
            <a:r>
              <a:rPr lang="en-US" dirty="0"/>
              <a:t> 2009 </a:t>
            </a:r>
            <a:r>
              <a:rPr lang="en-US" dirty="0" err="1"/>
              <a:t>diputuskan</a:t>
            </a:r>
            <a:r>
              <a:rPr lang="en-US" dirty="0"/>
              <a:t> </a:t>
            </a:r>
            <a:r>
              <a:rPr lang="en-US" dirty="0" err="1"/>
              <a:t>pada</a:t>
            </a:r>
            <a:r>
              <a:rPr lang="en-US" dirty="0"/>
              <a:t> </a:t>
            </a:r>
            <a:r>
              <a:rPr lang="en-US" dirty="0" err="1"/>
              <a:t>tanggal</a:t>
            </a:r>
            <a:r>
              <a:rPr lang="en-US" dirty="0"/>
              <a:t> 25 </a:t>
            </a:r>
            <a:r>
              <a:rPr lang="en-US" dirty="0" err="1"/>
              <a:t>Oktober</a:t>
            </a:r>
            <a:r>
              <a:rPr lang="en-US" dirty="0"/>
              <a:t> 2005.</a:t>
            </a:r>
          </a:p>
          <a:p>
            <a:endParaRPr lang="en-US" dirty="0"/>
          </a:p>
        </p:txBody>
      </p:sp>
    </p:spTree>
    <p:extLst>
      <p:ext uri="{BB962C8B-B14F-4D97-AF65-F5344CB8AC3E}">
        <p14:creationId xmlns:p14="http://schemas.microsoft.com/office/powerpoint/2010/main" val="1595367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54034" y="1201874"/>
            <a:ext cx="9601200" cy="4621213"/>
          </a:xfrm>
        </p:spPr>
        <p:txBody>
          <a:bodyPr/>
          <a:lstStyle/>
          <a:p>
            <a:pPr marL="0" indent="0">
              <a:buNone/>
            </a:pPr>
            <a:r>
              <a:rPr lang="en-US" dirty="0"/>
              <a:t>	</a:t>
            </a:r>
            <a:r>
              <a:rPr lang="en-US" dirty="0" err="1"/>
              <a:t>Pada</a:t>
            </a:r>
            <a:r>
              <a:rPr lang="en-US" dirty="0"/>
              <a:t> </a:t>
            </a:r>
            <a:r>
              <a:rPr lang="en-US" dirty="0" err="1"/>
              <a:t>tanggal</a:t>
            </a:r>
            <a:r>
              <a:rPr lang="en-US" dirty="0"/>
              <a:t> 21 </a:t>
            </a:r>
            <a:r>
              <a:rPr lang="en-US" dirty="0" err="1"/>
              <a:t>Maret</a:t>
            </a:r>
            <a:r>
              <a:rPr lang="en-US" dirty="0"/>
              <a:t> 2006, Billabong International Ltd. </a:t>
            </a:r>
            <a:r>
              <a:rPr lang="en-US" dirty="0" err="1"/>
              <a:t>dan</a:t>
            </a:r>
            <a:r>
              <a:rPr lang="en-US" dirty="0"/>
              <a:t> GSM (Operations), Pty. Ltd. </a:t>
            </a:r>
            <a:r>
              <a:rPr lang="en-US" dirty="0" err="1"/>
              <a:t>mengajukan</a:t>
            </a:r>
            <a:r>
              <a:rPr lang="en-US" dirty="0"/>
              <a:t> </a:t>
            </a:r>
            <a:r>
              <a:rPr lang="en-US" dirty="0" err="1"/>
              <a:t>aplikasi</a:t>
            </a:r>
            <a:r>
              <a:rPr lang="en-US" dirty="0"/>
              <a:t> </a:t>
            </a:r>
            <a:r>
              <a:rPr lang="en-US" dirty="0" err="1"/>
              <a:t>permohonan</a:t>
            </a:r>
            <a:r>
              <a:rPr lang="en-US" dirty="0"/>
              <a:t> </a:t>
            </a:r>
            <a:r>
              <a:rPr lang="en-US" dirty="0" err="1"/>
              <a:t>penanaman</a:t>
            </a:r>
            <a:r>
              <a:rPr lang="en-US" dirty="0"/>
              <a:t> modal </a:t>
            </a:r>
            <a:r>
              <a:rPr lang="en-US" dirty="0" err="1"/>
              <a:t>asing</a:t>
            </a:r>
            <a:r>
              <a:rPr lang="en-US" dirty="0"/>
              <a:t> </a:t>
            </a:r>
            <a:r>
              <a:rPr lang="en-US" dirty="0" err="1"/>
              <a:t>dengan</a:t>
            </a:r>
            <a:r>
              <a:rPr lang="en-US" dirty="0"/>
              <a:t> </a:t>
            </a:r>
            <a:r>
              <a:rPr lang="en-US" dirty="0" err="1"/>
              <a:t>nama</a:t>
            </a:r>
            <a:r>
              <a:rPr lang="en-US" dirty="0"/>
              <a:t> PT Billabong Indonesia </a:t>
            </a:r>
            <a:r>
              <a:rPr lang="en-US" dirty="0" err="1"/>
              <a:t>dengan</a:t>
            </a:r>
            <a:r>
              <a:rPr lang="en-US" dirty="0"/>
              <a:t> </a:t>
            </a:r>
            <a:r>
              <a:rPr lang="en-US" dirty="0" err="1"/>
              <a:t>bidang</a:t>
            </a:r>
            <a:r>
              <a:rPr lang="en-US" dirty="0"/>
              <a:t> </a:t>
            </a:r>
            <a:r>
              <a:rPr lang="en-US" dirty="0" err="1"/>
              <a:t>usaha</a:t>
            </a:r>
            <a:r>
              <a:rPr lang="en-US" dirty="0"/>
              <a:t> </a:t>
            </a:r>
            <a:r>
              <a:rPr lang="en-US" dirty="0" err="1"/>
              <a:t>industri</a:t>
            </a:r>
            <a:r>
              <a:rPr lang="en-US" dirty="0"/>
              <a:t> </a:t>
            </a:r>
            <a:r>
              <a:rPr lang="en-US" dirty="0" err="1"/>
              <a:t>pakaian</a:t>
            </a:r>
            <a:r>
              <a:rPr lang="en-US" dirty="0"/>
              <a:t> </a:t>
            </a:r>
            <a:r>
              <a:rPr lang="en-US" dirty="0" err="1"/>
              <a:t>jadi</a:t>
            </a:r>
            <a:r>
              <a:rPr lang="en-US" dirty="0"/>
              <a:t> </a:t>
            </a:r>
            <a:r>
              <a:rPr lang="en-US" dirty="0" err="1"/>
              <a:t>tekstil</a:t>
            </a:r>
            <a:r>
              <a:rPr lang="en-US" dirty="0"/>
              <a:t> </a:t>
            </a:r>
            <a:r>
              <a:rPr lang="en-US" dirty="0" err="1"/>
              <a:t>dan</a:t>
            </a:r>
            <a:r>
              <a:rPr lang="en-US" dirty="0"/>
              <a:t> </a:t>
            </a:r>
            <a:r>
              <a:rPr lang="en-US" dirty="0" err="1"/>
              <a:t>perdagangan</a:t>
            </a:r>
            <a:r>
              <a:rPr lang="en-US" dirty="0"/>
              <a:t> </a:t>
            </a:r>
            <a:r>
              <a:rPr lang="en-US" dirty="0" err="1"/>
              <a:t>besar</a:t>
            </a:r>
            <a:r>
              <a:rPr lang="en-US" dirty="0"/>
              <a:t> (distributor </a:t>
            </a:r>
            <a:r>
              <a:rPr lang="en-US" dirty="0" err="1"/>
              <a:t>utama</a:t>
            </a:r>
            <a:r>
              <a:rPr lang="en-US" dirty="0"/>
              <a:t> </a:t>
            </a:r>
            <a:r>
              <a:rPr lang="en-US" dirty="0" err="1"/>
              <a:t>dan</a:t>
            </a:r>
            <a:r>
              <a:rPr lang="en-US" dirty="0"/>
              <a:t> </a:t>
            </a:r>
            <a:r>
              <a:rPr lang="en-US" dirty="0" err="1"/>
              <a:t>impor</a:t>
            </a:r>
            <a:r>
              <a:rPr lang="en-US" dirty="0"/>
              <a:t>) </a:t>
            </a:r>
            <a:r>
              <a:rPr lang="en-US" dirty="0" err="1"/>
              <a:t>ke</a:t>
            </a:r>
            <a:r>
              <a:rPr lang="en-US" dirty="0"/>
              <a:t> BKPM.</a:t>
            </a:r>
          </a:p>
          <a:p>
            <a:pPr marL="0" indent="0">
              <a:buNone/>
            </a:pPr>
            <a:r>
              <a:rPr lang="en-US" dirty="0"/>
              <a:t>	</a:t>
            </a:r>
            <a:r>
              <a:rPr lang="en-US" dirty="0" err="1"/>
              <a:t>Berdasarkan</a:t>
            </a:r>
            <a:r>
              <a:rPr lang="en-US" dirty="0"/>
              <a:t> </a:t>
            </a:r>
            <a:r>
              <a:rPr lang="en-US" dirty="0" err="1"/>
              <a:t>Keputusan</a:t>
            </a:r>
            <a:r>
              <a:rPr lang="en-US" dirty="0"/>
              <a:t> </a:t>
            </a:r>
            <a:r>
              <a:rPr lang="en-US" dirty="0" err="1"/>
              <a:t>Presiden</a:t>
            </a:r>
            <a:r>
              <a:rPr lang="en-US" dirty="0"/>
              <a:t> </a:t>
            </a:r>
            <a:r>
              <a:rPr lang="en-US" dirty="0" err="1"/>
              <a:t>Nomor</a:t>
            </a:r>
            <a:r>
              <a:rPr lang="en-US" dirty="0"/>
              <a:t> 96 </a:t>
            </a:r>
            <a:r>
              <a:rPr lang="en-US" dirty="0" err="1"/>
              <a:t>Tahun</a:t>
            </a:r>
            <a:r>
              <a:rPr lang="en-US" dirty="0"/>
              <a:t> 2000 jo. </a:t>
            </a:r>
            <a:r>
              <a:rPr lang="en-US" dirty="0" err="1"/>
              <a:t>Keputusan</a:t>
            </a:r>
            <a:r>
              <a:rPr lang="en-US" dirty="0"/>
              <a:t> </a:t>
            </a:r>
            <a:r>
              <a:rPr lang="en-US" dirty="0" err="1"/>
              <a:t>Presiden</a:t>
            </a:r>
            <a:r>
              <a:rPr lang="en-US" dirty="0"/>
              <a:t> </a:t>
            </a:r>
            <a:r>
              <a:rPr lang="en-US" dirty="0" err="1"/>
              <a:t>Nomor</a:t>
            </a:r>
            <a:r>
              <a:rPr lang="en-US" dirty="0"/>
              <a:t> 118 </a:t>
            </a:r>
            <a:r>
              <a:rPr lang="en-US" dirty="0" err="1"/>
              <a:t>Tahun</a:t>
            </a:r>
            <a:r>
              <a:rPr lang="en-US" dirty="0"/>
              <a:t> 2000 </a:t>
            </a:r>
            <a:r>
              <a:rPr lang="en-US" dirty="0" err="1"/>
              <a:t>tentang</a:t>
            </a:r>
            <a:r>
              <a:rPr lang="en-US" dirty="0"/>
              <a:t> </a:t>
            </a:r>
            <a:r>
              <a:rPr lang="en-US" dirty="0" err="1"/>
              <a:t>Daftar</a:t>
            </a:r>
            <a:r>
              <a:rPr lang="en-US" dirty="0"/>
              <a:t> </a:t>
            </a:r>
            <a:r>
              <a:rPr lang="en-US" dirty="0" err="1"/>
              <a:t>Bidang</a:t>
            </a:r>
            <a:r>
              <a:rPr lang="en-US" dirty="0"/>
              <a:t> Usaha yang </a:t>
            </a:r>
            <a:r>
              <a:rPr lang="en-US" dirty="0" err="1"/>
              <a:t>Tertutup</a:t>
            </a:r>
            <a:r>
              <a:rPr lang="en-US" dirty="0"/>
              <a:t> </a:t>
            </a:r>
            <a:r>
              <a:rPr lang="en-US" dirty="0" err="1"/>
              <a:t>dan</a:t>
            </a:r>
            <a:r>
              <a:rPr lang="en-US" dirty="0"/>
              <a:t> </a:t>
            </a:r>
            <a:r>
              <a:rPr lang="en-US" dirty="0" err="1"/>
              <a:t>Bidang</a:t>
            </a:r>
            <a:r>
              <a:rPr lang="en-US" dirty="0"/>
              <a:t> Usaha Yang Terbuka </a:t>
            </a:r>
            <a:r>
              <a:rPr lang="en-US" dirty="0" err="1"/>
              <a:t>Dengan</a:t>
            </a:r>
            <a:r>
              <a:rPr lang="en-US" dirty="0"/>
              <a:t> </a:t>
            </a:r>
            <a:r>
              <a:rPr lang="en-US" dirty="0" err="1"/>
              <a:t>Persyaratan</a:t>
            </a:r>
            <a:r>
              <a:rPr lang="en-US" dirty="0"/>
              <a:t> </a:t>
            </a:r>
            <a:r>
              <a:rPr lang="en-US" dirty="0" err="1"/>
              <a:t>Tertentu</a:t>
            </a:r>
            <a:r>
              <a:rPr lang="en-US" dirty="0"/>
              <a:t> </a:t>
            </a:r>
            <a:r>
              <a:rPr lang="en-US" dirty="0" err="1"/>
              <a:t>Bagi</a:t>
            </a:r>
            <a:r>
              <a:rPr lang="en-US" dirty="0"/>
              <a:t> </a:t>
            </a:r>
            <a:r>
              <a:rPr lang="en-US" dirty="0" err="1"/>
              <a:t>Penanaman</a:t>
            </a:r>
            <a:r>
              <a:rPr lang="en-US" dirty="0"/>
              <a:t> Modal, </a:t>
            </a:r>
            <a:r>
              <a:rPr lang="en-US" dirty="0" err="1"/>
              <a:t>bidang</a:t>
            </a:r>
            <a:r>
              <a:rPr lang="en-US" dirty="0"/>
              <a:t> </a:t>
            </a:r>
            <a:r>
              <a:rPr lang="en-US" dirty="0" err="1"/>
              <a:t>usaha</a:t>
            </a:r>
            <a:r>
              <a:rPr lang="en-US" dirty="0"/>
              <a:t> </a:t>
            </a:r>
            <a:r>
              <a:rPr lang="en-US" dirty="0" err="1"/>
              <a:t>Industri</a:t>
            </a:r>
            <a:r>
              <a:rPr lang="en-US" dirty="0"/>
              <a:t> </a:t>
            </a:r>
            <a:r>
              <a:rPr lang="en-US" dirty="0" err="1"/>
              <a:t>pakaian</a:t>
            </a:r>
            <a:r>
              <a:rPr lang="en-US" dirty="0"/>
              <a:t> </a:t>
            </a:r>
            <a:r>
              <a:rPr lang="en-US" dirty="0" err="1"/>
              <a:t>jadi</a:t>
            </a:r>
            <a:r>
              <a:rPr lang="en-US" dirty="0"/>
              <a:t> </a:t>
            </a:r>
            <a:r>
              <a:rPr lang="en-US" dirty="0" err="1"/>
              <a:t>dari</a:t>
            </a:r>
            <a:r>
              <a:rPr lang="en-US" dirty="0"/>
              <a:t> </a:t>
            </a:r>
            <a:r>
              <a:rPr lang="en-US" dirty="0" err="1"/>
              <a:t>tekstil</a:t>
            </a:r>
            <a:r>
              <a:rPr lang="en-US" dirty="0"/>
              <a:t> </a:t>
            </a:r>
            <a:r>
              <a:rPr lang="en-US" dirty="0" err="1"/>
              <a:t>dan</a:t>
            </a:r>
            <a:r>
              <a:rPr lang="en-US" dirty="0"/>
              <a:t> </a:t>
            </a:r>
            <a:r>
              <a:rPr lang="en-US" dirty="0" err="1"/>
              <a:t>perdagangan</a:t>
            </a:r>
            <a:r>
              <a:rPr lang="en-US" dirty="0"/>
              <a:t> </a:t>
            </a:r>
            <a:r>
              <a:rPr lang="en-US" dirty="0" err="1"/>
              <a:t>besar</a:t>
            </a:r>
            <a:r>
              <a:rPr lang="en-US" dirty="0"/>
              <a:t> (distributor </a:t>
            </a:r>
            <a:r>
              <a:rPr lang="en-US" dirty="0" err="1"/>
              <a:t>utama</a:t>
            </a:r>
            <a:r>
              <a:rPr lang="en-US" dirty="0"/>
              <a:t> </a:t>
            </a:r>
            <a:r>
              <a:rPr lang="en-US" dirty="0" err="1"/>
              <a:t>dan</a:t>
            </a:r>
            <a:r>
              <a:rPr lang="en-US" dirty="0"/>
              <a:t> </a:t>
            </a:r>
            <a:r>
              <a:rPr lang="en-US" dirty="0" err="1"/>
              <a:t>impor</a:t>
            </a:r>
            <a:r>
              <a:rPr lang="en-US" dirty="0"/>
              <a:t>) </a:t>
            </a:r>
            <a:r>
              <a:rPr lang="en-US" dirty="0" err="1"/>
              <a:t>tersebut</a:t>
            </a:r>
            <a:r>
              <a:rPr lang="en-US" dirty="0"/>
              <a:t> </a:t>
            </a:r>
            <a:r>
              <a:rPr lang="en-US" dirty="0" err="1"/>
              <a:t>dinyatakan</a:t>
            </a:r>
            <a:r>
              <a:rPr lang="en-US" dirty="0"/>
              <a:t> </a:t>
            </a:r>
            <a:r>
              <a:rPr lang="en-US" dirty="0" err="1"/>
              <a:t>terbuka</a:t>
            </a:r>
            <a:r>
              <a:rPr lang="en-US" dirty="0"/>
              <a:t> </a:t>
            </a:r>
            <a:r>
              <a:rPr lang="en-US" dirty="0" err="1"/>
              <a:t>untuk</a:t>
            </a:r>
            <a:r>
              <a:rPr lang="en-US" dirty="0"/>
              <a:t> </a:t>
            </a:r>
            <a:r>
              <a:rPr lang="en-US" dirty="0" err="1"/>
              <a:t>penanaman</a:t>
            </a:r>
            <a:r>
              <a:rPr lang="en-US" dirty="0"/>
              <a:t> modal </a:t>
            </a:r>
            <a:r>
              <a:rPr lang="en-US" dirty="0" err="1"/>
              <a:t>asing</a:t>
            </a:r>
            <a:r>
              <a:rPr lang="en-US" dirty="0"/>
              <a:t> </a:t>
            </a:r>
            <a:r>
              <a:rPr lang="en-US" dirty="0" err="1"/>
              <a:t>dengan</a:t>
            </a:r>
            <a:r>
              <a:rPr lang="en-US" dirty="0"/>
              <a:t> </a:t>
            </a:r>
            <a:r>
              <a:rPr lang="en-US" dirty="0" err="1"/>
              <a:t>kepemilikan</a:t>
            </a:r>
            <a:r>
              <a:rPr lang="en-US" dirty="0"/>
              <a:t> </a:t>
            </a:r>
            <a:r>
              <a:rPr lang="en-US" dirty="0" err="1"/>
              <a:t>saham</a:t>
            </a:r>
            <a:r>
              <a:rPr lang="en-US" dirty="0"/>
              <a:t> </a:t>
            </a:r>
            <a:r>
              <a:rPr lang="en-US" dirty="0" err="1"/>
              <a:t>asing</a:t>
            </a:r>
            <a:r>
              <a:rPr lang="en-US" dirty="0"/>
              <a:t> 100% </a:t>
            </a:r>
            <a:r>
              <a:rPr lang="en-US" dirty="0" err="1"/>
              <a:t>asing</a:t>
            </a:r>
            <a:r>
              <a:rPr lang="en-US" dirty="0"/>
              <a:t>.</a:t>
            </a:r>
          </a:p>
          <a:p>
            <a:pPr marL="0" indent="0">
              <a:buNone/>
            </a:pPr>
            <a:endParaRPr lang="en-US" dirty="0"/>
          </a:p>
        </p:txBody>
      </p:sp>
    </p:spTree>
    <p:extLst>
      <p:ext uri="{BB962C8B-B14F-4D97-AF65-F5344CB8AC3E}">
        <p14:creationId xmlns:p14="http://schemas.microsoft.com/office/powerpoint/2010/main" val="3604805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84217" y="1267822"/>
            <a:ext cx="9601200" cy="4529138"/>
          </a:xfrm>
        </p:spPr>
        <p:txBody>
          <a:bodyPr>
            <a:normAutofit/>
          </a:bodyPr>
          <a:lstStyle/>
          <a:p>
            <a:r>
              <a:rPr lang="en-US" dirty="0" err="1"/>
              <a:t>Atas</a:t>
            </a:r>
            <a:r>
              <a:rPr lang="en-US" dirty="0"/>
              <a:t> </a:t>
            </a:r>
            <a:r>
              <a:rPr lang="en-US" dirty="0" err="1"/>
              <a:t>dasar</a:t>
            </a:r>
            <a:r>
              <a:rPr lang="en-US" dirty="0"/>
              <a:t> </a:t>
            </a:r>
            <a:r>
              <a:rPr lang="en-US" dirty="0" err="1"/>
              <a:t>permohonan</a:t>
            </a:r>
            <a:r>
              <a:rPr lang="en-US" dirty="0"/>
              <a:t> </a:t>
            </a:r>
            <a:r>
              <a:rPr lang="en-US" dirty="0" err="1"/>
              <a:t>dan</a:t>
            </a:r>
            <a:r>
              <a:rPr lang="en-US" dirty="0"/>
              <a:t> </a:t>
            </a:r>
            <a:r>
              <a:rPr lang="en-US" dirty="0" err="1"/>
              <a:t>ketentuan</a:t>
            </a:r>
            <a:r>
              <a:rPr lang="en-US" dirty="0"/>
              <a:t> </a:t>
            </a:r>
            <a:r>
              <a:rPr lang="en-US" dirty="0" err="1"/>
              <a:t>dalam</a:t>
            </a:r>
            <a:r>
              <a:rPr lang="en-US" dirty="0"/>
              <a:t> </a:t>
            </a:r>
            <a:r>
              <a:rPr lang="en-US" dirty="0" err="1"/>
              <a:t>Keppres</a:t>
            </a:r>
            <a:r>
              <a:rPr lang="en-US" dirty="0"/>
              <a:t> </a:t>
            </a:r>
            <a:r>
              <a:rPr lang="en-US" dirty="0" err="1"/>
              <a:t>tersebut</a:t>
            </a:r>
            <a:r>
              <a:rPr lang="en-US" dirty="0"/>
              <a:t>, BKPM </a:t>
            </a:r>
            <a:r>
              <a:rPr lang="en-US" dirty="0" err="1"/>
              <a:t>menerbitkan</a:t>
            </a:r>
            <a:r>
              <a:rPr lang="en-US" dirty="0"/>
              <a:t> Surat </a:t>
            </a:r>
            <a:r>
              <a:rPr lang="en-US" dirty="0" err="1"/>
              <a:t>Persetujuan</a:t>
            </a:r>
            <a:r>
              <a:rPr lang="en-US" dirty="0"/>
              <a:t> </a:t>
            </a:r>
            <a:r>
              <a:rPr lang="en-US" dirty="0" err="1"/>
              <a:t>Penanaman</a:t>
            </a:r>
            <a:r>
              <a:rPr lang="en-US" dirty="0"/>
              <a:t> Modal </a:t>
            </a:r>
            <a:r>
              <a:rPr lang="en-US" dirty="0" err="1"/>
              <a:t>Asing</a:t>
            </a:r>
            <a:r>
              <a:rPr lang="en-US" dirty="0"/>
              <a:t> </a:t>
            </a:r>
            <a:r>
              <a:rPr lang="en-US" dirty="0" err="1"/>
              <a:t>Nomor</a:t>
            </a:r>
            <a:r>
              <a:rPr lang="en-US" dirty="0"/>
              <a:t> 350/I/PMA/2006 </a:t>
            </a:r>
            <a:r>
              <a:rPr lang="en-US" dirty="0" err="1"/>
              <a:t>tanggal</a:t>
            </a:r>
            <a:r>
              <a:rPr lang="en-US" dirty="0"/>
              <a:t> 29 </a:t>
            </a:r>
            <a:r>
              <a:rPr lang="en-US" dirty="0" err="1"/>
              <a:t>Maret</a:t>
            </a:r>
            <a:r>
              <a:rPr lang="en-US" dirty="0"/>
              <a:t> 2006 </a:t>
            </a:r>
            <a:r>
              <a:rPr lang="en-US" dirty="0" err="1"/>
              <a:t>dengan</a:t>
            </a:r>
            <a:r>
              <a:rPr lang="en-US" dirty="0"/>
              <a:t> </a:t>
            </a:r>
            <a:r>
              <a:rPr lang="en-US" dirty="0" err="1"/>
              <a:t>komposisi</a:t>
            </a:r>
            <a:r>
              <a:rPr lang="en-US" dirty="0"/>
              <a:t> </a:t>
            </a:r>
            <a:r>
              <a:rPr lang="en-US" dirty="0" err="1"/>
              <a:t>kepemilikan</a:t>
            </a:r>
            <a:r>
              <a:rPr lang="en-US" dirty="0"/>
              <a:t> </a:t>
            </a:r>
            <a:r>
              <a:rPr lang="en-US" dirty="0" err="1"/>
              <a:t>pihak</a:t>
            </a:r>
            <a:r>
              <a:rPr lang="en-US" dirty="0"/>
              <a:t> Billabong International Ltd. </a:t>
            </a:r>
            <a:r>
              <a:rPr lang="en-US" dirty="0" err="1"/>
              <a:t>sebesar</a:t>
            </a:r>
            <a:r>
              <a:rPr lang="en-US" dirty="0"/>
              <a:t> 95% </a:t>
            </a:r>
            <a:r>
              <a:rPr lang="en-US" dirty="0" err="1"/>
              <a:t>dan</a:t>
            </a:r>
            <a:r>
              <a:rPr lang="en-US" dirty="0"/>
              <a:t> GSM (Operations), Pty. Ltd. </a:t>
            </a:r>
            <a:r>
              <a:rPr lang="en-US" dirty="0" err="1"/>
              <a:t>sebesar</a:t>
            </a:r>
            <a:r>
              <a:rPr lang="en-US" dirty="0"/>
              <a:t> 5%.</a:t>
            </a:r>
          </a:p>
          <a:p>
            <a:r>
              <a:rPr lang="en-US" dirty="0" err="1"/>
              <a:t>Setelah</a:t>
            </a:r>
            <a:r>
              <a:rPr lang="en-US" dirty="0"/>
              <a:t> </a:t>
            </a:r>
            <a:r>
              <a:rPr lang="en-US" dirty="0" err="1"/>
              <a:t>perusahaan</a:t>
            </a:r>
            <a:r>
              <a:rPr lang="en-US" dirty="0"/>
              <a:t> </a:t>
            </a:r>
            <a:r>
              <a:rPr lang="en-US" dirty="0" err="1"/>
              <a:t>telah</a:t>
            </a:r>
            <a:r>
              <a:rPr lang="en-US" dirty="0"/>
              <a:t> </a:t>
            </a:r>
            <a:r>
              <a:rPr lang="en-US" dirty="0" err="1"/>
              <a:t>siap</a:t>
            </a:r>
            <a:r>
              <a:rPr lang="en-US" dirty="0"/>
              <a:t> </a:t>
            </a:r>
            <a:r>
              <a:rPr lang="en-US" dirty="0" err="1"/>
              <a:t>berproduksi</a:t>
            </a:r>
            <a:r>
              <a:rPr lang="en-US" dirty="0"/>
              <a:t>/</a:t>
            </a:r>
            <a:r>
              <a:rPr lang="en-US" dirty="0" err="1"/>
              <a:t>beroperasi</a:t>
            </a:r>
            <a:r>
              <a:rPr lang="en-US" dirty="0"/>
              <a:t> </a:t>
            </a:r>
            <a:r>
              <a:rPr lang="en-US" dirty="0" err="1"/>
              <a:t>secara</a:t>
            </a:r>
            <a:r>
              <a:rPr lang="en-US" dirty="0"/>
              <a:t> </a:t>
            </a:r>
            <a:r>
              <a:rPr lang="en-US" dirty="0" err="1"/>
              <a:t>komersial</a:t>
            </a:r>
            <a:r>
              <a:rPr lang="en-US" dirty="0"/>
              <a:t>, </a:t>
            </a:r>
            <a:r>
              <a:rPr lang="en-US" dirty="0" err="1"/>
              <a:t>pada</a:t>
            </a:r>
            <a:r>
              <a:rPr lang="en-US" dirty="0"/>
              <a:t> </a:t>
            </a:r>
            <a:r>
              <a:rPr lang="en-US" dirty="0" err="1"/>
              <a:t>tanggal</a:t>
            </a:r>
            <a:r>
              <a:rPr lang="en-US" dirty="0"/>
              <a:t> 21 </a:t>
            </a:r>
            <a:r>
              <a:rPr lang="en-US" dirty="0" err="1"/>
              <a:t>Februari</a:t>
            </a:r>
            <a:r>
              <a:rPr lang="en-US" dirty="0"/>
              <a:t> 2007, PT Billabong Indonesia </a:t>
            </a:r>
            <a:r>
              <a:rPr lang="en-US" dirty="0" err="1"/>
              <a:t>mengajukan</a:t>
            </a:r>
            <a:r>
              <a:rPr lang="en-US" dirty="0"/>
              <a:t> </a:t>
            </a:r>
            <a:r>
              <a:rPr lang="en-US" dirty="0" err="1"/>
              <a:t>permohonan</a:t>
            </a:r>
            <a:r>
              <a:rPr lang="en-US" dirty="0"/>
              <a:t> </a:t>
            </a:r>
            <a:r>
              <a:rPr lang="en-US" dirty="0" err="1"/>
              <a:t>Izin</a:t>
            </a:r>
            <a:r>
              <a:rPr lang="en-US" dirty="0"/>
              <a:t> Usaha </a:t>
            </a:r>
            <a:r>
              <a:rPr lang="en-US" dirty="0" err="1"/>
              <a:t>Tetap</a:t>
            </a:r>
            <a:r>
              <a:rPr lang="en-US" dirty="0"/>
              <a:t> (IUT) </a:t>
            </a:r>
            <a:r>
              <a:rPr lang="en-US" dirty="0" err="1"/>
              <a:t>dan</a:t>
            </a:r>
            <a:r>
              <a:rPr lang="en-US" dirty="0"/>
              <a:t> </a:t>
            </a:r>
            <a:r>
              <a:rPr lang="en-US" dirty="0" err="1"/>
              <a:t>atas</a:t>
            </a:r>
            <a:r>
              <a:rPr lang="en-US" dirty="0"/>
              <a:t> </a:t>
            </a:r>
            <a:r>
              <a:rPr lang="en-US" dirty="0" err="1"/>
              <a:t>permohonan</a:t>
            </a:r>
            <a:r>
              <a:rPr lang="en-US" dirty="0"/>
              <a:t> </a:t>
            </a:r>
            <a:r>
              <a:rPr lang="en-US" dirty="0" err="1"/>
              <a:t>tersebut</a:t>
            </a:r>
            <a:r>
              <a:rPr lang="en-US" dirty="0"/>
              <a:t> BKPM </a:t>
            </a:r>
            <a:r>
              <a:rPr lang="en-US" dirty="0" err="1"/>
              <a:t>telah</a:t>
            </a:r>
            <a:r>
              <a:rPr lang="en-US" dirty="0"/>
              <a:t> </a:t>
            </a:r>
            <a:r>
              <a:rPr lang="en-US" dirty="0" err="1"/>
              <a:t>menerbitkan</a:t>
            </a:r>
            <a:r>
              <a:rPr lang="en-US" dirty="0"/>
              <a:t> IUT </a:t>
            </a:r>
            <a:r>
              <a:rPr lang="en-US" dirty="0" err="1"/>
              <a:t>Nomor</a:t>
            </a:r>
            <a:r>
              <a:rPr lang="en-US" dirty="0"/>
              <a:t> 221/T/</a:t>
            </a:r>
            <a:r>
              <a:rPr lang="en-US" dirty="0" err="1"/>
              <a:t>Industri</a:t>
            </a:r>
            <a:r>
              <a:rPr lang="en-US" dirty="0"/>
              <a:t>/</a:t>
            </a:r>
            <a:r>
              <a:rPr lang="en-US" dirty="0" err="1"/>
              <a:t>Perdagangan</a:t>
            </a:r>
            <a:r>
              <a:rPr lang="en-US" dirty="0"/>
              <a:t>/2007 </a:t>
            </a:r>
            <a:r>
              <a:rPr lang="en-US" dirty="0" err="1"/>
              <a:t>tanggal</a:t>
            </a:r>
            <a:r>
              <a:rPr lang="en-US" dirty="0"/>
              <a:t> 12 </a:t>
            </a:r>
            <a:r>
              <a:rPr lang="en-US" dirty="0" err="1"/>
              <a:t>Maret</a:t>
            </a:r>
            <a:r>
              <a:rPr lang="en-US" dirty="0"/>
              <a:t> 2007 </a:t>
            </a:r>
            <a:r>
              <a:rPr lang="en-US" dirty="0" err="1"/>
              <a:t>atas</a:t>
            </a:r>
            <a:r>
              <a:rPr lang="en-US" dirty="0"/>
              <a:t> </a:t>
            </a:r>
            <a:r>
              <a:rPr lang="en-US" dirty="0" err="1"/>
              <a:t>nama</a:t>
            </a:r>
            <a:r>
              <a:rPr lang="en-US" dirty="0"/>
              <a:t> PT Billabong Indonesia.</a:t>
            </a:r>
          </a:p>
          <a:p>
            <a:endParaRPr lang="en-US" dirty="0"/>
          </a:p>
          <a:p>
            <a:endParaRPr lang="en-US" dirty="0"/>
          </a:p>
        </p:txBody>
      </p:sp>
    </p:spTree>
    <p:extLst>
      <p:ext uri="{BB962C8B-B14F-4D97-AF65-F5344CB8AC3E}">
        <p14:creationId xmlns:p14="http://schemas.microsoft.com/office/powerpoint/2010/main" val="2517105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62594" y="1398134"/>
            <a:ext cx="9601200" cy="4346575"/>
          </a:xfrm>
        </p:spPr>
        <p:txBody>
          <a:bodyPr/>
          <a:lstStyle/>
          <a:p>
            <a:r>
              <a:rPr lang="en-US" dirty="0" err="1"/>
              <a:t>Namun</a:t>
            </a:r>
            <a:r>
              <a:rPr lang="en-US" dirty="0"/>
              <a:t>, </a:t>
            </a:r>
            <a:r>
              <a:rPr lang="en-US" dirty="0" err="1"/>
              <a:t>sesudah</a:t>
            </a:r>
            <a:r>
              <a:rPr lang="en-US" dirty="0"/>
              <a:t> </a:t>
            </a:r>
            <a:r>
              <a:rPr lang="en-US" dirty="0" err="1"/>
              <a:t>diterbitkannya</a:t>
            </a:r>
            <a:r>
              <a:rPr lang="en-US" dirty="0"/>
              <a:t> IUT </a:t>
            </a:r>
            <a:r>
              <a:rPr lang="en-US" dirty="0" err="1"/>
              <a:t>atas</a:t>
            </a:r>
            <a:r>
              <a:rPr lang="en-US" dirty="0"/>
              <a:t> </a:t>
            </a:r>
            <a:r>
              <a:rPr lang="en-US" dirty="0" err="1"/>
              <a:t>nama</a:t>
            </a:r>
            <a:r>
              <a:rPr lang="en-US" dirty="0"/>
              <a:t> PT Billabong Indonesia, CV Bali Balance </a:t>
            </a:r>
            <a:r>
              <a:rPr lang="en-US" dirty="0" err="1"/>
              <a:t>mengajukan</a:t>
            </a:r>
            <a:r>
              <a:rPr lang="en-US" dirty="0"/>
              <a:t> </a:t>
            </a:r>
            <a:r>
              <a:rPr lang="en-US" dirty="0" err="1"/>
              <a:t>keberatan</a:t>
            </a:r>
            <a:r>
              <a:rPr lang="en-US" dirty="0"/>
              <a:t> </a:t>
            </a:r>
            <a:r>
              <a:rPr lang="en-US" dirty="0" err="1"/>
              <a:t>kepada</a:t>
            </a:r>
            <a:r>
              <a:rPr lang="en-US" dirty="0"/>
              <a:t> BKPM </a:t>
            </a:r>
            <a:r>
              <a:rPr lang="en-US" dirty="0" err="1"/>
              <a:t>karena</a:t>
            </a:r>
            <a:r>
              <a:rPr lang="en-US" dirty="0"/>
              <a:t> </a:t>
            </a:r>
            <a:r>
              <a:rPr lang="en-US" dirty="0" err="1"/>
              <a:t>tidak</a:t>
            </a:r>
            <a:r>
              <a:rPr lang="en-US" dirty="0"/>
              <a:t> </a:t>
            </a:r>
            <a:r>
              <a:rPr lang="en-US" dirty="0" err="1"/>
              <a:t>diikutsertakan</a:t>
            </a:r>
            <a:r>
              <a:rPr lang="en-US" dirty="0"/>
              <a:t> </a:t>
            </a:r>
            <a:r>
              <a:rPr lang="en-US" dirty="0" err="1"/>
              <a:t>sebagai</a:t>
            </a:r>
            <a:r>
              <a:rPr lang="en-US" dirty="0"/>
              <a:t> </a:t>
            </a:r>
            <a:r>
              <a:rPr lang="en-US" dirty="0" err="1"/>
              <a:t>peserta</a:t>
            </a:r>
            <a:r>
              <a:rPr lang="en-US" dirty="0"/>
              <a:t> Indonesia </a:t>
            </a:r>
            <a:r>
              <a:rPr lang="en-US" dirty="0" err="1"/>
              <a:t>dalam</a:t>
            </a:r>
            <a:r>
              <a:rPr lang="en-US" dirty="0"/>
              <a:t> </a:t>
            </a:r>
            <a:r>
              <a:rPr lang="en-US" dirty="0" err="1"/>
              <a:t>pembentukan</a:t>
            </a:r>
            <a:r>
              <a:rPr lang="en-US" dirty="0"/>
              <a:t> PT Billabong Indonesia. </a:t>
            </a:r>
            <a:r>
              <a:rPr lang="en-US" dirty="0" err="1"/>
              <a:t>Keberatan</a:t>
            </a:r>
            <a:r>
              <a:rPr lang="en-US" dirty="0"/>
              <a:t> </a:t>
            </a:r>
            <a:r>
              <a:rPr lang="en-US" dirty="0" err="1"/>
              <a:t>tersebut</a:t>
            </a:r>
            <a:r>
              <a:rPr lang="en-US" dirty="0"/>
              <a:t> </a:t>
            </a:r>
            <a:r>
              <a:rPr lang="en-US" dirty="0" err="1"/>
              <a:t>didasarkan</a:t>
            </a:r>
            <a:r>
              <a:rPr lang="en-US" dirty="0"/>
              <a:t> </a:t>
            </a:r>
            <a:r>
              <a:rPr lang="en-US" dirty="0" err="1"/>
              <a:t>karena</a:t>
            </a:r>
            <a:r>
              <a:rPr lang="en-US" dirty="0"/>
              <a:t> </a:t>
            </a:r>
            <a:r>
              <a:rPr lang="en-US" dirty="0" err="1"/>
              <a:t>sebelumnya</a:t>
            </a:r>
            <a:r>
              <a:rPr lang="en-US" dirty="0"/>
              <a:t> CV Bali Balance </a:t>
            </a:r>
            <a:r>
              <a:rPr lang="en-US" dirty="0" err="1"/>
              <a:t>merupakan</a:t>
            </a:r>
            <a:r>
              <a:rPr lang="en-US" dirty="0"/>
              <a:t> </a:t>
            </a:r>
            <a:r>
              <a:rPr lang="en-US" dirty="0" err="1"/>
              <a:t>mitra</a:t>
            </a:r>
            <a:r>
              <a:rPr lang="en-US" dirty="0"/>
              <a:t> </a:t>
            </a:r>
            <a:r>
              <a:rPr lang="en-US" dirty="0" err="1"/>
              <a:t>dalam</a:t>
            </a:r>
            <a:r>
              <a:rPr lang="en-US" dirty="0"/>
              <a:t> </a:t>
            </a:r>
            <a:r>
              <a:rPr lang="en-US" dirty="0" err="1"/>
              <a:t>Perjanjian</a:t>
            </a:r>
            <a:r>
              <a:rPr lang="en-US" dirty="0"/>
              <a:t> </a:t>
            </a:r>
            <a:r>
              <a:rPr lang="en-US" dirty="0" err="1"/>
              <a:t>Lisensi</a:t>
            </a:r>
            <a:r>
              <a:rPr lang="en-US" dirty="0"/>
              <a:t>.</a:t>
            </a:r>
          </a:p>
          <a:p>
            <a:r>
              <a:rPr lang="en-US" dirty="0" err="1"/>
              <a:t>Karena</a:t>
            </a:r>
            <a:r>
              <a:rPr lang="en-US" dirty="0"/>
              <a:t> </a:t>
            </a:r>
            <a:r>
              <a:rPr lang="en-US" dirty="0" err="1"/>
              <a:t>merasa</a:t>
            </a:r>
            <a:r>
              <a:rPr lang="en-US" dirty="0"/>
              <a:t> </a:t>
            </a:r>
            <a:r>
              <a:rPr lang="en-US" dirty="0" err="1"/>
              <a:t>dirugikan</a:t>
            </a:r>
            <a:r>
              <a:rPr lang="en-US" dirty="0"/>
              <a:t>, </a:t>
            </a:r>
            <a:r>
              <a:rPr lang="en-US" dirty="0" err="1"/>
              <a:t>akhirnya</a:t>
            </a:r>
            <a:r>
              <a:rPr lang="en-US" dirty="0"/>
              <a:t> CV Bali Balance </a:t>
            </a:r>
            <a:r>
              <a:rPr lang="en-US" dirty="0" err="1"/>
              <a:t>melalui</a:t>
            </a:r>
            <a:r>
              <a:rPr lang="en-US" dirty="0"/>
              <a:t> </a:t>
            </a:r>
            <a:r>
              <a:rPr lang="en-US" dirty="0" err="1"/>
              <a:t>kuasa</a:t>
            </a:r>
            <a:r>
              <a:rPr lang="en-US" dirty="0"/>
              <a:t> </a:t>
            </a:r>
            <a:r>
              <a:rPr lang="en-US" dirty="0" err="1"/>
              <a:t>hukumnya</a:t>
            </a:r>
            <a:r>
              <a:rPr lang="en-US" dirty="0"/>
              <a:t> </a:t>
            </a:r>
            <a:r>
              <a:rPr lang="en-US" dirty="0" err="1"/>
              <a:t>sebagai</a:t>
            </a:r>
            <a:r>
              <a:rPr lang="en-US" dirty="0"/>
              <a:t> </a:t>
            </a:r>
            <a:r>
              <a:rPr lang="en-US" dirty="0" err="1"/>
              <a:t>Penggugat</a:t>
            </a:r>
            <a:r>
              <a:rPr lang="en-US" dirty="0"/>
              <a:t> </a:t>
            </a:r>
            <a:r>
              <a:rPr lang="en-US" dirty="0" err="1"/>
              <a:t>mengajukan</a:t>
            </a:r>
            <a:r>
              <a:rPr lang="en-US" dirty="0"/>
              <a:t> </a:t>
            </a:r>
            <a:r>
              <a:rPr lang="en-US" dirty="0" err="1"/>
              <a:t>gugatan</a:t>
            </a:r>
            <a:r>
              <a:rPr lang="en-US" dirty="0"/>
              <a:t> </a:t>
            </a:r>
            <a:r>
              <a:rPr lang="en-US" dirty="0" err="1"/>
              <a:t>perdata</a:t>
            </a:r>
            <a:r>
              <a:rPr lang="en-US" dirty="0"/>
              <a:t> </a:t>
            </a:r>
            <a:r>
              <a:rPr lang="en-US" dirty="0" err="1"/>
              <a:t>atas</a:t>
            </a:r>
            <a:r>
              <a:rPr lang="en-US" dirty="0"/>
              <a:t> </a:t>
            </a:r>
            <a:r>
              <a:rPr lang="en-US" dirty="0" err="1"/>
              <a:t>dasar</a:t>
            </a:r>
            <a:r>
              <a:rPr lang="en-US" dirty="0"/>
              <a:t> </a:t>
            </a:r>
            <a:r>
              <a:rPr lang="en-US" dirty="0" err="1"/>
              <a:t>perbuatan</a:t>
            </a:r>
            <a:r>
              <a:rPr lang="en-US" dirty="0"/>
              <a:t> </a:t>
            </a:r>
            <a:r>
              <a:rPr lang="en-US" dirty="0" err="1"/>
              <a:t>melawan</a:t>
            </a:r>
            <a:r>
              <a:rPr lang="en-US" dirty="0"/>
              <a:t> </a:t>
            </a:r>
            <a:r>
              <a:rPr lang="en-US" dirty="0" err="1"/>
              <a:t>hukum</a:t>
            </a:r>
            <a:r>
              <a:rPr lang="en-US" dirty="0"/>
              <a:t> </a:t>
            </a:r>
            <a:r>
              <a:rPr lang="en-US" dirty="0" err="1"/>
              <a:t>melauio</a:t>
            </a:r>
            <a:r>
              <a:rPr lang="en-US" dirty="0"/>
              <a:t> </a:t>
            </a:r>
            <a:r>
              <a:rPr lang="en-US" dirty="0" err="1"/>
              <a:t>Pengadilan</a:t>
            </a:r>
            <a:r>
              <a:rPr lang="en-US" dirty="0"/>
              <a:t> </a:t>
            </a:r>
            <a:r>
              <a:rPr lang="en-US" dirty="0" err="1"/>
              <a:t>Negeri</a:t>
            </a:r>
            <a:r>
              <a:rPr lang="en-US" dirty="0"/>
              <a:t> Denpasar </a:t>
            </a:r>
            <a:r>
              <a:rPr lang="en-US" dirty="0" err="1"/>
              <a:t>terhadap</a:t>
            </a:r>
            <a:r>
              <a:rPr lang="en-US" dirty="0"/>
              <a:t> para </a:t>
            </a:r>
            <a:r>
              <a:rPr lang="en-US" dirty="0" err="1"/>
              <a:t>Tergugat</a:t>
            </a:r>
            <a:r>
              <a:rPr lang="en-US" dirty="0"/>
              <a:t>.</a:t>
            </a:r>
          </a:p>
        </p:txBody>
      </p:sp>
    </p:spTree>
    <p:extLst>
      <p:ext uri="{BB962C8B-B14F-4D97-AF65-F5344CB8AC3E}">
        <p14:creationId xmlns:p14="http://schemas.microsoft.com/office/powerpoint/2010/main" val="908443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43057"/>
          </a:xfrm>
        </p:spPr>
        <p:txBody>
          <a:bodyPr>
            <a:normAutofit/>
          </a:bodyPr>
          <a:lstStyle/>
          <a:p>
            <a:r>
              <a:rPr lang="en-US" sz="3600" b="1" dirty="0" err="1"/>
              <a:t>Fakta</a:t>
            </a:r>
            <a:r>
              <a:rPr lang="en-US" sz="3600" b="1" dirty="0"/>
              <a:t> </a:t>
            </a:r>
            <a:r>
              <a:rPr lang="en-US" sz="3600" b="1" dirty="0" err="1"/>
              <a:t>dari</a:t>
            </a:r>
            <a:r>
              <a:rPr lang="en-US" sz="3600" b="1" dirty="0"/>
              <a:t> </a:t>
            </a:r>
            <a:r>
              <a:rPr lang="en-US" sz="3600" b="1" dirty="0" err="1"/>
              <a:t>kasus</a:t>
            </a:r>
            <a:r>
              <a:rPr lang="en-US" sz="3600" b="1" dirty="0"/>
              <a:t> </a:t>
            </a:r>
            <a:r>
              <a:rPr lang="en-US" sz="3600" b="1" dirty="0" err="1"/>
              <a:t>tersebut</a:t>
            </a:r>
            <a:r>
              <a:rPr lang="en-US" sz="3600" b="1" dirty="0"/>
              <a:t> :</a:t>
            </a:r>
          </a:p>
        </p:txBody>
      </p:sp>
      <p:sp>
        <p:nvSpPr>
          <p:cNvPr id="3" name="Text Placeholder 2"/>
          <p:cNvSpPr>
            <a:spLocks noGrp="1"/>
          </p:cNvSpPr>
          <p:nvPr>
            <p:ph type="body" idx="1"/>
          </p:nvPr>
        </p:nvSpPr>
        <p:spPr>
          <a:xfrm>
            <a:off x="1295400" y="2658533"/>
            <a:ext cx="4718304" cy="228358"/>
          </a:xfrm>
        </p:spPr>
        <p:txBody>
          <a:bodyPr/>
          <a:lstStyle/>
          <a:p>
            <a:endParaRPr lang="en-US" dirty="0"/>
          </a:p>
        </p:txBody>
      </p:sp>
      <p:sp>
        <p:nvSpPr>
          <p:cNvPr id="4" name="Content Placeholder 3"/>
          <p:cNvSpPr>
            <a:spLocks noGrp="1"/>
          </p:cNvSpPr>
          <p:nvPr>
            <p:ph sz="half" idx="2"/>
          </p:nvPr>
        </p:nvSpPr>
        <p:spPr>
          <a:xfrm>
            <a:off x="1295400" y="2886892"/>
            <a:ext cx="4718304" cy="2988976"/>
          </a:xfrm>
        </p:spPr>
        <p:txBody>
          <a:bodyPr/>
          <a:lstStyle/>
          <a:p>
            <a:r>
              <a:rPr lang="en-US" sz="2000" dirty="0" err="1"/>
              <a:t>Bahwa</a:t>
            </a:r>
            <a:r>
              <a:rPr lang="en-US" sz="2000" dirty="0"/>
              <a:t> </a:t>
            </a:r>
            <a:r>
              <a:rPr lang="en-US" sz="2000" dirty="0" err="1"/>
              <a:t>telah</a:t>
            </a:r>
            <a:r>
              <a:rPr lang="en-US" sz="2000" dirty="0"/>
              <a:t> </a:t>
            </a:r>
            <a:r>
              <a:rPr lang="en-US" sz="2000" dirty="0" err="1"/>
              <a:t>terjadi</a:t>
            </a:r>
            <a:r>
              <a:rPr lang="en-US" sz="2000" dirty="0"/>
              <a:t> </a:t>
            </a:r>
            <a:r>
              <a:rPr lang="en-US" sz="2000" dirty="0" err="1"/>
              <a:t>persengketaan</a:t>
            </a:r>
            <a:r>
              <a:rPr lang="en-US" sz="2000" dirty="0"/>
              <a:t> (</a:t>
            </a:r>
            <a:r>
              <a:rPr lang="en-US" sz="2000" dirty="0" err="1"/>
              <a:t>keperdataan</a:t>
            </a:r>
            <a:r>
              <a:rPr lang="en-US" sz="2000" dirty="0"/>
              <a:t>) </a:t>
            </a:r>
            <a:r>
              <a:rPr lang="en-US" sz="2000" dirty="0" err="1"/>
              <a:t>antara</a:t>
            </a:r>
            <a:r>
              <a:rPr lang="en-US" sz="2000" dirty="0"/>
              <a:t> CV Bali Balance </a:t>
            </a:r>
            <a:r>
              <a:rPr lang="en-US" sz="2000" dirty="0" err="1"/>
              <a:t>sebagai</a:t>
            </a:r>
            <a:r>
              <a:rPr lang="en-US" sz="2000" dirty="0"/>
              <a:t> </a:t>
            </a:r>
            <a:r>
              <a:rPr lang="en-US" sz="2000" dirty="0" err="1"/>
              <a:t>Penggugat</a:t>
            </a:r>
            <a:r>
              <a:rPr lang="en-US" sz="2000" dirty="0"/>
              <a:t> </a:t>
            </a:r>
            <a:r>
              <a:rPr lang="en-US" sz="2000" dirty="0" err="1"/>
              <a:t>dengan</a:t>
            </a:r>
            <a:r>
              <a:rPr lang="en-US" sz="2000" dirty="0"/>
              <a:t> Billabong International Limited (Australia) </a:t>
            </a:r>
            <a:r>
              <a:rPr lang="en-US" sz="2000" dirty="0" err="1"/>
              <a:t>cq</a:t>
            </a:r>
            <a:r>
              <a:rPr lang="en-US" sz="2000" dirty="0"/>
              <a:t> GSM (Operations), Pty. Ltd.</a:t>
            </a:r>
          </a:p>
          <a:p>
            <a:r>
              <a:rPr lang="en-US" sz="2000" dirty="0"/>
              <a:t>Inti </a:t>
            </a:r>
            <a:r>
              <a:rPr lang="en-US" sz="2000" dirty="0" err="1"/>
              <a:t>dari</a:t>
            </a:r>
            <a:r>
              <a:rPr lang="en-US" sz="2000" dirty="0"/>
              <a:t> </a:t>
            </a:r>
            <a:r>
              <a:rPr lang="en-US" sz="2000" dirty="0" err="1"/>
              <a:t>persengketaan</a:t>
            </a:r>
            <a:r>
              <a:rPr lang="en-US" sz="2000" dirty="0"/>
              <a:t> </a:t>
            </a:r>
            <a:r>
              <a:rPr lang="en-US" sz="2000" dirty="0" err="1"/>
              <a:t>tersebut</a:t>
            </a:r>
            <a:r>
              <a:rPr lang="en-US" sz="2000" dirty="0"/>
              <a:t> </a:t>
            </a:r>
            <a:r>
              <a:rPr lang="en-US" sz="2000" dirty="0" err="1"/>
              <a:t>adalah</a:t>
            </a:r>
            <a:r>
              <a:rPr lang="en-US" sz="2000" dirty="0"/>
              <a:t> </a:t>
            </a:r>
            <a:r>
              <a:rPr lang="en-US" sz="2000" dirty="0" err="1"/>
              <a:t>tentang</a:t>
            </a:r>
            <a:r>
              <a:rPr lang="en-US" sz="2000" dirty="0"/>
              <a:t> </a:t>
            </a:r>
            <a:r>
              <a:rPr lang="en-US" sz="2000" dirty="0" err="1"/>
              <a:t>hak</a:t>
            </a:r>
            <a:r>
              <a:rPr lang="en-US" sz="2000" dirty="0"/>
              <a:t> </a:t>
            </a:r>
            <a:r>
              <a:rPr lang="en-US" sz="2000" dirty="0" err="1"/>
              <a:t>bisnis</a:t>
            </a:r>
            <a:r>
              <a:rPr lang="en-US" sz="2000" dirty="0"/>
              <a:t> retail </a:t>
            </a:r>
            <a:r>
              <a:rPr lang="en-US" sz="2000" dirty="0" err="1"/>
              <a:t>antara</a:t>
            </a:r>
            <a:r>
              <a:rPr lang="en-US" sz="2000" dirty="0"/>
              <a:t> CV Bali Balance </a:t>
            </a:r>
            <a:r>
              <a:rPr lang="en-US" sz="2000" dirty="0" err="1"/>
              <a:t>dengan</a:t>
            </a:r>
            <a:r>
              <a:rPr lang="en-US" sz="2000" dirty="0"/>
              <a:t> PT Billabong Indonesia.</a:t>
            </a:r>
          </a:p>
        </p:txBody>
      </p:sp>
      <p:sp>
        <p:nvSpPr>
          <p:cNvPr id="5" name="Text Placeholder 4"/>
          <p:cNvSpPr>
            <a:spLocks noGrp="1"/>
          </p:cNvSpPr>
          <p:nvPr>
            <p:ph type="body" sz="quarter" idx="3"/>
          </p:nvPr>
        </p:nvSpPr>
        <p:spPr>
          <a:xfrm>
            <a:off x="6180670" y="2658533"/>
            <a:ext cx="4718304" cy="228358"/>
          </a:xfrm>
        </p:spPr>
        <p:txBody>
          <a:bodyPr/>
          <a:lstStyle/>
          <a:p>
            <a:endParaRPr lang="en-US" dirty="0"/>
          </a:p>
        </p:txBody>
      </p:sp>
      <p:sp>
        <p:nvSpPr>
          <p:cNvPr id="6" name="Content Placeholder 5"/>
          <p:cNvSpPr>
            <a:spLocks noGrp="1"/>
          </p:cNvSpPr>
          <p:nvPr>
            <p:ph sz="quarter" idx="4"/>
          </p:nvPr>
        </p:nvSpPr>
        <p:spPr>
          <a:xfrm>
            <a:off x="6180670" y="2886892"/>
            <a:ext cx="4718304" cy="2988976"/>
          </a:xfrm>
        </p:spPr>
        <p:txBody>
          <a:bodyPr>
            <a:normAutofit fontScale="92500" lnSpcReduction="20000"/>
          </a:bodyPr>
          <a:lstStyle/>
          <a:p>
            <a:r>
              <a:rPr lang="en-US" dirty="0" err="1"/>
              <a:t>Kuasa</a:t>
            </a:r>
            <a:r>
              <a:rPr lang="en-US" dirty="0"/>
              <a:t> </a:t>
            </a:r>
            <a:r>
              <a:rPr lang="en-US" dirty="0" err="1"/>
              <a:t>Hukum</a:t>
            </a:r>
            <a:r>
              <a:rPr lang="en-US" dirty="0"/>
              <a:t> </a:t>
            </a:r>
            <a:r>
              <a:rPr lang="en-US" dirty="0" err="1"/>
              <a:t>dari</a:t>
            </a:r>
            <a:r>
              <a:rPr lang="en-US" dirty="0"/>
              <a:t> CV Bali Balance </a:t>
            </a:r>
            <a:r>
              <a:rPr lang="en-US" dirty="0" err="1"/>
              <a:t>melalui</a:t>
            </a:r>
            <a:r>
              <a:rPr lang="en-US" dirty="0"/>
              <a:t> </a:t>
            </a:r>
            <a:r>
              <a:rPr lang="en-US" dirty="0" err="1"/>
              <a:t>kuasa</a:t>
            </a:r>
            <a:r>
              <a:rPr lang="en-US" dirty="0"/>
              <a:t> </a:t>
            </a:r>
            <a:r>
              <a:rPr lang="en-US" dirty="0" err="1"/>
              <a:t>hukumnya</a:t>
            </a:r>
            <a:r>
              <a:rPr lang="en-US" dirty="0"/>
              <a:t> </a:t>
            </a:r>
            <a:r>
              <a:rPr lang="en-US" dirty="0" err="1"/>
              <a:t>telah</a:t>
            </a:r>
            <a:r>
              <a:rPr lang="en-US" dirty="0"/>
              <a:t> </a:t>
            </a:r>
            <a:r>
              <a:rPr lang="en-US" dirty="0" err="1"/>
              <a:t>melayangkan</a:t>
            </a:r>
            <a:r>
              <a:rPr lang="en-US" dirty="0"/>
              <a:t> </a:t>
            </a:r>
            <a:r>
              <a:rPr lang="en-US" dirty="0" err="1"/>
              <a:t>surat</a:t>
            </a:r>
            <a:r>
              <a:rPr lang="en-US" dirty="0"/>
              <a:t> </a:t>
            </a:r>
            <a:r>
              <a:rPr lang="en-US" dirty="0" err="1"/>
              <a:t>kepada</a:t>
            </a:r>
            <a:r>
              <a:rPr lang="en-US" dirty="0"/>
              <a:t> </a:t>
            </a:r>
            <a:r>
              <a:rPr lang="en-US" dirty="0" err="1"/>
              <a:t>Deputi</a:t>
            </a:r>
            <a:r>
              <a:rPr lang="en-US" dirty="0"/>
              <a:t> </a:t>
            </a:r>
            <a:r>
              <a:rPr lang="en-US" dirty="0" err="1"/>
              <a:t>Bidang</a:t>
            </a:r>
            <a:r>
              <a:rPr lang="en-US" dirty="0"/>
              <a:t> </a:t>
            </a:r>
            <a:r>
              <a:rPr lang="en-US" dirty="0" err="1"/>
              <a:t>Pelayanan</a:t>
            </a:r>
            <a:r>
              <a:rPr lang="en-US" dirty="0"/>
              <a:t> </a:t>
            </a:r>
            <a:r>
              <a:rPr lang="en-US" dirty="0" err="1"/>
              <a:t>Penanaman</a:t>
            </a:r>
            <a:r>
              <a:rPr lang="en-US" dirty="0"/>
              <a:t> Modal </a:t>
            </a:r>
            <a:r>
              <a:rPr lang="en-US" dirty="0" err="1"/>
              <a:t>tertanggal</a:t>
            </a:r>
            <a:r>
              <a:rPr lang="en-US" dirty="0"/>
              <a:t> 10 </a:t>
            </a:r>
            <a:r>
              <a:rPr lang="en-US" dirty="0" err="1"/>
              <a:t>Januari</a:t>
            </a:r>
            <a:r>
              <a:rPr lang="en-US" dirty="0"/>
              <a:t> 2007 yang </a:t>
            </a:r>
            <a:r>
              <a:rPr lang="en-US" dirty="0" err="1"/>
              <a:t>pada</a:t>
            </a:r>
            <a:r>
              <a:rPr lang="en-US" dirty="0"/>
              <a:t> </a:t>
            </a:r>
            <a:r>
              <a:rPr lang="en-US" dirty="0" err="1"/>
              <a:t>intinya</a:t>
            </a:r>
            <a:r>
              <a:rPr lang="en-US" dirty="0"/>
              <a:t> </a:t>
            </a:r>
            <a:r>
              <a:rPr lang="en-US" dirty="0" err="1"/>
              <a:t>isi</a:t>
            </a:r>
            <a:r>
              <a:rPr lang="en-US" dirty="0"/>
              <a:t> </a:t>
            </a:r>
            <a:r>
              <a:rPr lang="en-US" dirty="0" err="1"/>
              <a:t>surat</a:t>
            </a:r>
            <a:r>
              <a:rPr lang="en-US" dirty="0"/>
              <a:t> </a:t>
            </a:r>
            <a:r>
              <a:rPr lang="en-US" dirty="0" err="1"/>
              <a:t>tersebut</a:t>
            </a:r>
            <a:r>
              <a:rPr lang="en-US" dirty="0"/>
              <a:t> </a:t>
            </a:r>
            <a:r>
              <a:rPr lang="en-US" dirty="0" err="1"/>
              <a:t>menyatakan</a:t>
            </a:r>
            <a:r>
              <a:rPr lang="en-US" dirty="0"/>
              <a:t> </a:t>
            </a:r>
            <a:r>
              <a:rPr lang="en-US" dirty="0" err="1"/>
              <a:t>adanya</a:t>
            </a:r>
            <a:r>
              <a:rPr lang="en-US" dirty="0"/>
              <a:t> </a:t>
            </a:r>
            <a:r>
              <a:rPr lang="en-US" dirty="0" err="1"/>
              <a:t>pemutusan</a:t>
            </a:r>
            <a:r>
              <a:rPr lang="en-US" dirty="0"/>
              <a:t> </a:t>
            </a:r>
            <a:r>
              <a:rPr lang="en-US" dirty="0" err="1"/>
              <a:t>sepihak</a:t>
            </a:r>
            <a:r>
              <a:rPr lang="en-US" dirty="0"/>
              <a:t> </a:t>
            </a:r>
            <a:r>
              <a:rPr lang="en-US" dirty="0" err="1"/>
              <a:t>dari</a:t>
            </a:r>
            <a:r>
              <a:rPr lang="en-US" dirty="0"/>
              <a:t> Billabong International Ltd. </a:t>
            </a:r>
            <a:r>
              <a:rPr lang="en-US" dirty="0" err="1"/>
              <a:t>cq</a:t>
            </a:r>
            <a:r>
              <a:rPr lang="en-US" dirty="0"/>
              <a:t> GSM (Operations), Pty. Ltd. </a:t>
            </a:r>
            <a:r>
              <a:rPr lang="en-US" dirty="0" err="1"/>
              <a:t>kepada</a:t>
            </a:r>
            <a:r>
              <a:rPr lang="en-US" dirty="0"/>
              <a:t> CV Bali Balance.</a:t>
            </a:r>
          </a:p>
        </p:txBody>
      </p:sp>
    </p:spTree>
    <p:extLst>
      <p:ext uri="{BB962C8B-B14F-4D97-AF65-F5344CB8AC3E}">
        <p14:creationId xmlns:p14="http://schemas.microsoft.com/office/powerpoint/2010/main" val="15856449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b="1" dirty="0"/>
              <a:t>CV Bali Balance dalam gugatannya ke Pengadilan Negeri Denpasar mengajukan tuntutan/petitum yang pada pokoknya adalah sebagai berikut</a:t>
            </a:r>
            <a:r>
              <a:rPr lang="en-US" sz="2800" b="1" dirty="0"/>
              <a:t> </a:t>
            </a:r>
            <a:r>
              <a:rPr lang="en-US" sz="2800" dirty="0"/>
              <a:t>:</a:t>
            </a:r>
          </a:p>
        </p:txBody>
      </p:sp>
      <p:sp>
        <p:nvSpPr>
          <p:cNvPr id="4" name="Content Placeholder 3"/>
          <p:cNvSpPr>
            <a:spLocks noGrp="1"/>
          </p:cNvSpPr>
          <p:nvPr>
            <p:ph idx="1"/>
          </p:nvPr>
        </p:nvSpPr>
        <p:spPr/>
        <p:txBody>
          <a:bodyPr>
            <a:normAutofit fontScale="92500" lnSpcReduction="10000"/>
          </a:bodyPr>
          <a:lstStyle/>
          <a:p>
            <a:pPr lvl="1"/>
            <a:r>
              <a:rPr lang="id-ID" dirty="0"/>
              <a:t>Menyatakan Tergugat-Tergugat terbutkti secara sah dan meyakinkan melakukan Perbuatan Melawan Hukum</a:t>
            </a:r>
            <a:endParaRPr lang="en-US" sz="1800" dirty="0"/>
          </a:p>
          <a:p>
            <a:pPr lvl="1"/>
            <a:r>
              <a:rPr lang="id-ID" dirty="0"/>
              <a:t>Menghukum Tergugat-Tergugat secara tanggung renteng untuk membayar kerugian materiil sebesar US$ 53,000,000 (lima puluh tiga juta dollar amerika serikat), kepada Penggugat</a:t>
            </a:r>
            <a:endParaRPr lang="en-US" sz="1800" dirty="0"/>
          </a:p>
          <a:p>
            <a:pPr lvl="1"/>
            <a:r>
              <a:rPr lang="id-ID" dirty="0"/>
              <a:t>Menghukum Tergugat I, Tergugat II dan Tergugat IV untuk membayar kerugian immaterial sebesar US$ 100,000,000 (seratus juta dollar amerika serikat) kepada Penggugat</a:t>
            </a:r>
            <a:endParaRPr lang="en-US" dirty="0"/>
          </a:p>
          <a:p>
            <a:pPr lvl="1"/>
            <a:r>
              <a:rPr lang="id-ID" dirty="0"/>
              <a:t>Memerintahkan Tergugat I, Tergugat II, dan Tergugat III untuk tidak menjual, memasarkan, memproduksi, memalsukan produk (impor) dan mengeluarkan (ekspor) merek Billabong dan seluruh hak merek dan hak cipta lainnya yang dimiliki oleh Tergugat I dan Tergugat II di wilayah Negara Kesatuan Republik Indonesia</a:t>
            </a:r>
            <a:endParaRPr lang="en-US" dirty="0"/>
          </a:p>
          <a:p>
            <a:pPr lvl="1"/>
            <a:endParaRPr lang="en-US" sz="1800" dirty="0"/>
          </a:p>
          <a:p>
            <a:endParaRPr lang="en-US" dirty="0"/>
          </a:p>
        </p:txBody>
      </p:sp>
    </p:spTree>
    <p:extLst>
      <p:ext uri="{BB962C8B-B14F-4D97-AF65-F5344CB8AC3E}">
        <p14:creationId xmlns:p14="http://schemas.microsoft.com/office/powerpoint/2010/main" val="585963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8903" y="1107486"/>
            <a:ext cx="9601200" cy="3317875"/>
          </a:xfrm>
        </p:spPr>
        <p:txBody>
          <a:bodyPr>
            <a:normAutofit fontScale="85000" lnSpcReduction="20000"/>
          </a:bodyPr>
          <a:lstStyle/>
          <a:p>
            <a:r>
              <a:rPr lang="en-US" dirty="0" err="1"/>
              <a:t>Memerintahkan</a:t>
            </a:r>
            <a:r>
              <a:rPr lang="en-US" dirty="0"/>
              <a:t> </a:t>
            </a:r>
            <a:r>
              <a:rPr lang="en-US" dirty="0" err="1"/>
              <a:t>Tergugat</a:t>
            </a:r>
            <a:r>
              <a:rPr lang="en-US" dirty="0"/>
              <a:t> I </a:t>
            </a:r>
            <a:r>
              <a:rPr lang="en-US" dirty="0" err="1"/>
              <a:t>dan</a:t>
            </a:r>
            <a:r>
              <a:rPr lang="en-US" dirty="0"/>
              <a:t> </a:t>
            </a:r>
            <a:r>
              <a:rPr lang="en-US" dirty="0" err="1"/>
              <a:t>Tergugat</a:t>
            </a:r>
            <a:r>
              <a:rPr lang="en-US" dirty="0"/>
              <a:t> II </a:t>
            </a:r>
            <a:r>
              <a:rPr lang="en-US" dirty="0" err="1"/>
              <a:t>bahwa</a:t>
            </a:r>
            <a:r>
              <a:rPr lang="en-US" dirty="0"/>
              <a:t> </a:t>
            </a:r>
            <a:r>
              <a:rPr lang="en-US" dirty="0" err="1"/>
              <a:t>selama</a:t>
            </a:r>
            <a:r>
              <a:rPr lang="en-US" dirty="0"/>
              <a:t> proses </a:t>
            </a:r>
            <a:r>
              <a:rPr lang="en-US" dirty="0" err="1"/>
              <a:t>pemeriksaan</a:t>
            </a:r>
            <a:r>
              <a:rPr lang="en-US" dirty="0"/>
              <a:t> </a:t>
            </a:r>
            <a:r>
              <a:rPr lang="en-US" dirty="0" err="1"/>
              <a:t>perkara</a:t>
            </a:r>
            <a:r>
              <a:rPr lang="en-US" dirty="0"/>
              <a:t> </a:t>
            </a:r>
            <a:r>
              <a:rPr lang="en-US" dirty="0" err="1"/>
              <a:t>ini</a:t>
            </a:r>
            <a:r>
              <a:rPr lang="en-US" dirty="0"/>
              <a:t> </a:t>
            </a:r>
            <a:r>
              <a:rPr lang="en-US" dirty="0" err="1"/>
              <a:t>berlangsung</a:t>
            </a:r>
            <a:r>
              <a:rPr lang="en-US" dirty="0"/>
              <a:t> </a:t>
            </a:r>
            <a:r>
              <a:rPr lang="en-US" dirty="0" err="1"/>
              <a:t>hingga</a:t>
            </a:r>
            <a:r>
              <a:rPr lang="en-US" dirty="0"/>
              <a:t> </a:t>
            </a:r>
            <a:r>
              <a:rPr lang="en-US" dirty="0" err="1"/>
              <a:t>putusan</a:t>
            </a:r>
            <a:r>
              <a:rPr lang="en-US" dirty="0"/>
              <a:t> </a:t>
            </a:r>
            <a:r>
              <a:rPr lang="en-US" dirty="0" err="1"/>
              <a:t>dalam</a:t>
            </a:r>
            <a:r>
              <a:rPr lang="en-US" dirty="0"/>
              <a:t> </a:t>
            </a:r>
            <a:r>
              <a:rPr lang="en-US" dirty="0" err="1"/>
              <a:t>perkara</a:t>
            </a:r>
            <a:r>
              <a:rPr lang="en-US" dirty="0"/>
              <a:t> </a:t>
            </a:r>
            <a:r>
              <a:rPr lang="en-US" dirty="0" err="1"/>
              <a:t>ini</a:t>
            </a:r>
            <a:r>
              <a:rPr lang="en-US" dirty="0"/>
              <a:t> </a:t>
            </a:r>
            <a:r>
              <a:rPr lang="en-US" dirty="0" err="1"/>
              <a:t>telah</a:t>
            </a:r>
            <a:r>
              <a:rPr lang="en-US" dirty="0"/>
              <a:t> </a:t>
            </a:r>
            <a:r>
              <a:rPr lang="en-US" dirty="0" err="1"/>
              <a:t>mempunyai</a:t>
            </a:r>
            <a:r>
              <a:rPr lang="en-US" dirty="0"/>
              <a:t> </a:t>
            </a:r>
            <a:r>
              <a:rPr lang="en-US" dirty="0" err="1"/>
              <a:t>kekuatan</a:t>
            </a:r>
            <a:r>
              <a:rPr lang="en-US" dirty="0"/>
              <a:t> </a:t>
            </a:r>
            <a:r>
              <a:rPr lang="en-US" dirty="0" err="1"/>
              <a:t>hukum</a:t>
            </a:r>
            <a:r>
              <a:rPr lang="en-US" dirty="0"/>
              <a:t> </a:t>
            </a:r>
            <a:r>
              <a:rPr lang="en-US" dirty="0" err="1"/>
              <a:t>tetap</a:t>
            </a:r>
            <a:r>
              <a:rPr lang="en-US" dirty="0"/>
              <a:t> </a:t>
            </a:r>
            <a:r>
              <a:rPr lang="en-US" dirty="0" err="1"/>
              <a:t>untuk</a:t>
            </a:r>
            <a:r>
              <a:rPr lang="en-US" dirty="0"/>
              <a:t> </a:t>
            </a:r>
            <a:r>
              <a:rPr lang="en-US" dirty="0" err="1"/>
              <a:t>penyitaan</a:t>
            </a:r>
            <a:r>
              <a:rPr lang="en-US" dirty="0"/>
              <a:t> </a:t>
            </a:r>
            <a:r>
              <a:rPr lang="en-US" dirty="0" err="1"/>
              <a:t>terhadap</a:t>
            </a:r>
            <a:r>
              <a:rPr lang="en-US" dirty="0"/>
              <a:t> </a:t>
            </a:r>
            <a:r>
              <a:rPr lang="en-US" dirty="0" err="1"/>
              <a:t>seluruh</a:t>
            </a:r>
            <a:r>
              <a:rPr lang="en-US" dirty="0"/>
              <a:t> </a:t>
            </a:r>
            <a:r>
              <a:rPr lang="en-US" dirty="0" err="1"/>
              <a:t>saham</a:t>
            </a:r>
            <a:r>
              <a:rPr lang="en-US" dirty="0"/>
              <a:t> </a:t>
            </a:r>
            <a:r>
              <a:rPr lang="en-US" dirty="0" err="1"/>
              <a:t>pada</a:t>
            </a:r>
            <a:r>
              <a:rPr lang="en-US" dirty="0"/>
              <a:t> </a:t>
            </a:r>
            <a:r>
              <a:rPr lang="en-US" dirty="0" err="1"/>
              <a:t>Tergugat</a:t>
            </a:r>
            <a:r>
              <a:rPr lang="en-US" dirty="0"/>
              <a:t> III </a:t>
            </a:r>
            <a:r>
              <a:rPr lang="en-US" dirty="0" err="1"/>
              <a:t>dengan</a:t>
            </a:r>
            <a:r>
              <a:rPr lang="en-US" dirty="0"/>
              <a:t> </a:t>
            </a:r>
            <a:r>
              <a:rPr lang="en-US" dirty="0" err="1"/>
              <a:t>perincian</a:t>
            </a:r>
            <a:r>
              <a:rPr lang="en-US" dirty="0"/>
              <a:t>:</a:t>
            </a:r>
            <a:br>
              <a:rPr lang="en-US" dirty="0"/>
            </a:br>
            <a:r>
              <a:rPr lang="en-US" dirty="0"/>
              <a:t>	-</a:t>
            </a:r>
            <a:r>
              <a:rPr lang="en-US" dirty="0" err="1"/>
              <a:t>Tergugat</a:t>
            </a:r>
            <a:r>
              <a:rPr lang="en-US" dirty="0"/>
              <a:t> I </a:t>
            </a:r>
            <a:r>
              <a:rPr lang="en-US" dirty="0" err="1"/>
              <a:t>sebesar</a:t>
            </a:r>
            <a:r>
              <a:rPr lang="en-US" dirty="0"/>
              <a:t> 95% </a:t>
            </a:r>
            <a:r>
              <a:rPr lang="en-US" dirty="0" err="1"/>
              <a:t>atau</a:t>
            </a:r>
            <a:r>
              <a:rPr lang="en-US" dirty="0"/>
              <a:t> 522.500 </a:t>
            </a:r>
            <a:r>
              <a:rPr lang="en-US" dirty="0" err="1"/>
              <a:t>lembar</a:t>
            </a:r>
            <a:r>
              <a:rPr lang="en-US" dirty="0"/>
              <a:t> </a:t>
            </a:r>
            <a:r>
              <a:rPr lang="en-US" dirty="0" err="1"/>
              <a:t>saham</a:t>
            </a:r>
            <a:r>
              <a:rPr lang="en-US" dirty="0"/>
              <a:t> di PT Billabong Indonesia</a:t>
            </a:r>
            <a:br>
              <a:rPr lang="en-US" dirty="0"/>
            </a:br>
            <a:r>
              <a:rPr lang="en-US" dirty="0"/>
              <a:t>	-</a:t>
            </a:r>
            <a:r>
              <a:rPr lang="en-US" dirty="0" err="1"/>
              <a:t>Tergugat</a:t>
            </a:r>
            <a:r>
              <a:rPr lang="en-US" dirty="0"/>
              <a:t> II </a:t>
            </a:r>
            <a:r>
              <a:rPr lang="en-US" dirty="0" err="1"/>
              <a:t>sebesar</a:t>
            </a:r>
            <a:r>
              <a:rPr lang="en-US" dirty="0"/>
              <a:t> 5% </a:t>
            </a:r>
            <a:r>
              <a:rPr lang="en-US" dirty="0" err="1"/>
              <a:t>atau</a:t>
            </a:r>
            <a:r>
              <a:rPr lang="en-US" dirty="0"/>
              <a:t> 27.500 </a:t>
            </a:r>
            <a:r>
              <a:rPr lang="en-US" dirty="0" err="1"/>
              <a:t>lembar</a:t>
            </a:r>
            <a:r>
              <a:rPr lang="en-US" dirty="0"/>
              <a:t> </a:t>
            </a:r>
            <a:r>
              <a:rPr lang="en-US" dirty="0" err="1"/>
              <a:t>saham</a:t>
            </a:r>
            <a:r>
              <a:rPr lang="en-US" dirty="0"/>
              <a:t> di PT Billabong Indonesia</a:t>
            </a:r>
          </a:p>
          <a:p>
            <a:r>
              <a:rPr lang="en-US" dirty="0" err="1"/>
              <a:t>Meminta</a:t>
            </a:r>
            <a:r>
              <a:rPr lang="en-US" dirty="0"/>
              <a:t> </a:t>
            </a:r>
            <a:r>
              <a:rPr lang="en-US" dirty="0" err="1"/>
              <a:t>pertolongan</a:t>
            </a:r>
            <a:r>
              <a:rPr lang="en-US" dirty="0"/>
              <a:t> </a:t>
            </a:r>
            <a:r>
              <a:rPr lang="en-US" dirty="0" err="1"/>
              <a:t>pengadilan</a:t>
            </a:r>
            <a:r>
              <a:rPr lang="en-US" dirty="0"/>
              <a:t> </a:t>
            </a:r>
            <a:r>
              <a:rPr lang="en-US" dirty="0" err="1"/>
              <a:t>dan</a:t>
            </a:r>
            <a:r>
              <a:rPr lang="en-US" dirty="0"/>
              <a:t>/</a:t>
            </a:r>
            <a:r>
              <a:rPr lang="en-US" dirty="0" err="1"/>
              <a:t>atau</a:t>
            </a:r>
            <a:r>
              <a:rPr lang="en-US" dirty="0"/>
              <a:t> </a:t>
            </a:r>
            <a:r>
              <a:rPr lang="en-US" dirty="0" err="1"/>
              <a:t>otoritas</a:t>
            </a:r>
            <a:r>
              <a:rPr lang="en-US" dirty="0"/>
              <a:t> yang </a:t>
            </a:r>
            <a:r>
              <a:rPr lang="en-US" dirty="0" err="1"/>
              <a:t>berwenang</a:t>
            </a:r>
            <a:r>
              <a:rPr lang="en-US" dirty="0"/>
              <a:t> di Negara </a:t>
            </a:r>
            <a:r>
              <a:rPr lang="en-US" dirty="0" err="1"/>
              <a:t>Bagian</a:t>
            </a:r>
            <a:r>
              <a:rPr lang="en-US" dirty="0"/>
              <a:t> </a:t>
            </a:r>
            <a:r>
              <a:rPr lang="en-US" dirty="0" err="1"/>
              <a:t>Queesland</a:t>
            </a:r>
            <a:r>
              <a:rPr lang="en-US" dirty="0"/>
              <a:t> </a:t>
            </a:r>
            <a:r>
              <a:rPr lang="en-US" dirty="0" err="1"/>
              <a:t>untuk</a:t>
            </a:r>
            <a:r>
              <a:rPr lang="en-US" dirty="0"/>
              <a:t> </a:t>
            </a:r>
            <a:r>
              <a:rPr lang="en-US" dirty="0" err="1"/>
              <a:t>melakukan</a:t>
            </a:r>
            <a:r>
              <a:rPr lang="en-US" dirty="0"/>
              <a:t> </a:t>
            </a:r>
            <a:r>
              <a:rPr lang="en-US" dirty="0" err="1"/>
              <a:t>pemblokiran</a:t>
            </a:r>
            <a:r>
              <a:rPr lang="en-US" dirty="0"/>
              <a:t> </a:t>
            </a:r>
            <a:r>
              <a:rPr lang="en-US" dirty="0" err="1"/>
              <a:t>dan</a:t>
            </a:r>
            <a:r>
              <a:rPr lang="en-US" dirty="0"/>
              <a:t> </a:t>
            </a:r>
            <a:r>
              <a:rPr lang="en-US" dirty="0" err="1"/>
              <a:t>penyitaan</a:t>
            </a:r>
            <a:r>
              <a:rPr lang="en-US" dirty="0"/>
              <a:t> </a:t>
            </a:r>
            <a:r>
              <a:rPr lang="en-US" dirty="0" err="1"/>
              <a:t>terhadap</a:t>
            </a:r>
            <a:r>
              <a:rPr lang="en-US" dirty="0"/>
              <a:t> </a:t>
            </a:r>
            <a:r>
              <a:rPr lang="en-US" dirty="0" err="1"/>
              <a:t>rekening</a:t>
            </a:r>
            <a:r>
              <a:rPr lang="en-US" dirty="0"/>
              <a:t> BSB: 064-000 Ac: 100-615275 yang  </a:t>
            </a:r>
            <a:r>
              <a:rPr lang="en-US" dirty="0" err="1"/>
              <a:t>ditempatkan</a:t>
            </a:r>
            <a:r>
              <a:rPr lang="en-US" dirty="0"/>
              <a:t> di Commonwealth Bank of Australia 240 Queen St. </a:t>
            </a:r>
            <a:r>
              <a:rPr lang="en-US" dirty="0" err="1"/>
              <a:t>Qld</a:t>
            </a:r>
            <a:r>
              <a:rPr lang="en-US" dirty="0"/>
              <a:t> Australia </a:t>
            </a:r>
            <a:r>
              <a:rPr lang="en-US" dirty="0" err="1"/>
              <a:t>atas</a:t>
            </a:r>
            <a:r>
              <a:rPr lang="en-US" dirty="0"/>
              <a:t> </a:t>
            </a:r>
            <a:r>
              <a:rPr lang="en-US" dirty="0" err="1"/>
              <a:t>nama</a:t>
            </a:r>
            <a:r>
              <a:rPr lang="en-US" dirty="0"/>
              <a:t> Billabong Australia GSM (Operational) </a:t>
            </a:r>
            <a:r>
              <a:rPr lang="en-US" dirty="0" err="1"/>
              <a:t>dan</a:t>
            </a:r>
            <a:r>
              <a:rPr lang="en-US" dirty="0"/>
              <a:t> </a:t>
            </a:r>
            <a:r>
              <a:rPr lang="en-US" dirty="0" err="1"/>
              <a:t>rekening</a:t>
            </a:r>
            <a:r>
              <a:rPr lang="en-US" dirty="0"/>
              <a:t> BSB: 064-000 Ac: 1062.1778 yang </a:t>
            </a:r>
            <a:r>
              <a:rPr lang="en-US" dirty="0" err="1"/>
              <a:t>ditempatkan</a:t>
            </a:r>
            <a:r>
              <a:rPr lang="en-US" dirty="0"/>
              <a:t> di Commonwealth Bank of Australia 240  Queen St. </a:t>
            </a:r>
            <a:r>
              <a:rPr lang="en-US" dirty="0" err="1"/>
              <a:t>Qld</a:t>
            </a:r>
            <a:r>
              <a:rPr lang="en-US" dirty="0"/>
              <a:t> Australia </a:t>
            </a:r>
            <a:r>
              <a:rPr lang="en-US" dirty="0" err="1"/>
              <a:t>atas</a:t>
            </a:r>
            <a:r>
              <a:rPr lang="en-US" dirty="0"/>
              <a:t> </a:t>
            </a:r>
            <a:r>
              <a:rPr lang="en-US" dirty="0" err="1"/>
              <a:t>nama</a:t>
            </a:r>
            <a:r>
              <a:rPr lang="en-US" dirty="0"/>
              <a:t> Billabong Australia Pty. Ltd.</a:t>
            </a:r>
          </a:p>
          <a:p>
            <a:endParaRPr lang="en-US" dirty="0"/>
          </a:p>
        </p:txBody>
      </p:sp>
    </p:spTree>
    <p:extLst>
      <p:ext uri="{BB962C8B-B14F-4D97-AF65-F5344CB8AC3E}">
        <p14:creationId xmlns:p14="http://schemas.microsoft.com/office/powerpoint/2010/main" val="381876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385</TotalTime>
  <Words>2495</Words>
  <Application>Microsoft Macintosh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Garamond</vt:lpstr>
      <vt:lpstr>Organic</vt:lpstr>
      <vt:lpstr> Studi Kasus Penanaman Modal di Indonesia “kepastian Hukum dalam Investasi pada PT Bilabong Indonesia v. CV Bali Balance”</vt:lpstr>
      <vt:lpstr>Kasus Posisi</vt:lpstr>
      <vt:lpstr>PowerPoint Presentation</vt:lpstr>
      <vt:lpstr>PowerPoint Presentation</vt:lpstr>
      <vt:lpstr>PowerPoint Presentation</vt:lpstr>
      <vt:lpstr>PowerPoint Presentation</vt:lpstr>
      <vt:lpstr>Fakta dari kasus tersebut :</vt:lpstr>
      <vt:lpstr>CV Bali Balance dalam gugatannya ke Pengadilan Negeri Denpasar mengajukan tuntutan/petitum yang pada pokoknya adalah sebagai berikut :</vt:lpstr>
      <vt:lpstr>PowerPoint Presentation</vt:lpstr>
      <vt:lpstr>Gugatan Billabong International Ltd. dan GSM (Operation), Pty. Ltd di Pengadilan Queensland</vt:lpstr>
      <vt:lpstr>PowerPoint Presentation</vt:lpstr>
      <vt:lpstr>Analisis Putusan Supreme Court of Queensland</vt:lpstr>
      <vt:lpstr>PowerPoint Presentation</vt:lpstr>
      <vt:lpstr>Terdapat 4 macam pilihan hukum yang dikenal dalam hukum perdata internasional, yaitu :</vt:lpstr>
      <vt:lpstr>PowerPoint Presentation</vt:lpstr>
      <vt:lpstr>PowerPoint Presentation</vt:lpstr>
      <vt:lpstr>PowerPoint Presentation</vt:lpstr>
      <vt:lpstr>CV Bali Balance Menggugat  Billabong International Ltd. dan GSM (Operations ) Pty. Ltd ke Pengadilan Tata Usaha Negara</vt:lpstr>
      <vt:lpstr>Analisis Putusan Mahkamah Agung</vt:lpstr>
      <vt:lpstr>   KONSEKUENSI PUTUSAN PENGADILAN TERHADAP IKLIM   PENANAMAN MODAL DI INDONESIA</vt:lpstr>
      <vt:lpstr>PowerPoint Presentation</vt:lpstr>
      <vt:lpstr>Kesimpulan  </vt:lpstr>
      <vt:lpstr>Terima Kasih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6 Studi Kasus Penanaman Modal</dc:title>
  <dc:creator>Chavyta</dc:creator>
  <cp:lastModifiedBy>Sepriyadi Adhan S</cp:lastModifiedBy>
  <cp:revision>33</cp:revision>
  <dcterms:created xsi:type="dcterms:W3CDTF">2022-04-22T14:06:04Z</dcterms:created>
  <dcterms:modified xsi:type="dcterms:W3CDTF">2022-06-08T13:13:35Z</dcterms:modified>
</cp:coreProperties>
</file>