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102475" cy="93884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D618D6A-D04B-42C9-B2B6-37A02CD6EEA1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46FB6D3-6E7F-4187-8BF4-1248E50B3B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F3178-CE0A-4804-97FA-FAFE5A5DCC86}" type="datetimeFigureOut">
              <a:rPr lang="id-ID" smtClean="0"/>
              <a:pPr/>
              <a:t>23/12/2018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E24B2-86FF-4566-A6CE-E1D5850011F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715436" cy="2071702"/>
          </a:xfrm>
        </p:spPr>
        <p:txBody>
          <a:bodyPr>
            <a:normAutofit/>
          </a:bodyPr>
          <a:lstStyle/>
          <a:p>
            <a:r>
              <a:rPr lang="id-ID" sz="5400" b="1" dirty="0" smtClean="0"/>
              <a:t>LAPORAN KEUANGAN SEKTOR PUBLIK</a:t>
            </a:r>
            <a:endParaRPr lang="id-ID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128962" cy="1752600"/>
          </a:xfrm>
        </p:spPr>
        <p:txBody>
          <a:bodyPr/>
          <a:lstStyle/>
          <a:p>
            <a:r>
              <a:rPr lang="id-ID" dirty="0" smtClean="0">
                <a:solidFill>
                  <a:schemeClr val="tx1"/>
                </a:solidFill>
              </a:rPr>
              <a:t>Oleh: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Dr. Pujiati, M.Pd.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643998" cy="1000132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Kebutuhan Informasi Pemakai Laporan Keuangan Pemerintah: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7554" y="1643050"/>
            <a:ext cx="5572164" cy="5000660"/>
          </a:xfrm>
        </p:spPr>
        <p:txBody>
          <a:bodyPr>
            <a:normAutofit fontScale="925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Mengetahui informasi harga, kualitas pelayanan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Mengetahui keberadaan dan penggunaan dana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Menghitung tingkat risiko, likuiiditas dan solvabilitas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Nelakukan fungsi pengawasan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Perencanaan dan pengendalian 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Informasi gaji dan kompensasi</a:t>
            </a:r>
          </a:p>
          <a:p>
            <a:pPr marL="514350" indent="-514350" algn="l">
              <a:buAutoNum type="arabicParenR"/>
            </a:pPr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857256"/>
          </a:xfrm>
          <a:solidFill>
            <a:srgbClr val="33CC33"/>
          </a:solidFill>
        </p:spPr>
        <p:txBody>
          <a:bodyPr>
            <a:noAutofit/>
          </a:bodyPr>
          <a:lstStyle/>
          <a:p>
            <a:r>
              <a:rPr lang="id-ID" sz="3200" b="1" dirty="0" smtClean="0"/>
              <a:t>E. PERBEDAAN LAPORAN KEUANGAN SEKTOR PUBLIK DENGAN SEKTOR SWASTA</a:t>
            </a:r>
            <a:endParaRPr lang="id-ID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440660"/>
          <a:ext cx="8715436" cy="498381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57718"/>
                <a:gridCol w="4357718"/>
              </a:tblGrid>
              <a:tr h="346794"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Perbedaan</a:t>
                      </a:r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46794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Laporan Departemen Pemerintah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Laporan Keuangan</a:t>
                      </a:r>
                      <a:r>
                        <a:rPr lang="id-ID" sz="1600" baseline="0" dirty="0" smtClean="0"/>
                        <a:t> Sektor Publik</a:t>
                      </a:r>
                      <a:endParaRPr lang="id-ID" sz="1600" b="1" dirty="0"/>
                    </a:p>
                  </a:txBody>
                  <a:tcPr/>
                </a:tc>
              </a:tr>
              <a:tr h="346794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Fokus Finansial dan Politik</a:t>
                      </a:r>
                      <a:endParaRPr lang="id-ID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Fokus Finansial</a:t>
                      </a:r>
                      <a:endParaRPr lang="id-ID" sz="1600" b="1" dirty="0"/>
                    </a:p>
                  </a:txBody>
                  <a:tcPr/>
                </a:tc>
              </a:tr>
              <a:tr h="296758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Kinerja diukur secara finansial dan nonfinansial</a:t>
                      </a:r>
                    </a:p>
                    <a:p>
                      <a:r>
                        <a:rPr lang="id-ID" sz="1600" dirty="0" smtClean="0"/>
                        <a:t>Pertanggungjawaban pada parlemen</a:t>
                      </a:r>
                      <a:r>
                        <a:rPr lang="id-ID" sz="1600" baseline="0" dirty="0" smtClean="0"/>
                        <a:t> dan masyarakat luas</a:t>
                      </a:r>
                    </a:p>
                    <a:p>
                      <a:endParaRPr lang="id-ID" sz="1600" baseline="0" dirty="0" smtClean="0"/>
                    </a:p>
                    <a:p>
                      <a:r>
                        <a:rPr lang="id-ID" sz="1600" baseline="0" dirty="0" smtClean="0"/>
                        <a:t>Berfokus pada bagian organisasi</a:t>
                      </a:r>
                    </a:p>
                    <a:p>
                      <a:r>
                        <a:rPr lang="id-ID" sz="1600" baseline="0" dirty="0" smtClean="0"/>
                        <a:t>Melihat kemasa depan secar detai</a:t>
                      </a:r>
                    </a:p>
                    <a:p>
                      <a:r>
                        <a:rPr lang="id-ID" sz="1600" baseline="0" dirty="0" smtClean="0"/>
                        <a:t>Aturan pelaporan ditentukan oleh departemen keuangan </a:t>
                      </a:r>
                    </a:p>
                    <a:p>
                      <a:r>
                        <a:rPr lang="id-ID" sz="1600" baseline="0" dirty="0" smtClean="0"/>
                        <a:t>Laporan keuangan diperiksa oleh</a:t>
                      </a:r>
                      <a:r>
                        <a:rPr lang="id-ID" sz="1600" i="1" baseline="0" dirty="0" smtClean="0"/>
                        <a:t> Treasury</a:t>
                      </a:r>
                    </a:p>
                    <a:p>
                      <a:endParaRPr lang="id-ID" sz="1600" baseline="0" dirty="0" smtClean="0"/>
                    </a:p>
                    <a:p>
                      <a:r>
                        <a:rPr lang="id-ID" sz="1600" i="1" baseline="0" dirty="0" smtClean="0"/>
                        <a:t>Cash accounting</a:t>
                      </a:r>
                      <a:endParaRPr lang="id-ID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Sebagian besar finansial diukur dengan finansial</a:t>
                      </a:r>
                    </a:p>
                    <a:p>
                      <a:r>
                        <a:rPr lang="id-ID" sz="1600" dirty="0" smtClean="0"/>
                        <a:t>Pertanggungjawaban pada pemegang saham dan kreditur</a:t>
                      </a:r>
                    </a:p>
                    <a:p>
                      <a:endParaRPr lang="id-ID" sz="1600" dirty="0" smtClean="0"/>
                    </a:p>
                    <a:p>
                      <a:r>
                        <a:rPr lang="id-ID" sz="1600" dirty="0" smtClean="0"/>
                        <a:t>Berfokus pada organisasi</a:t>
                      </a:r>
                      <a:r>
                        <a:rPr lang="id-ID" sz="1600" baseline="0" dirty="0" smtClean="0"/>
                        <a:t> secara keseluruhan</a:t>
                      </a:r>
                    </a:p>
                    <a:p>
                      <a:r>
                        <a:rPr lang="id-ID" sz="1600" baseline="0" dirty="0" smtClean="0"/>
                        <a:t>Tidak dapat melihat masa depan secara detail</a:t>
                      </a:r>
                    </a:p>
                    <a:p>
                      <a:r>
                        <a:rPr lang="id-ID" sz="1600" baseline="0" dirty="0" smtClean="0"/>
                        <a:t>Aruran pelaporan ditentukan undang-undang, standar akuntansi, pasar modal, praktik akuntansi, laporan keuangan oleh auditor</a:t>
                      </a:r>
                    </a:p>
                    <a:p>
                      <a:endParaRPr lang="id-ID" sz="1600" baseline="0" dirty="0" smtClean="0"/>
                    </a:p>
                    <a:p>
                      <a:r>
                        <a:rPr lang="id-ID" sz="1600" i="1" baseline="0" dirty="0" smtClean="0"/>
                        <a:t>Accrual accounting</a:t>
                      </a:r>
                    </a:p>
                    <a:p>
                      <a:endParaRPr lang="id-ID" sz="1600" dirty="0"/>
                    </a:p>
                  </a:txBody>
                  <a:tcPr/>
                </a:tc>
              </a:tr>
              <a:tr h="346794"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Persamaan </a:t>
                      </a:r>
                      <a:endParaRPr lang="id-ID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69537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Dokumen-dokumen sumber</a:t>
                      </a:r>
                    </a:p>
                    <a:p>
                      <a:r>
                        <a:rPr lang="id-ID" sz="1600" dirty="0" smtClean="0"/>
                        <a:t>Berperan sebagai hubungan masyarakat publik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Implikasi Negatif dari Laporan Keuangan Pemerintah yang Buruk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1670" y="2071678"/>
            <a:ext cx="6858048" cy="4572032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Menurunkan kepercayaan masyarakat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Investor takut menanam modal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Pemberi donor akan mengurangi/menghentikan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Kualitas putusan buruk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bg1"/>
                </a:solidFill>
              </a:rPr>
              <a:t>Laporan keuangan tidak mencerminkan kinerja aktual</a:t>
            </a:r>
          </a:p>
          <a:p>
            <a:pPr marL="514350" indent="-514350" algn="l">
              <a:buAutoNum type="arabicParenR"/>
            </a:pP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643998" cy="1470025"/>
          </a:xfrm>
        </p:spPr>
        <p:txBody>
          <a:bodyPr>
            <a:normAutofit/>
          </a:bodyPr>
          <a:lstStyle/>
          <a:p>
            <a:r>
              <a:rPr lang="id-ID" b="1" dirty="0" smtClean="0"/>
              <a:t>F. LUAS PENGUNGKAPAN </a:t>
            </a:r>
            <a:r>
              <a:rPr lang="id-ID" b="1" i="1" dirty="0" smtClean="0"/>
              <a:t>(DISCLOUSURE</a:t>
            </a:r>
            <a:r>
              <a:rPr lang="id-ID" b="1" dirty="0" smtClean="0"/>
              <a:t>) YANG DIPERLUKAN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8429684" cy="450059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Informasi tambahan yang disajikan: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Fokus pegukuran dan dasar untuk laporan keuangan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Kebijakan menghapus/menghentikan aktivitas pada laporan aktivitas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Kebijakan kapitalisasi dan menaksir umur ekonomi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Deskripsi jenis transaksi dan kebijakan alokasi biaya tak langsung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Kebijakan menentukan pendapatan operasi/nonoperasi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Pemerintah mengungkapkan lengkap catatan laporan keuangan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26" y="1428736"/>
            <a:ext cx="8786874" cy="3500462"/>
          </a:xfrm>
        </p:spPr>
        <p:txBody>
          <a:bodyPr>
            <a:normAutofit/>
          </a:bodyPr>
          <a:lstStyle/>
          <a:p>
            <a:endParaRPr lang="id-ID" dirty="0" smtClean="0">
              <a:solidFill>
                <a:schemeClr val="tx1"/>
              </a:solidFill>
            </a:endParaRPr>
          </a:p>
          <a:p>
            <a:r>
              <a:rPr lang="id-ID" dirty="0" smtClean="0">
                <a:solidFill>
                  <a:schemeClr val="tx1"/>
                </a:solidFill>
              </a:rPr>
              <a:t>Laporan keuangan publik memiliki batasan pertimbangan nonmoneter seperti pertimbangan sosial-politik Kemudian diaudit untuk menjamin telah dilakukan </a:t>
            </a:r>
            <a:r>
              <a:rPr lang="id-ID" i="1" dirty="0" smtClean="0">
                <a:solidFill>
                  <a:schemeClr val="tx1"/>
                </a:solidFill>
              </a:rPr>
              <a:t>true and fair presentation</a:t>
            </a:r>
            <a:endParaRPr lang="id-ID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643998" cy="1470025"/>
          </a:xfrm>
        </p:spPr>
        <p:txBody>
          <a:bodyPr>
            <a:normAutofit/>
          </a:bodyPr>
          <a:lstStyle/>
          <a:p>
            <a:r>
              <a:rPr lang="id-ID" b="1" dirty="0" smtClean="0"/>
              <a:t>A. TUJUAN DAN FUNGSI LAPORAN KEUANGAN SEKTOR PUBLIK 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571744"/>
            <a:ext cx="8572560" cy="4000528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Kepatuhan dan pengelolaan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Akuntabilitas dan pelaporan retrospektif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Perencanaan dan informasi otorisasi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Kelangsungan organisasi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Hubungan masyarakat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Sumber fakta dan gambaran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572560" cy="142876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Tujuan Umum Akuntansi Dan Laporan Keuangan bagi Organisasi Pemerintah:</a:t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2285992"/>
            <a:ext cx="8358246" cy="4214842"/>
          </a:xfrm>
        </p:spPr>
        <p:txBody>
          <a:bodyPr>
            <a:normAutofit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Memberikan informasi yang digunakan dalam membuat keputusan ekonomi, sosial dan politik sebagai bukti pertanggungjawaban dan pengelolaan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2)	Memberikan informasi yang digunakan untuk mengevaluasi kinerja manajerial dan organisasional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8858312" cy="1000131"/>
          </a:xfrm>
        </p:spPr>
        <p:txBody>
          <a:bodyPr>
            <a:noAutofit/>
          </a:bodyPr>
          <a:lstStyle/>
          <a:p>
            <a:r>
              <a:rPr lang="id-ID" sz="2400" b="1" dirty="0" smtClean="0"/>
              <a:t/>
            </a:r>
            <a:br>
              <a:rPr lang="id-ID" sz="2400" b="1" dirty="0" smtClean="0"/>
            </a:br>
            <a:r>
              <a:rPr lang="id-ID" sz="2400" b="1" dirty="0" smtClean="0"/>
              <a:t>Tujuan Rinci </a:t>
            </a:r>
            <a:br>
              <a:rPr lang="id-ID" sz="2400" b="1" dirty="0" smtClean="0"/>
            </a:br>
            <a:r>
              <a:rPr lang="id-ID" sz="2400" b="1" dirty="0" smtClean="0"/>
              <a:t>Akuntansi Dan Laporan Keuangan bagi Organisasi Pemerintah Memberi Informasi Keuangan Untuk :</a:t>
            </a:r>
            <a:br>
              <a:rPr lang="id-ID" sz="2400" b="1" dirty="0" smtClean="0"/>
            </a:br>
            <a:r>
              <a:rPr lang="id-ID" sz="2400" b="1" dirty="0" smtClean="0"/>
              <a:t> </a:t>
            </a:r>
            <a:endParaRPr lang="id-ID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786874" cy="5072098"/>
          </a:xfrm>
          <a:solidFill>
            <a:srgbClr val="92D050"/>
          </a:solidFill>
        </p:spPr>
        <p:txBody>
          <a:bodyPr>
            <a:normAutofit fontScale="62500" lnSpcReduction="2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Menentukan dan memprediksi aliran kas, saldo neraca, dan kebutuhan sumber daya finansial jangka pendek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2)	Menentukan dan mempredikasi kondisi ekonomi dan perubahannya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3)	Memonitor kinerja, kesesuaianya dengan perundanngan, kontrak dan syarat lain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4)	Perencanaan  dan pengangaran, serta prediksi pengaruh  akuisisi dan alokasi sumber daya</a:t>
            </a:r>
          </a:p>
          <a:p>
            <a:pPr marL="514350" indent="-514350"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5)	Evaluasi kinerja manajerial dan organisasional:</a:t>
            </a: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	a) menentukan biaya program, fungsi dan aktivitas, </a:t>
            </a: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	b) mengevaluasi tingkat ekonomi dan efisiensi operasi,   program, aktivitas dan fungsi unit</a:t>
            </a: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	c) evaluasi hasil</a:t>
            </a:r>
          </a:p>
          <a:p>
            <a:pPr marL="514350" indent="-514350" algn="l"/>
            <a:r>
              <a:rPr lang="id-ID" dirty="0" smtClean="0">
                <a:solidFill>
                  <a:schemeClr val="tx1"/>
                </a:solidFill>
              </a:rPr>
              <a:t>	d) evaluasi tingkat pemerataan dan keadilan</a:t>
            </a:r>
          </a:p>
          <a:p>
            <a:pPr marL="514350" indent="-514350" algn="l">
              <a:buAutoNum type="arabicParenR"/>
            </a:pP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786842" cy="1470025"/>
          </a:xfrm>
        </p:spPr>
        <p:txBody>
          <a:bodyPr/>
          <a:lstStyle/>
          <a:p>
            <a:r>
              <a:rPr lang="id-ID" b="1" dirty="0" smtClean="0"/>
              <a:t>B. TUJUAN LAPORAN KEUANGAN MENURUT SFAC NO. 4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071678"/>
            <a:ext cx="8715436" cy="4572032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Bermanfaat bagi penyusunan keputusan yang rasional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Untuk menilai pelayanan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Menilai kinerja manajer keuangan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Memberi informasi tenang sumber daya ekonomi, kewajiban dan kekayaan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Informasi kinerja selama satu periode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Informasi bagaimana memperoleh dan membelanjakan kas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Memberi penjelasan dan interpretasi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1"/>
            <a:ext cx="8572560" cy="1143008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C. PEMAKAI LAPORAN KEUANGAN SEKTOR PUBLIK DAN KEPENTINGANNYA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701126" cy="4214842"/>
          </a:xfrm>
        </p:spPr>
        <p:txBody>
          <a:bodyPr/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Pemakai informasi menurut Anhony: lembga pemerintah, investor dan kreditor, pemberi sumber daya, badan pengawas, konstituen.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Pemakai informasi menurut SerikatDagang Sektor Publik: masyarakay, legislatif dan badan pengawas, 	    investor dan kriditor</a:t>
            </a:r>
          </a:p>
          <a:p>
            <a:pPr algn="l"/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01154" cy="42862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id-ID" sz="2400" b="1" dirty="0" smtClean="0"/>
              <a:t>Bagan Potensial Laporan Keuangan dan Keterkaitannya</a:t>
            </a:r>
            <a:endParaRPr lang="id-ID" sz="2400" b="1" dirty="0"/>
          </a:p>
        </p:txBody>
      </p:sp>
      <p:sp>
        <p:nvSpPr>
          <p:cNvPr id="4" name="Oval 3"/>
          <p:cNvSpPr/>
          <p:nvPr/>
        </p:nvSpPr>
        <p:spPr>
          <a:xfrm>
            <a:off x="2571736" y="1000108"/>
            <a:ext cx="1500198" cy="71438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dirty="0" smtClean="0">
                <a:solidFill>
                  <a:schemeClr val="tx1"/>
                </a:solidFill>
              </a:rPr>
              <a:t>Pembayar pajak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143240" y="1571612"/>
            <a:ext cx="1357322" cy="71438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Pemilih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71802" y="4857760"/>
            <a:ext cx="1785950" cy="71438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Pelaksanaan pemerintah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857620" y="1071546"/>
            <a:ext cx="1500198" cy="785818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1"/>
                </a:solidFill>
              </a:rPr>
              <a:t>Pengguna jasa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9322" y="1000108"/>
            <a:ext cx="1357322" cy="5715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Pemerintah di atasnya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1500174"/>
            <a:ext cx="135732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Memilih dan memberikan arah kebijakan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2571744"/>
            <a:ext cx="1357322" cy="50006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Lembaga pengawasan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1604" y="2643182"/>
            <a:ext cx="1357322" cy="42862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Dewan legislatif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28860" y="3929066"/>
            <a:ext cx="3143272" cy="57150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dirty="0" smtClean="0">
                <a:solidFill>
                  <a:schemeClr val="tx1"/>
                </a:solidFill>
              </a:rPr>
              <a:t>Pimpinan 		Menunjuk</a:t>
            </a:r>
          </a:p>
          <a:p>
            <a:r>
              <a:rPr lang="id-ID" sz="1400" dirty="0" smtClean="0">
                <a:solidFill>
                  <a:schemeClr val="tx1"/>
                </a:solidFill>
              </a:rPr>
              <a:t>Eksekutif				           Administrasi 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72198" y="6143644"/>
            <a:ext cx="1357322" cy="50006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Pemasok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3240" y="6143644"/>
            <a:ext cx="1357322" cy="50006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Karyawan/</a:t>
            </a:r>
          </a:p>
          <a:p>
            <a:pPr algn="ctr"/>
            <a:r>
              <a:rPr lang="id-ID" dirty="0" smtClean="0">
                <a:solidFill>
                  <a:schemeClr val="tx1"/>
                </a:solidFill>
              </a:rPr>
              <a:t>pegawai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7158" y="6143644"/>
            <a:ext cx="1357322" cy="50006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</a:rPr>
              <a:t>Investor dan kreditor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00628" y="2071678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         Menunjuk 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7554" y="2500306"/>
            <a:ext cx="100013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         </a:t>
            </a:r>
            <a:r>
              <a:rPr lang="id-ID" sz="1200" dirty="0" smtClean="0">
                <a:solidFill>
                  <a:schemeClr val="tx1"/>
                </a:solidFill>
              </a:rPr>
              <a:t>Menunjuk</a:t>
            </a:r>
            <a:r>
              <a:rPr lang="id-ID" sz="1400" dirty="0" smtClean="0">
                <a:solidFill>
                  <a:schemeClr val="tx1"/>
                </a:solidFill>
              </a:rPr>
              <a:t> 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5852" y="3429000"/>
            <a:ext cx="107157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 smtClean="0">
                <a:solidFill>
                  <a:schemeClr val="tx1"/>
                </a:solidFill>
              </a:rPr>
              <a:t>Pengesahan, penetapan, kebijakan dan pengawasan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86116" y="3143248"/>
            <a:ext cx="1071570" cy="55245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 smtClean="0">
                <a:solidFill>
                  <a:schemeClr val="tx1"/>
                </a:solidFill>
              </a:rPr>
              <a:t>Pengajuan anggaran dan kebijakan</a:t>
            </a:r>
          </a:p>
          <a:p>
            <a:endParaRPr lang="id-ID" sz="1200" dirty="0" smtClean="0">
              <a:solidFill>
                <a:schemeClr val="tx1"/>
              </a:solidFill>
            </a:endParaRPr>
          </a:p>
          <a:p>
            <a:r>
              <a:rPr lang="id-ID" sz="1200" dirty="0" smtClean="0">
                <a:solidFill>
                  <a:schemeClr val="tx1"/>
                </a:solidFill>
              </a:rPr>
              <a:t>Manajemen 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57686" y="3214686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     pengawasan  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00232" y="4572008"/>
            <a:ext cx="1285884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         implementasi kebijakan</a:t>
            </a:r>
            <a:endParaRPr lang="id-ID" sz="12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14348" y="1214422"/>
            <a:ext cx="192882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-1249403" y="3178967"/>
            <a:ext cx="392829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323027" y="2108191"/>
            <a:ext cx="149781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142860" y="3214670"/>
            <a:ext cx="2143140" cy="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71538" y="2857496"/>
            <a:ext cx="50006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894133" y="3463925"/>
            <a:ext cx="927900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500694" y="2071678"/>
            <a:ext cx="100013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72066" y="1785926"/>
            <a:ext cx="18573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4348" y="5143512"/>
            <a:ext cx="2357454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71538" y="1357298"/>
            <a:ext cx="150019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14414" y="2143116"/>
            <a:ext cx="207170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214414" y="2714620"/>
            <a:ext cx="35722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214414" y="4286256"/>
            <a:ext cx="114304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" idx="3"/>
          </p:cNvCxnSpPr>
          <p:nvPr/>
        </p:nvCxnSpPr>
        <p:spPr>
          <a:xfrm>
            <a:off x="2928926" y="2857496"/>
            <a:ext cx="171451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2928926" y="3000372"/>
            <a:ext cx="142876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2070876" y="3500438"/>
            <a:ext cx="85805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>
            <a:off x="5000628" y="3500438"/>
            <a:ext cx="858050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3215472" y="4071942"/>
            <a:ext cx="570710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5251058" y="3464322"/>
            <a:ext cx="335758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500562" y="4929198"/>
            <a:ext cx="200026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286380" y="1643050"/>
            <a:ext cx="121444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4858149" y="3285727"/>
            <a:ext cx="3286148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4857752" y="5143512"/>
            <a:ext cx="207170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5643967" y="3285727"/>
            <a:ext cx="4000528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0800000">
            <a:off x="1357290" y="5429264"/>
            <a:ext cx="185897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V="1">
            <a:off x="607194" y="5679295"/>
            <a:ext cx="785819" cy="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286644" y="1285860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0800000">
            <a:off x="4786314" y="5286388"/>
            <a:ext cx="285752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1000100" y="5286388"/>
            <a:ext cx="207170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>
            <a:off x="3786976" y="4714090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rot="5400000">
            <a:off x="1035819" y="5750735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5400000" flipH="1" flipV="1">
            <a:off x="3500430" y="5857892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rot="5400000">
            <a:off x="5786446" y="5786454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rot="5400000">
            <a:off x="4107653" y="5822173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4429124" y="5500702"/>
            <a:ext cx="164307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rot="5400000" flipH="1" flipV="1">
            <a:off x="6357950" y="5786454"/>
            <a:ext cx="71438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10800000">
            <a:off x="4786314" y="5429264"/>
            <a:ext cx="192882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6786578" y="5715016"/>
            <a:ext cx="135732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Barang dan jasa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857752" y="6000768"/>
            <a:ext cx="113348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 Pembayaran 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500562" y="5643578"/>
            <a:ext cx="1052522" cy="1952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400" dirty="0" smtClean="0">
                <a:solidFill>
                  <a:schemeClr val="tx1"/>
                </a:solidFill>
              </a:rPr>
              <a:t>kompensasi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2571736" y="5857892"/>
            <a:ext cx="1152532" cy="20479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 Tenaga kerja 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428728" y="5500702"/>
            <a:ext cx="135732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Bunga dan pokok pinjaman 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0" y="5214950"/>
            <a:ext cx="92866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>
                <a:solidFill>
                  <a:schemeClr val="tx1"/>
                </a:solidFill>
              </a:rPr>
              <a:t>Memberidana 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85786" y="4857760"/>
            <a:ext cx="135732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Penerimaan pajak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786314" y="5000636"/>
            <a:ext cx="1214446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Barang dan jasa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572000" y="4714884"/>
            <a:ext cx="928694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Pendapatan jasa</a:t>
            </a:r>
            <a:endParaRPr lang="id-ID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1470025"/>
          </a:xfrm>
        </p:spPr>
        <p:txBody>
          <a:bodyPr/>
          <a:lstStyle/>
          <a:p>
            <a:r>
              <a:rPr lang="id-ID" b="1" dirty="0" smtClean="0"/>
              <a:t>D. HAK DAN KEBUTUHAN PEMAKAI LAPORAN KEUANGAN 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285992"/>
            <a:ext cx="8629688" cy="4286280"/>
          </a:xfrm>
        </p:spPr>
        <p:txBody>
          <a:bodyPr/>
          <a:lstStyle/>
          <a:p>
            <a:pPr algn="l"/>
            <a:r>
              <a:rPr lang="id-ID" dirty="0" smtClean="0">
                <a:solidFill>
                  <a:schemeClr val="tx1"/>
                </a:solidFill>
              </a:rPr>
              <a:t>Hak publik pada pemerintah: 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Hak untuk mengetahui (</a:t>
            </a:r>
            <a:r>
              <a:rPr lang="id-ID" i="1" dirty="0" smtClean="0">
                <a:solidFill>
                  <a:schemeClr val="tx1"/>
                </a:solidFill>
              </a:rPr>
              <a:t>right to know)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Hak untuk memberi informasi </a:t>
            </a:r>
            <a:r>
              <a:rPr lang="id-ID" i="1" dirty="0" smtClean="0">
                <a:solidFill>
                  <a:schemeClr val="tx1"/>
                </a:solidFill>
              </a:rPr>
              <a:t>(right to be informed)</a:t>
            </a:r>
          </a:p>
          <a:p>
            <a:pPr marL="514350" indent="-514350" algn="l">
              <a:buAutoNum type="arabicParenR"/>
            </a:pPr>
            <a:r>
              <a:rPr lang="id-ID" dirty="0" smtClean="0">
                <a:solidFill>
                  <a:schemeClr val="tx1"/>
                </a:solidFill>
              </a:rPr>
              <a:t>Hak untuk didengar aspirasinya </a:t>
            </a:r>
            <a:r>
              <a:rPr lang="id-ID" i="1" dirty="0" smtClean="0">
                <a:solidFill>
                  <a:schemeClr val="tx1"/>
                </a:solidFill>
              </a:rPr>
              <a:t>(right to be heard and to be listened to)</a:t>
            </a:r>
            <a:endParaRPr lang="id-ID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535</Words>
  <Application>Microsoft Office PowerPoint</Application>
  <PresentationFormat>On-screen Show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LAPORAN KEUANGAN SEKTOR PUBLIK</vt:lpstr>
      <vt:lpstr>Slide 2</vt:lpstr>
      <vt:lpstr>A. TUJUAN DAN FUNGSI LAPORAN KEUANGAN SEKTOR PUBLIK </vt:lpstr>
      <vt:lpstr> Tujuan Umum Akuntansi Dan Laporan Keuangan bagi Organisasi Pemerintah: </vt:lpstr>
      <vt:lpstr> Tujuan Rinci  Akuntansi Dan Laporan Keuangan bagi Organisasi Pemerintah Memberi Informasi Keuangan Untuk :  </vt:lpstr>
      <vt:lpstr>B. TUJUAN LAPORAN KEUANGAN MENURUT SFAC NO. 4</vt:lpstr>
      <vt:lpstr>C. PEMAKAI LAPORAN KEUANGAN SEKTOR PUBLIK DAN KEPENTINGANNYA</vt:lpstr>
      <vt:lpstr>Bagan Potensial Laporan Keuangan dan Keterkaitannya</vt:lpstr>
      <vt:lpstr>D. HAK DAN KEBUTUHAN PEMAKAI LAPORAN KEUANGAN </vt:lpstr>
      <vt:lpstr>Kebutuhan Informasi Pemakai Laporan Keuangan Pemerintah:</vt:lpstr>
      <vt:lpstr>E. PERBEDAAN LAPORAN KEUANGAN SEKTOR PUBLIK DENGAN SEKTOR SWASTA</vt:lpstr>
      <vt:lpstr>Implikasi Negatif dari Laporan Keuangan Pemerintah yang Buruk</vt:lpstr>
      <vt:lpstr>F. LUAS PENGUNGKAPAN (DISCLOUSURE) YANG DIPERLUKAN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LAPORAN KEUANGAN SEKTOR PUBLIK</dc:title>
  <dc:creator>User</dc:creator>
  <cp:lastModifiedBy>User</cp:lastModifiedBy>
  <cp:revision>68</cp:revision>
  <dcterms:created xsi:type="dcterms:W3CDTF">2015-04-03T16:38:50Z</dcterms:created>
  <dcterms:modified xsi:type="dcterms:W3CDTF">2018-12-23T14:43:09Z</dcterms:modified>
</cp:coreProperties>
</file>