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7" r:id="rId2"/>
  </p:sldMasterIdLst>
  <p:notesMasterIdLst>
    <p:notesMasterId r:id="rId19"/>
  </p:notesMasterIdLst>
  <p:sldIdLst>
    <p:sldId id="287" r:id="rId3"/>
    <p:sldId id="299" r:id="rId4"/>
    <p:sldId id="300" r:id="rId5"/>
    <p:sldId id="294" r:id="rId6"/>
    <p:sldId id="295" r:id="rId7"/>
    <p:sldId id="296" r:id="rId8"/>
    <p:sldId id="297" r:id="rId9"/>
    <p:sldId id="298" r:id="rId10"/>
    <p:sldId id="264" r:id="rId11"/>
    <p:sldId id="301" r:id="rId12"/>
    <p:sldId id="302" r:id="rId13"/>
    <p:sldId id="303" r:id="rId14"/>
    <p:sldId id="304" r:id="rId15"/>
    <p:sldId id="305" r:id="rId16"/>
    <p:sldId id="283" r:id="rId17"/>
    <p:sldId id="29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DBF0B-823A-4D9B-81BB-5B6D978A8D17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114BD-2F20-4AD0-B462-A50A3042A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3D6B29-C02B-4BA2-8175-975D1CB9D00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E1B0AE-3AA9-4F50-94E5-850E04147CA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crosoft\Documents\GAMBAR 1\Green_Earth_Bubbl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800" y="0"/>
            <a:ext cx="8458200" cy="5638800"/>
          </a:xfrm>
        </p:spPr>
        <p:txBody>
          <a:bodyPr/>
          <a:lstStyle/>
          <a:p>
            <a:endParaRPr lang="en-US" sz="6000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 Black" pitchFamily="34" charset="0"/>
            </a:endParaRPr>
          </a:p>
          <a:p>
            <a:r>
              <a:rPr lang="en-US" sz="6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KULIAH PIH</a:t>
            </a:r>
          </a:p>
          <a:p>
            <a:r>
              <a:rPr lang="en-US" sz="6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KE 2</a:t>
            </a:r>
            <a:br>
              <a:rPr lang="en-US" sz="6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219200"/>
          </a:xfrm>
        </p:spPr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Segi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eksistensi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atau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waktu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696200" cy="4906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Dibedakan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antara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ius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constituendum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dan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ius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constitutum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 </a:t>
            </a:r>
          </a:p>
          <a:p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Ius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constituendum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adalah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kaidah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hukum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yang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dicita-citakan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 </a:t>
            </a:r>
          </a:p>
          <a:p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Ius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constitutum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atau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hukum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positif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adalah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kaidah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hukum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yang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berlaku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pada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masa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kini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dan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tempat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tertentu</a:t>
            </a:r>
            <a:endParaRPr lang="en-US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endParaRPr lang="id-ID" sz="40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Public\Pictures\Sample Pictures\Des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1447800" cy="548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</a:rPr>
              <a:t>Segi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wilayah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berlaku</a:t>
            </a:r>
            <a:endParaRPr lang="id-ID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66800"/>
            <a:ext cx="7467600" cy="5791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500" b="1" dirty="0" err="1" smtClean="0">
                <a:solidFill>
                  <a:srgbClr val="C00000"/>
                </a:solidFill>
              </a:rPr>
              <a:t>Dibedakan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antara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hukum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alam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dan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hukum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positif</a:t>
            </a:r>
            <a:r>
              <a:rPr lang="en-US" sz="35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3500" b="1" dirty="0" err="1" smtClean="0">
                <a:solidFill>
                  <a:srgbClr val="C00000"/>
                </a:solidFill>
              </a:rPr>
              <a:t>Hukum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alam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adalah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hukumyang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bersifat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abadi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dan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berlaku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diseluruh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dunia</a:t>
            </a:r>
            <a:r>
              <a:rPr lang="en-US" sz="3500" b="1" dirty="0" smtClean="0">
                <a:solidFill>
                  <a:srgbClr val="C00000"/>
                </a:solidFill>
              </a:rPr>
              <a:t> yang </a:t>
            </a:r>
            <a:r>
              <a:rPr lang="en-US" sz="3500" b="1" dirty="0" err="1" smtClean="0">
                <a:solidFill>
                  <a:srgbClr val="C00000"/>
                </a:solidFill>
              </a:rPr>
              <a:t>timbul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dari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alam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dan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tidak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dibuat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oleh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manusia</a:t>
            </a:r>
            <a:r>
              <a:rPr lang="en-US" sz="35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3500" b="1" dirty="0" err="1" smtClean="0">
                <a:solidFill>
                  <a:srgbClr val="C00000"/>
                </a:solidFill>
              </a:rPr>
              <a:t>Hukum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positif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adalah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kaidah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hukum</a:t>
            </a:r>
            <a:r>
              <a:rPr lang="en-US" sz="3500" b="1" dirty="0" smtClean="0">
                <a:solidFill>
                  <a:srgbClr val="C00000"/>
                </a:solidFill>
              </a:rPr>
              <a:t> yang </a:t>
            </a:r>
            <a:r>
              <a:rPr lang="en-US" sz="3500" b="1" dirty="0" err="1" smtClean="0">
                <a:solidFill>
                  <a:srgbClr val="C00000"/>
                </a:solidFill>
              </a:rPr>
              <a:t>berlaku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pada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masa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kini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dan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tempat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tertentu</a:t>
            </a:r>
            <a:endParaRPr lang="en-US" sz="35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microsoft\Documents\WALLPAPER LANDSCAPE\BeautifulLandscapePhotographyByAndrisEglitis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1676399" cy="48767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10668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Segi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sifat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kaku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dan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fleksibel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77724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C00000"/>
                </a:solidFill>
              </a:rPr>
              <a:t>Dibedakan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antara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hukum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imperatif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dan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hukum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fakultatif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r>
              <a:rPr lang="en-US" sz="3200" b="1" dirty="0" err="1" smtClean="0">
                <a:solidFill>
                  <a:srgbClr val="C00000"/>
                </a:solidFill>
              </a:rPr>
              <a:t>Hukum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imperatif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adalah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kaidah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hukum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memaksa</a:t>
            </a:r>
            <a:r>
              <a:rPr lang="en-US" sz="3200" b="1" dirty="0" smtClean="0">
                <a:solidFill>
                  <a:srgbClr val="C00000"/>
                </a:solidFill>
              </a:rPr>
              <a:t> yang </a:t>
            </a:r>
            <a:r>
              <a:rPr lang="en-US" sz="3200" b="1" dirty="0" err="1" smtClean="0">
                <a:solidFill>
                  <a:srgbClr val="C00000"/>
                </a:solidFill>
              </a:rPr>
              <a:t>secara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apriori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harus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ditaati</a:t>
            </a:r>
            <a:r>
              <a:rPr lang="en-US" sz="32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3200" b="1" dirty="0" err="1" smtClean="0">
                <a:solidFill>
                  <a:srgbClr val="C00000"/>
                </a:solidFill>
              </a:rPr>
              <a:t>Hukum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fakultatif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adalah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kaidah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hukum</a:t>
            </a:r>
            <a:r>
              <a:rPr lang="en-US" sz="3200" b="1" dirty="0" smtClean="0">
                <a:solidFill>
                  <a:srgbClr val="C00000"/>
                </a:solidFill>
              </a:rPr>
              <a:t> yang </a:t>
            </a:r>
            <a:r>
              <a:rPr lang="en-US" sz="3200" b="1" dirty="0" err="1" smtClean="0">
                <a:solidFill>
                  <a:srgbClr val="C00000"/>
                </a:solidFill>
              </a:rPr>
              <a:t>tidak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apriori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mengikat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atau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tidak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wajib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dipatuhi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sehingga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ada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kebebasan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dalam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membentuk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hukum</a:t>
            </a:r>
            <a:r>
              <a:rPr lang="en-US" sz="3200" b="1" dirty="0" smtClean="0">
                <a:solidFill>
                  <a:srgbClr val="C00000"/>
                </a:solidFill>
              </a:rPr>
              <a:t> yang </a:t>
            </a:r>
            <a:r>
              <a:rPr lang="en-US" sz="3200" b="1" dirty="0" err="1" smtClean="0">
                <a:solidFill>
                  <a:srgbClr val="C00000"/>
                </a:solidFill>
              </a:rPr>
              <a:t>sebanding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antar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pihak</a:t>
            </a:r>
            <a:r>
              <a:rPr lang="en-US" sz="3200" b="1" dirty="0" smtClean="0">
                <a:solidFill>
                  <a:srgbClr val="C00000"/>
                </a:solidFill>
              </a:rPr>
              <a:t>.</a:t>
            </a:r>
          </a:p>
          <a:p>
            <a:endParaRPr lang="id-ID" sz="32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microsoft\Documents\GAMBAR 1\19260-AD_Silent_Lagoon___Animated_Desktop_Wallpaper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143000"/>
            <a:ext cx="1676400" cy="571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2514600" cy="1143000"/>
          </a:xfrm>
        </p:spPr>
        <p:txBody>
          <a:bodyPr/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Segi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7772400" cy="5105400"/>
          </a:xfrm>
        </p:spPr>
        <p:txBody>
          <a:bodyPr>
            <a:noAutofit/>
          </a:bodyPr>
          <a:lstStyle/>
          <a:p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Segi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isi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dibedakan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antara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hukum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substantif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dan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ajektif</a:t>
            </a:r>
            <a:endParaRPr lang="en-US" sz="3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Hukum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substantif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adalah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kaidah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hukum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yang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mengatur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kepentingan-kepentingan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dan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hubungan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subyek-subyek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hukum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Hukum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ajektif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adalah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kaidah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yang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memberikan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pedoman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untuk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menegakkan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dan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mempertahankan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hukum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substantif</a:t>
            </a:r>
            <a:endParaRPr lang="en-US" sz="3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id-ID" sz="3200" dirty="0"/>
          </a:p>
        </p:txBody>
      </p:sp>
      <p:pic>
        <p:nvPicPr>
          <p:cNvPr id="4" name="Picture 2" descr="C:\Users\Public\Pictures\Sample Pictures\Ko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209800"/>
            <a:ext cx="1447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</a:rPr>
              <a:t>Segi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Bentuk</a:t>
            </a:r>
            <a:r>
              <a:rPr lang="en-US" sz="4400" b="1" dirty="0" smtClean="0">
                <a:solidFill>
                  <a:srgbClr val="FF0000"/>
                </a:solidFill>
              </a:rPr>
              <a:t/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en-US" sz="4400" b="1" dirty="0" err="1" smtClean="0">
                <a:solidFill>
                  <a:srgbClr val="FF0000"/>
                </a:solidFill>
              </a:rPr>
              <a:t>di</a:t>
            </a:r>
            <a:r>
              <a:rPr lang="en-US" sz="3200" b="1" dirty="0" err="1" smtClean="0">
                <a:solidFill>
                  <a:srgbClr val="FF0000"/>
                </a:solidFill>
              </a:rPr>
              <a:t>bedakan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antara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hukum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tidak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tertulis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tercatat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hukum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tertulis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err="1" smtClean="0">
                <a:solidFill>
                  <a:srgbClr val="FF0000"/>
                </a:solidFill>
              </a:rPr>
              <a:t>Hukum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tidak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tertulis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adalah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kaidah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hukum</a:t>
            </a:r>
            <a:r>
              <a:rPr lang="en-US" sz="3200" b="1" dirty="0" smtClean="0">
                <a:solidFill>
                  <a:srgbClr val="FF0000"/>
                </a:solidFill>
              </a:rPr>
              <a:t> yang </a:t>
            </a:r>
            <a:r>
              <a:rPr lang="en-US" sz="3200" b="1" dirty="0" err="1" smtClean="0">
                <a:solidFill>
                  <a:srgbClr val="FF0000"/>
                </a:solidFill>
              </a:rPr>
              <a:t>tidak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dalam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bentuk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tertulis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tetapi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hidup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dalam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pergaulan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masyarakat</a:t>
            </a:r>
            <a:r>
              <a:rPr lang="en-US" sz="3200" b="1" dirty="0" smtClean="0">
                <a:solidFill>
                  <a:srgbClr val="FF0000"/>
                </a:solidFill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</a:rPr>
              <a:t>hukum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adat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err="1" smtClean="0">
                <a:solidFill>
                  <a:srgbClr val="FF0000"/>
                </a:solidFill>
              </a:rPr>
              <a:t>hukum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tertulis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adalah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kaidah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hukum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dalam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bentuk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tertulis</a:t>
            </a:r>
            <a:r>
              <a:rPr lang="en-US" sz="3200" b="1" dirty="0" smtClean="0">
                <a:solidFill>
                  <a:srgbClr val="FF0000"/>
                </a:solidFill>
              </a:rPr>
              <a:t> yang </a:t>
            </a:r>
            <a:r>
              <a:rPr lang="en-US" sz="3200" b="1" dirty="0" err="1" smtClean="0">
                <a:solidFill>
                  <a:srgbClr val="FF0000"/>
                </a:solidFill>
              </a:rPr>
              <a:t>dibuat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oleh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negara</a:t>
            </a:r>
            <a:r>
              <a:rPr lang="en-US" sz="3200" b="1" dirty="0" smtClean="0">
                <a:solidFill>
                  <a:srgbClr val="FF0000"/>
                </a:solidFill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</a:rPr>
              <a:t>undang-undang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traktat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id-ID" sz="3200" dirty="0"/>
          </a:p>
        </p:txBody>
      </p:sp>
      <p:pic>
        <p:nvPicPr>
          <p:cNvPr id="4" name="Picture 2" descr="C:\Users\Public\Pictures\Sample Pictures\Pengu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8862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3975" y="4349750"/>
            <a:ext cx="274002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WordArt 3"/>
          <p:cNvSpPr>
            <a:spLocks noChangeArrowheads="1" noChangeShapeType="1" noTextEdit="1"/>
          </p:cNvSpPr>
          <p:nvPr/>
        </p:nvSpPr>
        <p:spPr bwMode="auto">
          <a:xfrm>
            <a:off x="2051050" y="1916113"/>
            <a:ext cx="5184775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6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Terimakasih</a:t>
            </a:r>
            <a:r>
              <a:rPr lang="en-US" sz="6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...!</a:t>
            </a:r>
          </a:p>
        </p:txBody>
      </p:sp>
      <p:pic>
        <p:nvPicPr>
          <p:cNvPr id="31748" name="Picture 4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481513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33375"/>
            <a:ext cx="14652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2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7029450"/>
            <a:ext cx="1692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524000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chemeClr val="accent3">
                    <a:lumMod val="50000"/>
                  </a:schemeClr>
                </a:solidFill>
              </a:rPr>
              <a:t>soal</a:t>
            </a:r>
            <a:endParaRPr lang="en-US" sz="7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153400" cy="4343400"/>
          </a:xfrm>
        </p:spPr>
        <p:txBody>
          <a:bodyPr>
            <a:noAutofit/>
          </a:bodyPr>
          <a:lstStyle/>
          <a:p>
            <a:pPr marL="514350" indent="-514350" algn="l"/>
            <a:r>
              <a:rPr lang="en-US" sz="5400" b="1" dirty="0" err="1" smtClean="0">
                <a:solidFill>
                  <a:srgbClr val="7030A0"/>
                </a:solidFill>
              </a:rPr>
              <a:t>Buatkan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tabel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aneka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cara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pembedaan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hukum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dan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jelaskan</a:t>
            </a:r>
            <a:r>
              <a:rPr lang="en-US" sz="5400" b="1" dirty="0" smtClean="0">
                <a:solidFill>
                  <a:srgbClr val="7030A0"/>
                </a:solidFill>
              </a:rPr>
              <a:t>!</a:t>
            </a:r>
          </a:p>
          <a:p>
            <a:pPr marL="514350" indent="-514350" algn="l"/>
            <a:endParaRPr lang="en-US" sz="4000" b="1" dirty="0">
              <a:solidFill>
                <a:srgbClr val="7030A0"/>
              </a:solidFill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6629400" y="2743200"/>
          <a:ext cx="1493837" cy="3609975"/>
        </p:xfrm>
        <a:graphic>
          <a:graphicData uri="http://schemas.openxmlformats.org/presentationml/2006/ole">
            <p:oleObj spid="_x0000_s32770" name="Clip" r:id="rId3" imgW="1160280" imgH="1783800" progId="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KERAGAMAN ARTI DAN CARA PEMBEDAAN HUKUM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391400" cy="4525963"/>
          </a:xfrm>
        </p:spPr>
        <p:txBody>
          <a:bodyPr>
            <a:normAutofit fontScale="92500"/>
          </a:bodyPr>
          <a:lstStyle/>
          <a:p>
            <a:pPr marL="609600" indent="-609600"/>
            <a:r>
              <a:rPr lang="en-US" sz="3600" b="1" dirty="0" smtClean="0">
                <a:solidFill>
                  <a:srgbClr val="C00000"/>
                </a:solidFill>
              </a:rPr>
              <a:t>KERAGAMAN ARTI HUKUM</a:t>
            </a:r>
          </a:p>
          <a:p>
            <a:pPr marL="609600" indent="-609600"/>
            <a:r>
              <a:rPr lang="en-US" sz="3600" b="1" dirty="0" err="1" smtClean="0"/>
              <a:t>Kata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hukum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berasal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bahasa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latin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ius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atau</a:t>
            </a:r>
            <a:r>
              <a:rPr lang="en-US" sz="3600" b="1" dirty="0" smtClean="0"/>
              <a:t> jus, jure </a:t>
            </a:r>
          </a:p>
          <a:p>
            <a:pPr marL="609600" indent="-609600">
              <a:buNone/>
            </a:pPr>
            <a:endParaRPr lang="en-US" sz="3600" b="1" dirty="0" smtClean="0"/>
          </a:p>
          <a:p>
            <a:pPr marL="609600" indent="-609600"/>
            <a:r>
              <a:rPr lang="en-US" sz="3600" b="1" dirty="0" err="1" smtClean="0"/>
              <a:t>misal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ius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atau</a:t>
            </a:r>
            <a:r>
              <a:rPr lang="en-US" sz="3600" b="1" dirty="0" smtClean="0">
                <a:solidFill>
                  <a:srgbClr val="C00000"/>
                </a:solidFill>
              </a:rPr>
              <a:t> jus civil </a:t>
            </a:r>
            <a:r>
              <a:rPr lang="en-US" sz="3600" b="1" dirty="0" err="1" smtClean="0">
                <a:solidFill>
                  <a:srgbClr val="C00000"/>
                </a:solidFill>
              </a:rPr>
              <a:t>artinya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hukum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sipil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atau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hukum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perdata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marL="609600" indent="-609600"/>
            <a:r>
              <a:rPr lang="en-US" sz="3600" b="1" dirty="0" smtClean="0">
                <a:solidFill>
                  <a:srgbClr val="C00000"/>
                </a:solidFill>
              </a:rPr>
              <a:t>De jure </a:t>
            </a:r>
            <a:r>
              <a:rPr lang="en-US" sz="3600" b="1" dirty="0" err="1" smtClean="0">
                <a:solidFill>
                  <a:srgbClr val="C00000"/>
                </a:solidFill>
              </a:rPr>
              <a:t>artinya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menurut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hukum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marL="609600" indent="-609600"/>
            <a:endParaRPr lang="en-US" sz="3600" b="1" dirty="0" smtClean="0">
              <a:solidFill>
                <a:srgbClr val="C00000"/>
              </a:solidFill>
            </a:endParaRPr>
          </a:p>
          <a:p>
            <a:endParaRPr lang="id-ID" sz="3600" dirty="0"/>
          </a:p>
        </p:txBody>
      </p:sp>
      <p:pic>
        <p:nvPicPr>
          <p:cNvPr id="4" name="Picture 2" descr="C:\Users\microsoft\Documents\GAMBAR 1\301f0pv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0"/>
            <a:ext cx="152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Arti</a:t>
            </a:r>
            <a:r>
              <a:rPr lang="en-US" b="1" dirty="0" smtClean="0"/>
              <a:t> </a:t>
            </a:r>
            <a:r>
              <a:rPr lang="en-US" b="1" dirty="0" err="1" smtClean="0"/>
              <a:t>hukum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bahasa</a:t>
            </a:r>
            <a:r>
              <a:rPr lang="en-US" b="1" dirty="0" smtClean="0"/>
              <a:t> </a:t>
            </a:r>
            <a:r>
              <a:rPr lang="en-US" b="1" dirty="0" err="1" smtClean="0"/>
              <a:t>Inggris</a:t>
            </a:r>
            <a:r>
              <a:rPr lang="en-US" b="1" dirty="0" smtClean="0"/>
              <a:t> law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7162800" cy="6172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Law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sebagai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kata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benda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legal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sebagai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kata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sifat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Misal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commercial law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atau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the law of merchant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artinya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hukum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dagang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Legal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menunjukan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adanya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sifat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hukum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misal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legally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menurut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hukum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, legal advisor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penasehat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hukum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, legal aid,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bantuan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hukum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id-ID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C:\Users\microsoft\Documents\GAMBAR 1\1_desktop-wallpaper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400" y="914400"/>
            <a:ext cx="1625600" cy="594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5240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</a:rPr>
              <a:t>Arti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hukum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Dalam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kamus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besar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bahasa</a:t>
            </a:r>
            <a:r>
              <a:rPr lang="en-US" sz="4800" b="1" dirty="0" smtClean="0">
                <a:solidFill>
                  <a:srgbClr val="C00000"/>
                </a:solidFill>
              </a:rPr>
              <a:t> Indonesia 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7772400" cy="4724400"/>
          </a:xfrm>
        </p:spPr>
        <p:txBody>
          <a:bodyPr>
            <a:noAutofit/>
          </a:bodyPr>
          <a:lstStyle/>
          <a:p>
            <a:pPr marL="742950" indent="-742950" algn="l">
              <a:buAutoNum type="arabicPeriod"/>
            </a:pPr>
            <a:r>
              <a:rPr lang="en-US" sz="2800" b="1" dirty="0" err="1" smtClean="0">
                <a:solidFill>
                  <a:schemeClr val="bg1"/>
                </a:solidFill>
              </a:rPr>
              <a:t>Peraturan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atau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adat</a:t>
            </a:r>
            <a:r>
              <a:rPr lang="en-US" sz="2800" b="1" dirty="0" smtClean="0">
                <a:solidFill>
                  <a:schemeClr val="bg1"/>
                </a:solidFill>
              </a:rPr>
              <a:t> yang </a:t>
            </a:r>
            <a:r>
              <a:rPr lang="en-US" sz="2800" b="1" dirty="0" err="1" smtClean="0">
                <a:solidFill>
                  <a:schemeClr val="bg1"/>
                </a:solidFill>
              </a:rPr>
              <a:t>secara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resmi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dianggap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mengikat</a:t>
            </a:r>
            <a:r>
              <a:rPr lang="en-US" sz="2800" b="1" dirty="0" smtClean="0">
                <a:solidFill>
                  <a:schemeClr val="bg1"/>
                </a:solidFill>
              </a:rPr>
              <a:t> yang </a:t>
            </a:r>
            <a:r>
              <a:rPr lang="en-US" sz="2800" b="1" dirty="0" err="1" smtClean="0">
                <a:solidFill>
                  <a:schemeClr val="bg1"/>
                </a:solidFill>
              </a:rPr>
              <a:t>dikukuhkan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oleh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penguasa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pemerintah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atau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otoritas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742950" indent="-742950" algn="l"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</a:rPr>
              <a:t>Undang-undang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peraturan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sebagainya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untuk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mengatur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pergaulan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hidup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masyarakat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742950" indent="-742950" algn="l"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</a:rPr>
              <a:t>Patokan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mengenai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peristiwa</a:t>
            </a:r>
            <a:r>
              <a:rPr lang="en-US" sz="2800" b="1" dirty="0" smtClean="0">
                <a:solidFill>
                  <a:srgbClr val="FF0000"/>
                </a:solidFill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</a:rPr>
              <a:t>alam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sebagainya</a:t>
            </a:r>
            <a:r>
              <a:rPr lang="en-US" sz="2800" b="1" dirty="0" smtClean="0">
                <a:solidFill>
                  <a:srgbClr val="FF0000"/>
                </a:solidFill>
              </a:rPr>
              <a:t>) yang </a:t>
            </a:r>
            <a:r>
              <a:rPr lang="en-US" sz="2800" b="1" dirty="0" err="1" smtClean="0">
                <a:solidFill>
                  <a:srgbClr val="FF0000"/>
                </a:solidFill>
              </a:rPr>
              <a:t>tertentu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742950" indent="-742950" algn="l">
              <a:buAutoNum type="arabicPeriod"/>
            </a:pPr>
            <a:r>
              <a:rPr lang="en-US" sz="2800" b="1" dirty="0" err="1" smtClean="0">
                <a:solidFill>
                  <a:srgbClr val="7030A0"/>
                </a:solidFill>
              </a:rPr>
              <a:t>Keputusan</a:t>
            </a:r>
            <a:r>
              <a:rPr lang="en-US" sz="2800" b="1" dirty="0" smtClean="0">
                <a:solidFill>
                  <a:srgbClr val="7030A0"/>
                </a:solidFill>
              </a:rPr>
              <a:t> (</a:t>
            </a:r>
            <a:r>
              <a:rPr lang="en-US" sz="2800" b="1" dirty="0" err="1" smtClean="0">
                <a:solidFill>
                  <a:srgbClr val="7030A0"/>
                </a:solidFill>
              </a:rPr>
              <a:t>pertimbangan</a:t>
            </a:r>
            <a:r>
              <a:rPr lang="en-US" sz="2800" b="1" dirty="0" smtClean="0">
                <a:solidFill>
                  <a:srgbClr val="7030A0"/>
                </a:solidFill>
              </a:rPr>
              <a:t>) yang </a:t>
            </a:r>
            <a:r>
              <a:rPr lang="en-US" sz="2800" b="1" dirty="0" err="1" smtClean="0">
                <a:solidFill>
                  <a:srgbClr val="7030A0"/>
                </a:solidFill>
              </a:rPr>
              <a:t>ditetapkan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oleh</a:t>
            </a:r>
            <a:r>
              <a:rPr lang="en-US" sz="2800" b="1" dirty="0" smtClean="0">
                <a:solidFill>
                  <a:srgbClr val="7030A0"/>
                </a:solidFill>
              </a:rPr>
              <a:t> hakim (</a:t>
            </a:r>
            <a:r>
              <a:rPr lang="en-US" sz="2800" b="1" dirty="0" err="1" smtClean="0">
                <a:solidFill>
                  <a:srgbClr val="7030A0"/>
                </a:solidFill>
              </a:rPr>
              <a:t>di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pengadilan</a:t>
            </a:r>
            <a:r>
              <a:rPr lang="en-US" sz="2800" b="1" dirty="0" smtClean="0">
                <a:solidFill>
                  <a:srgbClr val="7030A0"/>
                </a:solidFill>
              </a:rPr>
              <a:t>)</a:t>
            </a:r>
          </a:p>
          <a:p>
            <a:pPr marL="742950" indent="-742950" algn="l"/>
            <a:endParaRPr lang="en-US" sz="2800" b="1" dirty="0" smtClean="0">
              <a:solidFill>
                <a:srgbClr val="7030A0"/>
              </a:solidFill>
            </a:endParaRPr>
          </a:p>
          <a:p>
            <a:pPr marL="742950" indent="-742950" algn="l"/>
            <a:endParaRPr lang="en-US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7772400" y="762000"/>
          <a:ext cx="1371600" cy="6096000"/>
        </p:xfrm>
        <a:graphic>
          <a:graphicData uri="http://schemas.openxmlformats.org/presentationml/2006/ole">
            <p:oleObj spid="_x0000_s60418" name="Clip" r:id="rId3" imgW="1160280" imgH="1783800" progId="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906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chemeClr val="accent3">
                    <a:lumMod val="50000"/>
                  </a:schemeClr>
                </a:solidFill>
              </a:rPr>
              <a:t>Arti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50000"/>
                  </a:schemeClr>
                </a:solidFill>
              </a:rPr>
              <a:t>hukum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50000"/>
                  </a:schemeClr>
                </a:solidFill>
              </a:rPr>
              <a:t>menurut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50000"/>
                  </a:schemeClr>
                </a:solidFill>
              </a:rPr>
              <a:t>para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50000"/>
                  </a:schemeClr>
                </a:solidFill>
              </a:rPr>
              <a:t>ahli</a:t>
            </a:r>
            <a:endParaRPr lang="en-US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0200" y="1143000"/>
            <a:ext cx="7543800" cy="5715000"/>
          </a:xfrm>
        </p:spPr>
        <p:txBody>
          <a:bodyPr>
            <a:noAutofit/>
          </a:bodyPr>
          <a:lstStyle/>
          <a:p>
            <a:pPr marL="742950" indent="-742950" algn="l"/>
            <a:r>
              <a:rPr lang="en-US" sz="2800" b="1" dirty="0" smtClean="0">
                <a:solidFill>
                  <a:srgbClr val="FF0000"/>
                </a:solidFill>
              </a:rPr>
              <a:t>Paton </a:t>
            </a:r>
            <a:r>
              <a:rPr lang="en-US" sz="2800" b="1" dirty="0" smtClean="0">
                <a:solidFill>
                  <a:srgbClr val="7030A0"/>
                </a:solidFill>
              </a:rPr>
              <a:t>: The </a:t>
            </a:r>
            <a:r>
              <a:rPr lang="en-US" sz="2800" b="1" dirty="0" err="1" smtClean="0">
                <a:solidFill>
                  <a:srgbClr val="7030A0"/>
                </a:solidFill>
              </a:rPr>
              <a:t>proplem</a:t>
            </a:r>
            <a:r>
              <a:rPr lang="en-US" sz="2800" b="1" dirty="0" smtClean="0">
                <a:solidFill>
                  <a:srgbClr val="7030A0"/>
                </a:solidFill>
              </a:rPr>
              <a:t> of definition is not as simple as it was once thought to be</a:t>
            </a:r>
          </a:p>
          <a:p>
            <a:pPr marL="742950" indent="-742950" algn="l"/>
            <a:endParaRPr lang="en-US" sz="2800" b="1" dirty="0" smtClean="0">
              <a:solidFill>
                <a:srgbClr val="7030A0"/>
              </a:solidFill>
            </a:endParaRPr>
          </a:p>
          <a:p>
            <a:pPr marL="742950" indent="-742950" algn="l"/>
            <a:r>
              <a:rPr lang="en-US" sz="2800" b="1" dirty="0" err="1" smtClean="0">
                <a:solidFill>
                  <a:srgbClr val="FF0000"/>
                </a:solidFill>
              </a:rPr>
              <a:t>Notohamidjojo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hukum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adalah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keseluruhan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peraturan</a:t>
            </a:r>
            <a:r>
              <a:rPr lang="en-US" sz="2800" b="1" dirty="0" smtClean="0">
                <a:solidFill>
                  <a:srgbClr val="0070C0"/>
                </a:solidFill>
              </a:rPr>
              <a:t> yang </a:t>
            </a:r>
            <a:r>
              <a:rPr lang="en-US" sz="2800" b="1" dirty="0" err="1" smtClean="0">
                <a:solidFill>
                  <a:srgbClr val="0070C0"/>
                </a:solidFill>
              </a:rPr>
              <a:t>tertulis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atau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tidak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tertulis</a:t>
            </a:r>
            <a:r>
              <a:rPr lang="en-US" sz="2800" b="1" dirty="0" smtClean="0">
                <a:solidFill>
                  <a:srgbClr val="0070C0"/>
                </a:solidFill>
              </a:rPr>
              <a:t> yang </a:t>
            </a:r>
            <a:r>
              <a:rPr lang="en-US" sz="2800" b="1" dirty="0" err="1" smtClean="0">
                <a:solidFill>
                  <a:srgbClr val="0070C0"/>
                </a:solidFill>
              </a:rPr>
              <a:t>biasanya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bersifat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memaksa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untuk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kelakuan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manusia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dalam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masyarakat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negara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serta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antar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negara</a:t>
            </a:r>
            <a:r>
              <a:rPr lang="en-US" sz="2800" b="1" dirty="0" smtClean="0">
                <a:solidFill>
                  <a:srgbClr val="0070C0"/>
                </a:solidFill>
              </a:rPr>
              <a:t> yang </a:t>
            </a:r>
            <a:r>
              <a:rPr lang="en-US" sz="2800" b="1" dirty="0" err="1" smtClean="0">
                <a:solidFill>
                  <a:srgbClr val="0070C0"/>
                </a:solidFill>
              </a:rPr>
              <a:t>berorientasi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pada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dua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asas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yaitu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keadilan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dan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daya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guna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demi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tata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dan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damai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dalam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masyarakat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" y="762000"/>
          <a:ext cx="1676400" cy="5824538"/>
        </p:xfrm>
        <a:graphic>
          <a:graphicData uri="http://schemas.openxmlformats.org/presentationml/2006/ole">
            <p:oleObj spid="_x0000_s61443" name="Clip" r:id="rId4" imgW="819000" imgH="1705680" progId="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906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Purnadi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Soerjono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hukum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adalah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>
            <a:noAutofit/>
          </a:bodyPr>
          <a:lstStyle/>
          <a:p>
            <a:pPr marL="742950" indent="-742950" algn="l"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Hukum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sebagai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ilmu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pengetahuan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adalah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pengetahuan</a:t>
            </a:r>
            <a:r>
              <a:rPr lang="en-US" b="1" dirty="0" smtClean="0">
                <a:solidFill>
                  <a:srgbClr val="0070C0"/>
                </a:solidFill>
              </a:rPr>
              <a:t> yang </a:t>
            </a:r>
            <a:r>
              <a:rPr lang="en-US" b="1" dirty="0" err="1" smtClean="0">
                <a:solidFill>
                  <a:srgbClr val="0070C0"/>
                </a:solidFill>
              </a:rPr>
              <a:t>tersusun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secara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sistematis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atas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dasar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kekuatan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pemikiran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742950" indent="-742950" algn="l"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Hukum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sebagai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en-US" b="1" dirty="0" err="1" smtClean="0">
                <a:solidFill>
                  <a:srgbClr val="0070C0"/>
                </a:solidFill>
              </a:rPr>
              <a:t>disiplin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adalah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sistem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ajaran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tentang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kenyataan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atau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gejala</a:t>
            </a:r>
            <a:r>
              <a:rPr lang="en-US" b="1" dirty="0" smtClean="0">
                <a:solidFill>
                  <a:srgbClr val="0070C0"/>
                </a:solidFill>
              </a:rPr>
              <a:t> yang </a:t>
            </a:r>
            <a:r>
              <a:rPr lang="en-US" b="1" dirty="0" err="1" smtClean="0">
                <a:solidFill>
                  <a:srgbClr val="0070C0"/>
                </a:solidFill>
              </a:rPr>
              <a:t>dihadapi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 marL="742950" indent="-742950" algn="l"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Hukum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sebagai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norma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atau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kaidah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adalah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pedoman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atau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patokan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sikap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tindak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atau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perilaku</a:t>
            </a:r>
            <a:r>
              <a:rPr lang="en-US" b="1" dirty="0" smtClean="0">
                <a:solidFill>
                  <a:srgbClr val="0070C0"/>
                </a:solidFill>
              </a:rPr>
              <a:t> yang </a:t>
            </a:r>
            <a:r>
              <a:rPr lang="en-US" b="1" dirty="0" err="1" smtClean="0">
                <a:solidFill>
                  <a:srgbClr val="0070C0"/>
                </a:solidFill>
              </a:rPr>
              <a:t>pantas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atau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diharapkan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742950" indent="-742950" algn="l"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Hukum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sebagai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tata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hukum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adalah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struktur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proses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perangkat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kaidah-kaidah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hukum</a:t>
            </a:r>
            <a:r>
              <a:rPr lang="en-US" b="1" dirty="0" smtClean="0">
                <a:solidFill>
                  <a:srgbClr val="0070C0"/>
                </a:solidFill>
              </a:rPr>
              <a:t> yang </a:t>
            </a:r>
            <a:r>
              <a:rPr lang="en-US" b="1" dirty="0" err="1" smtClean="0">
                <a:solidFill>
                  <a:srgbClr val="0070C0"/>
                </a:solidFill>
              </a:rPr>
              <a:t>berlaku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pada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masa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sekarang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tempat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tertentu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serta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berbentuk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tertulis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742950" indent="-742950" algn="l"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Hukum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sebagai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petugas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adalah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pribadi-pribadi</a:t>
            </a:r>
            <a:r>
              <a:rPr lang="en-US" b="1" dirty="0" smtClean="0">
                <a:solidFill>
                  <a:srgbClr val="0070C0"/>
                </a:solidFill>
              </a:rPr>
              <a:t> yang </a:t>
            </a:r>
            <a:r>
              <a:rPr lang="en-US" b="1" dirty="0" err="1" smtClean="0">
                <a:solidFill>
                  <a:srgbClr val="0070C0"/>
                </a:solidFill>
              </a:rPr>
              <a:t>merupakan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kalangan</a:t>
            </a:r>
            <a:r>
              <a:rPr lang="en-US" b="1" dirty="0" smtClean="0">
                <a:solidFill>
                  <a:srgbClr val="0070C0"/>
                </a:solidFill>
              </a:rPr>
              <a:t> yang </a:t>
            </a:r>
            <a:r>
              <a:rPr lang="en-US" b="1" dirty="0" err="1" smtClean="0">
                <a:solidFill>
                  <a:srgbClr val="0070C0"/>
                </a:solidFill>
              </a:rPr>
              <a:t>berhubungan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erat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dengan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penegakan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hukum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742950" indent="-742950" algn="l"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742950" indent="-742950" algn="l">
              <a:buAutoNum type="arabicPeriod"/>
            </a:pP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7772400" cy="6858000"/>
          </a:xfrm>
        </p:spPr>
        <p:txBody>
          <a:bodyPr>
            <a:noAutofit/>
          </a:bodyPr>
          <a:lstStyle/>
          <a:p>
            <a:pPr marL="742950" indent="-742950" algn="l"/>
            <a:r>
              <a:rPr lang="en-US" b="1" dirty="0" smtClean="0">
                <a:solidFill>
                  <a:schemeClr val="bg1"/>
                </a:solidFill>
              </a:rPr>
              <a:t>6. </a:t>
            </a:r>
            <a:r>
              <a:rPr lang="en-US" sz="2800" b="1" dirty="0" err="1" smtClean="0">
                <a:solidFill>
                  <a:schemeClr val="bg1"/>
                </a:solidFill>
              </a:rPr>
              <a:t>Hukum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sebagai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keputusan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penguasa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742950" indent="-742950" algn="l"/>
            <a:r>
              <a:rPr lang="en-US" sz="2800" b="1" dirty="0" smtClean="0">
                <a:solidFill>
                  <a:schemeClr val="bg1"/>
                </a:solidFill>
              </a:rPr>
              <a:t>7.  </a:t>
            </a:r>
            <a:r>
              <a:rPr lang="en-US" sz="2800" b="1" dirty="0" err="1" smtClean="0">
                <a:solidFill>
                  <a:schemeClr val="bg1"/>
                </a:solidFill>
              </a:rPr>
              <a:t>Hukum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sebagai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proses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pemerintahan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adalah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proses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hubungan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timbal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balik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</a:rPr>
              <a:t>antara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unsur-unsur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pokok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dari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sistem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kenegaraan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742950" indent="-742950" algn="l">
              <a:buAutoNum type="arabicPeriod" startAt="8"/>
            </a:pPr>
            <a:r>
              <a:rPr lang="en-US" sz="2800" b="1" dirty="0" err="1" smtClean="0">
                <a:solidFill>
                  <a:schemeClr val="bg1"/>
                </a:solidFill>
              </a:rPr>
              <a:t>Hukum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sebagai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sikap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tindak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atau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perilaku</a:t>
            </a:r>
            <a:r>
              <a:rPr lang="en-US" sz="2800" b="1" dirty="0" smtClean="0">
                <a:solidFill>
                  <a:schemeClr val="bg1"/>
                </a:solidFill>
              </a:rPr>
              <a:t> yang </a:t>
            </a:r>
            <a:r>
              <a:rPr lang="en-US" sz="2800" b="1" dirty="0" err="1" smtClean="0">
                <a:solidFill>
                  <a:schemeClr val="bg1"/>
                </a:solidFill>
              </a:rPr>
              <a:t>teratur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adalah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perilaku</a:t>
            </a:r>
            <a:r>
              <a:rPr lang="en-US" sz="2800" b="1" dirty="0" smtClean="0">
                <a:solidFill>
                  <a:schemeClr val="bg1"/>
                </a:solidFill>
              </a:rPr>
              <a:t> yang </a:t>
            </a:r>
            <a:r>
              <a:rPr lang="en-US" sz="2800" b="1" dirty="0" err="1" smtClean="0">
                <a:solidFill>
                  <a:schemeClr val="bg1"/>
                </a:solidFill>
              </a:rPr>
              <a:t>diulang-ulang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dengan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cara</a:t>
            </a:r>
            <a:r>
              <a:rPr lang="en-US" sz="2800" b="1" dirty="0" smtClean="0">
                <a:solidFill>
                  <a:schemeClr val="bg1"/>
                </a:solidFill>
              </a:rPr>
              <a:t> yang </a:t>
            </a:r>
            <a:r>
              <a:rPr lang="en-US" sz="2800" b="1" dirty="0" err="1" smtClean="0">
                <a:solidFill>
                  <a:schemeClr val="bg1"/>
                </a:solidFill>
              </a:rPr>
              <a:t>sama</a:t>
            </a:r>
            <a:r>
              <a:rPr lang="en-US" sz="2800" b="1" dirty="0" smtClean="0">
                <a:solidFill>
                  <a:schemeClr val="bg1"/>
                </a:solidFill>
              </a:rPr>
              <a:t> yang </a:t>
            </a:r>
            <a:r>
              <a:rPr lang="en-US" sz="2800" b="1" dirty="0" err="1" smtClean="0">
                <a:solidFill>
                  <a:schemeClr val="bg1"/>
                </a:solidFill>
              </a:rPr>
              <a:t>bertujuan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untuk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mencapai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kedamainan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marL="742950" indent="-742950" algn="l">
              <a:buAutoNum type="arabicPeriod" startAt="8"/>
            </a:pPr>
            <a:r>
              <a:rPr lang="en-US" sz="2800" b="1" dirty="0" err="1" smtClean="0">
                <a:solidFill>
                  <a:srgbClr val="C00000"/>
                </a:solidFill>
              </a:rPr>
              <a:t>Hukum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sebagai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jalinan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nilai-nilai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adalah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jalinan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dari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konsepsi-konsepsi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abstrak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tentang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apa</a:t>
            </a:r>
            <a:r>
              <a:rPr lang="en-US" sz="2800" b="1" dirty="0" smtClean="0">
                <a:solidFill>
                  <a:srgbClr val="C00000"/>
                </a:solidFill>
              </a:rPr>
              <a:t> yang </a:t>
            </a:r>
            <a:r>
              <a:rPr lang="en-US" sz="2800" b="1" dirty="0" err="1" smtClean="0">
                <a:solidFill>
                  <a:srgbClr val="C00000"/>
                </a:solidFill>
              </a:rPr>
              <a:t>dianggap</a:t>
            </a:r>
            <a:r>
              <a:rPr lang="en-US" sz="2800" b="1" dirty="0" smtClean="0">
                <a:solidFill>
                  <a:srgbClr val="C00000"/>
                </a:solidFill>
              </a:rPr>
              <a:t> paling </a:t>
            </a:r>
            <a:r>
              <a:rPr lang="en-US" sz="2800" b="1" dirty="0" err="1" smtClean="0">
                <a:solidFill>
                  <a:srgbClr val="C00000"/>
                </a:solidFill>
              </a:rPr>
              <a:t>benar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dan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salah</a:t>
            </a:r>
            <a:r>
              <a:rPr lang="en-US" sz="2800" b="1" dirty="0" smtClean="0">
                <a:solidFill>
                  <a:srgbClr val="C00000"/>
                </a:solidFill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</a:rPr>
              <a:t>baik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dan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buruk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742950" indent="-742950" algn="l"/>
            <a:endParaRPr lang="en-US" sz="2800" b="1" dirty="0" smtClean="0">
              <a:solidFill>
                <a:srgbClr val="7030A0"/>
              </a:solidFill>
            </a:endParaRPr>
          </a:p>
          <a:p>
            <a:pPr marL="742950" indent="-742950" algn="l">
              <a:buAutoNum type="arabicPeriod" startAt="7"/>
            </a:pPr>
            <a:endParaRPr lang="en-US" sz="2800" b="1" dirty="0" smtClean="0">
              <a:solidFill>
                <a:srgbClr val="7030A0"/>
              </a:solidFill>
            </a:endParaRPr>
          </a:p>
          <a:p>
            <a:pPr marL="742950" indent="-742950" algn="l">
              <a:buAutoNum type="arabicPeriod" startAt="7"/>
            </a:pPr>
            <a:endParaRPr lang="en-US" sz="2800" b="1" dirty="0" smtClean="0">
              <a:solidFill>
                <a:srgbClr val="7030A0"/>
              </a:solidFill>
            </a:endParaRPr>
          </a:p>
          <a:p>
            <a:pPr marL="742950" indent="-742950" algn="l"/>
            <a:endParaRPr lang="en-US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7772400" y="762000"/>
          <a:ext cx="1371600" cy="6096000"/>
        </p:xfrm>
        <a:graphic>
          <a:graphicData uri="http://schemas.openxmlformats.org/presentationml/2006/ole">
            <p:oleObj spid="_x0000_s101378" name="Clip" r:id="rId3" imgW="1160280" imgH="1783800" progId="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1847088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Keragaman</a:t>
            </a:r>
            <a:r>
              <a:rPr lang="en-US" b="1" dirty="0" smtClean="0"/>
              <a:t> </a:t>
            </a:r>
            <a:r>
              <a:rPr lang="en-US" b="1" dirty="0" err="1" smtClean="0"/>
              <a:t>cara</a:t>
            </a:r>
            <a:r>
              <a:rPr lang="en-US" b="1" dirty="0" smtClean="0"/>
              <a:t> </a:t>
            </a:r>
            <a:r>
              <a:rPr lang="en-US" b="1" dirty="0" err="1" smtClean="0"/>
              <a:t>pembedaan</a:t>
            </a:r>
            <a:r>
              <a:rPr lang="en-US" b="1" dirty="0" smtClean="0"/>
              <a:t> </a:t>
            </a:r>
            <a:r>
              <a:rPr lang="en-US" b="1" dirty="0" err="1" smtClean="0"/>
              <a:t>hukum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Hukum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samping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memiliki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keragaman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arti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juga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memilki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keragaman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dalam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pengaturannya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sehingga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dikenal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bidang-bidang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hukum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masing-masing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bidang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hukum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dapat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dibedakan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berdasarkan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kriteria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metode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atau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cara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tertentu</a:t>
            </a:r>
            <a:r>
              <a:rPr lang="en-US" sz="3200" b="1" dirty="0" smtClean="0">
                <a:solidFill>
                  <a:srgbClr val="FF0000"/>
                </a:solidFill>
              </a:rPr>
              <a:t> agar </a:t>
            </a:r>
            <a:r>
              <a:rPr lang="en-US" sz="3200" b="1" dirty="0" err="1" smtClean="0">
                <a:solidFill>
                  <a:srgbClr val="FF0000"/>
                </a:solidFill>
              </a:rPr>
              <a:t>dapat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digunakan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untuk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pengkajian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keilmuwan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kepentingan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praktis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endParaRPr lang="id-ID" sz="32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Public\Pictures\Sample Pictures\Chrysanthem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066800"/>
            <a:ext cx="18288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Lighthou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0"/>
            <a:ext cx="97536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381000" y="1"/>
            <a:ext cx="9525000" cy="1219199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Aneka </a:t>
            </a:r>
            <a:r>
              <a:rPr lang="en-US" sz="6000" b="1" dirty="0" err="1" smtClean="0">
                <a:solidFill>
                  <a:srgbClr val="FF0000"/>
                </a:solidFill>
              </a:rPr>
              <a:t>cara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pembedaan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hukum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5791200"/>
          </a:xfrm>
        </p:spPr>
        <p:txBody>
          <a:bodyPr>
            <a:noAutofit/>
          </a:bodyPr>
          <a:lstStyle/>
          <a:p>
            <a:pPr algn="l"/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143002"/>
          <a:ext cx="9144000" cy="6212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4038600"/>
                <a:gridCol w="2286000"/>
                <a:gridCol w="2286000"/>
              </a:tblGrid>
              <a:tr h="124126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KRETERIA</a:t>
                      </a:r>
                      <a:r>
                        <a:rPr lang="en-US" sz="2400" baseline="0" dirty="0" smtClean="0"/>
                        <a:t> PEMBEDAAN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BIDANG-BIDANG HUKUM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124126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SEGI EKSISTENSI/WAKTU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IUS COSTITUTUM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IUS CONSTITUENDUM</a:t>
                      </a:r>
                      <a:endParaRPr lang="en-US" sz="2400" dirty="0"/>
                    </a:p>
                  </a:txBody>
                  <a:tcPr/>
                </a:tc>
              </a:tr>
              <a:tr h="6544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SEGI WILAYAH BERLAKU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HUKUM ALAM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HUKUM POSITIF</a:t>
                      </a:r>
                      <a:endParaRPr lang="en-US" sz="2400" dirty="0"/>
                    </a:p>
                  </a:txBody>
                  <a:tcPr/>
                </a:tc>
              </a:tr>
              <a:tr h="8593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SEGI SIFAT RIGIT DAN FLEKSIBEL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HUKUM IMPERATIF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HUKUM FAKULTATIF</a:t>
                      </a:r>
                      <a:endParaRPr lang="en-US" sz="2400" dirty="0"/>
                    </a:p>
                  </a:txBody>
                  <a:tcPr/>
                </a:tc>
              </a:tr>
              <a:tr h="8593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SEGI ISI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HUKUM SUBSTANTIF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HUKUM AJEKTIF</a:t>
                      </a:r>
                      <a:endParaRPr lang="en-US" sz="2400" dirty="0"/>
                    </a:p>
                  </a:txBody>
                  <a:tcPr/>
                </a:tc>
              </a:tr>
              <a:tr h="8593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SEGI BENTUK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HUKUM</a:t>
                      </a:r>
                      <a:r>
                        <a:rPr lang="en-US" sz="2400" baseline="0" dirty="0" smtClean="0"/>
                        <a:t> TIDAK TERTULIS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HUKUM TERTULIS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627</Words>
  <Application>Microsoft Office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Trek</vt:lpstr>
      <vt:lpstr>Flow</vt:lpstr>
      <vt:lpstr>Clip</vt:lpstr>
      <vt:lpstr> </vt:lpstr>
      <vt:lpstr>KERAGAMAN ARTI DAN CARA PEMBEDAAN HUKUM</vt:lpstr>
      <vt:lpstr>Arti hukum dalam bahasa Inggris law </vt:lpstr>
      <vt:lpstr>Arti hukum Dalam kamus besar bahasa Indonesia </vt:lpstr>
      <vt:lpstr>Arti hukum menurut para ahli</vt:lpstr>
      <vt:lpstr>Purnadi dan Soerjono  hukum adalah   </vt:lpstr>
      <vt:lpstr>Slide 7</vt:lpstr>
      <vt:lpstr>Keragaman cara pembedaan hukum</vt:lpstr>
      <vt:lpstr>Aneka cara pembedaan hukum</vt:lpstr>
      <vt:lpstr>Segi eksistensi atau waktu</vt:lpstr>
      <vt:lpstr>Segi wilayah berlaku</vt:lpstr>
      <vt:lpstr>Segi sifat kaku dan fleksibel</vt:lpstr>
      <vt:lpstr>Segi isi</vt:lpstr>
      <vt:lpstr>Slide 14</vt:lpstr>
      <vt:lpstr>Slide 15</vt:lpstr>
      <vt:lpstr>soal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5 FILE PILE</dc:title>
  <dc:creator>microsoft</dc:creator>
  <cp:lastModifiedBy>ACER</cp:lastModifiedBy>
  <cp:revision>138</cp:revision>
  <dcterms:created xsi:type="dcterms:W3CDTF">2011-02-24T03:12:21Z</dcterms:created>
  <dcterms:modified xsi:type="dcterms:W3CDTF">2015-09-18T07:21:49Z</dcterms:modified>
</cp:coreProperties>
</file>