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8"/>
  </p:notesMasterIdLst>
  <p:sldIdLst>
    <p:sldId id="294" r:id="rId2"/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85" r:id="rId26"/>
    <p:sldId id="286" r:id="rId27"/>
    <p:sldId id="287" r:id="rId28"/>
    <p:sldId id="288" r:id="rId29"/>
    <p:sldId id="289" r:id="rId30"/>
    <p:sldId id="290" r:id="rId31"/>
    <p:sldId id="291" r:id="rId32"/>
    <p:sldId id="292" r:id="rId33"/>
    <p:sldId id="279" r:id="rId34"/>
    <p:sldId id="280" r:id="rId35"/>
    <p:sldId id="283" r:id="rId36"/>
    <p:sldId id="293" r:id="rId37"/>
  </p:sldIdLst>
  <p:sldSz cx="9144000" cy="6858000" type="screen4x3"/>
  <p:notesSz cx="6858000" cy="9144000"/>
  <p:defaultTextStyle>
    <a:defPPr>
      <a:defRPr lang="id-ID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4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d-ID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A1417D9-4FC3-4E2A-A01B-A95DE1A1B90B}" type="datetimeFigureOut">
              <a:rPr lang="id-ID" smtClean="0"/>
              <a:pPr/>
              <a:t>18/05/2021</a:t>
            </a:fld>
            <a:endParaRPr lang="id-ID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d-ID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F38F5D5-8D9F-4A27-B818-7CF8FCB15F0E}" type="slidenum">
              <a:rPr lang="id-ID" smtClean="0"/>
              <a:pPr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5444595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AB6D9A-E65A-4676-84E1-FA7C190B61F3}" type="datetime1">
              <a:rPr lang="id-ID" smtClean="0"/>
              <a:pPr/>
              <a:t>18/05/2021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d-ID" smtClean="0"/>
              <a:t>FX. Sumarja, Sekretaris Magister Ilmu Hukum Unila</a:t>
            </a:r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5BE2D9-8C96-45E9-87FE-5770C2ECA086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BA6CE6-1B34-422B-B0B8-76388B6A2677}" type="datetime1">
              <a:rPr lang="id-ID" smtClean="0"/>
              <a:pPr/>
              <a:t>18/05/2021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d-ID" smtClean="0"/>
              <a:t>FX. Sumarja, Sekretaris Magister Ilmu Hukum Unila</a:t>
            </a:r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5BE2D9-8C96-45E9-87FE-5770C2ECA086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3838D3-D208-470C-8B5C-CF76060F3A72}" type="datetime1">
              <a:rPr lang="id-ID" smtClean="0"/>
              <a:pPr/>
              <a:t>18/05/2021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d-ID" smtClean="0"/>
              <a:t>FX. Sumarja, Sekretaris Magister Ilmu Hukum Unila</a:t>
            </a:r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5BE2D9-8C96-45E9-87FE-5770C2ECA086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EEE6F5-F4C9-4DE1-97AE-9B93483D982D}" type="datetime1">
              <a:rPr lang="id-ID" smtClean="0"/>
              <a:pPr/>
              <a:t>18/05/2021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d-ID" smtClean="0"/>
              <a:t>FX. Sumarja, Sekretaris Magister Ilmu Hukum Unila</a:t>
            </a:r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5BE2D9-8C96-45E9-87FE-5770C2ECA086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8BDB54-3BB0-490F-8168-EB849D6B9861}" type="datetime1">
              <a:rPr lang="id-ID" smtClean="0"/>
              <a:pPr/>
              <a:t>18/05/2021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d-ID" smtClean="0"/>
              <a:t>FX. Sumarja, Sekretaris Magister Ilmu Hukum Unila</a:t>
            </a:r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5BE2D9-8C96-45E9-87FE-5770C2ECA086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8FC1D1-5EFB-4352-BF03-8D92353A0342}" type="datetime1">
              <a:rPr lang="id-ID" smtClean="0"/>
              <a:pPr/>
              <a:t>18/05/2021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d-ID" smtClean="0"/>
              <a:t>FX. Sumarja, Sekretaris Magister Ilmu Hukum Unila</a:t>
            </a:r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5BE2D9-8C96-45E9-87FE-5770C2ECA086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747BF8-524F-4536-A542-F4870C7785EF}" type="datetime1">
              <a:rPr lang="id-ID" smtClean="0"/>
              <a:pPr/>
              <a:t>18/05/2021</a:t>
            </a:fld>
            <a:endParaRPr lang="id-ID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d-ID" smtClean="0"/>
              <a:t>FX. Sumarja, Sekretaris Magister Ilmu Hukum Unila</a:t>
            </a:r>
            <a:endParaRPr lang="id-ID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5BE2D9-8C96-45E9-87FE-5770C2ECA086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4E40D3-1647-4785-8AA9-6460004CB727}" type="datetime1">
              <a:rPr lang="id-ID" smtClean="0"/>
              <a:pPr/>
              <a:t>18/05/2021</a:t>
            </a:fld>
            <a:endParaRPr lang="id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d-ID" smtClean="0"/>
              <a:t>FX. Sumarja, Sekretaris Magister Ilmu Hukum Unila</a:t>
            </a:r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5BE2D9-8C96-45E9-87FE-5770C2ECA086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96534-F25B-4924-966C-343EF3ED4B39}" type="datetime1">
              <a:rPr lang="id-ID" smtClean="0"/>
              <a:pPr/>
              <a:t>18/05/2021</a:t>
            </a:fld>
            <a:endParaRPr lang="id-ID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d-ID" smtClean="0"/>
              <a:t>FX. Sumarja, Sekretaris Magister Ilmu Hukum Unila</a:t>
            </a:r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5BE2D9-8C96-45E9-87FE-5770C2ECA086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E03811-D47E-4706-BDE7-86792A497C8B}" type="datetime1">
              <a:rPr lang="id-ID" smtClean="0"/>
              <a:pPr/>
              <a:t>18/05/2021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d-ID" smtClean="0"/>
              <a:t>FX. Sumarja, Sekretaris Magister Ilmu Hukum Unila</a:t>
            </a:r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5BE2D9-8C96-45E9-87FE-5770C2ECA086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d-ID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AF69F9-391E-4AFF-9EE6-F06FE9E1BBC2}" type="datetime1">
              <a:rPr lang="id-ID" smtClean="0"/>
              <a:pPr/>
              <a:t>18/05/2021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d-ID" smtClean="0"/>
              <a:t>FX. Sumarja, Sekretaris Magister Ilmu Hukum Unila</a:t>
            </a:r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5BE2D9-8C96-45E9-87FE-5770C2ECA086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08EE35-898E-4202-A05C-C8FCB4069B84}" type="datetime1">
              <a:rPr lang="id-ID" smtClean="0"/>
              <a:pPr/>
              <a:t>18/05/2021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id-ID" smtClean="0"/>
              <a:t>FX. Sumarja, Sekretaris Magister Ilmu Hukum Unila</a:t>
            </a:r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5BE2D9-8C96-45E9-87FE-5770C2ECA086}" type="slidenum">
              <a:rPr lang="id-ID" smtClean="0"/>
              <a:pPr/>
              <a:t>‹#›</a:t>
            </a:fld>
            <a:endParaRPr lang="id-ID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d-ID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134076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GB" dirty="0" smtClean="0"/>
              <a:t>15_</a:t>
            </a:r>
            <a:r>
              <a:rPr lang="id-ID" dirty="0" smtClean="0"/>
              <a:t>REFORMA </a:t>
            </a:r>
            <a:r>
              <a:rPr lang="id-ID" dirty="0"/>
              <a:t>AGRARIA: </a:t>
            </a:r>
            <a:br>
              <a:rPr lang="id-ID" dirty="0"/>
            </a:br>
            <a:r>
              <a:rPr lang="id-ID" dirty="0"/>
              <a:t>SEBUAH KENISCAYAAN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1560" y="2924944"/>
            <a:ext cx="8229600" cy="1828800"/>
          </a:xfrm>
        </p:spPr>
        <p:txBody>
          <a:bodyPr/>
          <a:lstStyle/>
          <a:p>
            <a:pPr marL="0" indent="0" algn="ctr">
              <a:buNone/>
            </a:pPr>
            <a:r>
              <a:rPr lang="en-GB" dirty="0" smtClean="0"/>
              <a:t>CP: </a:t>
            </a:r>
            <a:r>
              <a:rPr lang="en-US" b="1" dirty="0" err="1" smtClean="0"/>
              <a:t>Mahasiswa</a:t>
            </a:r>
            <a:r>
              <a:rPr lang="en-US" b="1" dirty="0" smtClean="0"/>
              <a:t> </a:t>
            </a:r>
            <a:r>
              <a:rPr lang="en-US" b="1" dirty="0" err="1" smtClean="0"/>
              <a:t>mampu</a:t>
            </a:r>
            <a:r>
              <a:rPr lang="en-US" b="1" dirty="0" smtClean="0"/>
              <a:t> </a:t>
            </a:r>
            <a:r>
              <a:rPr lang="en-US" b="1" dirty="0" err="1"/>
              <a:t>membangun</a:t>
            </a:r>
            <a:r>
              <a:rPr lang="en-US" b="1" dirty="0"/>
              <a:t> </a:t>
            </a:r>
            <a:r>
              <a:rPr lang="en-US" b="1" dirty="0" err="1"/>
              <a:t>dan</a:t>
            </a:r>
            <a:r>
              <a:rPr lang="en-US" b="1" dirty="0"/>
              <a:t> </a:t>
            </a:r>
            <a:r>
              <a:rPr lang="en-US" b="1" dirty="0" err="1" smtClean="0"/>
              <a:t>mempertajam</a:t>
            </a:r>
            <a:r>
              <a:rPr lang="en-US" b="1" dirty="0" smtClean="0"/>
              <a:t> </a:t>
            </a:r>
            <a:r>
              <a:rPr lang="en-US" dirty="0" err="1" smtClean="0"/>
              <a:t>tentang</a:t>
            </a:r>
            <a:r>
              <a:rPr lang="en-US" dirty="0" smtClean="0"/>
              <a:t> </a:t>
            </a:r>
            <a:r>
              <a:rPr lang="en-US" dirty="0" err="1"/>
              <a:t>Reforma</a:t>
            </a:r>
            <a:r>
              <a:rPr lang="en-US" dirty="0"/>
              <a:t> </a:t>
            </a:r>
            <a:r>
              <a:rPr lang="en-US" dirty="0" err="1"/>
              <a:t>Agraria</a:t>
            </a:r>
            <a:r>
              <a:rPr lang="en-US" dirty="0"/>
              <a:t> 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d-ID" smtClean="0"/>
              <a:t>FX. Sumarja, Sekretaris Magister Ilmu Hukum Unila</a:t>
            </a:r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5BE2D9-8C96-45E9-87FE-5770C2ECA086}" type="slidenum">
              <a:rPr lang="id-ID" smtClean="0"/>
              <a:pPr/>
              <a:t>1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77806130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Pembahasan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id-ID" dirty="0" smtClean="0"/>
              <a:t>Negara </a:t>
            </a:r>
            <a:r>
              <a:rPr lang="id-ID" dirty="0"/>
              <a:t>agraris yang berkemakmuran adalah negara yang melaksanakan  </a:t>
            </a:r>
            <a:r>
              <a:rPr lang="id-ID" b="1" dirty="0"/>
              <a:t>distribusi penguasaan lahan yang </a:t>
            </a:r>
            <a:r>
              <a:rPr lang="id-ID" b="1" dirty="0" smtClean="0"/>
              <a:t>berkeadilan.</a:t>
            </a:r>
          </a:p>
          <a:p>
            <a:r>
              <a:rPr lang="id-ID" dirty="0" smtClean="0"/>
              <a:t>Pasal 7 dan 17 UUPA</a:t>
            </a:r>
          </a:p>
          <a:p>
            <a:r>
              <a:rPr lang="id-ID" dirty="0" smtClean="0"/>
              <a:t>UU No 56 Prp 1960 tentang Batal Luas Tanah Pertanian</a:t>
            </a:r>
          </a:p>
          <a:p>
            <a:r>
              <a:rPr lang="id-ID" dirty="0" smtClean="0"/>
              <a:t>Praktik,  landreform tidak berjalan semestinya (gagal)</a:t>
            </a:r>
          </a:p>
          <a:p>
            <a:r>
              <a:rPr lang="id-ID" dirty="0" smtClean="0"/>
              <a:t>Sebatas pembagian tanah, tanpa diikuti program penunjang.</a:t>
            </a:r>
          </a:p>
          <a:p>
            <a:r>
              <a:rPr lang="id-ID" dirty="0" smtClean="0"/>
              <a:t>Semangatnya adalah pembagian tanah (orde lama)</a:t>
            </a:r>
            <a:endParaRPr lang="id-ID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5BE2D9-8C96-45E9-87FE-5770C2ECA086}" type="slidenum">
              <a:rPr lang="id-ID" smtClean="0"/>
              <a:pPr/>
              <a:t>10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d-ID" smtClean="0"/>
              <a:t>FX. Sumarja, Sekretaris Magister Ilmu Hukum Unila</a:t>
            </a:r>
            <a:endParaRPr lang="id-ID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Orde Baru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id-ID" dirty="0"/>
              <a:t>Semangat kolektivitas, gotong royong dan kepedulian terhadap kaum lemah yang tidak memiliki akses terhadap sumber daya alam yang dibangun oleh para pendiri bangsa </a:t>
            </a:r>
            <a:r>
              <a:rPr lang="id-ID" dirty="0" smtClean="0"/>
              <a:t>lenyap </a:t>
            </a:r>
            <a:r>
              <a:rPr lang="id-ID" dirty="0"/>
              <a:t>tidak tersisa</a:t>
            </a:r>
            <a:r>
              <a:rPr lang="id-ID" dirty="0" smtClean="0"/>
              <a:t>.</a:t>
            </a:r>
          </a:p>
          <a:p>
            <a:r>
              <a:rPr lang="id-ID" dirty="0" smtClean="0"/>
              <a:t>Landreform lebih banyak menguntungkan pengusaha, (mengejar pertumbuhan mengabaikan pemerataan), </a:t>
            </a:r>
          </a:p>
          <a:p>
            <a:r>
              <a:rPr lang="id-ID" dirty="0" smtClean="0"/>
              <a:t>Banyak petani kehilangan lahan.</a:t>
            </a:r>
          </a:p>
          <a:p>
            <a:r>
              <a:rPr lang="id-ID" b="1" i="1" dirty="0"/>
              <a:t>P</a:t>
            </a:r>
            <a:r>
              <a:rPr lang="id-ID" b="1" i="1" dirty="0" smtClean="0"/>
              <a:t>seudo agrarian reform</a:t>
            </a:r>
            <a:endParaRPr lang="id-ID" dirty="0" smtClean="0"/>
          </a:p>
          <a:p>
            <a:endParaRPr lang="id-ID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5BE2D9-8C96-45E9-87FE-5770C2ECA086}" type="slidenum">
              <a:rPr lang="id-ID" smtClean="0"/>
              <a:pPr/>
              <a:t>11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d-ID" smtClean="0"/>
              <a:t>FX. Sumarja, Sekretaris Magister Ilmu Hukum Unila</a:t>
            </a:r>
            <a:endParaRPr lang="id-ID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Sementara negara lain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id-ID" dirty="0" smtClean="0"/>
              <a:t>Konsep </a:t>
            </a:r>
            <a:r>
              <a:rPr lang="id-ID" dirty="0"/>
              <a:t>Reforma Agraria (RA) secara konsekuen dan </a:t>
            </a:r>
            <a:r>
              <a:rPr lang="id-ID" dirty="0" smtClean="0"/>
              <a:t>konsisten dijalankan dan </a:t>
            </a:r>
            <a:r>
              <a:rPr lang="id-ID" dirty="0"/>
              <a:t>menujukkan keberhasilannya, </a:t>
            </a:r>
            <a:endParaRPr lang="id-ID" dirty="0" smtClean="0"/>
          </a:p>
          <a:p>
            <a:r>
              <a:rPr lang="id-ID" dirty="0" smtClean="0"/>
              <a:t>Rusia </a:t>
            </a:r>
            <a:r>
              <a:rPr lang="id-ID" dirty="0"/>
              <a:t>(809 juta ha), Kanada (310 juta ha) Amerika Serikat (303 juta ha), Cina (197 juta ha), Brazil (478 juta ha) dan Kongo (134 juta ha). </a:t>
            </a:r>
            <a:endParaRPr lang="id-ID" dirty="0" smtClean="0"/>
          </a:p>
          <a:p>
            <a:r>
              <a:rPr lang="id-ID" dirty="0" smtClean="0"/>
              <a:t>Mereka </a:t>
            </a:r>
            <a:r>
              <a:rPr lang="id-ID" dirty="0"/>
              <a:t>menjalankan RA didasari oleh semangat keadilan, disiplin, dan keterbukaan dan memberantas kemiskinan serta membangun kemandirian ekonomi masyarakat setempat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5BE2D9-8C96-45E9-87FE-5770C2ECA086}" type="slidenum">
              <a:rPr lang="id-ID" smtClean="0"/>
              <a:pPr/>
              <a:t>12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d-ID" smtClean="0"/>
              <a:t>FX. Sumarja, Sekretaris Magister Ilmu Hukum Unila</a:t>
            </a:r>
            <a:endParaRPr lang="id-ID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Indonesia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d-ID" i="1" dirty="0" smtClean="0"/>
              <a:t>Menjalankan </a:t>
            </a:r>
            <a:r>
              <a:rPr lang="id-ID" b="1" i="1" dirty="0" smtClean="0"/>
              <a:t>pseudo </a:t>
            </a:r>
            <a:r>
              <a:rPr lang="id-ID" b="1" i="1" dirty="0"/>
              <a:t>agrarian reform. </a:t>
            </a:r>
            <a:endParaRPr lang="id-ID" b="1" i="1" dirty="0" smtClean="0"/>
          </a:p>
          <a:p>
            <a:r>
              <a:rPr lang="id-ID" dirty="0" smtClean="0"/>
              <a:t>Sehingga </a:t>
            </a:r>
            <a:r>
              <a:rPr lang="id-ID" dirty="0"/>
              <a:t>yang muncul bukannya kesejahteraan, melainkan merebaknya konflik penguasaan lahan baik yang </a:t>
            </a:r>
            <a:r>
              <a:rPr lang="id-ID" dirty="0" smtClean="0"/>
              <a:t>terjadi di </a:t>
            </a:r>
            <a:r>
              <a:rPr lang="id-ID" dirty="0"/>
              <a:t>luar maupun di dalam kawasan hutan negara.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5BE2D9-8C96-45E9-87FE-5770C2ECA086}" type="slidenum">
              <a:rPr lang="id-ID" smtClean="0"/>
              <a:pPr/>
              <a:t>13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d-ID" smtClean="0"/>
              <a:t>FX. Sumarja, Sekretaris Magister Ilmu Hukum Unila</a:t>
            </a:r>
            <a:endParaRPr lang="id-ID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Petani gurem meningkat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id-ID" dirty="0"/>
              <a:t>Jumlah petani </a:t>
            </a:r>
            <a:r>
              <a:rPr lang="id-ID" dirty="0" smtClean="0"/>
              <a:t>gurem kurang </a:t>
            </a:r>
            <a:r>
              <a:rPr lang="id-ID" dirty="0"/>
              <a:t>dari 0,5 ha per keluarga) meningkat. </a:t>
            </a:r>
            <a:endParaRPr lang="id-ID" dirty="0" smtClean="0"/>
          </a:p>
          <a:p>
            <a:r>
              <a:rPr lang="id-ID" dirty="0" smtClean="0"/>
              <a:t>1993 </a:t>
            </a:r>
            <a:r>
              <a:rPr lang="id-ID" dirty="0"/>
              <a:t>secara nasional jumlah petani gurem 10,9 juta keluarga</a:t>
            </a:r>
            <a:r>
              <a:rPr lang="id-ID" dirty="0" smtClean="0"/>
              <a:t>,</a:t>
            </a:r>
          </a:p>
          <a:p>
            <a:r>
              <a:rPr lang="id-ID" dirty="0" smtClean="0"/>
              <a:t>SP </a:t>
            </a:r>
            <a:r>
              <a:rPr lang="id-ID" dirty="0"/>
              <a:t>2003, angka itu naik menjadi 13,7 juta keluarga, </a:t>
            </a:r>
            <a:endParaRPr lang="id-ID" dirty="0" smtClean="0"/>
          </a:p>
          <a:p>
            <a:r>
              <a:rPr lang="id-ID" dirty="0" smtClean="0"/>
              <a:t>Bertambah </a:t>
            </a:r>
            <a:r>
              <a:rPr lang="id-ID" dirty="0"/>
              <a:t>3.8 juta keluarga dalam 10 tahun. </a:t>
            </a:r>
            <a:endParaRPr lang="id-ID" dirty="0" smtClean="0"/>
          </a:p>
          <a:p>
            <a:r>
              <a:rPr lang="id-ID" dirty="0" smtClean="0"/>
              <a:t>Di </a:t>
            </a:r>
            <a:r>
              <a:rPr lang="id-ID" dirty="0"/>
              <a:t>Pulau Jawa, dari setiap empat petani, tiga adalah petani gurem.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5BE2D9-8C96-45E9-87FE-5770C2ECA086}" type="slidenum">
              <a:rPr lang="id-ID" smtClean="0"/>
              <a:pPr/>
              <a:t>14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d-ID" smtClean="0"/>
              <a:t>FX. Sumarja, Sekretaris Magister Ilmu Hukum Unila</a:t>
            </a:r>
            <a:endParaRPr lang="id-ID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Luas Lahan Pertanian turun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d-ID" dirty="0" smtClean="0"/>
              <a:t>Luas lahan pertanian padi di Indonesia pada 2010 tinggal 12,870 juta ha, menyusut 0,1% dari tahun sebelumnya 12,883 juta ha. </a:t>
            </a:r>
          </a:p>
          <a:p>
            <a:r>
              <a:rPr lang="id-ID" dirty="0" smtClean="0"/>
              <a:t>Secara keseluruhan luas lahan pertanian, termasuk non-padi, pada 2010 diperkirakan 19,814 juta ha, menyusut 13% dibanding tahun 2009 yang mencapai 19,853 juta ha</a:t>
            </a:r>
          </a:p>
          <a:p>
            <a:endParaRPr lang="id-ID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5BE2D9-8C96-45E9-87FE-5770C2ECA086}" type="slidenum">
              <a:rPr lang="id-ID" smtClean="0"/>
              <a:pPr/>
              <a:t>15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d-ID" smtClean="0"/>
              <a:t>FX. Sumarja, Sekretaris Magister Ilmu Hukum Unila</a:t>
            </a:r>
            <a:endParaRPr lang="id-ID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Rumah tangga petani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id-ID" dirty="0" smtClean="0"/>
              <a:t>(</a:t>
            </a:r>
            <a:r>
              <a:rPr lang="id-ID" dirty="0"/>
              <a:t>SP) tahun 2013, menunjukkan </a:t>
            </a:r>
            <a:r>
              <a:rPr lang="id-ID" dirty="0" smtClean="0"/>
              <a:t>jumlah </a:t>
            </a:r>
            <a:r>
              <a:rPr lang="id-ID" dirty="0"/>
              <a:t>rumah tangga petani berkurang rata-rata 1,75% tiap  tahunnya.  </a:t>
            </a:r>
            <a:endParaRPr lang="id-ID" dirty="0" smtClean="0"/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id-ID" dirty="0" smtClean="0"/>
              <a:t>Pada  </a:t>
            </a:r>
            <a:r>
              <a:rPr lang="id-ID" dirty="0"/>
              <a:t>tahun  2003 </a:t>
            </a:r>
            <a:r>
              <a:rPr lang="id-ID" dirty="0" smtClean="0"/>
              <a:t>= 31.170.100 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id-ID" dirty="0" smtClean="0"/>
              <a:t>Pada tahun 2013   = 26.126.200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id-ID" dirty="0" smtClean="0"/>
              <a:t>10 </a:t>
            </a:r>
            <a:r>
              <a:rPr lang="id-ID" dirty="0"/>
              <a:t>tahun terakhir </a:t>
            </a:r>
            <a:r>
              <a:rPr lang="id-ID" dirty="0" smtClean="0"/>
              <a:t>berkurang  </a:t>
            </a:r>
            <a:r>
              <a:rPr lang="id-ID" dirty="0"/>
              <a:t>4.043.900</a:t>
            </a:r>
            <a:r>
              <a:rPr lang="id-ID" dirty="0" smtClean="0"/>
              <a:t>.</a:t>
            </a:r>
            <a:endParaRPr lang="en-GB" dirty="0" smtClean="0"/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en-GB" dirty="0" smtClean="0"/>
              <a:t>Data </a:t>
            </a:r>
            <a:r>
              <a:rPr lang="en-GB" dirty="0" err="1" smtClean="0"/>
              <a:t>tahun</a:t>
            </a:r>
            <a:r>
              <a:rPr lang="en-GB" dirty="0" smtClean="0"/>
              <a:t> 2018 = </a:t>
            </a:r>
            <a:r>
              <a:rPr lang="en-US" dirty="0" smtClean="0"/>
              <a:t>27.682.117</a:t>
            </a:r>
            <a:r>
              <a:rPr lang="en-GB" dirty="0" smtClean="0"/>
              <a:t>?</a:t>
            </a:r>
            <a:r>
              <a:rPr lang="id-ID" dirty="0" smtClean="0"/>
              <a:t> </a:t>
            </a:r>
            <a:r>
              <a:rPr lang="en-GB" sz="1800" dirty="0" smtClean="0"/>
              <a:t>(SUTAS) survey </a:t>
            </a:r>
            <a:r>
              <a:rPr lang="en-GB" sz="1800" dirty="0" err="1" smtClean="0"/>
              <a:t>Pertanian</a:t>
            </a:r>
            <a:r>
              <a:rPr lang="en-GB" sz="1800" dirty="0" smtClean="0"/>
              <a:t> </a:t>
            </a:r>
            <a:r>
              <a:rPr lang="en-GB" sz="1800" dirty="0" err="1" smtClean="0"/>
              <a:t>antar</a:t>
            </a:r>
            <a:r>
              <a:rPr lang="en-GB" sz="1800" dirty="0" smtClean="0"/>
              <a:t> </a:t>
            </a:r>
            <a:r>
              <a:rPr lang="en-GB" sz="1800" dirty="0" err="1" smtClean="0"/>
              <a:t>sensus</a:t>
            </a:r>
            <a:r>
              <a:rPr lang="en-GB" sz="1800" smtClean="0"/>
              <a:t> 2018)</a:t>
            </a:r>
            <a:endParaRPr lang="en-GB" sz="1800" dirty="0" smtClean="0"/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en-GB" dirty="0" smtClean="0"/>
              <a:t>5 </a:t>
            </a:r>
            <a:r>
              <a:rPr lang="en-GB" dirty="0" err="1" smtClean="0"/>
              <a:t>tahun</a:t>
            </a:r>
            <a:r>
              <a:rPr lang="en-GB" dirty="0" smtClean="0"/>
              <a:t> </a:t>
            </a:r>
            <a:r>
              <a:rPr lang="en-GB" dirty="0" err="1" smtClean="0"/>
              <a:t>dari</a:t>
            </a:r>
            <a:r>
              <a:rPr lang="en-GB" dirty="0" smtClean="0"/>
              <a:t> 2013-2018 </a:t>
            </a:r>
            <a:r>
              <a:rPr lang="en-GB" dirty="0" err="1" smtClean="0"/>
              <a:t>naik</a:t>
            </a:r>
            <a:r>
              <a:rPr lang="en-GB" dirty="0" smtClean="0"/>
              <a:t> 1.555.917</a:t>
            </a:r>
            <a:r>
              <a:rPr lang="id-ID" sz="4800" dirty="0" smtClean="0"/>
              <a:t> </a:t>
            </a:r>
            <a:endParaRPr lang="id-ID" sz="4800" dirty="0" smtClean="0"/>
          </a:p>
          <a:p>
            <a:endParaRPr lang="id-ID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5BE2D9-8C96-45E9-87FE-5770C2ECA086}" type="slidenum">
              <a:rPr lang="id-ID" smtClean="0"/>
              <a:pPr/>
              <a:t>16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d-ID" smtClean="0"/>
              <a:t>FX. Sumarja, Sekretaris Magister Ilmu Hukum Unila</a:t>
            </a:r>
            <a:endParaRPr lang="id-ID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Perusahaan pertanian naik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d-ID" dirty="0" smtClean="0"/>
              <a:t>Pada  sisi  yang  lain  perusahaan pertanian berbadan hukum jumlahnya meningkat: </a:t>
            </a:r>
          </a:p>
          <a:p>
            <a:r>
              <a:rPr lang="id-ID" dirty="0" smtClean="0"/>
              <a:t>Tahun 2003 berjumlah 4.011 </a:t>
            </a:r>
          </a:p>
          <a:p>
            <a:r>
              <a:rPr lang="id-ID" dirty="0" smtClean="0"/>
              <a:t>Tahun 2013 menjadi     5.486 </a:t>
            </a:r>
          </a:p>
          <a:p>
            <a:pPr>
              <a:buNone/>
            </a:pPr>
            <a:endParaRPr lang="id-ID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5BE2D9-8C96-45E9-87FE-5770C2ECA086}" type="slidenum">
              <a:rPr lang="id-ID" smtClean="0"/>
              <a:pPr/>
              <a:t>17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d-ID" smtClean="0"/>
              <a:t>FX. Sumarja, Sekretaris Magister Ilmu Hukum Unila</a:t>
            </a:r>
            <a:endParaRPr lang="id-ID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d-ID" dirty="0" smtClean="0"/>
              <a:t>Cara pandang/ </a:t>
            </a:r>
            <a:r>
              <a:rPr lang="id-ID" dirty="0"/>
              <a:t>sikap mental </a:t>
            </a:r>
            <a:r>
              <a:rPr lang="id-ID" dirty="0" smtClean="0"/>
              <a:t>bangsa </a:t>
            </a:r>
            <a:r>
              <a:rPr lang="id-ID" dirty="0"/>
              <a:t>terhadap petani dan pertanian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d-ID" dirty="0"/>
              <a:t>Jepang</a:t>
            </a:r>
            <a:r>
              <a:rPr lang="id-ID" dirty="0" smtClean="0"/>
              <a:t>, </a:t>
            </a:r>
            <a:r>
              <a:rPr lang="id-ID" dirty="0"/>
              <a:t>pada saat Tokugawa naik tahta pada awal 1600-an, </a:t>
            </a:r>
            <a:r>
              <a:rPr lang="id-ID" dirty="0" smtClean="0"/>
              <a:t>membangun </a:t>
            </a:r>
            <a:r>
              <a:rPr lang="id-ID" dirty="0"/>
              <a:t>stratifikasi sosial </a:t>
            </a:r>
            <a:r>
              <a:rPr lang="id-ID" dirty="0" smtClean="0"/>
              <a:t>baru: </a:t>
            </a:r>
          </a:p>
          <a:p>
            <a:r>
              <a:rPr lang="id-ID" dirty="0" smtClean="0"/>
              <a:t>1. samurai</a:t>
            </a:r>
            <a:r>
              <a:rPr lang="id-ID" dirty="0"/>
              <a:t>, </a:t>
            </a:r>
            <a:endParaRPr lang="id-ID" dirty="0" smtClean="0"/>
          </a:p>
          <a:p>
            <a:r>
              <a:rPr lang="id-ID" dirty="0" smtClean="0"/>
              <a:t>2.</a:t>
            </a:r>
            <a:r>
              <a:rPr lang="id-ID" b="1" dirty="0" smtClean="0"/>
              <a:t> petani</a:t>
            </a:r>
            <a:r>
              <a:rPr lang="id-ID" b="1" dirty="0"/>
              <a:t>, </a:t>
            </a:r>
            <a:endParaRPr lang="id-ID" b="1" dirty="0" smtClean="0"/>
          </a:p>
          <a:p>
            <a:r>
              <a:rPr lang="id-ID" dirty="0" smtClean="0"/>
              <a:t>3. industriwan</a:t>
            </a:r>
            <a:r>
              <a:rPr lang="id-ID" dirty="0"/>
              <a:t>, dan </a:t>
            </a:r>
            <a:endParaRPr lang="id-ID" dirty="0" smtClean="0"/>
          </a:p>
          <a:p>
            <a:r>
              <a:rPr lang="id-ID" dirty="0" smtClean="0"/>
              <a:t>4. </a:t>
            </a:r>
            <a:r>
              <a:rPr lang="id-ID" dirty="0"/>
              <a:t>pedagang.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5BE2D9-8C96-45E9-87FE-5770C2ECA086}" type="slidenum">
              <a:rPr lang="id-ID" smtClean="0"/>
              <a:pPr/>
              <a:t>18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d-ID" smtClean="0"/>
              <a:t>FX. Sumarja, Sekretaris Magister Ilmu Hukum Unila</a:t>
            </a:r>
            <a:endParaRPr lang="id-ID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d-ID" dirty="0" smtClean="0"/>
              <a:t>Amirika </a:t>
            </a:r>
            <a:r>
              <a:rPr lang="id-ID" dirty="0"/>
              <a:t>Serikat, pada saat krisis ekonomi 1933, Franklin D. </a:t>
            </a:r>
            <a:r>
              <a:rPr lang="id-ID" dirty="0" smtClean="0"/>
              <a:t>Roosevelt :</a:t>
            </a:r>
            <a:r>
              <a:rPr lang="id-ID" dirty="0"/>
              <a:t> bahwa solusi ekonomi AS hanya dapat diselesaikan oleh “The Forgotten Men”, yaitu </a:t>
            </a:r>
            <a:r>
              <a:rPr lang="id-ID" b="1" dirty="0"/>
              <a:t>petani dan buruh</a:t>
            </a:r>
            <a:r>
              <a:rPr lang="id-ID" dirty="0" smtClean="0"/>
              <a:t>,</a:t>
            </a:r>
          </a:p>
          <a:p>
            <a:r>
              <a:rPr lang="id-ID" b="1" i="1" dirty="0" smtClean="0"/>
              <a:t>Malahirkan, </a:t>
            </a:r>
            <a:r>
              <a:rPr lang="id-ID" i="1" dirty="0" smtClean="0"/>
              <a:t>Agricultural </a:t>
            </a:r>
            <a:r>
              <a:rPr lang="id-ID" i="1" dirty="0"/>
              <a:t>Adjustment Act  1933</a:t>
            </a:r>
            <a:r>
              <a:rPr lang="id-ID" dirty="0"/>
              <a:t> yang menjadi fondasi bagi kemakmuran petani AS hingga sekarang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5BE2D9-8C96-45E9-87FE-5770C2ECA086}" type="slidenum">
              <a:rPr lang="id-ID" smtClean="0"/>
              <a:pPr/>
              <a:t>19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d-ID" smtClean="0"/>
              <a:t>FX. Sumarja, Sekretaris Magister Ilmu Hukum Unila</a:t>
            </a:r>
            <a:endParaRPr lang="id-ID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55576" y="1340768"/>
            <a:ext cx="7772400" cy="2143140"/>
          </a:xfrm>
        </p:spPr>
        <p:txBody>
          <a:bodyPr>
            <a:normAutofit/>
          </a:bodyPr>
          <a:lstStyle/>
          <a:p>
            <a:r>
              <a:rPr lang="id-ID" dirty="0"/>
              <a:t>REFORMA AGRARIA: </a:t>
            </a:r>
            <a:r>
              <a:rPr lang="id-ID" dirty="0" smtClean="0"/>
              <a:t/>
            </a:r>
            <a:br>
              <a:rPr lang="id-ID" dirty="0" smtClean="0"/>
            </a:br>
            <a:r>
              <a:rPr lang="id-ID" dirty="0" smtClean="0"/>
              <a:t>SEBUAH KENISCAYAAN</a:t>
            </a:r>
            <a:endParaRPr lang="id-ID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14348" y="4286256"/>
            <a:ext cx="7500990" cy="1752600"/>
          </a:xfrm>
        </p:spPr>
        <p:txBody>
          <a:bodyPr>
            <a:noAutofit/>
          </a:bodyPr>
          <a:lstStyle/>
          <a:p>
            <a:r>
              <a:rPr lang="id-ID" sz="2400" dirty="0" smtClean="0">
                <a:solidFill>
                  <a:schemeClr val="tx1"/>
                </a:solidFill>
              </a:rPr>
              <a:t>Disampaikan dalam acara “Sosialisasi Reforma Agraria Dengan Stakeholder di Daerah Kabupaten Lampung Utara”, Tanggal, 5 April 2018.</a:t>
            </a:r>
            <a:endParaRPr lang="id-ID" sz="2400" dirty="0">
              <a:solidFill>
                <a:schemeClr val="tx1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500298" y="3284984"/>
            <a:ext cx="4357718" cy="107157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3200" dirty="0" smtClean="0">
                <a:solidFill>
                  <a:schemeClr val="tx1"/>
                </a:solidFill>
              </a:rPr>
              <a:t>Oleh: FX. Sumarja</a:t>
            </a:r>
            <a:endParaRPr lang="id-ID" sz="3200" dirty="0">
              <a:solidFill>
                <a:schemeClr val="tx1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5BE2D9-8C96-45E9-87FE-5770C2ECA086}" type="slidenum">
              <a:rPr lang="id-ID" smtClean="0"/>
              <a:pPr/>
              <a:t>2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d-ID" smtClean="0"/>
              <a:t>FX. Sumarja, Sekretaris Magister Ilmu Hukum Unila</a:t>
            </a:r>
            <a:endParaRPr lang="id-ID"/>
          </a:p>
        </p:txBody>
      </p:sp>
      <p:sp>
        <p:nvSpPr>
          <p:cNvPr id="7" name="Rounded Rectangle 6"/>
          <p:cNvSpPr/>
          <p:nvPr/>
        </p:nvSpPr>
        <p:spPr>
          <a:xfrm>
            <a:off x="1331640" y="1196752"/>
            <a:ext cx="1944216" cy="6480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err="1" smtClean="0"/>
              <a:t>Sumber</a:t>
            </a:r>
            <a:r>
              <a:rPr lang="en-GB" dirty="0" smtClean="0"/>
              <a:t>:</a:t>
            </a:r>
            <a:endParaRPr lang="en-US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d-ID" dirty="0"/>
              <a:t>Korea Selatan atau Taiwan. </a:t>
            </a:r>
            <a:endParaRPr lang="id-ID" dirty="0" smtClean="0"/>
          </a:p>
          <a:p>
            <a:r>
              <a:rPr lang="id-ID" dirty="0" smtClean="0"/>
              <a:t>Posisi </a:t>
            </a:r>
            <a:r>
              <a:rPr lang="id-ID" dirty="0"/>
              <a:t>Taiwan jauh tertinggal dari Indonesia pada saat sebelum Perang Dunia II, sedangkan Korea Selatan kurang-lebih sama dengan Indonesia</a:t>
            </a:r>
            <a:r>
              <a:rPr lang="id-ID" dirty="0" smtClean="0"/>
              <a:t>.</a:t>
            </a:r>
          </a:p>
          <a:p>
            <a:r>
              <a:rPr lang="id-ID" dirty="0"/>
              <a:t>Cara pandang atau sikap mental kedua negara tersebut terhadap </a:t>
            </a:r>
            <a:r>
              <a:rPr lang="id-ID" dirty="0" smtClean="0"/>
              <a:t>petaninya</a:t>
            </a:r>
            <a:r>
              <a:rPr lang="id-ID" dirty="0"/>
              <a:t>, cukup luar </a:t>
            </a:r>
            <a:r>
              <a:rPr lang="id-ID" dirty="0" smtClean="0"/>
              <a:t>biasa. (dg melaksanakan landreform secara serius)</a:t>
            </a:r>
            <a:endParaRPr lang="id-ID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5BE2D9-8C96-45E9-87FE-5770C2ECA086}" type="slidenum">
              <a:rPr lang="id-ID" smtClean="0"/>
              <a:pPr/>
              <a:t>20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d-ID" smtClean="0"/>
              <a:t>FX. Sumarja, Sekretaris Magister Ilmu Hukum Unila</a:t>
            </a:r>
            <a:endParaRPr lang="id-ID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id-ID" dirty="0"/>
              <a:t>Jepang, Korea Selatan, dan Taiwan sangat kentara dalam keberpihakannya terhadap </a:t>
            </a:r>
            <a:r>
              <a:rPr lang="id-ID" dirty="0" smtClean="0"/>
              <a:t>pertanian, selain lendreform.</a:t>
            </a:r>
          </a:p>
          <a:p>
            <a:r>
              <a:rPr lang="id-ID" dirty="0"/>
              <a:t>Buahnya adalah mereka menjadi negara </a:t>
            </a:r>
            <a:r>
              <a:rPr lang="id-ID" dirty="0" smtClean="0"/>
              <a:t>maju, dengan pendapatan </a:t>
            </a:r>
            <a:r>
              <a:rPr lang="id-ID" dirty="0"/>
              <a:t>per </a:t>
            </a:r>
            <a:r>
              <a:rPr lang="id-ID" dirty="0" smtClean="0"/>
              <a:t>kapita, tahun 2012 menurut IMF:  </a:t>
            </a:r>
          </a:p>
          <a:p>
            <a:r>
              <a:rPr lang="id-ID" dirty="0" smtClean="0"/>
              <a:t>Taiwan		 (US$ 38.749)</a:t>
            </a:r>
          </a:p>
          <a:p>
            <a:r>
              <a:rPr lang="id-ID" dirty="0" smtClean="0"/>
              <a:t>Jepang		 (US$ 36.266)</a:t>
            </a:r>
          </a:p>
          <a:p>
            <a:r>
              <a:rPr lang="id-ID" dirty="0" smtClean="0"/>
              <a:t>Korea Selatan	 (US$ 32.272)</a:t>
            </a:r>
          </a:p>
          <a:p>
            <a:r>
              <a:rPr lang="id-ID" dirty="0" smtClean="0"/>
              <a:t>Indonesia	 (US$   4.977)</a:t>
            </a:r>
            <a:endParaRPr lang="id-ID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5BE2D9-8C96-45E9-87FE-5770C2ECA086}" type="slidenum">
              <a:rPr lang="id-ID" smtClean="0"/>
              <a:pPr/>
              <a:t>21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d-ID" smtClean="0"/>
              <a:t>FX. Sumarja, Sekretaris Magister Ilmu Hukum Unila</a:t>
            </a:r>
            <a:endParaRPr lang="id-ID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id-ID" dirty="0"/>
              <a:t>Bahkan setelah UUPA berusia 57 tahun, tetap terjadi ketimpangan yang luar biasa dalam penguasaan sumber-sumber agraria. </a:t>
            </a:r>
            <a:endParaRPr lang="id-ID" dirty="0" smtClean="0"/>
          </a:p>
          <a:p>
            <a:r>
              <a:rPr lang="id-ID" dirty="0" smtClean="0"/>
              <a:t>Joyo </a:t>
            </a:r>
            <a:r>
              <a:rPr lang="id-ID" dirty="0"/>
              <a:t>Winoto, </a:t>
            </a:r>
            <a:r>
              <a:rPr lang="id-ID" dirty="0" smtClean="0"/>
              <a:t>menyebut </a:t>
            </a:r>
            <a:r>
              <a:rPr lang="id-ID" dirty="0"/>
              <a:t>56 persen aset nasional kita dikuasai oleh hanya 0,2 persen penduduk. </a:t>
            </a:r>
            <a:endParaRPr lang="id-ID" dirty="0" smtClean="0"/>
          </a:p>
          <a:p>
            <a:r>
              <a:rPr lang="id-ID" dirty="0" smtClean="0"/>
              <a:t>Dari </a:t>
            </a:r>
            <a:r>
              <a:rPr lang="id-ID" dirty="0"/>
              <a:t>aset nasional yang dikuasai tersebut, 87 persennya berupa tanah. </a:t>
            </a:r>
            <a:endParaRPr lang="id-ID" dirty="0" smtClean="0"/>
          </a:p>
          <a:p>
            <a:r>
              <a:rPr lang="id-ID" dirty="0" smtClean="0"/>
              <a:t>Rusman </a:t>
            </a:r>
            <a:r>
              <a:rPr lang="id-ID" dirty="0"/>
              <a:t>Heriawan, Wakil Menteri Pertanian, pernah juga menyebut bahwa 40 juta keluarga petani, menguasai lahan rata-rata 0,3 hektar.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5BE2D9-8C96-45E9-87FE-5770C2ECA086}" type="slidenum">
              <a:rPr lang="id-ID" smtClean="0"/>
              <a:pPr/>
              <a:t>22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d-ID" smtClean="0"/>
              <a:t>FX. Sumarja, Sekretaris Magister Ilmu Hukum Unila</a:t>
            </a:r>
            <a:endParaRPr lang="id-ID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Kondisi Lampung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id-ID" dirty="0"/>
              <a:t>Jumlah penduduk miskin di Lampung berdasarkan hasil Survei Sosial Ekonomi Nasional (Susenas</a:t>
            </a:r>
            <a:r>
              <a:rPr lang="id-ID" dirty="0" smtClean="0"/>
              <a:t>): </a:t>
            </a:r>
          </a:p>
          <a:p>
            <a:r>
              <a:rPr lang="id-ID" dirty="0" smtClean="0"/>
              <a:t>Maret 2016 mencapai 1,17 juta jiwa (14,29 persen). </a:t>
            </a:r>
          </a:p>
          <a:p>
            <a:r>
              <a:rPr lang="id-ID" dirty="0" smtClean="0"/>
              <a:t>September </a:t>
            </a:r>
            <a:r>
              <a:rPr lang="id-ID" dirty="0"/>
              <a:t>2016 mencapai 1,14 juta jiwa (13,86 persen). </a:t>
            </a:r>
            <a:endParaRPr lang="id-ID" dirty="0" smtClean="0"/>
          </a:p>
          <a:p>
            <a:r>
              <a:rPr lang="id-ID" dirty="0" smtClean="0"/>
              <a:t>Pada </a:t>
            </a:r>
            <a:r>
              <a:rPr lang="id-ID" dirty="0"/>
              <a:t>umumnya penduduk miskin tersebut adalah kelompok keluarga petani tanpa </a:t>
            </a:r>
            <a:r>
              <a:rPr lang="id-ID" dirty="0" smtClean="0"/>
              <a:t>tanah</a:t>
            </a:r>
            <a:endParaRPr lang="id-ID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5BE2D9-8C96-45E9-87FE-5770C2ECA086}" type="slidenum">
              <a:rPr lang="id-ID" smtClean="0"/>
              <a:pPr/>
              <a:t>23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947998" cy="365125"/>
          </a:xfrm>
        </p:spPr>
        <p:txBody>
          <a:bodyPr/>
          <a:lstStyle/>
          <a:p>
            <a:r>
              <a:rPr lang="id-ID" dirty="0" smtClean="0"/>
              <a:t>FX. Sumarja, Sekretaris Magister Ilmu Hukum Unila</a:t>
            </a:r>
            <a:endParaRPr lang="id-ID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Reforma Agraria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d-ID" dirty="0" smtClean="0"/>
              <a:t>Meskipun tahun 2007 telah dikeluarkan kebijakan Reforma Agraria, dengan slogannya: “Tanah </a:t>
            </a:r>
            <a:r>
              <a:rPr lang="id-ID" dirty="0"/>
              <a:t>untuk Keadilan dan Kesejahteraan Rakyat</a:t>
            </a:r>
            <a:r>
              <a:rPr lang="id-ID" dirty="0" smtClean="0"/>
              <a:t>”</a:t>
            </a:r>
          </a:p>
          <a:p>
            <a:r>
              <a:rPr lang="id-ID" dirty="0" smtClean="0"/>
              <a:t>Semangatnya “pertumbuhan </a:t>
            </a:r>
            <a:r>
              <a:rPr lang="id-ID" dirty="0"/>
              <a:t>disertai </a:t>
            </a:r>
            <a:r>
              <a:rPr lang="id-ID" dirty="0" smtClean="0"/>
              <a:t>pemerataan”</a:t>
            </a:r>
          </a:p>
          <a:p>
            <a:r>
              <a:rPr lang="id-ID" dirty="0" smtClean="0"/>
              <a:t>Namun hasilnya belum tampak betul.</a:t>
            </a:r>
            <a:endParaRPr lang="id-ID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5BE2D9-8C96-45E9-87FE-5770C2ECA086}" type="slidenum">
              <a:rPr lang="id-ID" smtClean="0"/>
              <a:pPr/>
              <a:t>24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d-ID" smtClean="0"/>
              <a:t>FX. Sumarja, Sekretaris Magister Ilmu Hukum Unila</a:t>
            </a:r>
            <a:endParaRPr lang="id-ID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d-ID" dirty="0" smtClean="0"/>
              <a:t>Perpres No. 86/2018 Ttg  Reforma Agraria (24 September 2018)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id-ID" dirty="0" smtClean="0"/>
              <a:t>Pelaksanaan UUPA 1960 secara operasional </a:t>
            </a:r>
          </a:p>
          <a:p>
            <a:r>
              <a:rPr lang="id-ID" dirty="0" smtClean="0"/>
              <a:t>Menjadi peraturan yang memayungi berbagai regulasi sektoral </a:t>
            </a:r>
          </a:p>
          <a:p>
            <a:r>
              <a:rPr lang="id-ID" dirty="0" smtClean="0"/>
              <a:t>Mewujudkan pemerataan </a:t>
            </a:r>
            <a:r>
              <a:rPr lang="id-ID" dirty="0"/>
              <a:t>struktur penguasaan, </a:t>
            </a:r>
            <a:r>
              <a:rPr lang="id-ID" dirty="0" smtClean="0"/>
              <a:t>pemilikan, penggunaan </a:t>
            </a:r>
            <a:r>
              <a:rPr lang="id-ID" dirty="0"/>
              <a:t>dan pemanfaatan </a:t>
            </a:r>
            <a:r>
              <a:rPr lang="id-ID" dirty="0" smtClean="0"/>
              <a:t>tanah</a:t>
            </a:r>
          </a:p>
          <a:p>
            <a:r>
              <a:rPr lang="id-ID" b="1" dirty="0" smtClean="0"/>
              <a:t>Keterlibatan seluruh Kementerian/Lembaga </a:t>
            </a:r>
            <a:r>
              <a:rPr lang="id-ID" dirty="0" smtClean="0"/>
              <a:t>dalam pelaksanaan agar bekerja secara sinergis </a:t>
            </a:r>
          </a:p>
          <a:p>
            <a:r>
              <a:rPr lang="id-ID" dirty="0" smtClean="0"/>
              <a:t>Membuka ruang keterlibatan/partisipasi masyarakat secara langsung dalam seluruh proses pelaksanaan reforma agraria</a:t>
            </a:r>
            <a:endParaRPr lang="id-ID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Penataan Aset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id-ID" sz="4400" dirty="0"/>
              <a:t>R</a:t>
            </a:r>
            <a:r>
              <a:rPr lang="id-ID" sz="4400" dirty="0" smtClean="0"/>
              <a:t>edistribusi tanah</a:t>
            </a:r>
          </a:p>
          <a:p>
            <a:pPr marL="514350" indent="-514350">
              <a:buNone/>
            </a:pPr>
            <a:r>
              <a:rPr lang="id-ID" sz="4400" dirty="0"/>
              <a:t> </a:t>
            </a:r>
            <a:r>
              <a:rPr lang="id-ID" sz="4400" dirty="0" smtClean="0"/>
              <a:t>   (Penetapan objek dan subjek)</a:t>
            </a:r>
          </a:p>
          <a:p>
            <a:pPr marL="742950" indent="-742950">
              <a:buFont typeface="+mj-lt"/>
              <a:buAutoNum type="arabicPeriod" startAt="2"/>
            </a:pPr>
            <a:r>
              <a:rPr lang="id-ID" sz="4400" dirty="0" smtClean="0"/>
              <a:t>Legalisasi aset</a:t>
            </a:r>
          </a:p>
          <a:p>
            <a:pPr marL="1143000" lvl="1" indent="-742950">
              <a:buFont typeface="+mj-lt"/>
              <a:buAutoNum type="alphaLcPeriod"/>
            </a:pPr>
            <a:r>
              <a:rPr lang="id-ID" sz="3200" b="1" dirty="0" smtClean="0"/>
              <a:t>Tanah </a:t>
            </a:r>
            <a:r>
              <a:rPr lang="id-ID" sz="3200" b="1" dirty="0"/>
              <a:t>transmigrasi yang belum </a:t>
            </a:r>
            <a:r>
              <a:rPr lang="id-ID" sz="3200" b="1" dirty="0" smtClean="0"/>
              <a:t>bersertipikat. </a:t>
            </a:r>
            <a:r>
              <a:rPr lang="id-ID" sz="2600" dirty="0" smtClean="0"/>
              <a:t>(5.048 bidang di Lampung Tengah)</a:t>
            </a:r>
            <a:endParaRPr lang="id-ID" sz="3200" dirty="0" smtClean="0"/>
          </a:p>
          <a:p>
            <a:pPr marL="1143000" lvl="1" indent="-742950">
              <a:buFont typeface="+mj-lt"/>
              <a:buAutoNum type="alphaLcPeriod"/>
            </a:pPr>
            <a:r>
              <a:rPr lang="id-ID" sz="3200" b="1" dirty="0" smtClean="0"/>
              <a:t>Tanah yang </a:t>
            </a:r>
            <a:r>
              <a:rPr lang="id-ID" sz="3200" b="1" dirty="0"/>
              <a:t>dimiliki </a:t>
            </a:r>
            <a:r>
              <a:rPr lang="id-ID" sz="3200" b="1" dirty="0" smtClean="0"/>
              <a:t>masyarakat </a:t>
            </a:r>
            <a:r>
              <a:rPr lang="id-ID" sz="2600" b="1" dirty="0" smtClean="0"/>
              <a:t>(Permen ATR/KaBPN 35/2016 Percpatan Pelaksanaan PTSL).</a:t>
            </a:r>
            <a:r>
              <a:rPr lang="id-ID" dirty="0"/>
              <a:t/>
            </a:r>
            <a:br>
              <a:rPr lang="id-ID" dirty="0"/>
            </a:br>
            <a:r>
              <a:rPr lang="id-ID" dirty="0"/>
              <a:t/>
            </a:r>
            <a:br>
              <a:rPr lang="id-ID" dirty="0"/>
            </a:br>
            <a:endParaRPr lang="id-ID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d-ID" dirty="0" smtClean="0"/>
              <a:t>Objek &amp; Subjek Reforma Agraria 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id-ID" dirty="0" smtClean="0"/>
              <a:t>Perencanaan penetapan objek &amp; subjek menjadi isu penting dalam GTRA kedepan, terutama memastikan pelaksanaan reforma agraria tepat sasaran </a:t>
            </a:r>
          </a:p>
          <a:p>
            <a:r>
              <a:rPr lang="id-ID" dirty="0" smtClean="0"/>
              <a:t>Oleh KPA dan organisasi masyarakat sipil lain telah direkomendasi Lokasi Prioritas Reforma Agraria (LPRA) seluas 655.343 Ha, di 446 lokasi, 20 Provinsi </a:t>
            </a:r>
          </a:p>
          <a:p>
            <a:r>
              <a:rPr lang="id-ID" dirty="0" smtClean="0"/>
              <a:t>Usulan-usulan dari bawah merupakan upaya untuk mencegah salah sasaran </a:t>
            </a:r>
          </a:p>
          <a:p>
            <a:r>
              <a:rPr lang="id-ID" dirty="0" smtClean="0"/>
              <a:t>Perlu keterlibatan masyarakat (organisasi tani) dalam GTRA</a:t>
            </a:r>
            <a:endParaRPr lang="id-ID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d-ID" dirty="0" smtClean="0"/>
              <a:t>Objek Reforma Agraria 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043510"/>
          </a:xfrm>
        </p:spPr>
        <p:txBody>
          <a:bodyPr>
            <a:normAutofit fontScale="70000" lnSpcReduction="20000"/>
          </a:bodyPr>
          <a:lstStyle/>
          <a:p>
            <a:r>
              <a:rPr lang="id-ID" dirty="0" smtClean="0"/>
              <a:t>Terdapat 11  macam Tanah Objek Reforma Agraria (TORA) </a:t>
            </a:r>
          </a:p>
          <a:p>
            <a:pPr marL="514350" indent="-514350">
              <a:buFont typeface="+mj-lt"/>
              <a:buAutoNum type="arabicPeriod"/>
            </a:pPr>
            <a:r>
              <a:rPr lang="id-ID" dirty="0" smtClean="0"/>
              <a:t>TORA dari HGU dan HGB yang telah habis harus dipastikan prioritasnya untuk subjek reforma agraria, bukan perusahaan atau yang menguasai sebelumnya </a:t>
            </a:r>
          </a:p>
          <a:p>
            <a:pPr marL="514350" indent="-514350">
              <a:buFont typeface="+mj-lt"/>
              <a:buAutoNum type="arabicPeriod"/>
            </a:pPr>
            <a:r>
              <a:rPr lang="id-ID" dirty="0" smtClean="0"/>
              <a:t>Alokasi 20% dari HGU  yang berubah menjadi </a:t>
            </a:r>
            <a:r>
              <a:rPr lang="id-ID" dirty="0"/>
              <a:t>HGB karena perubahan </a:t>
            </a:r>
            <a:r>
              <a:rPr lang="id-ID" dirty="0" smtClean="0"/>
              <a:t>peruntukan rencana </a:t>
            </a:r>
            <a:r>
              <a:rPr lang="id-ID" dirty="0"/>
              <a:t>tata </a:t>
            </a:r>
            <a:r>
              <a:rPr lang="id-ID" dirty="0" smtClean="0"/>
              <a:t>ruang;</a:t>
            </a:r>
          </a:p>
          <a:p>
            <a:pPr marL="514350" indent="-514350">
              <a:buFont typeface="+mj-lt"/>
              <a:buAutoNum type="arabicPeriod"/>
            </a:pPr>
            <a:r>
              <a:rPr lang="id-ID" dirty="0" smtClean="0"/>
              <a:t>Alokasi 20% dari HGU dari luasTanah </a:t>
            </a:r>
            <a:r>
              <a:rPr lang="id-ID" dirty="0"/>
              <a:t>Negara yang diberikan kepada </a:t>
            </a:r>
            <a:r>
              <a:rPr lang="id-ID" dirty="0" smtClean="0"/>
              <a:t>pemegang HGU </a:t>
            </a:r>
            <a:r>
              <a:rPr lang="id-ID" dirty="0"/>
              <a:t>dalam proses pemberian, perpanjangan </a:t>
            </a:r>
            <a:r>
              <a:rPr lang="id-ID" dirty="0" smtClean="0"/>
              <a:t>atau pembaruan haknya </a:t>
            </a:r>
          </a:p>
          <a:p>
            <a:pPr marL="514350" indent="-514350">
              <a:buFont typeface="+mj-lt"/>
              <a:buAutoNum type="arabicPeriod"/>
            </a:pPr>
            <a:r>
              <a:rPr lang="id-ID" dirty="0" smtClean="0"/>
              <a:t>TORA dari pelepasan kawasan hutan harus dipastikan adanya proses bersama masyarakat setempat untuk meninjau batas penunjukan-penepatan kawasan hutan dan tanah yang dikuasai masyarakat. Selain itu harus sejalan dengan amanat Putusan MK 35/PUUX/2012  (</a:t>
            </a:r>
            <a:r>
              <a:rPr lang="id-ID" b="1" dirty="0" smtClean="0"/>
              <a:t>sinergi dengan Perpres Nomor 88 Tahun 2017 Tentang Penyelesaian Penguasaan Tanah Dalam Kawasan Hutan jo.Inpres 2/2018 ttg PTSL jo. Inpres 1/2016 ttg percepatan pelaksanaan proyek strategis nasional)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Objek Reforma Agraria 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514350" indent="-514350">
              <a:buFont typeface="+mj-lt"/>
              <a:buAutoNum type="arabicPeriod" startAt="5"/>
            </a:pPr>
            <a:r>
              <a:rPr lang="id-ID" dirty="0"/>
              <a:t>Tanah Negara bekas tanah terlantar </a:t>
            </a:r>
            <a:r>
              <a:rPr lang="id-ID" dirty="0" smtClean="0"/>
              <a:t>yang didayagunakan </a:t>
            </a:r>
            <a:r>
              <a:rPr lang="id-ID" dirty="0"/>
              <a:t>untuk kepentingan masyarakat dan negara melalui Reforma </a:t>
            </a:r>
            <a:r>
              <a:rPr lang="id-ID" dirty="0" smtClean="0"/>
              <a:t>Agraria;</a:t>
            </a:r>
          </a:p>
          <a:p>
            <a:pPr marL="514350" indent="-514350">
              <a:buFont typeface="+mj-lt"/>
              <a:buAutoNum type="arabicPeriod" startAt="5"/>
            </a:pPr>
            <a:r>
              <a:rPr lang="id-ID" dirty="0" smtClean="0"/>
              <a:t>tanah </a:t>
            </a:r>
            <a:r>
              <a:rPr lang="id-ID" dirty="0"/>
              <a:t>hasil penyelesaian Sengketa dan </a:t>
            </a:r>
            <a:r>
              <a:rPr lang="id-ID" dirty="0" smtClean="0"/>
              <a:t>Konflik Agraria;</a:t>
            </a:r>
          </a:p>
          <a:p>
            <a:pPr marL="514350" indent="-514350">
              <a:buFont typeface="+mj-lt"/>
              <a:buAutoNum type="arabicPeriod" startAt="5"/>
            </a:pPr>
            <a:r>
              <a:rPr lang="id-ID" dirty="0" smtClean="0"/>
              <a:t>tanah </a:t>
            </a:r>
            <a:r>
              <a:rPr lang="id-ID" dirty="0"/>
              <a:t>bekas tambang yang berada di luar </a:t>
            </a:r>
            <a:r>
              <a:rPr lang="id-ID" dirty="0" smtClean="0"/>
              <a:t>kawasan hutan;</a:t>
            </a:r>
          </a:p>
          <a:p>
            <a:pPr marL="514350" indent="-514350">
              <a:buFont typeface="+mj-lt"/>
              <a:buAutoNum type="arabicPeriod" startAt="5"/>
            </a:pPr>
            <a:r>
              <a:rPr lang="id-ID" dirty="0" smtClean="0"/>
              <a:t>tanah </a:t>
            </a:r>
            <a:r>
              <a:rPr lang="id-ID" dirty="0"/>
              <a:t>timbul</a:t>
            </a:r>
            <a:r>
              <a:rPr lang="id-ID" dirty="0" smtClean="0"/>
              <a:t>;</a:t>
            </a:r>
          </a:p>
          <a:p>
            <a:pPr marL="514350" indent="-514350">
              <a:buFont typeface="+mj-lt"/>
              <a:buAutoNum type="arabicPeriod" startAt="5"/>
            </a:pPr>
            <a:r>
              <a:rPr lang="id-ID" dirty="0"/>
              <a:t>tanah kelebihan maksimum, tanah absentee, dan</a:t>
            </a:r>
            <a:br>
              <a:rPr lang="id-ID" dirty="0"/>
            </a:br>
            <a:r>
              <a:rPr lang="id-ID" dirty="0"/>
              <a:t>tanah swapraja/bekas swapraja yang masih tersedia</a:t>
            </a:r>
            <a:br>
              <a:rPr lang="id-ID" dirty="0"/>
            </a:br>
            <a:r>
              <a:rPr lang="id-ID" dirty="0"/>
              <a:t/>
            </a:r>
            <a:br>
              <a:rPr lang="id-ID" dirty="0"/>
            </a:br>
            <a:r>
              <a:rPr lang="id-ID" dirty="0"/>
              <a:t/>
            </a:r>
            <a:br>
              <a:rPr lang="id-ID" dirty="0"/>
            </a:br>
            <a:endParaRPr lang="id-ID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Pendahuluan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d-ID" dirty="0" smtClean="0"/>
              <a:t>Dasar politik </a:t>
            </a:r>
            <a:r>
              <a:rPr lang="id-ID" dirty="0"/>
              <a:t>hukum tanah </a:t>
            </a:r>
            <a:r>
              <a:rPr lang="id-ID" dirty="0" smtClean="0"/>
              <a:t>nasional</a:t>
            </a:r>
          </a:p>
          <a:p>
            <a:r>
              <a:rPr lang="id-ID" dirty="0" smtClean="0"/>
              <a:t>Alinea </a:t>
            </a:r>
            <a:r>
              <a:rPr lang="id-ID" dirty="0"/>
              <a:t>ke-4 Pembukaan UUDNRI </a:t>
            </a:r>
            <a:r>
              <a:rPr lang="id-ID" dirty="0" smtClean="0"/>
              <a:t>1945</a:t>
            </a:r>
          </a:p>
          <a:p>
            <a:r>
              <a:rPr lang="id-ID" dirty="0" smtClean="0"/>
              <a:t>Dibentuknya </a:t>
            </a:r>
            <a:r>
              <a:rPr lang="id-ID" dirty="0"/>
              <a:t>Pemerintahan Negara Indonesia adalah untuk melindungi segenap bangsa Indonesia dan seluruh tumpah darah Indonesia dan untuk memajukan kesejahteraan umum.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5BE2D9-8C96-45E9-87FE-5770C2ECA086}" type="slidenum">
              <a:rPr lang="id-ID" smtClean="0"/>
              <a:pPr/>
              <a:t>3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d-ID" smtClean="0"/>
              <a:t>FX. Sumarja, Sekretaris Magister Ilmu Hukum Unila</a:t>
            </a:r>
            <a:endParaRPr lang="id-ID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46"/>
          </a:xfrm>
        </p:spPr>
        <p:txBody>
          <a:bodyPr/>
          <a:lstStyle/>
          <a:p>
            <a:r>
              <a:rPr lang="id-ID" dirty="0" smtClean="0"/>
              <a:t>Objek Reforma Agraria 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4422"/>
            <a:ext cx="8229600" cy="4911741"/>
          </a:xfrm>
        </p:spPr>
        <p:txBody>
          <a:bodyPr>
            <a:normAutofit fontScale="70000" lnSpcReduction="20000"/>
          </a:bodyPr>
          <a:lstStyle/>
          <a:p>
            <a:pPr marL="514350" indent="-514350">
              <a:lnSpc>
                <a:spcPct val="120000"/>
              </a:lnSpc>
              <a:spcBef>
                <a:spcPts val="0"/>
              </a:spcBef>
              <a:buFont typeface="+mj-lt"/>
              <a:buAutoNum type="arabicPeriod" startAt="10"/>
            </a:pPr>
            <a:r>
              <a:rPr lang="id-ID" sz="3400" dirty="0"/>
              <a:t>tanah yang memenuhi persyaratan penguatan </a:t>
            </a:r>
            <a:r>
              <a:rPr lang="id-ID" sz="3400" dirty="0" smtClean="0"/>
              <a:t>hak rakyat </a:t>
            </a:r>
            <a:r>
              <a:rPr lang="id-ID" sz="3400" dirty="0"/>
              <a:t>atas tanah, meliputi</a:t>
            </a:r>
            <a:r>
              <a:rPr lang="id-ID" sz="3400" dirty="0" smtClean="0"/>
              <a:t>:</a:t>
            </a:r>
          </a:p>
          <a:p>
            <a:pPr marL="1314450" lvl="2" indent="-514350">
              <a:lnSpc>
                <a:spcPct val="120000"/>
              </a:lnSpc>
              <a:spcBef>
                <a:spcPts val="0"/>
              </a:spcBef>
              <a:buFont typeface="+mj-lt"/>
              <a:buAutoNum type="alphaLcPeriod"/>
            </a:pPr>
            <a:r>
              <a:rPr lang="id-ID" sz="3400" dirty="0" smtClean="0"/>
              <a:t>tanah yang dihibahkan oleh perusahaan dalam CSR;</a:t>
            </a:r>
          </a:p>
          <a:p>
            <a:pPr marL="1314450" lvl="2" indent="-514350">
              <a:lnSpc>
                <a:spcPct val="120000"/>
              </a:lnSpc>
              <a:spcBef>
                <a:spcPts val="0"/>
              </a:spcBef>
              <a:buFont typeface="+mj-lt"/>
              <a:buAutoNum type="alphaLcPeriod"/>
            </a:pPr>
            <a:r>
              <a:rPr lang="id-ID" sz="3400" dirty="0" smtClean="0"/>
              <a:t>tanah </a:t>
            </a:r>
            <a:r>
              <a:rPr lang="id-ID" sz="3400" dirty="0"/>
              <a:t>hasil </a:t>
            </a:r>
            <a:r>
              <a:rPr lang="id-ID" sz="3400" dirty="0" smtClean="0"/>
              <a:t>konsolidasi;</a:t>
            </a:r>
          </a:p>
          <a:p>
            <a:pPr marL="1314450" lvl="2" indent="-514350">
              <a:lnSpc>
                <a:spcPct val="120000"/>
              </a:lnSpc>
              <a:spcBef>
                <a:spcPts val="0"/>
              </a:spcBef>
              <a:buFont typeface="+mj-lt"/>
              <a:buAutoNum type="alphaLcPeriod"/>
            </a:pPr>
            <a:r>
              <a:rPr lang="id-ID" sz="3400" dirty="0" smtClean="0"/>
              <a:t>sisa </a:t>
            </a:r>
            <a:r>
              <a:rPr lang="id-ID" sz="3400" dirty="0"/>
              <a:t>tanah sumbangan tanah </a:t>
            </a:r>
            <a:r>
              <a:rPr lang="id-ID" sz="3400" dirty="0" smtClean="0"/>
              <a:t>untuk pembangunan </a:t>
            </a:r>
            <a:r>
              <a:rPr lang="id-ID" sz="3400" dirty="0"/>
              <a:t>dan tanah pengganti </a:t>
            </a:r>
            <a:r>
              <a:rPr lang="id-ID" sz="3400" dirty="0" smtClean="0"/>
              <a:t>biaya pelaksanaan </a:t>
            </a:r>
            <a:r>
              <a:rPr lang="id-ID" sz="3400" dirty="0"/>
              <a:t>Konsolidasi </a:t>
            </a:r>
            <a:r>
              <a:rPr lang="id-ID" sz="3400" dirty="0" smtClean="0"/>
              <a:t>Tanah; atau</a:t>
            </a:r>
          </a:p>
          <a:p>
            <a:pPr marL="1314450" lvl="2" indent="-514350">
              <a:lnSpc>
                <a:spcPct val="120000"/>
              </a:lnSpc>
              <a:spcBef>
                <a:spcPts val="0"/>
              </a:spcBef>
              <a:buFont typeface="+mj-lt"/>
              <a:buAutoNum type="alphaLcPeriod"/>
            </a:pPr>
            <a:r>
              <a:rPr lang="id-ID" sz="3400" dirty="0" smtClean="0"/>
              <a:t>Tanah </a:t>
            </a:r>
            <a:r>
              <a:rPr lang="id-ID" sz="3400" dirty="0"/>
              <a:t>Negara yang sudah dikuasai </a:t>
            </a:r>
            <a:r>
              <a:rPr lang="id-ID" sz="3400" dirty="0" smtClean="0"/>
              <a:t>masyarakat.</a:t>
            </a:r>
          </a:p>
          <a:p>
            <a:pPr marL="514350" indent="-514350">
              <a:buFont typeface="+mj-lt"/>
              <a:buAutoNum type="arabicPeriod" startAt="11"/>
            </a:pPr>
            <a:r>
              <a:rPr lang="id-ID" sz="3400" dirty="0" smtClean="0"/>
              <a:t>tanah </a:t>
            </a:r>
            <a:r>
              <a:rPr lang="id-ID" sz="3400" dirty="0"/>
              <a:t>bekas hak </a:t>
            </a:r>
            <a:r>
              <a:rPr lang="id-ID" sz="3400" dirty="0" smtClean="0"/>
              <a:t>erpacht</a:t>
            </a:r>
            <a:r>
              <a:rPr lang="id-ID" sz="3400" dirty="0"/>
              <a:t>, tanah bekas partikelir </a:t>
            </a:r>
            <a:r>
              <a:rPr lang="id-ID" sz="3400" dirty="0" smtClean="0"/>
              <a:t>dan tanah </a:t>
            </a:r>
            <a:r>
              <a:rPr lang="id-ID" sz="3400" dirty="0"/>
              <a:t>bekas eigendom yang luasnya lebih dari </a:t>
            </a:r>
            <a:r>
              <a:rPr lang="id-ID" sz="3400" dirty="0" smtClean="0"/>
              <a:t>10 (sepuluh</a:t>
            </a:r>
            <a:r>
              <a:rPr lang="id-ID" sz="3400" dirty="0"/>
              <a:t>) bauw yang masih </a:t>
            </a:r>
            <a:r>
              <a:rPr lang="id-ID" sz="3400" dirty="0" smtClean="0"/>
              <a:t>tersedia.</a:t>
            </a:r>
          </a:p>
          <a:p>
            <a:pPr marL="514350" indent="-514350">
              <a:buFont typeface="+mj-lt"/>
              <a:buAutoNum type="arabicPeriod" startAt="11"/>
            </a:pPr>
            <a:r>
              <a:rPr lang="id-ID" sz="3400" b="1" dirty="0" smtClean="0"/>
              <a:t>Mestinya ada satu lagi yaitu tanah yang terkena ketentuan Pasal 21 ayat (3) dan Pasal 26 UUPA ayat (2).</a:t>
            </a:r>
            <a:endParaRPr lang="id-ID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d-ID" dirty="0" smtClean="0"/>
              <a:t>Subjek Reforma Agraria 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id-ID" dirty="0" smtClean="0"/>
              <a:t>Subjek reforma agraria adalah perorangan, kelompok dan badan hukum, terutama koperasi </a:t>
            </a:r>
          </a:p>
          <a:p>
            <a:r>
              <a:rPr lang="id-ID" dirty="0" smtClean="0"/>
              <a:t>Subjek perorangan disinergikan dengan Inpres 2/2018 tentang PTSL dengan memastikan luas maksimum dari tiap-tiap penerima atau subjek reforma</a:t>
            </a:r>
          </a:p>
          <a:p>
            <a:r>
              <a:rPr lang="id-ID" dirty="0" smtClean="0"/>
              <a:t>Sementara subjek kelompok disinergikan dengan Permen ATR Nomor 10 tahun 2016 tentang Hak Komunal dengan memastikan seluruh hubungan tenurial, terutama masyarakat adat dapat terakomodir.</a:t>
            </a:r>
            <a:endParaRPr lang="id-ID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Subjek Reforma Agraria 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id-ID" dirty="0" smtClean="0"/>
              <a:t>Badan hukum harus diprioritaskan bagi Koperasi dan BUMDes, selaras dengan UU 6/2014 tentang Desa </a:t>
            </a:r>
          </a:p>
          <a:p>
            <a:r>
              <a:rPr lang="id-ID" dirty="0" smtClean="0"/>
              <a:t>Koperasi harus dipastikan didirikan dan dimiliki oleh organisasi tani, bukan yang dimiliki oleh segelintir orang </a:t>
            </a:r>
          </a:p>
          <a:p>
            <a:r>
              <a:rPr lang="id-ID" dirty="0" smtClean="0"/>
              <a:t>Prinsip prioritas subjek adalah keterikatan terhadap tanah, semakin “dekat”, maka mendapat prioritas utama </a:t>
            </a:r>
          </a:p>
          <a:p>
            <a:r>
              <a:rPr lang="id-ID" dirty="0" smtClean="0"/>
              <a:t>Prioritas subjek merujuk pada PP 224/1961 dan PP 41/1964.</a:t>
            </a:r>
            <a:endParaRPr lang="id-ID" dirty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d-ID" dirty="0" smtClean="0"/>
              <a:t>Tantangan Pelaksanaan RA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57298"/>
            <a:ext cx="8229600" cy="4768865"/>
          </a:xfrm>
        </p:spPr>
        <p:txBody>
          <a:bodyPr>
            <a:normAutofit fontScale="92500" lnSpcReduction="2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id-ID" dirty="0" smtClean="0"/>
              <a:t>Adanya upaya penolakan dari pemodah ( subjek HGU).</a:t>
            </a:r>
          </a:p>
          <a:p>
            <a:pPr marL="514350" indent="-514350">
              <a:buFont typeface="+mj-lt"/>
              <a:buAutoNum type="arabicPeriod"/>
            </a:pPr>
            <a:r>
              <a:rPr lang="id-ID" dirty="0" smtClean="0"/>
              <a:t>Ekpektasi masyarakat sangat tinggi, sementara GTRA mengalami banyak tekanan ataupun godaan.</a:t>
            </a:r>
          </a:p>
          <a:p>
            <a:pPr marL="514350" indent="-514350">
              <a:buFont typeface="+mj-lt"/>
              <a:buAutoNum type="arabicPeriod"/>
            </a:pPr>
            <a:r>
              <a:rPr lang="id-ID" dirty="0" smtClean="0"/>
              <a:t>Dominasi </a:t>
            </a:r>
            <a:r>
              <a:rPr lang="id-ID" dirty="0"/>
              <a:t>dan ekspansi badan-badan usaha raksasa dalam industri ekstraktif, produksi perkebunan dan kehutanan, serta </a:t>
            </a:r>
            <a:r>
              <a:rPr lang="id-ID" dirty="0" smtClean="0"/>
              <a:t>konservasi. </a:t>
            </a:r>
          </a:p>
          <a:p>
            <a:pPr marL="514350" indent="-514350">
              <a:buFont typeface="+mj-lt"/>
              <a:buAutoNum type="arabicPeriod"/>
            </a:pPr>
            <a:r>
              <a:rPr lang="id-ID" dirty="0" smtClean="0"/>
              <a:t>Instrumentasi </a:t>
            </a:r>
            <a:r>
              <a:rPr lang="id-ID" dirty="0"/>
              <a:t>badan-badan pemerintahan sebagai “lembaga pengadaan tanah” melalui rejim-rejim pemberian hak/izin/lisensi atas tanah dan sumber daya </a:t>
            </a:r>
            <a:r>
              <a:rPr lang="id-ID" dirty="0" smtClean="0"/>
              <a:t>lahan.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5BE2D9-8C96-45E9-87FE-5770C2ECA086}" type="slidenum">
              <a:rPr lang="id-ID" smtClean="0"/>
              <a:pPr/>
              <a:t>33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d-ID" smtClean="0"/>
              <a:t>FX. Sumarja, Sekretaris Magister Ilmu Hukum Unila</a:t>
            </a:r>
            <a:endParaRPr lang="id-ID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marL="514350" indent="-514350">
              <a:buFont typeface="+mj-lt"/>
              <a:buAutoNum type="arabicPeriod" startAt="4"/>
            </a:pPr>
            <a:r>
              <a:rPr lang="id-ID" dirty="0" smtClean="0"/>
              <a:t>Masih adanya peraturan perundang-undangan mengenai pertanahan/ kehutanan/PSDA lainnya yang tumpang-tindih dan bertentangan antara satu dengan yang lain. </a:t>
            </a:r>
          </a:p>
          <a:p>
            <a:pPr marL="514350" indent="-514350">
              <a:buFont typeface="+mj-lt"/>
              <a:buAutoNum type="arabicPeriod" startAt="4"/>
            </a:pPr>
            <a:r>
              <a:rPr lang="id-ID" dirty="0" smtClean="0"/>
              <a:t>Hukum-hukum adat yang berlaku di kalangan rakyat masih terabaikan atau ditiadakan keberlakuannya oleh perundang-undangan agraria, kehutanan dan pertambangan, dan </a:t>
            </a:r>
          </a:p>
          <a:p>
            <a:pPr marL="514350" indent="-514350">
              <a:buFont typeface="+mj-lt"/>
              <a:buAutoNum type="arabicPeriod" startAt="4"/>
            </a:pPr>
            <a:r>
              <a:rPr lang="id-ID" dirty="0" smtClean="0"/>
              <a:t>Sektoralisme kelembagaan, sistem, mekanisme, dan administrasi yang mengatur pertanahan/ kehutanan/SDA lainnya yang masih susah dihilangkan.</a:t>
            </a:r>
            <a:endParaRPr lang="id-ID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5BE2D9-8C96-45E9-87FE-5770C2ECA086}" type="slidenum">
              <a:rPr lang="id-ID" smtClean="0"/>
              <a:pPr/>
              <a:t>34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d-ID" smtClean="0"/>
              <a:t>FX. Sumarja, Sekretaris Magister Ilmu Hukum Unila</a:t>
            </a:r>
            <a:endParaRPr lang="id-ID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/>
              <a:t>S</a:t>
            </a:r>
            <a:r>
              <a:rPr lang="id-ID" dirty="0" smtClean="0"/>
              <a:t>impulan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id-ID" dirty="0" smtClean="0"/>
              <a:t>Ketimpangan </a:t>
            </a:r>
            <a:r>
              <a:rPr lang="id-ID" dirty="0"/>
              <a:t>kepemilikan dan penguasaan </a:t>
            </a:r>
            <a:r>
              <a:rPr lang="id-ID" dirty="0" smtClean="0"/>
              <a:t>tanah masih tajam, maka sangat urgen melaksanakan Reforma Agraria</a:t>
            </a:r>
          </a:p>
          <a:p>
            <a:pPr marL="514350" indent="-514350">
              <a:buFont typeface="+mj-lt"/>
              <a:buAutoNum type="arabicPeriod"/>
            </a:pPr>
            <a:r>
              <a:rPr lang="id-ID" dirty="0" smtClean="0"/>
              <a:t>Perubahan </a:t>
            </a:r>
            <a:r>
              <a:rPr lang="id-ID" dirty="0"/>
              <a:t>sikap pandang </a:t>
            </a:r>
            <a:r>
              <a:rPr lang="id-ID" dirty="0" smtClean="0"/>
              <a:t>terhadap </a:t>
            </a:r>
            <a:r>
              <a:rPr lang="id-ID" dirty="0"/>
              <a:t>petani dan </a:t>
            </a:r>
            <a:r>
              <a:rPr lang="id-ID" dirty="0" smtClean="0"/>
              <a:t>pertanian</a:t>
            </a:r>
          </a:p>
          <a:p>
            <a:pPr marL="514350" indent="-514350">
              <a:buFont typeface="+mj-lt"/>
              <a:buAutoNum type="arabicPeriod"/>
            </a:pPr>
            <a:r>
              <a:rPr lang="id-ID" dirty="0" smtClean="0"/>
              <a:t>Menjalankan </a:t>
            </a:r>
            <a:r>
              <a:rPr lang="id-ID" dirty="0"/>
              <a:t>reforma </a:t>
            </a:r>
            <a:r>
              <a:rPr lang="id-ID" dirty="0" smtClean="0"/>
              <a:t>agraria tidak bisa oleh BPN sendirian, perlu komitmen bersama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5BE2D9-8C96-45E9-87FE-5770C2ECA086}" type="slidenum">
              <a:rPr lang="id-ID" smtClean="0"/>
              <a:pPr/>
              <a:t>35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d-ID" smtClean="0"/>
              <a:t>FX. Sumarja, Sekretaris Magister Ilmu Hukum Unila</a:t>
            </a:r>
            <a:endParaRPr lang="id-ID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endParaRPr lang="id-ID" dirty="0" smtClean="0"/>
          </a:p>
          <a:p>
            <a:pPr algn="ctr">
              <a:buNone/>
            </a:pPr>
            <a:endParaRPr lang="id-ID" dirty="0" smtClean="0"/>
          </a:p>
          <a:p>
            <a:pPr algn="ctr">
              <a:buNone/>
            </a:pPr>
            <a:r>
              <a:rPr lang="id-ID" sz="6000" i="1" dirty="0" smtClean="0"/>
              <a:t>Sekian Terima Kasih</a:t>
            </a:r>
            <a:endParaRPr lang="id-ID" sz="6000" i="1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d-ID" smtClean="0"/>
              <a:t>FX. Sumarja, Sekretaris Magister Ilmu Hukum Unila</a:t>
            </a:r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5BE2D9-8C96-45E9-87FE-5770C2ECA086}" type="slidenum">
              <a:rPr lang="id-ID" smtClean="0"/>
              <a:pPr/>
              <a:t>36</a:t>
            </a:fld>
            <a:endParaRPr lang="id-ID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d-ID" dirty="0" smtClean="0"/>
              <a:t>Perwujudannya dlm </a:t>
            </a:r>
            <a:r>
              <a:rPr lang="id-ID" dirty="0"/>
              <a:t>Pasal 33 ayat (3) UUDNRI 1945, bahwa bumi dan air dan kekayaan alam yang terkandung di dalamnya dikuasai oleh Negara dan dipergunakan untuk sebesar-besar  kemakmuran  rakyat.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5BE2D9-8C96-45E9-87FE-5770C2ECA086}" type="slidenum">
              <a:rPr lang="id-ID" smtClean="0"/>
              <a:pPr/>
              <a:t>4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d-ID" smtClean="0"/>
              <a:t>FX. Sumarja, Sekretaris Magister Ilmu Hukum Unila</a:t>
            </a:r>
            <a:endParaRPr lang="id-ID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d-ID" dirty="0" smtClean="0"/>
              <a:t>Pemikiran Mohammad Hatta: kemakmuran/ kesejahteraan rakyat: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lvl="0"/>
            <a:r>
              <a:rPr lang="id-ID" sz="4000" dirty="0" smtClean="0"/>
              <a:t>Orang Indonesia </a:t>
            </a:r>
            <a:r>
              <a:rPr lang="id-ID" sz="4000" dirty="0"/>
              <a:t>tolong menolong.</a:t>
            </a:r>
          </a:p>
          <a:p>
            <a:pPr lvl="0"/>
            <a:r>
              <a:rPr lang="id-ID" sz="4000" dirty="0" smtClean="0"/>
              <a:t>Berhak </a:t>
            </a:r>
            <a:r>
              <a:rPr lang="id-ID" sz="4000" dirty="0"/>
              <a:t>mendapat pekerjaan dan  </a:t>
            </a:r>
            <a:r>
              <a:rPr lang="id-ID" sz="4000" dirty="0" smtClean="0"/>
              <a:t>penghidupan </a:t>
            </a:r>
            <a:r>
              <a:rPr lang="id-ID" sz="4000" dirty="0"/>
              <a:t>yang </a:t>
            </a:r>
            <a:r>
              <a:rPr lang="id-ID" sz="4000" dirty="0" smtClean="0"/>
              <a:t>layak. </a:t>
            </a:r>
          </a:p>
          <a:p>
            <a:pPr lvl="0"/>
            <a:r>
              <a:rPr lang="id-ID" sz="4000" dirty="0" smtClean="0"/>
              <a:t>Pemerintah </a:t>
            </a:r>
            <a:r>
              <a:rPr lang="id-ID" sz="4000" dirty="0"/>
              <a:t>menanggung dasar hidup minimum bagi seseorang.</a:t>
            </a:r>
          </a:p>
          <a:p>
            <a:pPr lvl="0"/>
            <a:r>
              <a:rPr lang="id-ID" sz="4000" dirty="0"/>
              <a:t>Perekonomian disusun sebagai usaha </a:t>
            </a:r>
            <a:r>
              <a:rPr lang="id-ID" sz="4000" dirty="0" smtClean="0"/>
              <a:t>bersama </a:t>
            </a:r>
            <a:endParaRPr lang="id-ID" sz="4000" dirty="0"/>
          </a:p>
          <a:p>
            <a:pPr lvl="0"/>
            <a:r>
              <a:rPr lang="id-ID" sz="4000" dirty="0"/>
              <a:t>Cabang produksi </a:t>
            </a:r>
            <a:r>
              <a:rPr lang="id-ID" sz="4000" dirty="0" smtClean="0"/>
              <a:t> &gt; </a:t>
            </a:r>
            <a:r>
              <a:rPr lang="id-ID" sz="4000" dirty="0"/>
              <a:t>dikuasai oleh pemerintah.</a:t>
            </a:r>
          </a:p>
          <a:p>
            <a:pPr lvl="0"/>
            <a:r>
              <a:rPr lang="id-ID" sz="4000" dirty="0"/>
              <a:t>Tanah adalah kepunyaan masyarakat, </a:t>
            </a:r>
            <a:endParaRPr lang="id-ID" sz="4000" dirty="0" smtClean="0"/>
          </a:p>
          <a:p>
            <a:pPr lvl="0"/>
            <a:r>
              <a:rPr lang="id-ID" sz="4000" dirty="0" smtClean="0"/>
              <a:t>orang </a:t>
            </a:r>
            <a:r>
              <a:rPr lang="id-ID" sz="4000" dirty="0"/>
              <a:t>seorang berhak memakai tanah sebanyak yang perlu baginya sekeluarga.</a:t>
            </a:r>
          </a:p>
          <a:p>
            <a:pPr lvl="0"/>
            <a:r>
              <a:rPr lang="id-ID" sz="4000" dirty="0"/>
              <a:t>Harta milik orang seorang tidak boleh menjadi alat penindas orang lain. </a:t>
            </a:r>
          </a:p>
          <a:p>
            <a:pPr lvl="0"/>
            <a:r>
              <a:rPr lang="id-ID" sz="4000" dirty="0"/>
              <a:t>Fakir dan miskin dipelihara oleh Pemerintah.</a:t>
            </a:r>
          </a:p>
          <a:p>
            <a:endParaRPr lang="id-ID" dirty="0"/>
          </a:p>
          <a:p>
            <a:endParaRPr lang="id-ID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5BE2D9-8C96-45E9-87FE-5770C2ECA086}" type="slidenum">
              <a:rPr lang="id-ID" smtClean="0"/>
              <a:pPr/>
              <a:t>5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d-ID" smtClean="0"/>
              <a:t>FX. Sumarja, Sekretaris Magister Ilmu Hukum Unila</a:t>
            </a:r>
            <a:endParaRPr lang="id-ID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Pemikiran Moh. Hatta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d-ID" dirty="0"/>
              <a:t>M</a:t>
            </a:r>
            <a:r>
              <a:rPr lang="id-ID" dirty="0" smtClean="0"/>
              <a:t>emperkaya </a:t>
            </a:r>
            <a:r>
              <a:rPr lang="id-ID" dirty="0"/>
              <a:t>muatan ketentuan Pasal 33 (3) UUDNRI 1945, dan terwujud dalam UU No 5 Tahun 1960 tentang Peraturan Dasar Pokok-Pokok Agraria (UUPA</a:t>
            </a:r>
            <a:r>
              <a:rPr lang="id-ID" dirty="0" smtClean="0"/>
              <a:t>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5BE2D9-8C96-45E9-87FE-5770C2ECA086}" type="slidenum">
              <a:rPr lang="id-ID" smtClean="0"/>
              <a:pPr/>
              <a:t>6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d-ID" smtClean="0"/>
              <a:t>FX. Sumarja, Sekretaris Magister Ilmu Hukum Unila</a:t>
            </a:r>
            <a:endParaRPr lang="id-ID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d-ID" dirty="0" smtClean="0"/>
              <a:t>UUPA memuat panca program Agraria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lvl="0" indent="-514350">
              <a:buFont typeface="+mj-lt"/>
              <a:buAutoNum type="arabicPeriod"/>
            </a:pPr>
            <a:r>
              <a:rPr lang="id-ID" dirty="0"/>
              <a:t>pembaharuan hukum   agraria, </a:t>
            </a:r>
          </a:p>
          <a:p>
            <a:pPr marL="514350" lvl="0" indent="-514350">
              <a:buFont typeface="+mj-lt"/>
              <a:buAutoNum type="arabicPeriod"/>
            </a:pPr>
            <a:r>
              <a:rPr lang="id-ID" dirty="0"/>
              <a:t>penghapusan hak-hak asing dan konsesi-konsesi kolonial atas tanah, </a:t>
            </a:r>
          </a:p>
          <a:p>
            <a:pPr marL="514350" lvl="0" indent="-514350">
              <a:buFont typeface="+mj-lt"/>
              <a:buAutoNum type="arabicPeriod"/>
            </a:pPr>
            <a:r>
              <a:rPr lang="id-ID" dirty="0"/>
              <a:t>pengakhiran penghisapan </a:t>
            </a:r>
            <a:r>
              <a:rPr lang="id-ID" dirty="0" smtClean="0"/>
              <a:t>feodal, </a:t>
            </a:r>
            <a:endParaRPr lang="id-ID" dirty="0"/>
          </a:p>
          <a:p>
            <a:pPr marL="514350" lvl="0" indent="-514350">
              <a:buFont typeface="+mj-lt"/>
              <a:buAutoNum type="arabicPeriod"/>
            </a:pPr>
            <a:r>
              <a:rPr lang="id-ID" b="1" dirty="0"/>
              <a:t>perombakan pemilikan  dan  penguasaan tanah,  serta  hubungan  </a:t>
            </a:r>
            <a:r>
              <a:rPr lang="id-ID" b="1" dirty="0" smtClean="0"/>
              <a:t>hukum  </a:t>
            </a:r>
            <a:endParaRPr lang="id-ID" b="1" dirty="0"/>
          </a:p>
          <a:p>
            <a:pPr marL="514350" indent="-514350">
              <a:buFont typeface="+mj-lt"/>
              <a:buAutoNum type="arabicPeriod"/>
            </a:pPr>
            <a:r>
              <a:rPr lang="id-ID" dirty="0"/>
              <a:t>perencanaan persediaan, peruntukan bumi, air dan kekayaan alam yang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5BE2D9-8C96-45E9-87FE-5770C2ECA086}" type="slidenum">
              <a:rPr lang="id-ID" smtClean="0"/>
              <a:pPr/>
              <a:t>7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d-ID" smtClean="0"/>
              <a:t>FX. Sumarja, Sekretaris Magister Ilmu Hukum Unila</a:t>
            </a:r>
            <a:endParaRPr lang="id-ID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d-ID" dirty="0"/>
              <a:t>Moh. Hatta bahwa pada dasarnya tanah adalah milik rakyat Indonesia. </a:t>
            </a:r>
            <a:endParaRPr lang="id-ID" dirty="0" smtClean="0"/>
          </a:p>
          <a:p>
            <a:r>
              <a:rPr lang="id-ID" dirty="0" smtClean="0"/>
              <a:t>UUPA </a:t>
            </a:r>
            <a:r>
              <a:rPr lang="id-ID" dirty="0"/>
              <a:t>lebih menekankan tanah pertanian bagi rakyat petani, sehingga tanggal 24 September pernah diperingati sebagai “hari tani” selama 10 tahun, mulai 1963 s,d 1972, melalui Keputusan Presiden No. 169/1963 tanggal 26 Agustus 1963.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5BE2D9-8C96-45E9-87FE-5770C2ECA086}" type="slidenum">
              <a:rPr lang="id-ID" smtClean="0"/>
              <a:pPr/>
              <a:t>8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d-ID" smtClean="0"/>
              <a:t>FX. Sumarja, Sekretaris Magister Ilmu Hukum Unila</a:t>
            </a:r>
            <a:endParaRPr lang="id-ID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id-ID" dirty="0"/>
              <a:t>Negara yang merupakan penjelmaan dari rakyat hanya mempunyai hak  mengatur  penggunaannya  agar  dapat  mengejar  kemakmuran  bersama</a:t>
            </a:r>
            <a:r>
              <a:rPr lang="id-ID" dirty="0" smtClean="0"/>
              <a:t>.</a:t>
            </a:r>
          </a:p>
          <a:p>
            <a:r>
              <a:rPr lang="id-ID" dirty="0" smtClean="0"/>
              <a:t>Pemerintah </a:t>
            </a:r>
            <a:r>
              <a:rPr lang="id-ID" dirty="0"/>
              <a:t>tidak boleh berlaku pasif melainkan harus aktif melaksanakan upaya-upaya untuk membangun kesejahteraan masyarakatnya dengan cara mengatur kehidupan ekonomi dan </a:t>
            </a:r>
            <a:r>
              <a:rPr lang="id-ID" dirty="0" smtClean="0"/>
              <a:t>sosial, </a:t>
            </a:r>
          </a:p>
          <a:p>
            <a:r>
              <a:rPr lang="id-ID" dirty="0" smtClean="0"/>
              <a:t>Termasuk reforma agraria mutlak dilaksanakan.</a:t>
            </a:r>
            <a:endParaRPr lang="id-ID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5BE2D9-8C96-45E9-87FE-5770C2ECA086}" type="slidenum">
              <a:rPr lang="id-ID" smtClean="0"/>
              <a:pPr/>
              <a:t>9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d-ID" smtClean="0"/>
              <a:t>FX. Sumarja, Sekretaris Magister Ilmu Hukum Unila</a:t>
            </a:r>
            <a:endParaRPr lang="id-ID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318</TotalTime>
  <Words>1970</Words>
  <Application>Microsoft Office PowerPoint</Application>
  <PresentationFormat>On-screen Show (4:3)</PresentationFormat>
  <Paragraphs>220</Paragraphs>
  <Slides>36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36</vt:i4>
      </vt:variant>
    </vt:vector>
  </HeadingPairs>
  <TitlesOfParts>
    <vt:vector size="37" baseType="lpstr">
      <vt:lpstr>Office Theme</vt:lpstr>
      <vt:lpstr>15_REFORMA AGRARIA:  SEBUAH KENISCAYAAN</vt:lpstr>
      <vt:lpstr>REFORMA AGRARIA:  SEBUAH KENISCAYAAN</vt:lpstr>
      <vt:lpstr>Pendahuluan</vt:lpstr>
      <vt:lpstr>PowerPoint Presentation</vt:lpstr>
      <vt:lpstr>Pemikiran Mohammad Hatta: kemakmuran/ kesejahteraan rakyat:</vt:lpstr>
      <vt:lpstr>Pemikiran Moh. Hatta</vt:lpstr>
      <vt:lpstr>UUPA memuat panca program Agraria</vt:lpstr>
      <vt:lpstr>PowerPoint Presentation</vt:lpstr>
      <vt:lpstr>PowerPoint Presentation</vt:lpstr>
      <vt:lpstr>Pembahasan</vt:lpstr>
      <vt:lpstr>Orde Baru</vt:lpstr>
      <vt:lpstr>Sementara negara lain</vt:lpstr>
      <vt:lpstr>Indonesia</vt:lpstr>
      <vt:lpstr>Petani gurem meningkat</vt:lpstr>
      <vt:lpstr>Luas Lahan Pertanian turun</vt:lpstr>
      <vt:lpstr>Rumah tangga petani</vt:lpstr>
      <vt:lpstr>Perusahaan pertanian naik</vt:lpstr>
      <vt:lpstr>Cara pandang/ sikap mental bangsa terhadap petani dan pertanian </vt:lpstr>
      <vt:lpstr>PowerPoint Presentation</vt:lpstr>
      <vt:lpstr>PowerPoint Presentation</vt:lpstr>
      <vt:lpstr>PowerPoint Presentation</vt:lpstr>
      <vt:lpstr>PowerPoint Presentation</vt:lpstr>
      <vt:lpstr>Kondisi Lampung</vt:lpstr>
      <vt:lpstr>Reforma Agraria</vt:lpstr>
      <vt:lpstr>Perpres No. 86/2018 Ttg  Reforma Agraria (24 September 2018)</vt:lpstr>
      <vt:lpstr>Penataan Aset</vt:lpstr>
      <vt:lpstr>Objek &amp; Subjek Reforma Agraria </vt:lpstr>
      <vt:lpstr>Objek Reforma Agraria </vt:lpstr>
      <vt:lpstr>Objek Reforma Agraria </vt:lpstr>
      <vt:lpstr>Objek Reforma Agraria </vt:lpstr>
      <vt:lpstr>Subjek Reforma Agraria </vt:lpstr>
      <vt:lpstr>Subjek Reforma Agraria </vt:lpstr>
      <vt:lpstr>Tantangan Pelaksanaan RA</vt:lpstr>
      <vt:lpstr>PowerPoint Presentation</vt:lpstr>
      <vt:lpstr>Simpulan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REFORMA AGRARIA:  URGENSI IMPLEMENTASINYA</dc:title>
  <dc:creator>user</dc:creator>
  <cp:lastModifiedBy>LENOVO</cp:lastModifiedBy>
  <cp:revision>25</cp:revision>
  <dcterms:created xsi:type="dcterms:W3CDTF">2017-09-24T15:36:57Z</dcterms:created>
  <dcterms:modified xsi:type="dcterms:W3CDTF">2021-05-18T08:35:42Z</dcterms:modified>
</cp:coreProperties>
</file>