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0" r:id="rId3"/>
    <p:sldId id="259" r:id="rId4"/>
    <p:sldId id="270" r:id="rId5"/>
    <p:sldId id="263" r:id="rId6"/>
    <p:sldId id="262" r:id="rId7"/>
    <p:sldId id="271" r:id="rId8"/>
    <p:sldId id="269" r:id="rId9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4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Rectangle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id-ID"/>
          </a:p>
        </p:txBody>
      </p:sp>
      <p:sp>
        <p:nvSpPr>
          <p:cNvPr id="16" name="Text Placeholder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15" name="Text Placeholder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8" name="Rectangle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1" name="Rectangle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ate Placeholder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3471C667-4B6D-4DDB-9B00-EE806899AE86}" type="datetimeFigureOut">
              <a:rPr lang="id-ID" smtClean="0"/>
              <a:pPr/>
              <a:t>08/04/2021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id-ID"/>
          </a:p>
        </p:txBody>
      </p:sp>
      <p:sp>
        <p:nvSpPr>
          <p:cNvPr id="7" name="Rectangle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3EBD95F-29FB-4325-95F8-A18DE167755B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0" y="5072050"/>
            <a:ext cx="5000628" cy="1785950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Tim:</a:t>
            </a:r>
          </a:p>
          <a:p>
            <a:pPr>
              <a:spcBef>
                <a:spcPts val="0"/>
              </a:spcBef>
            </a:pPr>
            <a:r>
              <a:rPr lang="id-ID" dirty="0" smtClean="0">
                <a:solidFill>
                  <a:schemeClr val="tx1"/>
                </a:solidFill>
              </a:rPr>
              <a:t>Yunisca Nurmalisa, S.Pd., M.Pd.</a:t>
            </a:r>
          </a:p>
          <a:p>
            <a:pPr>
              <a:spcBef>
                <a:spcPts val="0"/>
              </a:spcBef>
            </a:pPr>
            <a:r>
              <a:rPr lang="id-ID" sz="2800" dirty="0" smtClean="0">
                <a:solidFill>
                  <a:schemeClr val="tx1"/>
                </a:solidFill>
              </a:rPr>
              <a:t>Devi Sutrisno Putri, </a:t>
            </a:r>
            <a:r>
              <a:rPr lang="id-ID" dirty="0" smtClean="0">
                <a:solidFill>
                  <a:schemeClr val="tx1"/>
                </a:solidFill>
              </a:rPr>
              <a:t>S.Pd., M.Pd.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85728"/>
            <a:ext cx="9144000" cy="1362075"/>
          </a:xfrm>
        </p:spPr>
        <p:txBody>
          <a:bodyPr>
            <a:normAutofit/>
          </a:bodyPr>
          <a:lstStyle/>
          <a:p>
            <a:r>
              <a:rPr lang="en-US" sz="7200" dirty="0" smtClean="0">
                <a:solidFill>
                  <a:schemeClr val="tx1"/>
                </a:solidFill>
              </a:rPr>
              <a:t>PENDIDIKAN</a:t>
            </a:r>
            <a:r>
              <a:rPr lang="id-ID" sz="7200" dirty="0" smtClean="0">
                <a:solidFill>
                  <a:schemeClr val="tx1"/>
                </a:solidFill>
              </a:rPr>
              <a:t> NILAI</a:t>
            </a:r>
            <a:endParaRPr lang="id-ID" sz="7200" dirty="0">
              <a:solidFill>
                <a:schemeClr val="tx1"/>
              </a:solidFill>
            </a:endParaRPr>
          </a:p>
        </p:txBody>
      </p:sp>
      <p:sp>
        <p:nvSpPr>
          <p:cNvPr id="4" name="Text Placeholder 2"/>
          <p:cNvSpPr txBox="1">
            <a:spLocks/>
          </p:cNvSpPr>
          <p:nvPr/>
        </p:nvSpPr>
        <p:spPr>
          <a:xfrm>
            <a:off x="5714976" y="6286520"/>
            <a:ext cx="3429024" cy="57148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ct val="60000"/>
              <a:buFont typeface="Wingdings"/>
              <a:buNone/>
              <a:tabLst/>
              <a:defRPr/>
            </a:pPr>
            <a:r>
              <a:rPr kumimoji="0" lang="id-ID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Pendidikan Nilai</a:t>
            </a:r>
            <a:endParaRPr kumimoji="0" lang="id-ID" sz="28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476672"/>
            <a:ext cx="4355976" cy="79208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260648"/>
            <a:ext cx="8153400" cy="990600"/>
          </a:xfrm>
        </p:spPr>
        <p:txBody>
          <a:bodyPr>
            <a:normAutofit/>
          </a:bodyPr>
          <a:lstStyle/>
          <a:p>
            <a:r>
              <a:rPr lang="en-US" sz="4800" b="1" dirty="0" err="1" smtClean="0">
                <a:solidFill>
                  <a:schemeClr val="tx1"/>
                </a:solidFill>
              </a:rPr>
              <a:t>Pendidikan</a:t>
            </a:r>
            <a:r>
              <a:rPr lang="en-US" sz="4800" b="1" dirty="0" smtClean="0">
                <a:solidFill>
                  <a:schemeClr val="tx1"/>
                </a:solidFill>
              </a:rPr>
              <a:t> </a:t>
            </a:r>
            <a:r>
              <a:rPr lang="en-US" sz="4800" b="1" dirty="0" err="1" smtClean="0">
                <a:solidFill>
                  <a:schemeClr val="tx1"/>
                </a:solidFill>
              </a:rPr>
              <a:t>Nilai</a:t>
            </a:r>
            <a:endParaRPr lang="id-ID" sz="4800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714488"/>
            <a:ext cx="8153400" cy="449580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 smtClean="0"/>
              <a:t>Upaya</a:t>
            </a:r>
            <a:r>
              <a:rPr lang="en-US" dirty="0" smtClean="0"/>
              <a:t> </a:t>
            </a:r>
            <a:r>
              <a:rPr lang="en-US" dirty="0" err="1" smtClean="0"/>
              <a:t>sistematis</a:t>
            </a:r>
            <a:r>
              <a:rPr lang="en-US" dirty="0" smtClean="0"/>
              <a:t> </a:t>
            </a:r>
            <a:r>
              <a:rPr lang="en-US" dirty="0" err="1" smtClean="0"/>
              <a:t>berupa</a:t>
            </a:r>
            <a:r>
              <a:rPr lang="en-US" dirty="0" smtClean="0"/>
              <a:t> </a:t>
            </a:r>
            <a:r>
              <a:rPr lang="en-US" dirty="0" err="1" smtClean="0"/>
              <a:t>bimbingan</a:t>
            </a:r>
            <a:r>
              <a:rPr lang="en-US" dirty="0" smtClean="0"/>
              <a:t> </a:t>
            </a:r>
            <a:r>
              <a:rPr lang="en-US" dirty="0" err="1" smtClean="0"/>
              <a:t>melalui</a:t>
            </a:r>
            <a:r>
              <a:rPr lang="en-US" dirty="0" smtClean="0"/>
              <a:t> </a:t>
            </a:r>
            <a:r>
              <a:rPr lang="en-US" dirty="0" err="1" smtClean="0"/>
              <a:t>suri</a:t>
            </a:r>
            <a:r>
              <a:rPr lang="en-US" dirty="0" smtClean="0"/>
              <a:t> </a:t>
            </a:r>
            <a:r>
              <a:rPr lang="en-US" dirty="0" err="1" smtClean="0"/>
              <a:t>tauladan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r>
              <a:rPr lang="en-US" dirty="0" smtClean="0"/>
              <a:t> yang </a:t>
            </a:r>
            <a:r>
              <a:rPr lang="en-US" dirty="0" err="1" smtClean="0"/>
              <a:t>berorientasi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penanaman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 yang </a:t>
            </a:r>
            <a:r>
              <a:rPr lang="en-US" dirty="0" err="1" smtClean="0"/>
              <a:t>didalamnya</a:t>
            </a:r>
            <a:r>
              <a:rPr lang="en-US" dirty="0" smtClean="0"/>
              <a:t> </a:t>
            </a:r>
            <a:r>
              <a:rPr lang="en-US" dirty="0" err="1" smtClean="0"/>
              <a:t>mencakup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agama, </a:t>
            </a:r>
            <a:r>
              <a:rPr lang="en-US" dirty="0" err="1" smtClean="0"/>
              <a:t>budaya</a:t>
            </a:r>
            <a:r>
              <a:rPr lang="en-US" dirty="0" smtClean="0"/>
              <a:t>, </a:t>
            </a:r>
            <a:r>
              <a:rPr lang="en-US" dirty="0" err="1" smtClean="0"/>
              <a:t>etika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estetika</a:t>
            </a:r>
            <a:r>
              <a:rPr lang="en-US" dirty="0" smtClean="0"/>
              <a:t> </a:t>
            </a:r>
            <a:r>
              <a:rPr lang="en-US" dirty="0" err="1" smtClean="0"/>
              <a:t>menuju</a:t>
            </a:r>
            <a:r>
              <a:rPr lang="en-US" dirty="0" smtClean="0"/>
              <a:t> </a:t>
            </a:r>
            <a:r>
              <a:rPr lang="en-US" dirty="0" err="1" smtClean="0"/>
              <a:t>pembentukan</a:t>
            </a:r>
            <a:r>
              <a:rPr lang="en-US" dirty="0" smtClean="0"/>
              <a:t> </a:t>
            </a:r>
            <a:r>
              <a:rPr lang="en-US" dirty="0" err="1" smtClean="0"/>
              <a:t>pribadi</a:t>
            </a:r>
            <a:r>
              <a:rPr lang="en-US" dirty="0" smtClean="0"/>
              <a:t> </a:t>
            </a:r>
            <a:r>
              <a:rPr lang="en-US" dirty="0" err="1" smtClean="0"/>
              <a:t>peserta</a:t>
            </a:r>
            <a:r>
              <a:rPr lang="en-US" dirty="0" smtClean="0"/>
              <a:t> </a:t>
            </a:r>
            <a:r>
              <a:rPr lang="en-US" dirty="0" err="1" smtClean="0"/>
              <a:t>didik</a:t>
            </a:r>
            <a:r>
              <a:rPr lang="en-US" dirty="0" smtClean="0"/>
              <a:t> yang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dirty="0" err="1" smtClean="0"/>
              <a:t>kecerdasan</a:t>
            </a:r>
            <a:r>
              <a:rPr lang="en-US" dirty="0" smtClean="0"/>
              <a:t> spiritual </a:t>
            </a:r>
            <a:r>
              <a:rPr lang="en-US" dirty="0" err="1" smtClean="0"/>
              <a:t>keagamaan</a:t>
            </a:r>
            <a:r>
              <a:rPr lang="en-US" dirty="0" smtClean="0"/>
              <a:t>, </a:t>
            </a:r>
            <a:r>
              <a:rPr lang="en-US" dirty="0" err="1" smtClean="0"/>
              <a:t>pengendalian</a:t>
            </a:r>
            <a:r>
              <a:rPr lang="en-US" dirty="0" smtClean="0"/>
              <a:t> </a:t>
            </a:r>
            <a:r>
              <a:rPr lang="en-US" dirty="0" err="1" smtClean="0"/>
              <a:t>diri</a:t>
            </a:r>
            <a:r>
              <a:rPr lang="en-US" dirty="0" smtClean="0"/>
              <a:t>, </a:t>
            </a:r>
            <a:r>
              <a:rPr lang="en-US" dirty="0" err="1" smtClean="0"/>
              <a:t>kepribadian</a:t>
            </a:r>
            <a:r>
              <a:rPr lang="en-US" dirty="0" smtClean="0"/>
              <a:t> yang </a:t>
            </a:r>
            <a:r>
              <a:rPr lang="en-US" dirty="0" err="1" smtClean="0"/>
              <a:t>utuh</a:t>
            </a:r>
            <a:r>
              <a:rPr lang="en-US" dirty="0" smtClean="0"/>
              <a:t>, </a:t>
            </a:r>
            <a:r>
              <a:rPr lang="en-US" dirty="0" err="1" smtClean="0"/>
              <a:t>berakhlak</a:t>
            </a:r>
            <a:r>
              <a:rPr lang="en-US" dirty="0" smtClean="0"/>
              <a:t> </a:t>
            </a:r>
            <a:r>
              <a:rPr lang="en-US" dirty="0" err="1" smtClean="0"/>
              <a:t>mulia</a:t>
            </a:r>
            <a:r>
              <a:rPr lang="en-US" dirty="0" smtClean="0"/>
              <a:t>, </a:t>
            </a:r>
            <a:r>
              <a:rPr lang="en-US" dirty="0" err="1" smtClean="0"/>
              <a:t>serta</a:t>
            </a:r>
            <a:r>
              <a:rPr lang="en-US" dirty="0" smtClean="0"/>
              <a:t> </a:t>
            </a:r>
            <a:r>
              <a:rPr lang="en-US" dirty="0" err="1" smtClean="0"/>
              <a:t>memiliki</a:t>
            </a:r>
            <a:r>
              <a:rPr lang="en-US" dirty="0" smtClean="0"/>
              <a:t> </a:t>
            </a:r>
            <a:r>
              <a:rPr lang="en-US" i="1" dirty="0" smtClean="0"/>
              <a:t>skills</a:t>
            </a:r>
            <a:r>
              <a:rPr lang="en-US" dirty="0" smtClean="0"/>
              <a:t>.</a:t>
            </a:r>
            <a:endParaRPr lang="id-ID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548680"/>
            <a:ext cx="5292080" cy="72008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7754" y="413420"/>
            <a:ext cx="8153400" cy="990600"/>
          </a:xfrm>
        </p:spPr>
        <p:txBody>
          <a:bodyPr/>
          <a:lstStyle/>
          <a:p>
            <a:r>
              <a:rPr lang="en-US" b="1" dirty="0" err="1" smtClean="0">
                <a:solidFill>
                  <a:schemeClr val="tx1"/>
                </a:solidFill>
              </a:rPr>
              <a:t>Tujuan</a:t>
            </a:r>
            <a:r>
              <a:rPr lang="en-US" b="1" dirty="0" smtClean="0">
                <a:solidFill>
                  <a:schemeClr val="tx1"/>
                </a:solidFill>
              </a:rPr>
              <a:t> </a:t>
            </a:r>
            <a:r>
              <a:rPr lang="en-US" b="1" dirty="0" err="1" smtClean="0">
                <a:solidFill>
                  <a:schemeClr val="tx1"/>
                </a:solidFill>
              </a:rPr>
              <a:t>Pendidikan</a:t>
            </a:r>
            <a:endParaRPr lang="id-ID" b="1" dirty="0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77668" y="2204864"/>
            <a:ext cx="8964488" cy="982034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err="1"/>
              <a:t>M</a:t>
            </a:r>
            <a:r>
              <a:rPr lang="en-US" dirty="0" err="1" smtClean="0"/>
              <a:t>enghasilkan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yang </a:t>
            </a:r>
            <a:r>
              <a:rPr lang="en-US" dirty="0" err="1" smtClean="0"/>
              <a:t>matang</a:t>
            </a:r>
            <a:r>
              <a:rPr lang="en-US" dirty="0" smtClean="0"/>
              <a:t> </a:t>
            </a:r>
            <a:r>
              <a:rPr lang="en-US" dirty="0" err="1" smtClean="0"/>
              <a:t>secara</a:t>
            </a:r>
            <a:r>
              <a:rPr lang="en-US" dirty="0" smtClean="0"/>
              <a:t> </a:t>
            </a:r>
            <a:r>
              <a:rPr lang="en-US" dirty="0" err="1" smtClean="0"/>
              <a:t>intelektual</a:t>
            </a:r>
            <a:r>
              <a:rPr lang="en-US" dirty="0" smtClean="0"/>
              <a:t>, </a:t>
            </a:r>
            <a:r>
              <a:rPr lang="en-US" dirty="0" err="1" smtClean="0"/>
              <a:t>emosional</a:t>
            </a:r>
            <a:r>
              <a:rPr lang="en-US" dirty="0" smtClean="0"/>
              <a:t>, </a:t>
            </a:r>
            <a:r>
              <a:rPr lang="en-US" dirty="0" err="1" smtClean="0"/>
              <a:t>dan</a:t>
            </a:r>
            <a:r>
              <a:rPr lang="en-US" dirty="0" smtClean="0"/>
              <a:t> spiritual. </a:t>
            </a:r>
          </a:p>
        </p:txBody>
      </p:sp>
      <p:sp>
        <p:nvSpPr>
          <p:cNvPr id="4" name="Down Arrow 3"/>
          <p:cNvSpPr/>
          <p:nvPr/>
        </p:nvSpPr>
        <p:spPr>
          <a:xfrm>
            <a:off x="1583668" y="1556792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26752" y="4005064"/>
            <a:ext cx="8715404" cy="1080120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n-US" dirty="0" err="1" smtClean="0"/>
              <a:t>Komponen</a:t>
            </a:r>
            <a:r>
              <a:rPr lang="en-US" dirty="0" smtClean="0"/>
              <a:t> </a:t>
            </a:r>
            <a:r>
              <a:rPr lang="en-US" dirty="0" err="1" smtClean="0"/>
              <a:t>esensial</a:t>
            </a:r>
            <a:r>
              <a:rPr lang="en-US" dirty="0" smtClean="0"/>
              <a:t> </a:t>
            </a:r>
            <a:r>
              <a:rPr lang="en-US" dirty="0" err="1" smtClean="0"/>
              <a:t>kepribadian</a:t>
            </a:r>
            <a:r>
              <a:rPr lang="en-US" dirty="0" smtClean="0"/>
              <a:t> </a:t>
            </a:r>
            <a:r>
              <a:rPr lang="en-US" dirty="0" err="1" smtClean="0"/>
              <a:t>manusia</a:t>
            </a:r>
            <a:r>
              <a:rPr lang="en-US" dirty="0" smtClean="0"/>
              <a:t>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nilai</a:t>
            </a:r>
            <a:r>
              <a:rPr lang="en-US" dirty="0" smtClean="0"/>
              <a:t> (</a:t>
            </a:r>
            <a:r>
              <a:rPr lang="en-US" i="1" dirty="0" smtClean="0"/>
              <a:t>values</a:t>
            </a:r>
            <a:r>
              <a:rPr lang="en-US" dirty="0" smtClean="0"/>
              <a:t>)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kebajikan</a:t>
            </a:r>
            <a:r>
              <a:rPr lang="en-US" dirty="0" smtClean="0"/>
              <a:t> (</a:t>
            </a:r>
            <a:r>
              <a:rPr lang="en-US" i="1" dirty="0" smtClean="0"/>
              <a:t>virtues</a:t>
            </a:r>
            <a:r>
              <a:rPr lang="en-US" dirty="0" smtClean="0"/>
              <a:t>). </a:t>
            </a:r>
          </a:p>
        </p:txBody>
      </p:sp>
      <p:sp>
        <p:nvSpPr>
          <p:cNvPr id="6" name="Down Arrow 5"/>
          <p:cNvSpPr/>
          <p:nvPr/>
        </p:nvSpPr>
        <p:spPr>
          <a:xfrm>
            <a:off x="2381316" y="3356992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827584" y="5750496"/>
            <a:ext cx="8715404" cy="1107504"/>
          </a:xfrm>
          <a:prstGeom prst="rect">
            <a:avLst/>
          </a:prstGeom>
        </p:spPr>
        <p:txBody>
          <a:bodyPr vert="horz">
            <a:normAutofit fontScale="92500"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/>
              <a:buNone/>
            </a:pPr>
            <a:r>
              <a:rPr lang="en-US" dirty="0" err="1" smtClean="0"/>
              <a:t>Implikasi</a:t>
            </a:r>
            <a:r>
              <a:rPr lang="en-US" dirty="0" smtClean="0"/>
              <a:t> </a:t>
            </a:r>
            <a:r>
              <a:rPr lang="en-US" dirty="0" err="1" smtClean="0"/>
              <a:t>hal</a:t>
            </a:r>
            <a:r>
              <a:rPr lang="en-US" dirty="0" smtClean="0"/>
              <a:t> </a:t>
            </a:r>
            <a:r>
              <a:rPr lang="en-US" dirty="0" err="1" smtClean="0"/>
              <a:t>tersebut</a:t>
            </a:r>
            <a:r>
              <a:rPr lang="en-US" dirty="0" smtClean="0"/>
              <a:t>, </a:t>
            </a:r>
            <a:r>
              <a:rPr lang="en-US" dirty="0" err="1" smtClean="0"/>
              <a:t>sekolah</a:t>
            </a:r>
            <a:r>
              <a:rPr lang="en-US" dirty="0" smtClean="0"/>
              <a:t> </a:t>
            </a:r>
            <a:r>
              <a:rPr lang="en-US" dirty="0" err="1" smtClean="0"/>
              <a:t>harus</a:t>
            </a:r>
            <a:r>
              <a:rPr lang="en-US" dirty="0" smtClean="0"/>
              <a:t> </a:t>
            </a:r>
            <a:r>
              <a:rPr lang="en-US" dirty="0" err="1" smtClean="0"/>
              <a:t>memprioritaskan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membangkitkan</a:t>
            </a:r>
            <a:r>
              <a:rPr lang="en-US" dirty="0" smtClean="0"/>
              <a:t> </a:t>
            </a:r>
            <a:r>
              <a:rPr lang="en-US" dirty="0" err="1" smtClean="0"/>
              <a:t>nilai-nilai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r>
              <a:rPr lang="en-US" dirty="0" smtClean="0"/>
              <a:t>. (</a:t>
            </a:r>
            <a:r>
              <a:rPr lang="en-US" dirty="0" err="1" smtClean="0"/>
              <a:t>Mulyana</a:t>
            </a:r>
            <a:r>
              <a:rPr lang="en-US" dirty="0" smtClean="0"/>
              <a:t>, 2011)</a:t>
            </a:r>
          </a:p>
        </p:txBody>
      </p:sp>
      <p:sp>
        <p:nvSpPr>
          <p:cNvPr id="8" name="Down Arrow 7"/>
          <p:cNvSpPr/>
          <p:nvPr/>
        </p:nvSpPr>
        <p:spPr>
          <a:xfrm>
            <a:off x="3298629" y="5102424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7504" y="89336"/>
            <a:ext cx="7128792" cy="936104"/>
          </a:xfrm>
          <a:solidFill>
            <a:schemeClr val="bg1"/>
          </a:solidFill>
        </p:spPr>
        <p:txBody>
          <a:bodyPr>
            <a:noAutofit/>
          </a:bodyPr>
          <a:lstStyle/>
          <a:p>
            <a:r>
              <a:rPr lang="id-ID" sz="2800" b="1" smtClean="0">
                <a:solidFill>
                  <a:schemeClr val="tx1"/>
                </a:solidFill>
              </a:rPr>
              <a:t>Komite </a:t>
            </a:r>
            <a:r>
              <a:rPr lang="id-ID" sz="2800" b="1">
                <a:solidFill>
                  <a:schemeClr val="tx1"/>
                </a:solidFill>
              </a:rPr>
              <a:t>APAID (</a:t>
            </a:r>
            <a:r>
              <a:rPr lang="id-ID" sz="2800" b="1" i="1">
                <a:solidFill>
                  <a:schemeClr val="tx1"/>
                </a:solidFill>
              </a:rPr>
              <a:t>Asia and the Pasific Program of Education Innovation for </a:t>
            </a:r>
            <a:r>
              <a:rPr lang="id-ID" sz="2800" b="1" i="1">
                <a:solidFill>
                  <a:schemeClr val="tx1"/>
                </a:solidFill>
              </a:rPr>
              <a:t>Development</a:t>
            </a:r>
            <a:r>
              <a:rPr lang="id-ID" sz="2800" b="1" smtClean="0">
                <a:solidFill>
                  <a:schemeClr val="tx1"/>
                </a:solidFill>
              </a:rPr>
              <a:t>)</a:t>
            </a:r>
            <a:endParaRPr lang="en-US" sz="2800" b="1">
              <a:solidFill>
                <a:schemeClr val="tx1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251520" y="1844824"/>
            <a:ext cx="84969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US" sz="2400" smtClean="0"/>
              <a:t>M</a:t>
            </a:r>
            <a:r>
              <a:rPr lang="id-ID" sz="2400" smtClean="0"/>
              <a:t>enerapkan </a:t>
            </a:r>
            <a:r>
              <a:rPr lang="id-ID" sz="2400"/>
              <a:t>pembentukan nilai kepada </a:t>
            </a:r>
            <a:r>
              <a:rPr lang="id-ID" sz="2400"/>
              <a:t>peserta </a:t>
            </a:r>
            <a:r>
              <a:rPr lang="id-ID" sz="2400" smtClean="0"/>
              <a:t>didik</a:t>
            </a:r>
            <a:r>
              <a:rPr lang="en-US" sz="2400" smtClean="0"/>
              <a:t>,</a:t>
            </a:r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M</a:t>
            </a:r>
            <a:r>
              <a:rPr lang="id-ID" sz="2400" smtClean="0"/>
              <a:t>enghasilkan </a:t>
            </a:r>
            <a:r>
              <a:rPr lang="id-ID" sz="2400"/>
              <a:t>sikap yang mencerminkan nilai-nilai yang diinginkan</a:t>
            </a:r>
            <a:r>
              <a:rPr lang="id-ID" sz="2400"/>
              <a:t>, </a:t>
            </a:r>
            <a:r>
              <a:rPr lang="id-ID" sz="2400" smtClean="0"/>
              <a:t>dan</a:t>
            </a:r>
            <a:endParaRPr lang="en-US" sz="2400" smtClean="0"/>
          </a:p>
          <a:p>
            <a:pPr marL="457200" indent="-457200">
              <a:buFont typeface="+mj-lt"/>
              <a:buAutoNum type="arabicPeriod"/>
            </a:pPr>
            <a:r>
              <a:rPr lang="en-US" sz="2400"/>
              <a:t>M</a:t>
            </a:r>
            <a:r>
              <a:rPr lang="id-ID" sz="2400" smtClean="0"/>
              <a:t>embimbing </a:t>
            </a:r>
            <a:r>
              <a:rPr lang="id-ID" sz="2400"/>
              <a:t>perilaku yang konsisten dengan nilai-nilai tersebut.</a:t>
            </a:r>
            <a:endParaRPr lang="en-US" sz="2400"/>
          </a:p>
        </p:txBody>
      </p:sp>
      <p:sp>
        <p:nvSpPr>
          <p:cNvPr id="4" name="Rectangle 3"/>
          <p:cNvSpPr/>
          <p:nvPr/>
        </p:nvSpPr>
        <p:spPr>
          <a:xfrm>
            <a:off x="4176464" y="4005064"/>
            <a:ext cx="4572000" cy="2308324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 marL="70485" marR="72390" indent="228600" algn="just">
              <a:spcAft>
                <a:spcPts val="0"/>
              </a:spcAft>
            </a:pPr>
            <a:r>
              <a:rPr lang="en-US" sz="2400">
                <a:latin typeface="+mj-lt"/>
                <a:ea typeface="Times New Roman" panose="02020603050405020304" pitchFamily="18" charset="0"/>
              </a:rPr>
              <a:t>P</a:t>
            </a:r>
            <a:r>
              <a:rPr lang="id-ID" sz="2400" smtClean="0">
                <a:latin typeface="+mj-lt"/>
                <a:ea typeface="Times New Roman" panose="02020603050405020304" pitchFamily="18" charset="0"/>
              </a:rPr>
              <a:t>endidikan </a:t>
            </a:r>
            <a:r>
              <a:rPr lang="id-ID" sz="2400">
                <a:latin typeface="+mj-lt"/>
                <a:ea typeface="Times New Roman" panose="02020603050405020304" pitchFamily="18" charset="0"/>
              </a:rPr>
              <a:t>nilai dimaksudkan untuk membantu peserta didik agar memahami, menyadari, dan mengalami nilai-nilai serta mampu menempatkannya secara integral dalam kehidupan.</a:t>
            </a:r>
            <a:endParaRPr lang="en-US" sz="2400">
              <a:effectLst/>
              <a:latin typeface="+mj-lt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24545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010" y="260648"/>
            <a:ext cx="8153400" cy="990600"/>
          </a:xfrm>
        </p:spPr>
        <p:txBody>
          <a:bodyPr>
            <a:noAutofit/>
          </a:bodyPr>
          <a:lstStyle/>
          <a:p>
            <a:r>
              <a:rPr lang="en-US" sz="5400" dirty="0" err="1" smtClean="0">
                <a:solidFill>
                  <a:schemeClr val="tx1"/>
                </a:solidFill>
              </a:rPr>
              <a:t>Urgensi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Pendidikan</a:t>
            </a:r>
            <a:r>
              <a:rPr lang="en-US" sz="5400" dirty="0" smtClean="0">
                <a:solidFill>
                  <a:schemeClr val="tx1"/>
                </a:solidFill>
              </a:rPr>
              <a:t> </a:t>
            </a:r>
            <a:r>
              <a:rPr lang="en-US" sz="5400" dirty="0" err="1" smtClean="0">
                <a:solidFill>
                  <a:schemeClr val="tx1"/>
                </a:solidFill>
              </a:rPr>
              <a:t>Nilai</a:t>
            </a:r>
            <a:endParaRPr lang="id-ID" sz="5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1643050"/>
            <a:ext cx="4139952" cy="849846"/>
          </a:xfrm>
        </p:spPr>
        <p:txBody>
          <a:bodyPr>
            <a:normAutofit/>
          </a:bodyPr>
          <a:lstStyle/>
          <a:p>
            <a:r>
              <a:rPr lang="en-US" dirty="0" err="1" smtClean="0"/>
              <a:t>Dinamika</a:t>
            </a:r>
            <a:r>
              <a:rPr lang="en-US" dirty="0" smtClean="0"/>
              <a:t> </a:t>
            </a:r>
            <a:r>
              <a:rPr lang="en-US" dirty="0" err="1" smtClean="0"/>
              <a:t>Kehidupan</a:t>
            </a:r>
            <a:endParaRPr lang="en-US" dirty="0" smtClean="0"/>
          </a:p>
        </p:txBody>
      </p:sp>
      <p:sp>
        <p:nvSpPr>
          <p:cNvPr id="4" name="Oval 3"/>
          <p:cNvSpPr/>
          <p:nvPr/>
        </p:nvSpPr>
        <p:spPr>
          <a:xfrm>
            <a:off x="-108520" y="2704980"/>
            <a:ext cx="4211960" cy="2260804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</a:rPr>
              <a:t>Perkembangan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zaman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dan</a:t>
            </a:r>
            <a:r>
              <a:rPr lang="en-US" sz="2800" dirty="0" smtClean="0">
                <a:solidFill>
                  <a:schemeClr val="tx1"/>
                </a:solidFill>
              </a:rPr>
              <a:t> IPTEK</a:t>
            </a:r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364088" y="1700808"/>
            <a:ext cx="3534092" cy="864096"/>
          </a:xfrm>
          <a:prstGeom prst="rect">
            <a:avLst/>
          </a:prstGeom>
        </p:spPr>
        <p:txBody>
          <a:bodyPr vert="horz">
            <a:normAutofit/>
          </a:bodyPr>
          <a:lstStyle>
            <a:lvl1pPr marL="320040" indent="-320040" algn="l" rtl="0" eaLnBrk="1" latinLnBrk="0" hangingPunct="1">
              <a:spcBef>
                <a:spcPts val="700"/>
              </a:spcBef>
              <a:buClr>
                <a:schemeClr val="accent2"/>
              </a:buClr>
              <a:buSzPct val="60000"/>
              <a:buFont typeface="Wingdings"/>
              <a:buChar char=""/>
              <a:defRPr kumimoji="0" sz="29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ts val="550"/>
              </a:spcBef>
              <a:buClr>
                <a:schemeClr val="accent1"/>
              </a:buClr>
              <a:buSzPct val="70000"/>
              <a:buFont typeface="Wingdings 2"/>
              <a:buChar char=""/>
              <a:defRPr kumimoji="0" sz="2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228600" algn="l" rtl="0" eaLnBrk="1" latinLnBrk="0" hangingPunct="1">
              <a:spcBef>
                <a:spcPts val="500"/>
              </a:spcBef>
              <a:buClr>
                <a:schemeClr val="accent2"/>
              </a:buClr>
              <a:buSzPct val="75000"/>
              <a:buFont typeface="Wingdings"/>
              <a:buChar char=""/>
              <a:defRPr kumimoji="0" sz="2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-228600" algn="l" rtl="0" eaLnBrk="1" latinLnBrk="0" hangingPunct="1">
              <a:spcBef>
                <a:spcPts val="400"/>
              </a:spcBef>
              <a:buClr>
                <a:schemeClr val="accent3"/>
              </a:buClr>
              <a:buSzPct val="7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-228600" algn="l" rtl="0" eaLnBrk="1" latinLnBrk="0" hangingPunct="1">
              <a:spcBef>
                <a:spcPts val="400"/>
              </a:spcBef>
              <a:buClr>
                <a:schemeClr val="accent4"/>
              </a:buClr>
              <a:buSzPct val="65000"/>
              <a:buFont typeface="Wingdings"/>
              <a:buChar char="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103120" indent="-228600" algn="l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377440" indent="-228600" algn="l" rtl="0" eaLnBrk="1" latinLnBrk="0" hangingPunct="1">
              <a:spcBef>
                <a:spcPct val="20000"/>
              </a:spcBef>
              <a:buClr>
                <a:schemeClr val="accent2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651760" indent="-228600" algn="l" rtl="0" eaLnBrk="1" latinLnBrk="0" hangingPunct="1">
              <a:spcBef>
                <a:spcPct val="20000"/>
              </a:spcBef>
              <a:buClr>
                <a:schemeClr val="accent3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2926080" indent="-228600" algn="l" rtl="0" eaLnBrk="1" latinLnBrk="0" hangingPunct="1">
              <a:spcBef>
                <a:spcPct val="20000"/>
              </a:spcBef>
              <a:buClr>
                <a:schemeClr val="accent4"/>
              </a:buClr>
              <a:buFont typeface="Wingdings"/>
              <a:buChar char="§"/>
              <a:defRPr kumimoji="0" sz="18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 smtClean="0"/>
              <a:t>Kondisi</a:t>
            </a:r>
            <a:r>
              <a:rPr lang="en-US" dirty="0" smtClean="0"/>
              <a:t> </a:t>
            </a:r>
            <a:r>
              <a:rPr lang="en-US" dirty="0" err="1" smtClean="0"/>
              <a:t>Pendidikan</a:t>
            </a:r>
            <a:endParaRPr lang="id-ID" dirty="0"/>
          </a:p>
        </p:txBody>
      </p:sp>
      <p:sp>
        <p:nvSpPr>
          <p:cNvPr id="6" name="Oval 5"/>
          <p:cNvSpPr/>
          <p:nvPr/>
        </p:nvSpPr>
        <p:spPr>
          <a:xfrm>
            <a:off x="4716016" y="2852936"/>
            <a:ext cx="4387967" cy="3172292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sz="2800" dirty="0" smtClean="0">
              <a:solidFill>
                <a:schemeClr val="tx1"/>
              </a:solidFill>
            </a:endParaRPr>
          </a:p>
          <a:p>
            <a:r>
              <a:rPr lang="en-US" sz="2800" dirty="0" err="1" smtClean="0">
                <a:solidFill>
                  <a:schemeClr val="tx1"/>
                </a:solidFill>
              </a:rPr>
              <a:t>Praktek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pendidikan</a:t>
            </a:r>
            <a:r>
              <a:rPr lang="en-US" sz="2800" dirty="0" smtClean="0">
                <a:solidFill>
                  <a:schemeClr val="tx1"/>
                </a:solidFill>
              </a:rPr>
              <a:t> yang </a:t>
            </a:r>
            <a:r>
              <a:rPr lang="en-US" sz="2800" dirty="0" err="1" smtClean="0">
                <a:solidFill>
                  <a:schemeClr val="tx1"/>
                </a:solidFill>
              </a:rPr>
              <a:t>terlalu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berorientasi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pada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penanaman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</a:rPr>
              <a:t>intelektual</a:t>
            </a:r>
            <a:endParaRPr lang="en-US" sz="2800" dirty="0" smtClean="0">
              <a:solidFill>
                <a:schemeClr val="tx1"/>
              </a:solidFill>
            </a:endParaRPr>
          </a:p>
          <a:p>
            <a:pPr algn="ctr"/>
            <a:endParaRPr lang="id-ID" sz="2800" dirty="0">
              <a:solidFill>
                <a:schemeClr val="tx1"/>
              </a:solidFill>
            </a:endParaRPr>
          </a:p>
        </p:txBody>
      </p:sp>
      <p:sp>
        <p:nvSpPr>
          <p:cNvPr id="7" name="Down Arrow 6"/>
          <p:cNvSpPr/>
          <p:nvPr/>
        </p:nvSpPr>
        <p:spPr>
          <a:xfrm>
            <a:off x="1828229" y="2132856"/>
            <a:ext cx="216024" cy="5332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Down Arrow 7"/>
          <p:cNvSpPr/>
          <p:nvPr/>
        </p:nvSpPr>
        <p:spPr>
          <a:xfrm>
            <a:off x="6867606" y="2171722"/>
            <a:ext cx="216024" cy="53325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83" y="260648"/>
            <a:ext cx="8153400" cy="990600"/>
          </a:xfrm>
        </p:spPr>
        <p:txBody>
          <a:bodyPr>
            <a:noAutofit/>
          </a:bodyPr>
          <a:lstStyle/>
          <a:p>
            <a:r>
              <a:rPr lang="en-US" sz="6000" dirty="0" err="1" smtClean="0"/>
              <a:t>Urgensi</a:t>
            </a:r>
            <a:r>
              <a:rPr lang="en-US" sz="6000" dirty="0" smtClean="0"/>
              <a:t> Pend. </a:t>
            </a:r>
            <a:r>
              <a:rPr lang="en-US" sz="6000" dirty="0" err="1" smtClean="0"/>
              <a:t>Nilai</a:t>
            </a:r>
            <a:endParaRPr lang="id-ID" sz="6000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8600" y="1556792"/>
            <a:ext cx="9153338" cy="1512168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buNone/>
            </a:pPr>
            <a:r>
              <a:rPr lang="en-US" sz="2800" dirty="0" err="1" smtClean="0"/>
              <a:t>Beragam</a:t>
            </a:r>
            <a:r>
              <a:rPr lang="en-US" sz="2800" dirty="0" smtClean="0"/>
              <a:t> </a:t>
            </a:r>
            <a:r>
              <a:rPr lang="en-US" sz="2800" dirty="0" err="1" smtClean="0"/>
              <a:t>kasus</a:t>
            </a:r>
            <a:r>
              <a:rPr lang="en-US" sz="2800" dirty="0" smtClean="0"/>
              <a:t> </a:t>
            </a:r>
            <a:r>
              <a:rPr lang="en-US" sz="2800" dirty="0" err="1" smtClean="0"/>
              <a:t>dalam</a:t>
            </a:r>
            <a:r>
              <a:rPr lang="en-US" sz="2800" dirty="0" smtClean="0"/>
              <a:t> </a:t>
            </a:r>
            <a:r>
              <a:rPr lang="en-US" sz="2800" dirty="0" err="1" smtClean="0"/>
              <a:t>konteks</a:t>
            </a:r>
            <a:r>
              <a:rPr lang="en-US" sz="2800" dirty="0" smtClean="0"/>
              <a:t> </a:t>
            </a:r>
            <a:r>
              <a:rPr lang="en-US" sz="2800" dirty="0" err="1" smtClean="0"/>
              <a:t>kehidupan</a:t>
            </a:r>
            <a:r>
              <a:rPr lang="en-US" sz="2800" dirty="0" smtClean="0"/>
              <a:t> </a:t>
            </a:r>
            <a:r>
              <a:rPr lang="en-US" sz="2800" dirty="0" err="1" smtClean="0"/>
              <a:t>keseharian</a:t>
            </a:r>
            <a:r>
              <a:rPr lang="en-US" sz="2800" dirty="0" smtClean="0"/>
              <a:t> </a:t>
            </a:r>
            <a:r>
              <a:rPr lang="en-US" sz="2800" dirty="0" err="1" smtClean="0"/>
              <a:t>peserta</a:t>
            </a:r>
            <a:endParaRPr lang="en-US" sz="2800" dirty="0" smtClean="0"/>
          </a:p>
          <a:p>
            <a:pPr>
              <a:spcBef>
                <a:spcPts val="0"/>
              </a:spcBef>
              <a:buNone/>
            </a:pPr>
            <a:r>
              <a:rPr lang="en-US" sz="2800" dirty="0" err="1" smtClean="0"/>
              <a:t>didik</a:t>
            </a:r>
            <a:r>
              <a:rPr lang="en-US" sz="2800" dirty="0" smtClean="0"/>
              <a:t> di </a:t>
            </a:r>
            <a:r>
              <a:rPr lang="en-US" sz="2800" dirty="0" err="1" smtClean="0"/>
              <a:t>sekolah</a:t>
            </a:r>
            <a:r>
              <a:rPr lang="en-US" sz="2800" dirty="0" smtClean="0"/>
              <a:t> </a:t>
            </a:r>
            <a:r>
              <a:rPr lang="en-US" sz="2800" dirty="0" err="1" smtClean="0"/>
              <a:t>akan</a:t>
            </a:r>
            <a:r>
              <a:rPr lang="en-US" sz="2800" dirty="0" smtClean="0"/>
              <a:t> </a:t>
            </a:r>
            <a:r>
              <a:rPr lang="en-US" sz="2800" dirty="0" err="1" smtClean="0"/>
              <a:t>bermuara</a:t>
            </a:r>
            <a:r>
              <a:rPr lang="en-US" sz="2800" dirty="0" smtClean="0"/>
              <a:t> </a:t>
            </a:r>
            <a:r>
              <a:rPr lang="en-US" sz="2800" dirty="0" err="1" smtClean="0"/>
              <a:t>pada</a:t>
            </a:r>
            <a:r>
              <a:rPr lang="en-US" sz="2800" dirty="0" smtClean="0"/>
              <a:t> </a:t>
            </a:r>
            <a:r>
              <a:rPr lang="en-US" sz="2800" dirty="0" err="1" smtClean="0"/>
              <a:t>satu</a:t>
            </a:r>
            <a:r>
              <a:rPr lang="en-US" sz="2800" dirty="0" smtClean="0"/>
              <a:t> </a:t>
            </a:r>
            <a:r>
              <a:rPr lang="en-US" sz="2800" dirty="0" err="1" smtClean="0"/>
              <a:t>problematika</a:t>
            </a:r>
            <a:endParaRPr lang="en-US" sz="2800" dirty="0"/>
          </a:p>
          <a:p>
            <a:pPr>
              <a:spcBef>
                <a:spcPts val="0"/>
              </a:spcBef>
              <a:buNone/>
            </a:pPr>
            <a:r>
              <a:rPr lang="en-US" sz="2800" dirty="0" err="1" smtClean="0"/>
              <a:t>besar</a:t>
            </a:r>
            <a:r>
              <a:rPr lang="en-US" sz="2800" dirty="0" smtClean="0"/>
              <a:t>, </a:t>
            </a:r>
            <a:r>
              <a:rPr lang="en-US" sz="2800" dirty="0" err="1" smtClean="0"/>
              <a:t>yaitu</a:t>
            </a:r>
            <a:r>
              <a:rPr lang="en-US" sz="2800" dirty="0" smtClean="0"/>
              <a:t> </a:t>
            </a:r>
            <a:r>
              <a:rPr lang="en-US" sz="2800" dirty="0" err="1" smtClean="0"/>
              <a:t>problematika</a:t>
            </a:r>
            <a:r>
              <a:rPr lang="en-US" sz="2800" dirty="0" smtClean="0"/>
              <a:t> </a:t>
            </a:r>
            <a:r>
              <a:rPr lang="en-US" sz="2800" dirty="0" err="1" smtClean="0"/>
              <a:t>nilai</a:t>
            </a:r>
            <a:r>
              <a:rPr lang="en-US" sz="2800" dirty="0" smtClean="0"/>
              <a:t>.</a:t>
            </a:r>
          </a:p>
          <a:p>
            <a:endParaRPr lang="id-ID" dirty="0"/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539552" y="3789040"/>
            <a:ext cx="8629600" cy="2420888"/>
          </a:xfrm>
          <a:prstGeom prst="rect">
            <a:avLst/>
          </a:prstGeom>
        </p:spPr>
        <p:txBody>
          <a:bodyPr vert="horz">
            <a:normAutofit fontScale="77500" lnSpcReduction="20000"/>
          </a:bodyPr>
          <a:lstStyle/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memecahkan</a:t>
            </a:r>
            <a:r>
              <a:rPr lang="en-US" sz="3200" dirty="0" smtClean="0"/>
              <a:t> </a:t>
            </a:r>
            <a:r>
              <a:rPr lang="en-US" sz="3200" dirty="0" err="1" smtClean="0"/>
              <a:t>masalah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, </a:t>
            </a:r>
            <a:r>
              <a:rPr lang="en-US" sz="3200" dirty="0" err="1" smtClean="0"/>
              <a:t>maka</a:t>
            </a:r>
            <a:r>
              <a:rPr lang="en-US" sz="3200" dirty="0" smtClean="0"/>
              <a:t> </a:t>
            </a:r>
            <a:r>
              <a:rPr lang="en-US" sz="3200" dirty="0" err="1" smtClean="0"/>
              <a:t>harus</a:t>
            </a:r>
            <a:r>
              <a:rPr lang="en-US" sz="3200" dirty="0" smtClean="0"/>
              <a:t> </a:t>
            </a:r>
            <a:r>
              <a:rPr lang="en-US" sz="3200" dirty="0" err="1" smtClean="0"/>
              <a:t>dijawab</a:t>
            </a:r>
            <a:r>
              <a:rPr lang="en-US" sz="3200" dirty="0" smtClean="0"/>
              <a:t> </a:t>
            </a:r>
            <a:r>
              <a:rPr lang="en-US" sz="3200" dirty="0" err="1" smtClean="0"/>
              <a:t>dengan</a:t>
            </a:r>
            <a:endParaRPr lang="en-US" sz="3200" dirty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yang </a:t>
            </a:r>
            <a:r>
              <a:rPr lang="en-US" sz="3200" dirty="0" err="1" smtClean="0"/>
              <a:t>selama</a:t>
            </a:r>
            <a:r>
              <a:rPr lang="en-US" sz="3200" dirty="0" smtClean="0"/>
              <a:t> </a:t>
            </a:r>
            <a:r>
              <a:rPr lang="en-US" sz="3200" dirty="0" err="1" smtClean="0"/>
              <a:t>ini</a:t>
            </a:r>
            <a:r>
              <a:rPr lang="en-US" sz="3200" dirty="0" smtClean="0"/>
              <a:t> </a:t>
            </a:r>
            <a:r>
              <a:rPr lang="en-US" sz="3200" dirty="0" err="1" smtClean="0"/>
              <a:t>termarginalkan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proses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err="1" smtClean="0"/>
              <a:t>pembelajaran</a:t>
            </a:r>
            <a:r>
              <a:rPr lang="en-US" sz="3200" dirty="0" smtClean="0"/>
              <a:t> di </a:t>
            </a:r>
            <a:r>
              <a:rPr lang="en-US" sz="3200" dirty="0" err="1" smtClean="0"/>
              <a:t>sekolah</a:t>
            </a:r>
            <a:r>
              <a:rPr lang="en-US" sz="3200" dirty="0" smtClean="0"/>
              <a:t>.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sebagai</a:t>
            </a:r>
            <a:r>
              <a:rPr lang="en-US" sz="3200" dirty="0" smtClean="0"/>
              <a:t> </a:t>
            </a:r>
            <a:r>
              <a:rPr lang="en-US" sz="3200" dirty="0" err="1" smtClean="0"/>
              <a:t>upaya</a:t>
            </a:r>
            <a:endParaRPr lang="en-US" sz="3200" dirty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err="1" smtClean="0"/>
              <a:t>penanaman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</a:t>
            </a:r>
            <a:r>
              <a:rPr lang="en-US" sz="3200" dirty="0" err="1" smtClean="0"/>
              <a:t>dalam</a:t>
            </a:r>
            <a:r>
              <a:rPr lang="en-US" sz="3200" dirty="0" smtClean="0"/>
              <a:t> </a:t>
            </a:r>
            <a:r>
              <a:rPr lang="en-US" sz="3200" dirty="0" err="1" smtClean="0"/>
              <a:t>pendidikan</a:t>
            </a:r>
            <a:r>
              <a:rPr lang="en-US" sz="3200" dirty="0" smtClean="0"/>
              <a:t> </a:t>
            </a:r>
            <a:r>
              <a:rPr lang="en-US" sz="3200" dirty="0" err="1" smtClean="0"/>
              <a:t>memiliki</a:t>
            </a:r>
            <a:r>
              <a:rPr lang="en-US" sz="3200" dirty="0" smtClean="0"/>
              <a:t> </a:t>
            </a:r>
            <a:r>
              <a:rPr lang="en-US" sz="3200" dirty="0" err="1" smtClean="0"/>
              <a:t>posisi</a:t>
            </a:r>
            <a:r>
              <a:rPr lang="en-US" sz="3200" dirty="0" smtClean="0"/>
              <a:t> yang </a:t>
            </a:r>
            <a:r>
              <a:rPr lang="en-US" sz="3200" dirty="0" err="1" smtClean="0"/>
              <a:t>sangat</a:t>
            </a:r>
            <a:endParaRPr lang="en-US" sz="3200" dirty="0"/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smtClean="0"/>
              <a:t>urgent </a:t>
            </a:r>
            <a:r>
              <a:rPr lang="en-US" sz="3200" dirty="0" err="1" smtClean="0"/>
              <a:t>untuk</a:t>
            </a:r>
            <a:r>
              <a:rPr lang="en-US" sz="3200" dirty="0" smtClean="0"/>
              <a:t> </a:t>
            </a:r>
            <a:r>
              <a:rPr lang="en-US" sz="3200" dirty="0" err="1" smtClean="0"/>
              <a:t>memperbaiki</a:t>
            </a:r>
            <a:r>
              <a:rPr lang="en-US" sz="3200" dirty="0" smtClean="0"/>
              <a:t> </a:t>
            </a:r>
            <a:r>
              <a:rPr lang="en-US" sz="3200" dirty="0" err="1" smtClean="0"/>
              <a:t>problematikan</a:t>
            </a:r>
            <a:r>
              <a:rPr lang="en-US" sz="3200" dirty="0" smtClean="0"/>
              <a:t> </a:t>
            </a:r>
            <a:r>
              <a:rPr lang="en-US" sz="3200" dirty="0" err="1" smtClean="0"/>
              <a:t>nilai</a:t>
            </a:r>
            <a:r>
              <a:rPr lang="en-US" sz="3200" dirty="0" smtClean="0"/>
              <a:t> yang </a:t>
            </a:r>
            <a:r>
              <a:rPr lang="en-US" sz="3200" dirty="0" err="1" smtClean="0"/>
              <a:t>dihadapi</a:t>
            </a:r>
            <a:r>
              <a:rPr lang="en-US" sz="3200" dirty="0" smtClean="0"/>
              <a:t> di</a:t>
            </a:r>
          </a:p>
          <a:p>
            <a:pPr marL="320040" lvl="0" indent="-320040">
              <a:spcBef>
                <a:spcPts val="700"/>
              </a:spcBef>
              <a:buClr>
                <a:schemeClr val="accent2"/>
              </a:buClr>
              <a:buSzPct val="60000"/>
            </a:pPr>
            <a:r>
              <a:rPr lang="en-US" sz="3200" dirty="0" err="1" smtClean="0"/>
              <a:t>sekolah</a:t>
            </a:r>
            <a:r>
              <a:rPr lang="en-US" sz="3200" dirty="0"/>
              <a:t>.</a:t>
            </a:r>
            <a:endParaRPr kumimoji="0" lang="id-ID" sz="29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Down Arrow 9"/>
          <p:cNvSpPr/>
          <p:nvPr/>
        </p:nvSpPr>
        <p:spPr>
          <a:xfrm>
            <a:off x="1106100" y="2992938"/>
            <a:ext cx="216024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116632"/>
            <a:ext cx="8153400" cy="990600"/>
          </a:xfrm>
        </p:spPr>
        <p:txBody>
          <a:bodyPr/>
          <a:lstStyle/>
          <a:p>
            <a:r>
              <a:rPr lang="en-US" smtClean="0">
                <a:solidFill>
                  <a:schemeClr val="tx1"/>
                </a:solidFill>
              </a:rPr>
              <a:t>Landasan Pendidikan Nilai</a:t>
            </a:r>
            <a:endParaRPr lang="en-US">
              <a:solidFill>
                <a:schemeClr val="tx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628800"/>
            <a:ext cx="8153400" cy="4495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ü"/>
            </a:pPr>
            <a:r>
              <a:rPr lang="en-US" smtClean="0"/>
              <a:t>L</a:t>
            </a:r>
            <a:r>
              <a:rPr lang="id-ID" smtClean="0"/>
              <a:t>andasan </a:t>
            </a:r>
            <a:r>
              <a:rPr lang="id-ID"/>
              <a:t>filosofis</a:t>
            </a:r>
            <a:r>
              <a:rPr lang="id-ID"/>
              <a:t>, </a:t>
            </a:r>
            <a:endParaRPr lang="en-US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L</a:t>
            </a:r>
            <a:r>
              <a:rPr lang="id-ID" smtClean="0"/>
              <a:t>andasan </a:t>
            </a:r>
            <a:r>
              <a:rPr lang="id-ID"/>
              <a:t>psikologis</a:t>
            </a:r>
            <a:r>
              <a:rPr lang="id-ID"/>
              <a:t>, </a:t>
            </a:r>
            <a:endParaRPr lang="en-US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L</a:t>
            </a:r>
            <a:r>
              <a:rPr lang="id-ID" smtClean="0"/>
              <a:t>andasan </a:t>
            </a:r>
            <a:r>
              <a:rPr lang="id-ID"/>
              <a:t>sosiologis</a:t>
            </a:r>
            <a:r>
              <a:rPr lang="id-ID"/>
              <a:t>, </a:t>
            </a:r>
            <a:endParaRPr lang="en-US" smtClean="0"/>
          </a:p>
          <a:p>
            <a:pPr>
              <a:buFont typeface="Wingdings" panose="05000000000000000000" pitchFamily="2" charset="2"/>
              <a:buChar char="ü"/>
            </a:pPr>
            <a:r>
              <a:rPr lang="en-US"/>
              <a:t>L</a:t>
            </a:r>
            <a:r>
              <a:rPr lang="id-ID" smtClean="0"/>
              <a:t>andasan </a:t>
            </a:r>
            <a:r>
              <a:rPr lang="id-ID"/>
              <a:t>antropologis</a:t>
            </a:r>
            <a:r>
              <a:rPr lang="id-ID"/>
              <a:t>, </a:t>
            </a:r>
            <a:endParaRPr lang="en-US" smtClean="0"/>
          </a:p>
          <a:p>
            <a:pPr>
              <a:buFont typeface="Wingdings" panose="05000000000000000000" pitchFamily="2" charset="2"/>
              <a:buChar char="ü"/>
            </a:pPr>
            <a:r>
              <a:rPr lang="id-ID" smtClean="0"/>
              <a:t>dan </a:t>
            </a:r>
            <a:r>
              <a:rPr lang="en-US"/>
              <a:t>L</a:t>
            </a:r>
            <a:r>
              <a:rPr lang="id-ID" smtClean="0"/>
              <a:t>andasan </a:t>
            </a:r>
            <a:r>
              <a:rPr lang="id-ID"/>
              <a:t>estetik.</a:t>
            </a:r>
            <a:endParaRPr lang="en-US"/>
          </a:p>
          <a:p>
            <a:pPr>
              <a:buFont typeface="Wingdings" panose="05000000000000000000" pitchFamily="2" charset="2"/>
              <a:buChar char="ü"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757920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id-ID" sz="6600" dirty="0" smtClean="0"/>
              <a:t>TERIMAKASIH..</a:t>
            </a:r>
            <a:endParaRPr lang="id-ID" sz="6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">
  <a:themeElements>
    <a:clrScheme name="Median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Median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Median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534</TotalTime>
  <Words>300</Words>
  <Application>Microsoft Office PowerPoint</Application>
  <PresentationFormat>On-screen Show (4:3)</PresentationFormat>
  <Paragraphs>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Times New Roman</vt:lpstr>
      <vt:lpstr>Tw Cen MT</vt:lpstr>
      <vt:lpstr>Wingdings</vt:lpstr>
      <vt:lpstr>Wingdings 2</vt:lpstr>
      <vt:lpstr>Median</vt:lpstr>
      <vt:lpstr>PENDIDIKAN NILAI</vt:lpstr>
      <vt:lpstr>Pendidikan Nilai</vt:lpstr>
      <vt:lpstr>Tujuan Pendidikan</vt:lpstr>
      <vt:lpstr>Komite APAID (Asia and the Pasific Program of Education Innovation for Development)</vt:lpstr>
      <vt:lpstr>Urgensi Pendidikan Nilai</vt:lpstr>
      <vt:lpstr>Urgensi Pend. Nilai</vt:lpstr>
      <vt:lpstr>Landasan Pendidikan Nilai</vt:lpstr>
      <vt:lpstr>TERIMAKASIH..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KONSEP NILAI</dc:title>
  <dc:creator>ASUS</dc:creator>
  <cp:lastModifiedBy>ASUS</cp:lastModifiedBy>
  <cp:revision>26</cp:revision>
  <dcterms:created xsi:type="dcterms:W3CDTF">2019-02-18T03:10:34Z</dcterms:created>
  <dcterms:modified xsi:type="dcterms:W3CDTF">2021-04-08T01:16:50Z</dcterms:modified>
</cp:coreProperties>
</file>