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516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2827263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2448" y="195486"/>
            <a:ext cx="1301512" cy="32184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29000" y="158115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b-NO" b="1" dirty="0" smtClean="0"/>
              <a:t>C. Menggali Sumber Historis, Sosiologis, Politis tentang</a:t>
            </a:r>
          </a:p>
          <a:p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Sistem</a:t>
            </a:r>
            <a:r>
              <a:rPr lang="en-US" b="1" dirty="0" smtClean="0"/>
              <a:t> </a:t>
            </a:r>
            <a:r>
              <a:rPr lang="en-US" b="1" dirty="0" err="1" smtClean="0"/>
              <a:t>Filsafat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3447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05880" y="1200151"/>
            <a:ext cx="8496944" cy="3603848"/>
          </a:xfrm>
        </p:spPr>
        <p:txBody>
          <a:bodyPr/>
          <a:lstStyle/>
          <a:p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Kedua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komunisme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paham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muncul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reaksi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</a:t>
            </a:r>
            <a:endParaRPr lang="en-US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perkembangan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kapitalisme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produk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liberal.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Komunisme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aliran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meyakini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kepemilikan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modal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dikuasai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kemakmuran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merata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tantangan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komunisme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dominasi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berlebihan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menghilangkan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E. </a:t>
            </a:r>
            <a:r>
              <a:rPr lang="en-US" sz="2000" dirty="0" err="1" smtClean="0"/>
              <a:t>Mendeskripsikan</a:t>
            </a:r>
            <a:r>
              <a:rPr lang="en-US" sz="2000" dirty="0" smtClean="0"/>
              <a:t> </a:t>
            </a:r>
            <a:r>
              <a:rPr lang="en-US" sz="2000" dirty="0" err="1" smtClean="0"/>
              <a:t>Esensi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Urgensi</a:t>
            </a:r>
            <a:r>
              <a:rPr lang="en-US" sz="2000" dirty="0" smtClean="0"/>
              <a:t> </a:t>
            </a:r>
            <a:r>
              <a:rPr lang="en-US" sz="2000" dirty="0" err="1" smtClean="0"/>
              <a:t>Pancasila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Filsafat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05880" y="1200151"/>
            <a:ext cx="8496944" cy="3603848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Esensi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hakikat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Hakikat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esensi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terletak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hal-hal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fi-FI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Pertama; hakikat sila ketuhanan terletak pada keyakinan bangsa Indonesia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Tuhan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utama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semua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makhluk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pt-B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setiap mahluk hidup, termasuk warga negara harus memiliki kesadaran yang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otonom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kebebasan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kemandirian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pihak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berkesadaran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mahluk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Tuhan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Maha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dimintai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pertanggungjawaban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semua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Kedua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hakikat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kemanusiaan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monopluralis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yang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terdiri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monodualis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susunan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kodrat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jiwa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raga),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kodrat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makhluk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kedudukan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kodrat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makhluk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otonom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makhluk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Tuhan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Notonagoro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05880" y="1123950"/>
            <a:ext cx="8496944" cy="4019549"/>
          </a:xfrm>
        </p:spPr>
        <p:txBody>
          <a:bodyPr/>
          <a:lstStyle/>
          <a:p>
            <a:r>
              <a:rPr lang="fi-FI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Ketiga, </a:t>
            </a:r>
            <a:r>
              <a:rPr lang="fi-FI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hakikat sila persatuan terkait dengan semangat kebangsaan. Rasa</a:t>
            </a:r>
          </a:p>
          <a:p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kebangsaan terwujud dalam bentuk cinta tanah air, yang dibedakan ke dalam 3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air real,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air formal,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air mental.</a:t>
            </a:r>
          </a:p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Keempat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hakikat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kerakyatan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terletak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musyawarah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keputusan yang diambil lebih didasarkan atas semangat musyawarah untuk</a:t>
            </a:r>
          </a:p>
          <a:p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mufakat, bukan membenarkan begitu saja pendapat mayoritas tanpa peduli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minoritas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Kelima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hakikat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terwujud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tiga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aspek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keadilan</a:t>
            </a:r>
            <a:endParaRPr lang="en-US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distributif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legal,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komutatif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distributif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bersifat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membagi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warga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legal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kewajiban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pt-B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warga negara terhadap negara atau dinamakan keadilan bertaat. Keadilan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komutatif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sesama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warga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Notonagoro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Kaelan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20013: 402).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</a:t>
            </a:r>
            <a:r>
              <a:rPr lang="en-US" b="1" dirty="0" err="1" smtClean="0"/>
              <a:t>Urgensi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Sistem</a:t>
            </a:r>
            <a:r>
              <a:rPr lang="en-US" b="1" dirty="0" smtClean="0"/>
              <a:t> </a:t>
            </a:r>
            <a:r>
              <a:rPr lang="en-US" b="1" dirty="0" err="1" smtClean="0"/>
              <a:t>Filsafat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algn="just"/>
            <a:r>
              <a:rPr lang="en-US" dirty="0" smtClean="0">
                <a:solidFill>
                  <a:schemeClr val="tx1"/>
                </a:solidFill>
              </a:rPr>
              <a:t>Hal-</a:t>
            </a:r>
            <a:r>
              <a:rPr lang="en-US" dirty="0" err="1" smtClean="0">
                <a:solidFill>
                  <a:schemeClr val="tx1"/>
                </a:solidFill>
              </a:rPr>
              <a:t>hal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penting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sangat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urgen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pengembangan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Pancasila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meliputi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hal-hal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berikut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b="1" i="1" dirty="0" err="1" smtClean="0">
                <a:solidFill>
                  <a:schemeClr val="tx1"/>
                </a:solidFill>
              </a:rPr>
              <a:t>Pertama</a:t>
            </a:r>
            <a:r>
              <a:rPr lang="en-US" b="1" i="1" dirty="0" smtClean="0">
                <a:solidFill>
                  <a:schemeClr val="tx1"/>
                </a:solidFill>
              </a:rPr>
              <a:t>, </a:t>
            </a:r>
            <a:r>
              <a:rPr lang="en-US" b="1" i="1" dirty="0" err="1" smtClean="0">
                <a:solidFill>
                  <a:schemeClr val="tx1"/>
                </a:solidFill>
              </a:rPr>
              <a:t>meletakkan</a:t>
            </a:r>
            <a:r>
              <a:rPr lang="en-US" b="1" i="1" dirty="0" smtClean="0">
                <a:solidFill>
                  <a:schemeClr val="tx1"/>
                </a:solidFill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</a:rPr>
              <a:t>Pancasila</a:t>
            </a:r>
            <a:r>
              <a:rPr lang="en-US" b="1" i="1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memulihkan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harga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bangsa</a:t>
            </a:r>
            <a:r>
              <a:rPr lang="en-US" dirty="0" smtClean="0">
                <a:solidFill>
                  <a:schemeClr val="tx1"/>
                </a:solidFill>
              </a:rPr>
              <a:t> Indonesia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bangsa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yang </a:t>
            </a:r>
            <a:r>
              <a:rPr lang="en-US" dirty="0" err="1" smtClean="0">
                <a:solidFill>
                  <a:schemeClr val="tx1"/>
                </a:solidFill>
              </a:rPr>
              <a:t>merdeka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politik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yuridis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juga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merdeka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mengemukakan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ide-ide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pemikirannya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kemajuan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bangsa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baik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secara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materiil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maupun</a:t>
            </a:r>
            <a:r>
              <a:rPr lang="en-US" dirty="0" smtClean="0">
                <a:solidFill>
                  <a:schemeClr val="tx1"/>
                </a:solidFill>
              </a:rPr>
              <a:t> spiritual. </a:t>
            </a:r>
            <a:r>
              <a:rPr lang="en-US" b="1" i="1" dirty="0" err="1" smtClean="0">
                <a:solidFill>
                  <a:schemeClr val="tx1"/>
                </a:solidFill>
              </a:rPr>
              <a:t>Kedua</a:t>
            </a:r>
            <a:r>
              <a:rPr lang="en-US" b="1" i="1" dirty="0" smtClean="0">
                <a:solidFill>
                  <a:schemeClr val="tx1"/>
                </a:solidFill>
              </a:rPr>
              <a:t>, </a:t>
            </a:r>
            <a:r>
              <a:rPr lang="en-US" b="1" i="1" dirty="0" err="1" smtClean="0">
                <a:solidFill>
                  <a:schemeClr val="tx1"/>
                </a:solidFill>
              </a:rPr>
              <a:t>Pancasila</a:t>
            </a:r>
            <a:r>
              <a:rPr lang="en-US" b="1" i="1" dirty="0" smtClean="0">
                <a:solidFill>
                  <a:schemeClr val="tx1"/>
                </a:solidFill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</a:rPr>
              <a:t>sebagai</a:t>
            </a:r>
            <a:r>
              <a:rPr lang="en-US" b="1" i="1" dirty="0" smtClean="0">
                <a:solidFill>
                  <a:schemeClr val="tx1"/>
                </a:solidFill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</a:rPr>
              <a:t>sistem</a:t>
            </a:r>
            <a:r>
              <a:rPr lang="en-US" b="1" i="1" dirty="0" smtClean="0">
                <a:solidFill>
                  <a:schemeClr val="tx1"/>
                </a:solidFill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</a:rPr>
              <a:t>filsafat</a:t>
            </a:r>
            <a:r>
              <a:rPr lang="en-US" b="1" i="1" dirty="0" smtClean="0">
                <a:solidFill>
                  <a:schemeClr val="tx1"/>
                </a:solidFill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</a:rPr>
              <a:t>membangun</a:t>
            </a:r>
            <a:r>
              <a:rPr lang="en-US" b="1" i="1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pemikiran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berakar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nilai-nilai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budaya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bangsa</a:t>
            </a:r>
            <a:r>
              <a:rPr lang="en-US" dirty="0" smtClean="0">
                <a:solidFill>
                  <a:schemeClr val="tx1"/>
                </a:solidFill>
              </a:rPr>
              <a:t> Indonesia </a:t>
            </a:r>
            <a:r>
              <a:rPr lang="en-US" dirty="0" err="1" smtClean="0">
                <a:solidFill>
                  <a:schemeClr val="tx1"/>
                </a:solidFill>
              </a:rPr>
              <a:t>sendiri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sehingga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mampu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menghadapi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berbagai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ideologi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dunia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b="1" i="1" dirty="0" err="1" smtClean="0">
                <a:solidFill>
                  <a:schemeClr val="tx1"/>
                </a:solidFill>
              </a:rPr>
              <a:t>Ketiga</a:t>
            </a:r>
            <a:r>
              <a:rPr lang="en-US" b="1" i="1" dirty="0" smtClean="0">
                <a:solidFill>
                  <a:schemeClr val="tx1"/>
                </a:solidFill>
              </a:rPr>
              <a:t>, </a:t>
            </a:r>
            <a:r>
              <a:rPr lang="en-US" b="1" i="1" dirty="0" err="1" smtClean="0">
                <a:solidFill>
                  <a:schemeClr val="tx1"/>
                </a:solidFill>
              </a:rPr>
              <a:t>Pancasila</a:t>
            </a:r>
            <a:r>
              <a:rPr lang="en-US" b="1" i="1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menjadi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dasar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pijakan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menghadapi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tantangan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globalisasi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yang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melunturkan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semangat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kebangsaan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melemahkan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sendisendi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perekonomian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yang </a:t>
            </a:r>
            <a:r>
              <a:rPr lang="en-US" dirty="0" err="1" smtClean="0">
                <a:solidFill>
                  <a:schemeClr val="tx1"/>
                </a:solidFill>
              </a:rPr>
              <a:t>berorientasi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kesejahteraan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rakyat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banyak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05880" y="1276351"/>
            <a:ext cx="8496944" cy="3527648"/>
          </a:xfrm>
        </p:spPr>
        <p:txBody>
          <a:bodyPr/>
          <a:lstStyle/>
          <a:p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Keempat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way of life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sekaligus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way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of thinking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menjaga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keseimbangan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konsistensi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pemikiran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Bahaya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ditimbulkan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modern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dewasa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ketidakseimbangan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bertindak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berpikir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menimbulkan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kerusakan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mental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F. </a:t>
            </a:r>
            <a:r>
              <a:rPr lang="en-US" sz="2000" dirty="0" err="1" smtClean="0"/>
              <a:t>Rangkuman</a:t>
            </a:r>
            <a:r>
              <a:rPr lang="en-US" sz="2000" dirty="0" smtClean="0"/>
              <a:t> </a:t>
            </a:r>
            <a:r>
              <a:rPr lang="en-US" sz="2000" dirty="0" err="1" smtClean="0"/>
              <a:t>tentang</a:t>
            </a:r>
            <a:r>
              <a:rPr lang="en-US" sz="2000" dirty="0" smtClean="0"/>
              <a:t> </a:t>
            </a:r>
            <a:r>
              <a:rPr lang="en-US" sz="2000" dirty="0" err="1" smtClean="0"/>
              <a:t>Pengertian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Pentingnya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err="1" smtClean="0"/>
              <a:t>Pancasila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Filsafat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05880" y="1200151"/>
            <a:ext cx="8496944" cy="3603848"/>
          </a:xfrm>
        </p:spPr>
        <p:txBody>
          <a:bodyPr/>
          <a:lstStyle/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sudah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dikenal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sejak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pendiri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membicarakan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filosofis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Philosofische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Grondslag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pandangan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weltanschauung).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Meskipun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kedua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istilah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muatan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filsofis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akademis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memerlukan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perenungan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mendalam</a:t>
            </a:r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Filsafat Pancasila merupakan istilah yang </a:t>
            </a:r>
            <a:endParaRPr lang="sv-S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mengemuka </a:t>
            </a:r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 </a:t>
            </a:r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dunia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akademis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pendekatan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berkembang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genetivus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objectivus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nn-NO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genetivus </a:t>
            </a:r>
            <a:r>
              <a:rPr lang="nn-NO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subjectivus. Kedua pendekatan </a:t>
            </a:r>
            <a:endParaRPr lang="nn-NO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nn-NO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tersebut </a:t>
            </a:r>
            <a:r>
              <a:rPr lang="nn-NO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saling melengkapi karena </a:t>
            </a:r>
            <a:r>
              <a:rPr lang="nn-NO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meletakkan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aliran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objek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dikaji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aliranaliran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sedangkan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kedua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meletakkan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subjek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mengkaji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aliran-aliran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405880" y="1276351"/>
            <a:ext cx="8496944" cy="3527648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Pembahasan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sila-sila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ditelusuri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sejarah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fi-FI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a. Sila Ketuhanan Yang Maha Esa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Sejak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zaman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purbakala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hingga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pintu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gerbang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kemerdekaan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Indonesia,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Nusantara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melewati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ribuan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pengaruh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agama-agama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lokal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sekitar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14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abad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pengaruh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Hindu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Buddha, 7</a:t>
            </a:r>
          </a:p>
          <a:p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abad pengaruh Islam, dan 4 abad pengaruh Kristen</a:t>
            </a:r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sv-S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i-FI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b. Sila Kemanusiaan Yang Adil dan Beradab</a:t>
            </a:r>
          </a:p>
          <a:p>
            <a:r>
              <a:rPr lang="fi-FI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Nilai-nilai kemanusiaan dalam masyarakat Indonesia dilahirkan dari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perpaduan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pengalaman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menyejarah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Indonesia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sejak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dahulu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dikenal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maritim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menjelajah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keberbagai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penjuru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Nusantara,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dunia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ko-KR" alt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sz="2000" dirty="0" smtClean="0"/>
              <a:t>1. </a:t>
            </a:r>
            <a:r>
              <a:rPr lang="en-US" sz="2000" dirty="0" err="1" smtClean="0"/>
              <a:t>Sumber</a:t>
            </a:r>
            <a:r>
              <a:rPr lang="en-US" sz="2000" dirty="0" smtClean="0"/>
              <a:t> </a:t>
            </a:r>
            <a:r>
              <a:rPr lang="en-US" sz="2000" dirty="0" err="1" smtClean="0"/>
              <a:t>Historis</a:t>
            </a:r>
            <a:r>
              <a:rPr lang="en-US" sz="2000" dirty="0" smtClean="0"/>
              <a:t> </a:t>
            </a:r>
            <a:r>
              <a:rPr lang="en-US" sz="2000" dirty="0" err="1" smtClean="0"/>
              <a:t>Pancasila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Filsafat</a:t>
            </a:r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1990056" y="438151"/>
            <a:ext cx="6912768" cy="4221832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Persatuan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Indonesia.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Kebangsaan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merefleksikan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kesatuan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keragaman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kebaruan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kesilaman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Indonesia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majemuk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paripurna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menakjubkan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kemajemukan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soasial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kultural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teritorial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komunitas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kebangsaan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Indonesia.</a:t>
            </a:r>
          </a:p>
          <a:p>
            <a:endParaRPr lang="en-US" altLang="ko-K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i-FI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d. Sila Kerakyatan yang Dipimpin oleh Hikmat Kebijaksanaan dalam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Permusyawaratan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Perwakilan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 rakyat memang merupakan fenomena baru di Indonesia, yang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muncul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ikutan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formasi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republik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merdeka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Sejarah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menunjukkan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kerajaan-kerajaan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-Indonesia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i-FI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kerajaan feodal yang dikuasai oleh raja-raja autokrat.</a:t>
            </a:r>
            <a:endParaRPr lang="ko-KR" alt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79107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361951"/>
            <a:ext cx="6912768" cy="2819399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Seluruh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Rakyat Indonesia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adil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makmur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impian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kebahagian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telah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berkobar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ratusan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lamanya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dada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keyakinan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Indonesia.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Impian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kebahagian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terpahat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ungkapan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Gemah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ripah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loh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jinawi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tata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tentrem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kerta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raharja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Demi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impian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adil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endParaRPr lang="en-US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makmur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pejuang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mengorbankan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dirinya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mewujudkan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cita-cita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600" dirty="0" smtClean="0"/>
              <a:t>2. </a:t>
            </a:r>
            <a:r>
              <a:rPr lang="en-US" sz="1600" dirty="0" err="1" smtClean="0"/>
              <a:t>Sumber</a:t>
            </a:r>
            <a:r>
              <a:rPr lang="en-US" sz="1600" dirty="0" smtClean="0"/>
              <a:t> </a:t>
            </a:r>
            <a:r>
              <a:rPr lang="en-US" sz="1600" dirty="0" err="1" smtClean="0"/>
              <a:t>Sosiologis</a:t>
            </a:r>
            <a:r>
              <a:rPr lang="en-US" sz="1600" dirty="0" smtClean="0"/>
              <a:t> </a:t>
            </a:r>
            <a:r>
              <a:rPr lang="en-US" sz="1600" dirty="0" err="1" smtClean="0"/>
              <a:t>Pancasila</a:t>
            </a:r>
            <a:r>
              <a:rPr lang="en-US" sz="1600" dirty="0" smtClean="0"/>
              <a:t> </a:t>
            </a:r>
            <a:r>
              <a:rPr lang="en-US" sz="1600" dirty="0" err="1" smtClean="0"/>
              <a:t>sebagai</a:t>
            </a:r>
            <a:r>
              <a:rPr lang="en-US" sz="1600" dirty="0" smtClean="0"/>
              <a:t> </a:t>
            </a:r>
            <a:r>
              <a:rPr lang="en-US" sz="1600" dirty="0" err="1" smtClean="0"/>
              <a:t>Sistem</a:t>
            </a:r>
            <a:r>
              <a:rPr lang="en-US" sz="1600" dirty="0" smtClean="0"/>
              <a:t> </a:t>
            </a:r>
            <a:r>
              <a:rPr lang="en-US" sz="1600" dirty="0" err="1" smtClean="0"/>
              <a:t>Filsafat</a:t>
            </a:r>
            <a:endParaRPr lang="en-US" sz="1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1200151"/>
            <a:ext cx="6912768" cy="3459832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sosiologis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diklasifikasikan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awam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memahami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sudah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dikenal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pandangan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Way of life yang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agama,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adat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istiadat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budaya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suku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kedua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ilmiah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akademis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memahami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teoriteori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akademis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3. </a:t>
            </a:r>
            <a:r>
              <a:rPr lang="en-US" sz="2000" dirty="0" err="1" smtClean="0"/>
              <a:t>Sumber</a:t>
            </a:r>
            <a:r>
              <a:rPr lang="en-US" sz="2000" dirty="0" smtClean="0"/>
              <a:t> </a:t>
            </a:r>
            <a:r>
              <a:rPr lang="en-US" sz="2000" dirty="0" err="1" smtClean="0"/>
              <a:t>Politis</a:t>
            </a:r>
            <a:r>
              <a:rPr lang="en-US" sz="2000" dirty="0" smtClean="0"/>
              <a:t> </a:t>
            </a:r>
            <a:r>
              <a:rPr lang="en-US" sz="2000" dirty="0" err="1" smtClean="0"/>
              <a:t>Pancasila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Filsafat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1047751"/>
            <a:ext cx="6912768" cy="3612232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konsensus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berkembang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politis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diklasifikasikan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meliputi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wacana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politis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sidang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BPUPKI,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sidang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PPKI,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kuliah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Soekarno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1958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1959,</a:t>
            </a:r>
          </a:p>
          <a:p>
            <a:r>
              <a:rPr lang="it-IT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 pembahasan sila-sila Pancasila secara filosofis. Kelompok kedua,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mencakup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argumen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politis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disuarakan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kembali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era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reformasi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pidato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Habibie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Juni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2011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D. </a:t>
            </a:r>
            <a:r>
              <a:rPr lang="en-US" sz="2000" dirty="0" err="1" smtClean="0"/>
              <a:t>Membangun</a:t>
            </a:r>
            <a:r>
              <a:rPr lang="en-US" sz="2000" dirty="0" smtClean="0"/>
              <a:t> </a:t>
            </a:r>
            <a:r>
              <a:rPr lang="en-US" sz="2000" dirty="0" err="1" smtClean="0"/>
              <a:t>Argumen</a:t>
            </a:r>
            <a:r>
              <a:rPr lang="en-US" sz="2000" dirty="0" smtClean="0"/>
              <a:t> </a:t>
            </a:r>
            <a:r>
              <a:rPr lang="en-US" sz="2000" dirty="0" err="1" smtClean="0"/>
              <a:t>tentang</a:t>
            </a:r>
            <a:r>
              <a:rPr lang="en-US" sz="2000" dirty="0" smtClean="0"/>
              <a:t> </a:t>
            </a:r>
            <a:r>
              <a:rPr lang="en-US" sz="2000" dirty="0" err="1" smtClean="0"/>
              <a:t>Dinamika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Tantangan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err="1" smtClean="0"/>
              <a:t>Pancasila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Filsafat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1123951"/>
            <a:ext cx="6912768" cy="3536032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Dinamika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mengalami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dinamika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era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Soekarno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dikenal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istilah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Philosofische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Grondslag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Gagasan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endParaRPr lang="en-US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perenungan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filosofis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Soekarno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rencananya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berdirinya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merdeka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Ide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dimaksudkan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kerohanian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bagi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penyelenggaraan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Ide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ternyata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sambutan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positif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kalangan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terutama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sidang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BPUPKI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persisnya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Juni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1945.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590551"/>
            <a:ext cx="6912768" cy="4069432"/>
          </a:xfrm>
        </p:spPr>
        <p:txBody>
          <a:bodyPr/>
          <a:lstStyle/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era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Soeharto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kedudukan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berkembang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praktis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istilah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weltanschauung).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/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bertujuan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mencari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kebenaran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kebijaksanaan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pedoman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sehari-hari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Soeharto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mengembangkan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penataran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P-4.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 era reformasi, Pancasila sebagai sistem filsafat kurang </a:t>
            </a:r>
            <a:r>
              <a:rPr lang="pt-B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terdengar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resonansinya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Namun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bergema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wacana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akademik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termasuk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kritik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renungan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dilontarkan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Habibie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pidato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Juni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2011.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Habibie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menyatakan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“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seolah-olah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tenggelam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pusaran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sejarah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lalu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lagi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relevan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disertakan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dialektika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reformasi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1. </a:t>
            </a:r>
            <a:r>
              <a:rPr lang="en-US" b="1" dirty="0" err="1" smtClean="0">
                <a:solidFill>
                  <a:schemeClr val="tx1"/>
                </a:solidFill>
              </a:rPr>
              <a:t>Tantangan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Pancasila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sebagai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Sistem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Filsafat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tantangan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muncul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bentuk-bentuk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kapitalisme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aliran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meyakini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kebebasan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individual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pemilik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modal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mengembangkan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usahanya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rangka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meraih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keuntungan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sebesar-besarnya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upaya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menyejahterakan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tantangan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kapitalisme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meletakkan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kebebasan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individual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berlebihan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menimbulkan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dampak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negatif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monopoli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konsumerisme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lain-lain.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1386</Words>
  <Application>Microsoft Office PowerPoint</Application>
  <PresentationFormat>On-screen Show (16:9)</PresentationFormat>
  <Paragraphs>140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Custom Design</vt:lpstr>
      <vt:lpstr>Slide 1</vt:lpstr>
      <vt:lpstr> 1. Sumber Historis Pancasila sebagai Sistem Filsafat</vt:lpstr>
      <vt:lpstr>Slide 3</vt:lpstr>
      <vt:lpstr>Slide 4</vt:lpstr>
      <vt:lpstr>2. Sumber Sosiologis Pancasila sebagai Sistem Filsafat</vt:lpstr>
      <vt:lpstr>3. Sumber Politis Pancasila sebagai Sistem Filsafat</vt:lpstr>
      <vt:lpstr>D. Membangun Argumen tentang Dinamika dan Tantangan Pancasila sebagai Sistem Filsafat</vt:lpstr>
      <vt:lpstr>Slide 8</vt:lpstr>
      <vt:lpstr>Slide 9</vt:lpstr>
      <vt:lpstr>Slide 10</vt:lpstr>
      <vt:lpstr>E. Mendeskripsikan Esensi dan Urgensi Pancasila sebagai Sistem Filsafat</vt:lpstr>
      <vt:lpstr>Slide 12</vt:lpstr>
      <vt:lpstr>Slide 13</vt:lpstr>
      <vt:lpstr>Slide 14</vt:lpstr>
      <vt:lpstr>F. Rangkuman tentang Pengertian dan Pentingnya Pancasila sebagai Sistem Filsafat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HP</cp:lastModifiedBy>
  <cp:revision>26</cp:revision>
  <dcterms:created xsi:type="dcterms:W3CDTF">2014-04-01T16:27:38Z</dcterms:created>
  <dcterms:modified xsi:type="dcterms:W3CDTF">2021-08-14T04:26:54Z</dcterms:modified>
</cp:coreProperties>
</file>