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2" r:id="rId3"/>
    <p:sldId id="263" r:id="rId4"/>
    <p:sldId id="256" r:id="rId5"/>
    <p:sldId id="259" r:id="rId6"/>
    <p:sldId id="264" r:id="rId7"/>
    <p:sldId id="265" r:id="rId8"/>
    <p:sldId id="266" r:id="rId9"/>
    <p:sldId id="260" r:id="rId10"/>
    <p:sldId id="267" r:id="rId11"/>
    <p:sldId id="268" r:id="rId12"/>
    <p:sldId id="261" r:id="rId13"/>
  </p:sldIdLst>
  <p:sldSz cx="12192000" cy="6858000"/>
  <p:notesSz cx="6858000" cy="9144000"/>
  <p:embeddedFontLst>
    <p:embeddedFont>
      <p:font typeface="Piglets" charset="0"/>
      <p:regular r:id="rId14"/>
    </p:embeddedFont>
    <p:embeddedFont>
      <p:font typeface="Schadow BT" pitchFamily="18" charset="0"/>
      <p:regular r:id="rId15"/>
      <p:bold r:id="rId16"/>
    </p:embeddedFont>
    <p:embeddedFont>
      <p:font typeface="New Year - Free Version" charset="0"/>
      <p:regular r:id="rId17"/>
    </p:embeddedFont>
    <p:embeddedFont>
      <p:font typeface="Amatic SC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169"/>
    <a:srgbClr val="BC8256"/>
    <a:srgbClr val="BD8357"/>
    <a:srgbClr val="F8F5EC"/>
    <a:srgbClr val="EEE2C0"/>
    <a:srgbClr val="E4CE9F"/>
    <a:srgbClr val="D1A889"/>
    <a:srgbClr val="F1EBD7"/>
    <a:srgbClr val="754C2D"/>
    <a:srgbClr val="4A6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614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64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316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937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25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5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445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50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6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213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99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43CF-ABA7-47F5-A053-49D36BD6DEA5}" type="datetimeFigureOut">
              <a:rPr lang="id-ID" smtClean="0"/>
              <a:t>30/04/2021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AFCF-E3D9-48D6-B7D3-56AF0F90241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36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7.wdp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7.wdp"/><Relationship Id="rId7" Type="http://schemas.openxmlformats.org/officeDocument/2006/relationships/image" Target="../media/image14.jpeg"/><Relationship Id="rId12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3202" y="501013"/>
            <a:ext cx="10867734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96552" y="559489"/>
            <a:ext cx="10861918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75" l="1250" r="93438">
                        <a14:backgroundMark x1="64063" y1="41563" x2="66563" y2="55625"/>
                        <a14:backgroundMark x1="70625" y1="58125" x2="70938" y2="60625"/>
                        <a14:backgroundMark x1="28438" y1="37188" x2="31250" y2="32500"/>
                        <a14:backgroundMark x1="27187" y1="38438" x2="27187" y2="38438"/>
                        <a14:backgroundMark x1="22500" y1="34063" x2="22500" y2="34063"/>
                        <a14:backgroundMark x1="22500" y1="38125" x2="22500" y2="38125"/>
                        <a14:backgroundMark x1="20313" y1="39063" x2="20313" y2="39063"/>
                        <a14:backgroundMark x1="21875" y1="45313" x2="21875" y2="45313"/>
                        <a14:backgroundMark x1="24688" y1="31250" x2="24688" y2="31250"/>
                        <a14:backgroundMark x1="29375" y1="46250" x2="29375" y2="46250"/>
                        <a14:backgroundMark x1="33438" y1="36563" x2="33438" y2="36563"/>
                        <a14:backgroundMark x1="32813" y1="31250" x2="32813" y2="31250"/>
                        <a14:backgroundMark x1="41563" y1="31875" x2="41563" y2="31875"/>
                        <a14:backgroundMark x1="41563" y1="31875" x2="41563" y2="31875"/>
                        <a14:backgroundMark x1="41563" y1="31875" x2="41563" y2="31875"/>
                        <a14:backgroundMark x1="45313" y1="2813" x2="42813" y2="32813"/>
                        <a14:backgroundMark x1="51563" y1="8438" x2="59688" y2="38750"/>
                        <a14:backgroundMark x1="63125" y1="55000" x2="63125" y2="51875"/>
                        <a14:backgroundMark x1="40938" y1="46875" x2="40938" y2="43438"/>
                        <a14:backgroundMark x1="27813" y1="56563" x2="30938" y2="55625"/>
                        <a14:backgroundMark x1="33438" y1="55313" x2="35000" y2="55313"/>
                        <a14:backgroundMark x1="42813" y1="54688" x2="42813" y2="54688"/>
                        <a14:backgroundMark x1="50313" y1="55000" x2="50313" y2="55000"/>
                        <a14:backgroundMark x1="53438" y1="50938" x2="53438" y2="50938"/>
                        <a14:backgroundMark x1="47500" y1="42500" x2="47500" y2="42500"/>
                        <a14:backgroundMark x1="35625" y1="40625" x2="35625" y2="40625"/>
                        <a14:backgroundMark x1="34375" y1="45938" x2="34375" y2="45938"/>
                        <a14:backgroundMark x1="40938" y1="53750" x2="40938" y2="53750"/>
                        <a14:backgroundMark x1="41563" y1="50625" x2="41563" y2="50625"/>
                        <a14:backgroundMark x1="49375" y1="52188" x2="49688" y2="54375"/>
                        <a14:backgroundMark x1="58125" y1="47813" x2="58750" y2="47188"/>
                        <a14:backgroundMark x1="58438" y1="6563" x2="58438" y2="6563"/>
                        <a14:backgroundMark x1="36875" y1="16250" x2="36875" y2="16250"/>
                        <a14:backgroundMark x1="38125" y1="10313" x2="38125" y2="10313"/>
                        <a14:backgroundMark x1="35938" y1="20625" x2="35938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9" r="26390" b="9275"/>
          <a:stretch/>
        </p:blipFill>
        <p:spPr>
          <a:xfrm>
            <a:off x="10060654" y="-161527"/>
            <a:ext cx="1609344" cy="242370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75" l="1250" r="93438">
                        <a14:backgroundMark x1="64063" y1="41563" x2="66563" y2="55625"/>
                        <a14:backgroundMark x1="70625" y1="58125" x2="70938" y2="60625"/>
                        <a14:backgroundMark x1="28438" y1="37188" x2="31250" y2="32500"/>
                        <a14:backgroundMark x1="27187" y1="38438" x2="27187" y2="38438"/>
                        <a14:backgroundMark x1="22500" y1="34063" x2="22500" y2="34063"/>
                        <a14:backgroundMark x1="22500" y1="38125" x2="22500" y2="38125"/>
                        <a14:backgroundMark x1="20313" y1="39063" x2="20313" y2="39063"/>
                        <a14:backgroundMark x1="21875" y1="45313" x2="21875" y2="45313"/>
                        <a14:backgroundMark x1="24688" y1="31250" x2="24688" y2="31250"/>
                        <a14:backgroundMark x1="29375" y1="46250" x2="29375" y2="46250"/>
                        <a14:backgroundMark x1="33438" y1="36563" x2="33438" y2="36563"/>
                        <a14:backgroundMark x1="32813" y1="31250" x2="32813" y2="31250"/>
                        <a14:backgroundMark x1="41563" y1="31875" x2="41563" y2="31875"/>
                        <a14:backgroundMark x1="41563" y1="31875" x2="41563" y2="31875"/>
                        <a14:backgroundMark x1="41563" y1="31875" x2="41563" y2="31875"/>
                        <a14:backgroundMark x1="45313" y1="2813" x2="42813" y2="32813"/>
                        <a14:backgroundMark x1="51563" y1="8438" x2="59688" y2="38750"/>
                        <a14:backgroundMark x1="63125" y1="55000" x2="63125" y2="51875"/>
                        <a14:backgroundMark x1="40938" y1="46875" x2="40938" y2="43438"/>
                        <a14:backgroundMark x1="27813" y1="56563" x2="30938" y2="55625"/>
                        <a14:backgroundMark x1="33438" y1="55313" x2="35000" y2="55313"/>
                        <a14:backgroundMark x1="42813" y1="54688" x2="42813" y2="54688"/>
                        <a14:backgroundMark x1="50313" y1="55000" x2="50313" y2="55000"/>
                        <a14:backgroundMark x1="53438" y1="50938" x2="53438" y2="50938"/>
                        <a14:backgroundMark x1="47500" y1="42500" x2="47500" y2="42500"/>
                        <a14:backgroundMark x1="35625" y1="40625" x2="35625" y2="40625"/>
                        <a14:backgroundMark x1="34375" y1="45938" x2="34375" y2="45938"/>
                        <a14:backgroundMark x1="40938" y1="53750" x2="40938" y2="53750"/>
                        <a14:backgroundMark x1="41563" y1="50625" x2="41563" y2="50625"/>
                        <a14:backgroundMark x1="49375" y1="52188" x2="49688" y2="54375"/>
                        <a14:backgroundMark x1="58125" y1="47813" x2="58750" y2="47188"/>
                        <a14:backgroundMark x1="58438" y1="6563" x2="58438" y2="6563"/>
                        <a14:backgroundMark x1="36875" y1="16250" x2="36875" y2="16250"/>
                        <a14:backgroundMark x1="38125" y1="10313" x2="38125" y2="10313"/>
                        <a14:backgroundMark x1="35938" y1="20625" x2="35938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5" r="25350" b="8519"/>
          <a:stretch/>
        </p:blipFill>
        <p:spPr>
          <a:xfrm>
            <a:off x="8861848" y="-129772"/>
            <a:ext cx="1975105" cy="298826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-38901" y="4055979"/>
            <a:ext cx="338849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4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Kelompok</a:t>
            </a:r>
            <a:r>
              <a:rPr lang="en-ID" sz="44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v: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ID" sz="44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Nisa</a:t>
            </a:r>
            <a:r>
              <a:rPr lang="en-ID" sz="44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44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sabilah</a:t>
            </a:r>
            <a:endParaRPr lang="en-ID" sz="4400" dirty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  <a:p>
            <a:pPr marL="857250" indent="-857250">
              <a:buFont typeface="Arial" pitchFamily="34" charset="0"/>
              <a:buChar char="•"/>
            </a:pPr>
            <a:r>
              <a:rPr lang="en-ID" sz="44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Anisa</a:t>
            </a:r>
            <a:r>
              <a:rPr lang="en-ID" sz="44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44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fauziah</a:t>
            </a:r>
            <a:endParaRPr lang="en-ID" sz="4400" dirty="0" smtClean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  <a:p>
            <a:pPr marL="857250" indent="-857250">
              <a:buFont typeface="Arial" pitchFamily="34" charset="0"/>
              <a:buChar char="•"/>
            </a:pPr>
            <a:r>
              <a:rPr lang="en-ID" sz="44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Friska</a:t>
            </a:r>
            <a:r>
              <a:rPr lang="en-ID" sz="44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44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devi</a:t>
            </a:r>
            <a:r>
              <a:rPr lang="en-ID" sz="44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44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puspita</a:t>
            </a:r>
            <a:endParaRPr lang="en-ID" sz="4400" dirty="0" smtClean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</p:txBody>
      </p:sp>
      <p:sp>
        <p:nvSpPr>
          <p:cNvPr id="1028" name="Rectangle 1027"/>
          <p:cNvSpPr/>
          <p:nvPr/>
        </p:nvSpPr>
        <p:spPr>
          <a:xfrm>
            <a:off x="-245734" y="-150073"/>
            <a:ext cx="4092385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3" name="Rectangle 1027"/>
          <p:cNvSpPr/>
          <p:nvPr/>
        </p:nvSpPr>
        <p:spPr>
          <a:xfrm>
            <a:off x="-390908" y="-317761"/>
            <a:ext cx="4456906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25400">
            <a:solidFill>
              <a:srgbClr val="97623B"/>
            </a:solidFill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4" name="Rectangle 1027"/>
          <p:cNvSpPr/>
          <p:nvPr/>
        </p:nvSpPr>
        <p:spPr>
          <a:xfrm flipH="1" flipV="1">
            <a:off x="8161163" y="3754621"/>
            <a:ext cx="4392430" cy="3432712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03200" dist="38100" dir="13500000" algn="b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5" name="Rectangle 1027"/>
          <p:cNvSpPr/>
          <p:nvPr/>
        </p:nvSpPr>
        <p:spPr>
          <a:xfrm flipH="1" flipV="1">
            <a:off x="8461208" y="3907023"/>
            <a:ext cx="4092385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BD8357"/>
          </a:solidFill>
          <a:ln>
            <a:noFill/>
          </a:ln>
          <a:effectLst>
            <a:outerShdw blurRad="127000" dist="38100" dir="13500000" algn="br" rotWithShape="0">
              <a:schemeClr val="bg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0" name="Rectangle 1027"/>
          <p:cNvSpPr/>
          <p:nvPr/>
        </p:nvSpPr>
        <p:spPr>
          <a:xfrm flipH="1" flipV="1">
            <a:off x="8690559" y="3530487"/>
            <a:ext cx="4015431" cy="3876454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38100">
            <a:solidFill>
              <a:srgbClr val="F8F5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1" name="TextBox 170"/>
          <p:cNvSpPr txBox="1"/>
          <p:nvPr/>
        </p:nvSpPr>
        <p:spPr>
          <a:xfrm>
            <a:off x="1552667" y="2422517"/>
            <a:ext cx="8755923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2">
                    <a:lumMod val="50000"/>
                  </a:schemeClr>
                </a:solidFill>
                <a:latin typeface="Piglets" panose="02000500000000000000" pitchFamily="2" charset="0"/>
              </a:rPr>
              <a:t>KONSEP IPTEK DAN PERANANNYA </a:t>
            </a:r>
            <a:r>
              <a:rPr lang="sv-SE" sz="3600" dirty="0" smtClean="0">
                <a:solidFill>
                  <a:schemeClr val="accent2">
                    <a:lumMod val="50000"/>
                  </a:schemeClr>
                </a:solidFill>
                <a:latin typeface="Piglets" panose="02000500000000000000" pitchFamily="2" charset="0"/>
              </a:rPr>
              <a:t>SERTA</a:t>
            </a:r>
          </a:p>
          <a:p>
            <a:pPr algn="ctr"/>
            <a:r>
              <a:rPr lang="sv-SE" sz="3600" dirty="0" smtClean="0">
                <a:solidFill>
                  <a:schemeClr val="accent2">
                    <a:lumMod val="50000"/>
                  </a:schemeClr>
                </a:solidFill>
                <a:latin typeface="Piglets" panose="02000500000000000000" pitchFamily="2" charset="0"/>
              </a:rPr>
              <a:t>PENGARUH </a:t>
            </a:r>
            <a:r>
              <a:rPr lang="sv-SE" sz="3600" dirty="0">
                <a:solidFill>
                  <a:schemeClr val="accent2">
                    <a:lumMod val="50000"/>
                  </a:schemeClr>
                </a:solidFill>
                <a:latin typeface="Piglets" panose="02000500000000000000" pitchFamily="2" charset="0"/>
              </a:rPr>
              <a:t>IPTEK DAN PERKEMBANGANNYA </a:t>
            </a:r>
            <a:r>
              <a:rPr lang="sv-SE" sz="3600" dirty="0" smtClean="0">
                <a:solidFill>
                  <a:schemeClr val="accent2">
                    <a:lumMod val="50000"/>
                  </a:schemeClr>
                </a:solidFill>
                <a:latin typeface="Piglets" panose="02000500000000000000" pitchFamily="2" charset="0"/>
              </a:rPr>
              <a:t>BAGI</a:t>
            </a:r>
          </a:p>
          <a:p>
            <a:pPr algn="ctr"/>
            <a:r>
              <a:rPr lang="sv-SE" sz="3600" dirty="0" smtClean="0">
                <a:solidFill>
                  <a:schemeClr val="accent2">
                    <a:lumMod val="50000"/>
                  </a:schemeClr>
                </a:solidFill>
                <a:latin typeface="Piglets" panose="02000500000000000000" pitchFamily="2" charset="0"/>
              </a:rPr>
              <a:t>KEHIDUPAN </a:t>
            </a:r>
            <a:r>
              <a:rPr lang="sv-SE" sz="3600" dirty="0">
                <a:solidFill>
                  <a:schemeClr val="accent2">
                    <a:lumMod val="50000"/>
                  </a:schemeClr>
                </a:solidFill>
                <a:latin typeface="Piglets" panose="02000500000000000000" pitchFamily="2" charset="0"/>
              </a:rPr>
              <a:t>MASYARAKAT</a:t>
            </a:r>
            <a:endParaRPr lang="id-ID" sz="3600" dirty="0">
              <a:solidFill>
                <a:schemeClr val="accent2">
                  <a:lumMod val="50000"/>
                </a:schemeClr>
              </a:solidFill>
              <a:latin typeface="Piglets" panose="02000500000000000000" pitchFamily="2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3952401" y="69022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4056686" y="98309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4343758" y="73991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3756066" y="105427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3758176" y="137526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4334394" y="142931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4172668" y="17558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3308614" y="95198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4519934" y="111314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4756347" y="143268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3595056" y="17719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4680902" y="178018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3250960" y="135240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7190584" y="55984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7294869" y="5891360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7581941" y="564818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6994249" y="596254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6996359" y="628353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7572577" y="63375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7410851" y="666416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6546797" y="586025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7758117" y="60214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7994530" y="634095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6833239" y="668019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7" name="Oval 196"/>
          <p:cNvSpPr/>
          <p:nvPr/>
        </p:nvSpPr>
        <p:spPr>
          <a:xfrm>
            <a:off x="7919085" y="668845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8" name="Oval 197"/>
          <p:cNvSpPr/>
          <p:nvPr/>
        </p:nvSpPr>
        <p:spPr>
          <a:xfrm>
            <a:off x="6429996" y="640657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9" name="Oval 198"/>
          <p:cNvSpPr/>
          <p:nvPr/>
        </p:nvSpPr>
        <p:spPr>
          <a:xfrm>
            <a:off x="8540337" y="52932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0" name="Oval 199"/>
          <p:cNvSpPr/>
          <p:nvPr/>
        </p:nvSpPr>
        <p:spPr>
          <a:xfrm>
            <a:off x="8776750" y="561282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1" name="Oval 200"/>
          <p:cNvSpPr/>
          <p:nvPr/>
        </p:nvSpPr>
        <p:spPr>
          <a:xfrm>
            <a:off x="8701305" y="596032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2" name="Oval 201"/>
          <p:cNvSpPr/>
          <p:nvPr/>
        </p:nvSpPr>
        <p:spPr>
          <a:xfrm>
            <a:off x="9130904" y="529261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3" name="Oval 202"/>
          <p:cNvSpPr/>
          <p:nvPr/>
        </p:nvSpPr>
        <p:spPr>
          <a:xfrm>
            <a:off x="8007897" y="56697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" name="Oval 203"/>
          <p:cNvSpPr/>
          <p:nvPr/>
        </p:nvSpPr>
        <p:spPr>
          <a:xfrm>
            <a:off x="8193154" y="540364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5" name="Oval 204"/>
          <p:cNvSpPr/>
          <p:nvPr/>
        </p:nvSpPr>
        <p:spPr>
          <a:xfrm>
            <a:off x="7873982" y="53667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6" name="Oval 205"/>
          <p:cNvSpPr/>
          <p:nvPr/>
        </p:nvSpPr>
        <p:spPr>
          <a:xfrm>
            <a:off x="9103595" y="568603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7" name="Oval 206"/>
          <p:cNvSpPr/>
          <p:nvPr/>
        </p:nvSpPr>
        <p:spPr>
          <a:xfrm>
            <a:off x="8452310" y="574182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8" name="Oval 207"/>
          <p:cNvSpPr/>
          <p:nvPr/>
        </p:nvSpPr>
        <p:spPr>
          <a:xfrm>
            <a:off x="8290584" y="606840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35" name="Picture 10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61" b="66833" l="0" r="3315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8692" r="72519" b="32878"/>
          <a:stretch/>
        </p:blipFill>
        <p:spPr>
          <a:xfrm flipH="1">
            <a:off x="10424159" y="3968497"/>
            <a:ext cx="1772873" cy="3255264"/>
          </a:xfrm>
          <a:prstGeom prst="rect">
            <a:avLst/>
          </a:prstGeom>
          <a:effectLst>
            <a:outerShdw blurRad="279400" dist="38100" dir="10800000" sx="97000" sy="97000" algn="r" rotWithShape="0">
              <a:prstClr val="black">
                <a:alpha val="52000"/>
              </a:prstClr>
            </a:outerShdw>
          </a:effectLst>
        </p:spPr>
      </p:pic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75" l="1250" r="93438">
                        <a14:backgroundMark x1="64063" y1="41563" x2="66563" y2="55625"/>
                        <a14:backgroundMark x1="70625" y1="58125" x2="70938" y2="60625"/>
                        <a14:backgroundMark x1="28438" y1="37188" x2="31250" y2="32500"/>
                        <a14:backgroundMark x1="27187" y1="38438" x2="27187" y2="38438"/>
                        <a14:backgroundMark x1="22500" y1="34063" x2="22500" y2="34063"/>
                        <a14:backgroundMark x1="22500" y1="38125" x2="22500" y2="38125"/>
                        <a14:backgroundMark x1="20313" y1="39063" x2="20313" y2="39063"/>
                        <a14:backgroundMark x1="21875" y1="45313" x2="21875" y2="45313"/>
                        <a14:backgroundMark x1="24688" y1="31250" x2="24688" y2="31250"/>
                        <a14:backgroundMark x1="29375" y1="46250" x2="29375" y2="46250"/>
                        <a14:backgroundMark x1="33438" y1="36563" x2="33438" y2="36563"/>
                        <a14:backgroundMark x1="32813" y1="31250" x2="32813" y2="31250"/>
                        <a14:backgroundMark x1="41563" y1="31875" x2="41563" y2="31875"/>
                        <a14:backgroundMark x1="41563" y1="31875" x2="41563" y2="31875"/>
                        <a14:backgroundMark x1="41563" y1="31875" x2="41563" y2="31875"/>
                        <a14:backgroundMark x1="45313" y1="2813" x2="42813" y2="32813"/>
                        <a14:backgroundMark x1="51563" y1="8438" x2="59688" y2="38750"/>
                        <a14:backgroundMark x1="63125" y1="55000" x2="63125" y2="51875"/>
                        <a14:backgroundMark x1="40938" y1="46875" x2="40938" y2="43438"/>
                        <a14:backgroundMark x1="27813" y1="56563" x2="30938" y2="55625"/>
                        <a14:backgroundMark x1="33438" y1="55313" x2="35000" y2="55313"/>
                        <a14:backgroundMark x1="42813" y1="54688" x2="42813" y2="54688"/>
                        <a14:backgroundMark x1="50313" y1="55000" x2="50313" y2="55000"/>
                        <a14:backgroundMark x1="53438" y1="50938" x2="53438" y2="50938"/>
                        <a14:backgroundMark x1="47500" y1="42500" x2="47500" y2="42500"/>
                        <a14:backgroundMark x1="35625" y1="40625" x2="35625" y2="40625"/>
                        <a14:backgroundMark x1="34375" y1="45938" x2="34375" y2="45938"/>
                        <a14:backgroundMark x1="40938" y1="53750" x2="40938" y2="53750"/>
                        <a14:backgroundMark x1="41563" y1="50625" x2="41563" y2="50625"/>
                        <a14:backgroundMark x1="49375" y1="52188" x2="49688" y2="54375"/>
                        <a14:backgroundMark x1="58125" y1="47813" x2="58750" y2="47188"/>
                        <a14:backgroundMark x1="58438" y1="6563" x2="58438" y2="6563"/>
                        <a14:backgroundMark x1="36875" y1="16250" x2="36875" y2="16250"/>
                        <a14:backgroundMark x1="38125" y1="10313" x2="38125" y2="10313"/>
                        <a14:backgroundMark x1="35938" y1="20625" x2="35938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9" r="26390" b="9275"/>
          <a:stretch/>
        </p:blipFill>
        <p:spPr>
          <a:xfrm>
            <a:off x="7766062" y="-61016"/>
            <a:ext cx="1609344" cy="242370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-1248229" y="868046"/>
            <a:ext cx="610719" cy="610719"/>
          </a:xfrm>
          <a:prstGeom prst="rect">
            <a:avLst/>
          </a:prstGeom>
          <a:solidFill>
            <a:srgbClr val="D1A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1" name="Rectangle 210"/>
          <p:cNvSpPr/>
          <p:nvPr/>
        </p:nvSpPr>
        <p:spPr>
          <a:xfrm>
            <a:off x="-1254798" y="1553928"/>
            <a:ext cx="610719" cy="610719"/>
          </a:xfrm>
          <a:prstGeom prst="rect">
            <a:avLst/>
          </a:prstGeom>
          <a:solidFill>
            <a:srgbClr val="BC8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2" name="Rectangle 211"/>
          <p:cNvSpPr/>
          <p:nvPr/>
        </p:nvSpPr>
        <p:spPr>
          <a:xfrm>
            <a:off x="-1248229" y="2262173"/>
            <a:ext cx="610719" cy="610719"/>
          </a:xfrm>
          <a:prstGeom prst="rect">
            <a:avLst/>
          </a:prstGeom>
          <a:solidFill>
            <a:srgbClr val="E4C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3" name="Rectangle 212"/>
          <p:cNvSpPr/>
          <p:nvPr/>
        </p:nvSpPr>
        <p:spPr>
          <a:xfrm>
            <a:off x="-1239530" y="3036164"/>
            <a:ext cx="610719" cy="610719"/>
          </a:xfrm>
          <a:prstGeom prst="rect">
            <a:avLst/>
          </a:prstGeom>
          <a:solidFill>
            <a:srgbClr val="EEE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4" name="Rectangle 213"/>
          <p:cNvSpPr/>
          <p:nvPr/>
        </p:nvSpPr>
        <p:spPr>
          <a:xfrm>
            <a:off x="-1248229" y="3734315"/>
            <a:ext cx="610719" cy="610719"/>
          </a:xfrm>
          <a:prstGeom prst="rect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8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7830" y="444816"/>
            <a:ext cx="10896600" cy="6019801"/>
            <a:chOff x="400050" y="409572"/>
            <a:chExt cx="11353038" cy="6019801"/>
          </a:xfrm>
        </p:grpSpPr>
        <p:sp>
          <p:nvSpPr>
            <p:cNvPr id="26" name="Rounded Rectangle 25"/>
            <p:cNvSpPr/>
            <p:nvPr/>
          </p:nvSpPr>
          <p:spPr>
            <a:xfrm>
              <a:off x="400050" y="409572"/>
              <a:ext cx="11334750" cy="6019801"/>
            </a:xfrm>
            <a:prstGeom prst="roundRect">
              <a:avLst>
                <a:gd name="adj" fmla="val 7456"/>
              </a:avLst>
            </a:prstGeom>
            <a:solidFill>
              <a:srgbClr val="EEE2C0"/>
            </a:solidFill>
            <a:ln w="38100">
              <a:solidFill>
                <a:srgbClr val="F8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24403" y="470561"/>
              <a:ext cx="11328685" cy="5948527"/>
              <a:chOff x="389475" y="404048"/>
              <a:chExt cx="12173952" cy="639236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00050" y="409574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389475" y="3475233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6309940" y="404048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7" name="Group 116"/>
              <p:cNvGrpSpPr/>
              <p:nvPr/>
            </p:nvGrpSpPr>
            <p:grpSpPr>
              <a:xfrm>
                <a:off x="6299365" y="3469706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54" name="Oval 153"/>
          <p:cNvSpPr/>
          <p:nvPr/>
        </p:nvSpPr>
        <p:spPr>
          <a:xfrm>
            <a:off x="10647482" y="4066271"/>
            <a:ext cx="928340" cy="928340"/>
          </a:xfrm>
          <a:prstGeom prst="ellipse">
            <a:avLst/>
          </a:prstGeom>
          <a:solidFill>
            <a:srgbClr val="D1A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5" name="Oval 154"/>
          <p:cNvSpPr/>
          <p:nvPr/>
        </p:nvSpPr>
        <p:spPr>
          <a:xfrm>
            <a:off x="10564154" y="4109057"/>
            <a:ext cx="928340" cy="928340"/>
          </a:xfrm>
          <a:prstGeom prst="ellipse">
            <a:avLst/>
          </a:prstGeom>
          <a:noFill/>
          <a:ln w="25400">
            <a:solidFill>
              <a:srgbClr val="976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6" name="Oval 155"/>
          <p:cNvSpPr/>
          <p:nvPr/>
        </p:nvSpPr>
        <p:spPr>
          <a:xfrm>
            <a:off x="10691174" y="5227972"/>
            <a:ext cx="928340" cy="928340"/>
          </a:xfrm>
          <a:prstGeom prst="ellipse">
            <a:avLst/>
          </a:prstGeom>
          <a:solidFill>
            <a:srgbClr val="976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7" name="Oval 156"/>
          <p:cNvSpPr/>
          <p:nvPr/>
        </p:nvSpPr>
        <p:spPr>
          <a:xfrm>
            <a:off x="10611908" y="5242306"/>
            <a:ext cx="928340" cy="928340"/>
          </a:xfrm>
          <a:prstGeom prst="ellipse">
            <a:avLst/>
          </a:prstGeom>
          <a:noFill/>
          <a:ln w="25400">
            <a:solidFill>
              <a:srgbClr val="754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4" name="Pentagon 1023"/>
          <p:cNvSpPr/>
          <p:nvPr/>
        </p:nvSpPr>
        <p:spPr>
          <a:xfrm flipH="1">
            <a:off x="2139178" y="709180"/>
            <a:ext cx="8177232" cy="905590"/>
          </a:xfrm>
          <a:prstGeom prst="homePlate">
            <a:avLst>
              <a:gd name="adj" fmla="val 102694"/>
            </a:avLst>
          </a:prstGeom>
          <a:solidFill>
            <a:srgbClr val="D1A889"/>
          </a:solidFill>
          <a:ln w="28575">
            <a:solidFill>
              <a:srgbClr val="F1EBD7"/>
            </a:solidFill>
          </a:ln>
          <a:effectLst>
            <a:outerShdw blurRad="177800" dist="38100" dir="5400000" sx="103000" sy="103000" algn="t" rotWithShape="0">
              <a:schemeClr val="bg2">
                <a:lumMod val="2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9" b="100000" l="489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25180" r="2934" b="5023"/>
          <a:stretch/>
        </p:blipFill>
        <p:spPr>
          <a:xfrm flipV="1">
            <a:off x="9341209" y="-82361"/>
            <a:ext cx="2907578" cy="2778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819" y="832405"/>
            <a:ext cx="7492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smtClean="0">
                <a:solidFill>
                  <a:srgbClr val="754C2D"/>
                </a:solidFill>
                <a:latin typeface="Piglets" panose="02000500000000000000" pitchFamily="2" charset="0"/>
              </a:rPr>
              <a:t>Cara </a:t>
            </a:r>
            <a:r>
              <a:rPr lang="en-ID" sz="4000" dirty="0" err="1" smtClean="0">
                <a:solidFill>
                  <a:srgbClr val="754C2D"/>
                </a:solidFill>
                <a:latin typeface="Piglets" panose="02000500000000000000" pitchFamily="2" charset="0"/>
              </a:rPr>
              <a:t>Meningkatkan</a:t>
            </a:r>
            <a:r>
              <a:rPr lang="en-ID" sz="4000" dirty="0" smtClean="0">
                <a:solidFill>
                  <a:srgbClr val="754C2D"/>
                </a:solidFill>
                <a:latin typeface="Piglets" panose="02000500000000000000" pitchFamily="2" charset="0"/>
              </a:rPr>
              <a:t> </a:t>
            </a:r>
            <a:r>
              <a:rPr lang="en-ID" sz="4000" dirty="0" err="1" smtClean="0">
                <a:solidFill>
                  <a:srgbClr val="754C2D"/>
                </a:solidFill>
                <a:latin typeface="Piglets" panose="02000500000000000000" pitchFamily="2" charset="0"/>
              </a:rPr>
              <a:t>Kemajuaan</a:t>
            </a:r>
            <a:r>
              <a:rPr lang="en-ID" sz="4000" dirty="0" smtClean="0">
                <a:solidFill>
                  <a:srgbClr val="754C2D"/>
                </a:solidFill>
                <a:latin typeface="Piglets" panose="02000500000000000000" pitchFamily="2" charset="0"/>
              </a:rPr>
              <a:t> IPTEK</a:t>
            </a:r>
            <a:endParaRPr lang="id-ID" sz="4000" dirty="0">
              <a:solidFill>
                <a:srgbClr val="754C2D"/>
              </a:solidFill>
              <a:latin typeface="Piglets" panose="02000500000000000000" pitchFamily="2" charset="0"/>
            </a:endParaRPr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23" b="51412" l="1053" r="36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" t="20953" r="63306" b="48571"/>
          <a:stretch/>
        </p:blipFill>
        <p:spPr>
          <a:xfrm>
            <a:off x="10261641" y="2585961"/>
            <a:ext cx="1318600" cy="1380456"/>
          </a:xfrm>
          <a:prstGeom prst="rect">
            <a:avLst/>
          </a:prstGeom>
        </p:spPr>
      </p:pic>
      <p:sp>
        <p:nvSpPr>
          <p:cNvPr id="173" name="Oval 172"/>
          <p:cNvSpPr/>
          <p:nvPr/>
        </p:nvSpPr>
        <p:spPr>
          <a:xfrm>
            <a:off x="802044" y="558025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906329" y="587312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1193401" y="562994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605709" y="59443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607819" y="626529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1184037" y="631934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1022311" y="664592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158257" y="584201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1369577" y="600317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1605990" y="632271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444699" y="666195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1530545" y="66702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100603" y="624243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281470" y="1918141"/>
            <a:ext cx="88625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Menciptakan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kebijakan-kebijakan</a:t>
            </a:r>
            <a:r>
              <a:rPr lang="en-US" sz="2800" dirty="0">
                <a:latin typeface="Schadow BT" pitchFamily="18" charset="0"/>
              </a:rPr>
              <a:t> IPTEK yang </a:t>
            </a:r>
            <a:r>
              <a:rPr lang="en-US" sz="2800" dirty="0" err="1">
                <a:latin typeface="Schadow BT" pitchFamily="18" charset="0"/>
              </a:rPr>
              <a:t>sejalan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dengan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penciptaan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kesejahteraan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masyarakat</a:t>
            </a:r>
            <a:r>
              <a:rPr lang="en-US" sz="2800" dirty="0">
                <a:latin typeface="Schadow BT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Keterlibatan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pihak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swasta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khususnya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anggaran-anggaran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penelitian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pengembangan</a:t>
            </a:r>
            <a:r>
              <a:rPr lang="en-US" sz="2800" dirty="0">
                <a:latin typeface="Schadow BT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Merangsang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peneliti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untuk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lebih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giat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aktif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melakukan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penelitian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pengembangan</a:t>
            </a:r>
            <a:r>
              <a:rPr lang="en-US" sz="2800" dirty="0">
                <a:latin typeface="Schadow BT" pitchFamily="18" charset="0"/>
              </a:rPr>
              <a:t> IPTEK.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Pemerintah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memberikan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dukungan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dalam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bentuk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pembelian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teknologi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canggih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hasil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litbang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dalam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negeri</a:t>
            </a:r>
            <a:r>
              <a:rPr lang="en-US" sz="2800" dirty="0">
                <a:latin typeface="Schadow BT" pitchFamily="18" charset="0"/>
              </a:rPr>
              <a:t> (government procurement of advanced technology product) yang </a:t>
            </a:r>
            <a:r>
              <a:rPr lang="en-US" sz="2800" dirty="0" err="1">
                <a:latin typeface="Schadow BT" pitchFamily="18" charset="0"/>
              </a:rPr>
              <a:t>masih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rendah</a:t>
            </a:r>
            <a:r>
              <a:rPr lang="en-US" sz="2800" dirty="0">
                <a:latin typeface="Schadow BT" pitchFamily="18" charset="0"/>
              </a:rPr>
              <a:t>.</a:t>
            </a:r>
            <a:endParaRPr lang="en-US" sz="2800" dirty="0" smtClean="0">
              <a:latin typeface="Schadow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00050" y="409572"/>
            <a:ext cx="11334750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24403" y="470561"/>
            <a:ext cx="11328685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51" b="90000" l="6915" r="95213">
                        <a14:foregroundMark x1="32624" y1="38537" x2="38298" y2="40366"/>
                        <a14:foregroundMark x1="44681" y1="38780" x2="45035" y2="37927"/>
                        <a14:foregroundMark x1="43085" y1="37683" x2="43085" y2="37683"/>
                        <a14:foregroundMark x1="43440" y1="38780" x2="43972" y2="38293"/>
                        <a14:foregroundMark x1="44326" y1="37439" x2="44504" y2="36463"/>
                        <a14:foregroundMark x1="43262" y1="36341" x2="44149" y2="35732"/>
                        <a14:foregroundMark x1="45035" y1="37561" x2="44681" y2="36098"/>
                        <a14:foregroundMark x1="43972" y1="38780" x2="43972" y2="36220"/>
                        <a14:foregroundMark x1="61170" y1="29024" x2="61170" y2="30366"/>
                        <a14:foregroundMark x1="59929" y1="29390" x2="61702" y2="29390"/>
                        <a14:foregroundMark x1="60816" y1="28537" x2="60816" y2="29878"/>
                        <a14:foregroundMark x1="28191" y1="26951" x2="30496" y2="30244"/>
                        <a14:foregroundMark x1="16312" y1="36098" x2="16312" y2="37927"/>
                        <a14:backgroundMark x1="43085" y1="30976" x2="43617" y2="30244"/>
                        <a14:backgroundMark x1="48227" y1="31220" x2="49468" y2="31341"/>
                        <a14:backgroundMark x1="51596" y1="32073" x2="51596" y2="32073"/>
                        <a14:backgroundMark x1="51596" y1="32683" x2="51596" y2="32683"/>
                        <a14:backgroundMark x1="36525" y1="37683" x2="37234" y2="36341"/>
                        <a14:backgroundMark x1="42199" y1="39878" x2="43085" y2="39512"/>
                        <a14:backgroundMark x1="41667" y1="40366" x2="44149" y2="3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70" b="18430"/>
          <a:stretch/>
        </p:blipFill>
        <p:spPr>
          <a:xfrm rot="20706614">
            <a:off x="9394031" y="3999005"/>
            <a:ext cx="3839894" cy="3305032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6" b="95745" l="9752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55">
            <a:off x="-355530" y="-306505"/>
            <a:ext cx="2003457" cy="2504322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61" name="Oval 160"/>
          <p:cNvSpPr/>
          <p:nvPr/>
        </p:nvSpPr>
        <p:spPr>
          <a:xfrm>
            <a:off x="9977973" y="48708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2" name="Oval 161"/>
          <p:cNvSpPr/>
          <p:nvPr/>
        </p:nvSpPr>
        <p:spPr>
          <a:xfrm>
            <a:off x="10082258" y="77995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3" name="Oval 162"/>
          <p:cNvSpPr/>
          <p:nvPr/>
        </p:nvSpPr>
        <p:spPr>
          <a:xfrm>
            <a:off x="10369330" y="53677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4" name="Oval 163"/>
          <p:cNvSpPr/>
          <p:nvPr/>
        </p:nvSpPr>
        <p:spPr>
          <a:xfrm>
            <a:off x="9781638" y="851137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5" name="Oval 164"/>
          <p:cNvSpPr/>
          <p:nvPr/>
        </p:nvSpPr>
        <p:spPr>
          <a:xfrm>
            <a:off x="9783748" y="1172123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6" name="Oval 165"/>
          <p:cNvSpPr/>
          <p:nvPr/>
        </p:nvSpPr>
        <p:spPr>
          <a:xfrm>
            <a:off x="10359966" y="12261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7" name="Oval 166"/>
          <p:cNvSpPr/>
          <p:nvPr/>
        </p:nvSpPr>
        <p:spPr>
          <a:xfrm>
            <a:off x="10198240" y="155276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8" name="Oval 167"/>
          <p:cNvSpPr/>
          <p:nvPr/>
        </p:nvSpPr>
        <p:spPr>
          <a:xfrm>
            <a:off x="9334186" y="74884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9" name="Oval 168"/>
          <p:cNvSpPr/>
          <p:nvPr/>
        </p:nvSpPr>
        <p:spPr>
          <a:xfrm>
            <a:off x="10545506" y="91001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0" name="Oval 169"/>
          <p:cNvSpPr/>
          <p:nvPr/>
        </p:nvSpPr>
        <p:spPr>
          <a:xfrm>
            <a:off x="10781919" y="122954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1" name="Oval 170"/>
          <p:cNvSpPr/>
          <p:nvPr/>
        </p:nvSpPr>
        <p:spPr>
          <a:xfrm>
            <a:off x="9620628" y="156878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2" name="Oval 171"/>
          <p:cNvSpPr/>
          <p:nvPr/>
        </p:nvSpPr>
        <p:spPr>
          <a:xfrm>
            <a:off x="10706474" y="157704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3" name="Oval 172"/>
          <p:cNvSpPr/>
          <p:nvPr/>
        </p:nvSpPr>
        <p:spPr>
          <a:xfrm>
            <a:off x="9217385" y="12951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11327726" y="1818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11564139" y="50141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11488694" y="84891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11918293" y="18120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10795286" y="55836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10980543" y="29223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10661371" y="25537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11890984" y="57462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11239699" y="63041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11077973" y="95700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1307740" y="521840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1412025" y="551126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1699097" y="526808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1111405" y="558244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1113515" y="590343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1689733" y="59574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1528007" y="628407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663953" y="548015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1875273" y="564132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2111686" y="596085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950395" y="630009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2036241" y="63083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606299" y="588057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4589446" y="356300"/>
            <a:ext cx="7145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bidang</a:t>
            </a:r>
            <a:r>
              <a:rPr lang="en-ID" sz="60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60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terpengaruh</a:t>
            </a:r>
            <a:r>
              <a:rPr lang="en-ID" sz="60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60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perkembangan</a:t>
            </a:r>
            <a:r>
              <a:rPr lang="en-ID" sz="60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60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iptek</a:t>
            </a:r>
            <a:endParaRPr lang="id-ID" sz="6000" dirty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12" y="902657"/>
            <a:ext cx="8963848" cy="34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2715" y="1476034"/>
            <a:ext cx="48109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ID" sz="4000" dirty="0" err="1" smtClean="0">
                <a:latin typeface="Amatic SC" charset="0"/>
              </a:rPr>
              <a:t>Pendidikan</a:t>
            </a:r>
            <a:endParaRPr lang="en-ID" sz="4000" dirty="0">
              <a:latin typeface="Amatic SC" charset="0"/>
            </a:endParaRPr>
          </a:p>
          <a:p>
            <a:pPr marL="742950" indent="-742950">
              <a:buAutoNum type="arabicPeriod"/>
            </a:pPr>
            <a:r>
              <a:rPr lang="en-ID" sz="4000" dirty="0" err="1" smtClean="0">
                <a:latin typeface="Amatic SC" charset="0"/>
              </a:rPr>
              <a:t>Informasi</a:t>
            </a:r>
            <a:r>
              <a:rPr lang="en-ID" sz="4000" dirty="0" smtClean="0">
                <a:latin typeface="Amatic SC" charset="0"/>
              </a:rPr>
              <a:t> </a:t>
            </a:r>
            <a:r>
              <a:rPr lang="en-ID" sz="4000" dirty="0" err="1" smtClean="0">
                <a:latin typeface="Amatic SC" charset="0"/>
              </a:rPr>
              <a:t>dan</a:t>
            </a:r>
            <a:r>
              <a:rPr lang="en-ID" sz="4000" dirty="0" smtClean="0">
                <a:latin typeface="Amatic SC" charset="0"/>
              </a:rPr>
              <a:t> </a:t>
            </a:r>
            <a:r>
              <a:rPr lang="en-ID" sz="4000" dirty="0" err="1" smtClean="0">
                <a:latin typeface="Amatic SC" charset="0"/>
              </a:rPr>
              <a:t>Komunikasi</a:t>
            </a:r>
            <a:endParaRPr lang="en-ID" sz="4000" dirty="0">
              <a:latin typeface="Amatic SC" charset="0"/>
            </a:endParaRPr>
          </a:p>
          <a:p>
            <a:pPr marL="742950" indent="-742950">
              <a:buAutoNum type="arabicPeriod"/>
            </a:pPr>
            <a:r>
              <a:rPr lang="en-ID" sz="4000" dirty="0" err="1" smtClean="0">
                <a:latin typeface="Amatic SC" charset="0"/>
              </a:rPr>
              <a:t>Sosial</a:t>
            </a:r>
            <a:r>
              <a:rPr lang="en-ID" sz="4000" dirty="0" smtClean="0">
                <a:latin typeface="Amatic SC" charset="0"/>
              </a:rPr>
              <a:t> </a:t>
            </a:r>
            <a:r>
              <a:rPr lang="en-ID" sz="4000" dirty="0" err="1" smtClean="0">
                <a:latin typeface="Amatic SC" charset="0"/>
              </a:rPr>
              <a:t>Budaya</a:t>
            </a:r>
            <a:endParaRPr lang="en-ID" sz="4000" dirty="0">
              <a:latin typeface="Amatic SC" charset="0"/>
            </a:endParaRPr>
          </a:p>
          <a:p>
            <a:pPr marL="742950" indent="-742950">
              <a:buAutoNum type="arabicPeriod"/>
            </a:pPr>
            <a:r>
              <a:rPr lang="en-ID" sz="4000" dirty="0" err="1" smtClean="0">
                <a:latin typeface="Amatic SC" charset="0"/>
              </a:rPr>
              <a:t>Kesehatan</a:t>
            </a:r>
            <a:endParaRPr lang="en-ID" sz="4000" dirty="0" smtClean="0">
              <a:latin typeface="Amatic S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3202" y="501013"/>
            <a:ext cx="10867734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96552" y="559489"/>
            <a:ext cx="10861918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75" l="1250" r="93438">
                        <a14:backgroundMark x1="64063" y1="41563" x2="66563" y2="55625"/>
                        <a14:backgroundMark x1="70625" y1="58125" x2="70938" y2="60625"/>
                        <a14:backgroundMark x1="28438" y1="37188" x2="31250" y2="32500"/>
                        <a14:backgroundMark x1="27187" y1="38438" x2="27187" y2="38438"/>
                        <a14:backgroundMark x1="22500" y1="34063" x2="22500" y2="34063"/>
                        <a14:backgroundMark x1="22500" y1="38125" x2="22500" y2="38125"/>
                        <a14:backgroundMark x1="20313" y1="39063" x2="20313" y2="39063"/>
                        <a14:backgroundMark x1="21875" y1="45313" x2="21875" y2="45313"/>
                        <a14:backgroundMark x1="24688" y1="31250" x2="24688" y2="31250"/>
                        <a14:backgroundMark x1="29375" y1="46250" x2="29375" y2="46250"/>
                        <a14:backgroundMark x1="33438" y1="36563" x2="33438" y2="36563"/>
                        <a14:backgroundMark x1="32813" y1="31250" x2="32813" y2="31250"/>
                        <a14:backgroundMark x1="41563" y1="31875" x2="41563" y2="31875"/>
                        <a14:backgroundMark x1="41563" y1="31875" x2="41563" y2="31875"/>
                        <a14:backgroundMark x1="41563" y1="31875" x2="41563" y2="31875"/>
                        <a14:backgroundMark x1="45313" y1="2813" x2="42813" y2="32813"/>
                        <a14:backgroundMark x1="51563" y1="8438" x2="59688" y2="38750"/>
                        <a14:backgroundMark x1="63125" y1="55000" x2="63125" y2="51875"/>
                        <a14:backgroundMark x1="40938" y1="46875" x2="40938" y2="43438"/>
                        <a14:backgroundMark x1="27813" y1="56563" x2="30938" y2="55625"/>
                        <a14:backgroundMark x1="33438" y1="55313" x2="35000" y2="55313"/>
                        <a14:backgroundMark x1="42813" y1="54688" x2="42813" y2="54688"/>
                        <a14:backgroundMark x1="50313" y1="55000" x2="50313" y2="55000"/>
                        <a14:backgroundMark x1="53438" y1="50938" x2="53438" y2="50938"/>
                        <a14:backgroundMark x1="47500" y1="42500" x2="47500" y2="42500"/>
                        <a14:backgroundMark x1="35625" y1="40625" x2="35625" y2="40625"/>
                        <a14:backgroundMark x1="34375" y1="45938" x2="34375" y2="45938"/>
                        <a14:backgroundMark x1="40938" y1="53750" x2="40938" y2="53750"/>
                        <a14:backgroundMark x1="41563" y1="50625" x2="41563" y2="50625"/>
                        <a14:backgroundMark x1="49375" y1="52188" x2="49688" y2="54375"/>
                        <a14:backgroundMark x1="58125" y1="47813" x2="58750" y2="47188"/>
                        <a14:backgroundMark x1="58438" y1="6563" x2="58438" y2="6563"/>
                        <a14:backgroundMark x1="36875" y1="16250" x2="36875" y2="16250"/>
                        <a14:backgroundMark x1="38125" y1="10313" x2="38125" y2="10313"/>
                        <a14:backgroundMark x1="35938" y1="20625" x2="35938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9" r="26390" b="9275"/>
          <a:stretch/>
        </p:blipFill>
        <p:spPr>
          <a:xfrm>
            <a:off x="10060654" y="-161527"/>
            <a:ext cx="1609344" cy="242370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75" l="1250" r="93438">
                        <a14:backgroundMark x1="64063" y1="41563" x2="66563" y2="55625"/>
                        <a14:backgroundMark x1="70625" y1="58125" x2="70938" y2="60625"/>
                        <a14:backgroundMark x1="28438" y1="37188" x2="31250" y2="32500"/>
                        <a14:backgroundMark x1="27187" y1="38438" x2="27187" y2="38438"/>
                        <a14:backgroundMark x1="22500" y1="34063" x2="22500" y2="34063"/>
                        <a14:backgroundMark x1="22500" y1="38125" x2="22500" y2="38125"/>
                        <a14:backgroundMark x1="20313" y1="39063" x2="20313" y2="39063"/>
                        <a14:backgroundMark x1="21875" y1="45313" x2="21875" y2="45313"/>
                        <a14:backgroundMark x1="24688" y1="31250" x2="24688" y2="31250"/>
                        <a14:backgroundMark x1="29375" y1="46250" x2="29375" y2="46250"/>
                        <a14:backgroundMark x1="33438" y1="36563" x2="33438" y2="36563"/>
                        <a14:backgroundMark x1="32813" y1="31250" x2="32813" y2="31250"/>
                        <a14:backgroundMark x1="41563" y1="31875" x2="41563" y2="31875"/>
                        <a14:backgroundMark x1="41563" y1="31875" x2="41563" y2="31875"/>
                        <a14:backgroundMark x1="41563" y1="31875" x2="41563" y2="31875"/>
                        <a14:backgroundMark x1="45313" y1="2813" x2="42813" y2="32813"/>
                        <a14:backgroundMark x1="51563" y1="8438" x2="59688" y2="38750"/>
                        <a14:backgroundMark x1="63125" y1="55000" x2="63125" y2="51875"/>
                        <a14:backgroundMark x1="40938" y1="46875" x2="40938" y2="43438"/>
                        <a14:backgroundMark x1="27813" y1="56563" x2="30938" y2="55625"/>
                        <a14:backgroundMark x1="33438" y1="55313" x2="35000" y2="55313"/>
                        <a14:backgroundMark x1="42813" y1="54688" x2="42813" y2="54688"/>
                        <a14:backgroundMark x1="50313" y1="55000" x2="50313" y2="55000"/>
                        <a14:backgroundMark x1="53438" y1="50938" x2="53438" y2="50938"/>
                        <a14:backgroundMark x1="47500" y1="42500" x2="47500" y2="42500"/>
                        <a14:backgroundMark x1="35625" y1="40625" x2="35625" y2="40625"/>
                        <a14:backgroundMark x1="34375" y1="45938" x2="34375" y2="45938"/>
                        <a14:backgroundMark x1="40938" y1="53750" x2="40938" y2="53750"/>
                        <a14:backgroundMark x1="41563" y1="50625" x2="41563" y2="50625"/>
                        <a14:backgroundMark x1="49375" y1="52188" x2="49688" y2="54375"/>
                        <a14:backgroundMark x1="58125" y1="47813" x2="58750" y2="47188"/>
                        <a14:backgroundMark x1="58438" y1="6563" x2="58438" y2="6563"/>
                        <a14:backgroundMark x1="36875" y1="16250" x2="36875" y2="16250"/>
                        <a14:backgroundMark x1="38125" y1="10313" x2="38125" y2="10313"/>
                        <a14:backgroundMark x1="35938" y1="20625" x2="35938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5" r="25350" b="8519"/>
          <a:stretch/>
        </p:blipFill>
        <p:spPr>
          <a:xfrm>
            <a:off x="8861848" y="-129772"/>
            <a:ext cx="1975105" cy="298826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  <p:sp>
        <p:nvSpPr>
          <p:cNvPr id="1028" name="Rectangle 1027"/>
          <p:cNvSpPr/>
          <p:nvPr/>
        </p:nvSpPr>
        <p:spPr>
          <a:xfrm>
            <a:off x="-245734" y="-150073"/>
            <a:ext cx="4092385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3" name="Rectangle 1027"/>
          <p:cNvSpPr/>
          <p:nvPr/>
        </p:nvSpPr>
        <p:spPr>
          <a:xfrm>
            <a:off x="-390908" y="-317761"/>
            <a:ext cx="4456906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25400">
            <a:solidFill>
              <a:srgbClr val="97623B"/>
            </a:solidFill>
          </a:ln>
          <a:effectLst>
            <a:outerShdw blurRad="254000" dist="88900" dir="2520000" algn="l" rotWithShape="0">
              <a:schemeClr val="bg2">
                <a:lumMod val="1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4" name="Rectangle 1027"/>
          <p:cNvSpPr/>
          <p:nvPr/>
        </p:nvSpPr>
        <p:spPr>
          <a:xfrm flipH="1" flipV="1">
            <a:off x="8161163" y="3754621"/>
            <a:ext cx="4392430" cy="3432712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D1A889"/>
          </a:solidFill>
          <a:ln>
            <a:noFill/>
          </a:ln>
          <a:effectLst>
            <a:outerShdw blurRad="203200" dist="38100" dir="13500000" algn="b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5" name="Rectangle 1027"/>
          <p:cNvSpPr/>
          <p:nvPr/>
        </p:nvSpPr>
        <p:spPr>
          <a:xfrm flipH="1" flipV="1">
            <a:off x="8461208" y="3907023"/>
            <a:ext cx="4092385" cy="3347519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solidFill>
            <a:srgbClr val="BD8357"/>
          </a:solidFill>
          <a:ln>
            <a:noFill/>
          </a:ln>
          <a:effectLst>
            <a:outerShdw blurRad="127000" dist="38100" dir="13500000" algn="br" rotWithShape="0">
              <a:schemeClr val="bg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8" b="89870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1"/>
          <a:stretch/>
        </p:blipFill>
        <p:spPr>
          <a:xfrm>
            <a:off x="-292952" y="3943428"/>
            <a:ext cx="1991666" cy="322514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5319" y1="45990" x2="55319" y2="45990"/>
                        <a14:backgroundMark x1="55142" y1="46491" x2="55142" y2="46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8" y="4410495"/>
            <a:ext cx="2034841" cy="2879083"/>
          </a:xfrm>
          <a:prstGeom prst="rect">
            <a:avLst/>
          </a:prstGeom>
          <a:effectLst>
            <a:outerShdw blurRad="177800" dist="38100" sx="103000" sy="103000" algn="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46" b="95745" l="9752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4" y="4928846"/>
            <a:ext cx="1727712" cy="2159640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70" name="Rectangle 1027"/>
          <p:cNvSpPr/>
          <p:nvPr/>
        </p:nvSpPr>
        <p:spPr>
          <a:xfrm flipH="1" flipV="1">
            <a:off x="8690559" y="3530487"/>
            <a:ext cx="4015431" cy="3876454"/>
          </a:xfrm>
          <a:custGeom>
            <a:avLst/>
            <a:gdLst>
              <a:gd name="connsiteX0" fmla="*/ 0 w 2841194"/>
              <a:gd name="connsiteY0" fmla="*/ 0 h 2135939"/>
              <a:gd name="connsiteX1" fmla="*/ 2841194 w 2841194"/>
              <a:gd name="connsiteY1" fmla="*/ 0 h 2135939"/>
              <a:gd name="connsiteX2" fmla="*/ 2841194 w 2841194"/>
              <a:gd name="connsiteY2" fmla="*/ 2135939 h 2135939"/>
              <a:gd name="connsiteX3" fmla="*/ 0 w 2841194"/>
              <a:gd name="connsiteY3" fmla="*/ 2135939 h 2135939"/>
              <a:gd name="connsiteX4" fmla="*/ 0 w 2841194"/>
              <a:gd name="connsiteY4" fmla="*/ 0 h 2135939"/>
              <a:gd name="connsiteX0" fmla="*/ 0 w 3161234"/>
              <a:gd name="connsiteY0" fmla="*/ 777240 h 2913179"/>
              <a:gd name="connsiteX1" fmla="*/ 3161234 w 3161234"/>
              <a:gd name="connsiteY1" fmla="*/ 0 h 2913179"/>
              <a:gd name="connsiteX2" fmla="*/ 2841194 w 3161234"/>
              <a:gd name="connsiteY2" fmla="*/ 2913179 h 2913179"/>
              <a:gd name="connsiteX3" fmla="*/ 0 w 3161234"/>
              <a:gd name="connsiteY3" fmla="*/ 2913179 h 2913179"/>
              <a:gd name="connsiteX4" fmla="*/ 0 w 3161234"/>
              <a:gd name="connsiteY4" fmla="*/ 777240 h 2913179"/>
              <a:gd name="connsiteX0" fmla="*/ 0 w 3760834"/>
              <a:gd name="connsiteY0" fmla="*/ 777240 h 2913179"/>
              <a:gd name="connsiteX1" fmla="*/ 3161234 w 3760834"/>
              <a:gd name="connsiteY1" fmla="*/ 0 h 2913179"/>
              <a:gd name="connsiteX2" fmla="*/ 2841194 w 3760834"/>
              <a:gd name="connsiteY2" fmla="*/ 2913179 h 2913179"/>
              <a:gd name="connsiteX3" fmla="*/ 0 w 3760834"/>
              <a:gd name="connsiteY3" fmla="*/ 2913179 h 2913179"/>
              <a:gd name="connsiteX4" fmla="*/ 0 w 3760834"/>
              <a:gd name="connsiteY4" fmla="*/ 777240 h 2913179"/>
              <a:gd name="connsiteX0" fmla="*/ 0 w 3706491"/>
              <a:gd name="connsiteY0" fmla="*/ 777240 h 2913179"/>
              <a:gd name="connsiteX1" fmla="*/ 3161234 w 3706491"/>
              <a:gd name="connsiteY1" fmla="*/ 0 h 2913179"/>
              <a:gd name="connsiteX2" fmla="*/ 2566874 w 3706491"/>
              <a:gd name="connsiteY2" fmla="*/ 2295959 h 2913179"/>
              <a:gd name="connsiteX3" fmla="*/ 0 w 3706491"/>
              <a:gd name="connsiteY3" fmla="*/ 2913179 h 2913179"/>
              <a:gd name="connsiteX4" fmla="*/ 0 w 3706491"/>
              <a:gd name="connsiteY4" fmla="*/ 777240 h 2913179"/>
              <a:gd name="connsiteX0" fmla="*/ 0 w 3702840"/>
              <a:gd name="connsiteY0" fmla="*/ 777240 h 2913179"/>
              <a:gd name="connsiteX1" fmla="*/ 3161234 w 3702840"/>
              <a:gd name="connsiteY1" fmla="*/ 0 h 2913179"/>
              <a:gd name="connsiteX2" fmla="*/ 2566874 w 3702840"/>
              <a:gd name="connsiteY2" fmla="*/ 2295959 h 2913179"/>
              <a:gd name="connsiteX3" fmla="*/ 0 w 3702840"/>
              <a:gd name="connsiteY3" fmla="*/ 2913179 h 2913179"/>
              <a:gd name="connsiteX4" fmla="*/ 0 w 3702840"/>
              <a:gd name="connsiteY4" fmla="*/ 777240 h 2913179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702840"/>
              <a:gd name="connsiteY0" fmla="*/ 777240 h 3069188"/>
              <a:gd name="connsiteX1" fmla="*/ 3161234 w 3702840"/>
              <a:gd name="connsiteY1" fmla="*/ 0 h 3069188"/>
              <a:gd name="connsiteX2" fmla="*/ 2566874 w 3702840"/>
              <a:gd name="connsiteY2" fmla="*/ 2295959 h 3069188"/>
              <a:gd name="connsiteX3" fmla="*/ 0 w 3702840"/>
              <a:gd name="connsiteY3" fmla="*/ 2913179 h 3069188"/>
              <a:gd name="connsiteX4" fmla="*/ 0 w 3702840"/>
              <a:gd name="connsiteY4" fmla="*/ 777240 h 3069188"/>
              <a:gd name="connsiteX0" fmla="*/ 0 w 3678379"/>
              <a:gd name="connsiteY0" fmla="*/ 777240 h 3069188"/>
              <a:gd name="connsiteX1" fmla="*/ 3161234 w 3678379"/>
              <a:gd name="connsiteY1" fmla="*/ 0 h 3069188"/>
              <a:gd name="connsiteX2" fmla="*/ 2566874 w 3678379"/>
              <a:gd name="connsiteY2" fmla="*/ 2295959 h 3069188"/>
              <a:gd name="connsiteX3" fmla="*/ 0 w 3678379"/>
              <a:gd name="connsiteY3" fmla="*/ 2913179 h 3069188"/>
              <a:gd name="connsiteX4" fmla="*/ 0 w 3678379"/>
              <a:gd name="connsiteY4" fmla="*/ 777240 h 3069188"/>
              <a:gd name="connsiteX0" fmla="*/ 0 w 3591323"/>
              <a:gd name="connsiteY0" fmla="*/ 777240 h 3069188"/>
              <a:gd name="connsiteX1" fmla="*/ 3161234 w 3591323"/>
              <a:gd name="connsiteY1" fmla="*/ 0 h 3069188"/>
              <a:gd name="connsiteX2" fmla="*/ 2566874 w 3591323"/>
              <a:gd name="connsiteY2" fmla="*/ 2295959 h 3069188"/>
              <a:gd name="connsiteX3" fmla="*/ 0 w 3591323"/>
              <a:gd name="connsiteY3" fmla="*/ 2913179 h 3069188"/>
              <a:gd name="connsiteX4" fmla="*/ 0 w 3591323"/>
              <a:gd name="connsiteY4" fmla="*/ 777240 h 3069188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591323"/>
              <a:gd name="connsiteY0" fmla="*/ 777240 h 4033319"/>
              <a:gd name="connsiteX1" fmla="*/ 3161234 w 3591323"/>
              <a:gd name="connsiteY1" fmla="*/ 0 h 4033319"/>
              <a:gd name="connsiteX2" fmla="*/ 2566874 w 3591323"/>
              <a:gd name="connsiteY2" fmla="*/ 2295959 h 4033319"/>
              <a:gd name="connsiteX3" fmla="*/ 0 w 3591323"/>
              <a:gd name="connsiteY3" fmla="*/ 4033319 h 4033319"/>
              <a:gd name="connsiteX4" fmla="*/ 0 w 3591323"/>
              <a:gd name="connsiteY4" fmla="*/ 777240 h 4033319"/>
              <a:gd name="connsiteX0" fmla="*/ 0 w 3610704"/>
              <a:gd name="connsiteY0" fmla="*/ 45720 h 3301799"/>
              <a:gd name="connsiteX1" fmla="*/ 3184094 w 3610704"/>
              <a:gd name="connsiteY1" fmla="*/ 0 h 3301799"/>
              <a:gd name="connsiteX2" fmla="*/ 2566874 w 3610704"/>
              <a:gd name="connsiteY2" fmla="*/ 1564439 h 3301799"/>
              <a:gd name="connsiteX3" fmla="*/ 0 w 3610704"/>
              <a:gd name="connsiteY3" fmla="*/ 3301799 h 3301799"/>
              <a:gd name="connsiteX4" fmla="*/ 0 w 3610704"/>
              <a:gd name="connsiteY4" fmla="*/ 45720 h 3301799"/>
              <a:gd name="connsiteX0" fmla="*/ 0 w 3335657"/>
              <a:gd name="connsiteY0" fmla="*/ 45720 h 3301799"/>
              <a:gd name="connsiteX1" fmla="*/ 3184094 w 3335657"/>
              <a:gd name="connsiteY1" fmla="*/ 0 h 3301799"/>
              <a:gd name="connsiteX2" fmla="*/ 2566874 w 3335657"/>
              <a:gd name="connsiteY2" fmla="*/ 1564439 h 3301799"/>
              <a:gd name="connsiteX3" fmla="*/ 0 w 3335657"/>
              <a:gd name="connsiteY3" fmla="*/ 3301799 h 3301799"/>
              <a:gd name="connsiteX4" fmla="*/ 0 w 3335657"/>
              <a:gd name="connsiteY4" fmla="*/ 45720 h 3301799"/>
              <a:gd name="connsiteX0" fmla="*/ 0 w 3846651"/>
              <a:gd name="connsiteY0" fmla="*/ 91440 h 3347519"/>
              <a:gd name="connsiteX1" fmla="*/ 3732734 w 3846651"/>
              <a:gd name="connsiteY1" fmla="*/ 0 h 3347519"/>
              <a:gd name="connsiteX2" fmla="*/ 2566874 w 3846651"/>
              <a:gd name="connsiteY2" fmla="*/ 1610159 h 3347519"/>
              <a:gd name="connsiteX3" fmla="*/ 0 w 3846651"/>
              <a:gd name="connsiteY3" fmla="*/ 3347519 h 3347519"/>
              <a:gd name="connsiteX4" fmla="*/ 0 w 3846651"/>
              <a:gd name="connsiteY4" fmla="*/ 91440 h 334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651" h="3347519">
                <a:moveTo>
                  <a:pt x="0" y="91440"/>
                </a:moveTo>
                <a:lnTo>
                  <a:pt x="3732734" y="0"/>
                </a:lnTo>
                <a:cubicBezTo>
                  <a:pt x="4311854" y="1245380"/>
                  <a:pt x="2490674" y="433359"/>
                  <a:pt x="2566874" y="1610159"/>
                </a:cubicBezTo>
                <a:cubicBezTo>
                  <a:pt x="2922829" y="3713279"/>
                  <a:pt x="627025" y="1633019"/>
                  <a:pt x="0" y="3347519"/>
                </a:cubicBezTo>
                <a:lnTo>
                  <a:pt x="0" y="91440"/>
                </a:lnTo>
                <a:close/>
              </a:path>
            </a:pathLst>
          </a:custGeom>
          <a:noFill/>
          <a:ln w="38100">
            <a:solidFill>
              <a:srgbClr val="F8F5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1" name="TextBox 170"/>
          <p:cNvSpPr txBox="1"/>
          <p:nvPr/>
        </p:nvSpPr>
        <p:spPr>
          <a:xfrm>
            <a:off x="3742252" y="2724297"/>
            <a:ext cx="4485523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d-ID" sz="8000" dirty="0" smtClean="0">
                <a:solidFill>
                  <a:schemeClr val="accent2">
                    <a:lumMod val="50000"/>
                  </a:schemeClr>
                </a:solidFill>
                <a:latin typeface="Piglets" panose="02000500000000000000" pitchFamily="2" charset="0"/>
              </a:rPr>
              <a:t>Thank you!</a:t>
            </a:r>
            <a:endParaRPr lang="id-ID" sz="8000" dirty="0">
              <a:solidFill>
                <a:schemeClr val="accent2">
                  <a:lumMod val="50000"/>
                </a:schemeClr>
              </a:solidFill>
              <a:latin typeface="Piglets" panose="02000500000000000000" pitchFamily="2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3952401" y="69022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4056686" y="98309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4343758" y="73991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3756066" y="105427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3758176" y="137526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4334394" y="142931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4172668" y="17558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3308614" y="95198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4519934" y="111314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4756347" y="143268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3595056" y="17719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4680902" y="178018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3250960" y="135240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7190584" y="55984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7294869" y="5891360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7581941" y="564818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6994249" y="596254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6996359" y="628353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7572577" y="63375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7410851" y="666416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6546797" y="586025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7758117" y="60214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7994530" y="634095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6833239" y="668019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7" name="Oval 196"/>
          <p:cNvSpPr/>
          <p:nvPr/>
        </p:nvSpPr>
        <p:spPr>
          <a:xfrm>
            <a:off x="7919085" y="668845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8" name="Oval 197"/>
          <p:cNvSpPr/>
          <p:nvPr/>
        </p:nvSpPr>
        <p:spPr>
          <a:xfrm>
            <a:off x="6429996" y="640657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9" name="Oval 198"/>
          <p:cNvSpPr/>
          <p:nvPr/>
        </p:nvSpPr>
        <p:spPr>
          <a:xfrm>
            <a:off x="8540337" y="52932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0" name="Oval 199"/>
          <p:cNvSpPr/>
          <p:nvPr/>
        </p:nvSpPr>
        <p:spPr>
          <a:xfrm>
            <a:off x="8776750" y="561282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1" name="Oval 200"/>
          <p:cNvSpPr/>
          <p:nvPr/>
        </p:nvSpPr>
        <p:spPr>
          <a:xfrm>
            <a:off x="8701305" y="596032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2" name="Oval 201"/>
          <p:cNvSpPr/>
          <p:nvPr/>
        </p:nvSpPr>
        <p:spPr>
          <a:xfrm>
            <a:off x="9130904" y="529261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3" name="Oval 202"/>
          <p:cNvSpPr/>
          <p:nvPr/>
        </p:nvSpPr>
        <p:spPr>
          <a:xfrm>
            <a:off x="8007897" y="56697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" name="Oval 203"/>
          <p:cNvSpPr/>
          <p:nvPr/>
        </p:nvSpPr>
        <p:spPr>
          <a:xfrm>
            <a:off x="8193154" y="540364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5" name="Oval 204"/>
          <p:cNvSpPr/>
          <p:nvPr/>
        </p:nvSpPr>
        <p:spPr>
          <a:xfrm>
            <a:off x="7873982" y="53667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6" name="Oval 205"/>
          <p:cNvSpPr/>
          <p:nvPr/>
        </p:nvSpPr>
        <p:spPr>
          <a:xfrm>
            <a:off x="9103595" y="568603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7" name="Oval 206"/>
          <p:cNvSpPr/>
          <p:nvPr/>
        </p:nvSpPr>
        <p:spPr>
          <a:xfrm>
            <a:off x="8452310" y="574182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8" name="Oval 207"/>
          <p:cNvSpPr/>
          <p:nvPr/>
        </p:nvSpPr>
        <p:spPr>
          <a:xfrm>
            <a:off x="8290584" y="606840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75" l="1250" r="93438">
                        <a14:backgroundMark x1="64063" y1="41563" x2="66563" y2="55625"/>
                        <a14:backgroundMark x1="70625" y1="58125" x2="70938" y2="60625"/>
                        <a14:backgroundMark x1="28438" y1="37188" x2="31250" y2="32500"/>
                        <a14:backgroundMark x1="27187" y1="38438" x2="27187" y2="38438"/>
                        <a14:backgroundMark x1="22500" y1="34063" x2="22500" y2="34063"/>
                        <a14:backgroundMark x1="22500" y1="38125" x2="22500" y2="38125"/>
                        <a14:backgroundMark x1="20313" y1="39063" x2="20313" y2="39063"/>
                        <a14:backgroundMark x1="21875" y1="45313" x2="21875" y2="45313"/>
                        <a14:backgroundMark x1="24688" y1="31250" x2="24688" y2="31250"/>
                        <a14:backgroundMark x1="29375" y1="46250" x2="29375" y2="46250"/>
                        <a14:backgroundMark x1="33438" y1="36563" x2="33438" y2="36563"/>
                        <a14:backgroundMark x1="32813" y1="31250" x2="32813" y2="31250"/>
                        <a14:backgroundMark x1="41563" y1="31875" x2="41563" y2="31875"/>
                        <a14:backgroundMark x1="41563" y1="31875" x2="41563" y2="31875"/>
                        <a14:backgroundMark x1="41563" y1="31875" x2="41563" y2="31875"/>
                        <a14:backgroundMark x1="45313" y1="2813" x2="42813" y2="32813"/>
                        <a14:backgroundMark x1="51563" y1="8438" x2="59688" y2="38750"/>
                        <a14:backgroundMark x1="63125" y1="55000" x2="63125" y2="51875"/>
                        <a14:backgroundMark x1="40938" y1="46875" x2="40938" y2="43438"/>
                        <a14:backgroundMark x1="27813" y1="56563" x2="30938" y2="55625"/>
                        <a14:backgroundMark x1="33438" y1="55313" x2="35000" y2="55313"/>
                        <a14:backgroundMark x1="42813" y1="54688" x2="42813" y2="54688"/>
                        <a14:backgroundMark x1="50313" y1="55000" x2="50313" y2="55000"/>
                        <a14:backgroundMark x1="53438" y1="50938" x2="53438" y2="50938"/>
                        <a14:backgroundMark x1="47500" y1="42500" x2="47500" y2="42500"/>
                        <a14:backgroundMark x1="35625" y1="40625" x2="35625" y2="40625"/>
                        <a14:backgroundMark x1="34375" y1="45938" x2="34375" y2="45938"/>
                        <a14:backgroundMark x1="40938" y1="53750" x2="40938" y2="53750"/>
                        <a14:backgroundMark x1="41563" y1="50625" x2="41563" y2="50625"/>
                        <a14:backgroundMark x1="49375" y1="52188" x2="49688" y2="54375"/>
                        <a14:backgroundMark x1="58125" y1="47813" x2="58750" y2="47188"/>
                        <a14:backgroundMark x1="58438" y1="6563" x2="58438" y2="6563"/>
                        <a14:backgroundMark x1="36875" y1="16250" x2="36875" y2="16250"/>
                        <a14:backgroundMark x1="38125" y1="10313" x2="38125" y2="10313"/>
                        <a14:backgroundMark x1="35938" y1="20625" x2="35938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9" r="26390" b="9275"/>
          <a:stretch/>
        </p:blipFill>
        <p:spPr>
          <a:xfrm>
            <a:off x="7766062" y="-61016"/>
            <a:ext cx="1609344" cy="2423700"/>
          </a:xfrm>
          <a:prstGeom prst="rect">
            <a:avLst/>
          </a:prstGeom>
          <a:effectLst>
            <a:outerShdw blurRad="177800" dist="88900" dir="1260000" sx="101000" sy="101000" algn="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6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3202" y="501013"/>
            <a:ext cx="10867734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96552" y="559489"/>
            <a:ext cx="10861918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TextBox 33"/>
          <p:cNvSpPr txBox="1"/>
          <p:nvPr/>
        </p:nvSpPr>
        <p:spPr>
          <a:xfrm>
            <a:off x="0" y="385"/>
            <a:ext cx="6164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Konsep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iptek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dan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masyarakat</a:t>
            </a:r>
            <a:endParaRPr lang="id-ID" sz="7200" dirty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8" b="89870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1"/>
          <a:stretch/>
        </p:blipFill>
        <p:spPr>
          <a:xfrm>
            <a:off x="10800518" y="3985921"/>
            <a:ext cx="1991666" cy="322514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3" name="Rounded Rectangle 1032">
            <a:hlinkClick r:id="" action="ppaction://hlinkshowjump?jump=nextslide"/>
          </p:cNvPr>
          <p:cNvSpPr/>
          <p:nvPr/>
        </p:nvSpPr>
        <p:spPr>
          <a:xfrm>
            <a:off x="776962" y="1542901"/>
            <a:ext cx="2108323" cy="504122"/>
          </a:xfrm>
          <a:prstGeom prst="roundRect">
            <a:avLst/>
          </a:prstGeom>
          <a:solidFill>
            <a:srgbClr val="97623B"/>
          </a:solidFill>
          <a:ln w="38100">
            <a:solidFill>
              <a:srgbClr val="E4CE9F"/>
            </a:solidFill>
          </a:ln>
          <a:effectLst>
            <a:outerShdw blurRad="127000" dist="88900" dir="6240000" sx="103000" sy="103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b="1" dirty="0" err="1" smtClean="0">
                <a:solidFill>
                  <a:schemeClr val="bg1"/>
                </a:solidFill>
                <a:latin typeface="Amatic SC" pitchFamily="2" charset="0"/>
              </a:rPr>
              <a:t>Teknologi</a:t>
            </a:r>
            <a:endParaRPr lang="id-ID" sz="4000" b="1" dirty="0">
              <a:solidFill>
                <a:schemeClr val="bg1"/>
              </a:solidFill>
              <a:latin typeface="Amatic SC" pitchFamily="2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3952401" y="69022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4056686" y="98309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4343758" y="73991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3756066" y="105427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3758176" y="137526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4334394" y="142931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4172668" y="17558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3308614" y="95198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4519934" y="111314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4756347" y="143268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3595056" y="17719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4680902" y="178018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3250960" y="135240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7190584" y="55984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5518124" y="467106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7581941" y="564818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6994249" y="596254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6996359" y="628353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7572577" y="63375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7410851" y="666416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6546797" y="586025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7758117" y="60214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7994530" y="634095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6833239" y="668019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7" name="Oval 196"/>
          <p:cNvSpPr/>
          <p:nvPr/>
        </p:nvSpPr>
        <p:spPr>
          <a:xfrm>
            <a:off x="7919085" y="668845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8" name="Oval 197"/>
          <p:cNvSpPr/>
          <p:nvPr/>
        </p:nvSpPr>
        <p:spPr>
          <a:xfrm>
            <a:off x="6429996" y="640657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9" name="Oval 198"/>
          <p:cNvSpPr/>
          <p:nvPr/>
        </p:nvSpPr>
        <p:spPr>
          <a:xfrm>
            <a:off x="8540337" y="52932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0" name="Oval 199"/>
          <p:cNvSpPr/>
          <p:nvPr/>
        </p:nvSpPr>
        <p:spPr>
          <a:xfrm>
            <a:off x="8776750" y="561282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1" name="Oval 200"/>
          <p:cNvSpPr/>
          <p:nvPr/>
        </p:nvSpPr>
        <p:spPr>
          <a:xfrm>
            <a:off x="8701305" y="596032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2" name="Oval 201"/>
          <p:cNvSpPr/>
          <p:nvPr/>
        </p:nvSpPr>
        <p:spPr>
          <a:xfrm>
            <a:off x="9130904" y="529261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3" name="Oval 202"/>
          <p:cNvSpPr/>
          <p:nvPr/>
        </p:nvSpPr>
        <p:spPr>
          <a:xfrm>
            <a:off x="8007897" y="56697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" name="Oval 203"/>
          <p:cNvSpPr/>
          <p:nvPr/>
        </p:nvSpPr>
        <p:spPr>
          <a:xfrm>
            <a:off x="8193154" y="540364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5" name="Oval 204"/>
          <p:cNvSpPr/>
          <p:nvPr/>
        </p:nvSpPr>
        <p:spPr>
          <a:xfrm>
            <a:off x="7873982" y="53667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6" name="Oval 205"/>
          <p:cNvSpPr/>
          <p:nvPr/>
        </p:nvSpPr>
        <p:spPr>
          <a:xfrm>
            <a:off x="9103595" y="568603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7" name="Oval 206"/>
          <p:cNvSpPr/>
          <p:nvPr/>
        </p:nvSpPr>
        <p:spPr>
          <a:xfrm>
            <a:off x="8452310" y="574182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8" name="Oval 207"/>
          <p:cNvSpPr/>
          <p:nvPr/>
        </p:nvSpPr>
        <p:spPr>
          <a:xfrm>
            <a:off x="8290584" y="606840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-1254799" y="855078"/>
            <a:ext cx="610719" cy="610719"/>
          </a:xfrm>
          <a:prstGeom prst="rect">
            <a:avLst/>
          </a:prstGeom>
          <a:solidFill>
            <a:srgbClr val="D1A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1" name="Rectangle 210"/>
          <p:cNvSpPr/>
          <p:nvPr/>
        </p:nvSpPr>
        <p:spPr>
          <a:xfrm>
            <a:off x="-1254798" y="1553928"/>
            <a:ext cx="610719" cy="610719"/>
          </a:xfrm>
          <a:prstGeom prst="rect">
            <a:avLst/>
          </a:prstGeom>
          <a:solidFill>
            <a:srgbClr val="BC8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2" name="Rectangle 211"/>
          <p:cNvSpPr/>
          <p:nvPr/>
        </p:nvSpPr>
        <p:spPr>
          <a:xfrm>
            <a:off x="-1248229" y="2262173"/>
            <a:ext cx="610719" cy="610719"/>
          </a:xfrm>
          <a:prstGeom prst="rect">
            <a:avLst/>
          </a:prstGeom>
          <a:solidFill>
            <a:srgbClr val="E4C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3" name="Rectangle 212"/>
          <p:cNvSpPr/>
          <p:nvPr/>
        </p:nvSpPr>
        <p:spPr>
          <a:xfrm>
            <a:off x="-1239530" y="3036164"/>
            <a:ext cx="610719" cy="610719"/>
          </a:xfrm>
          <a:prstGeom prst="rect">
            <a:avLst/>
          </a:prstGeom>
          <a:solidFill>
            <a:srgbClr val="EEE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4" name="Rectangle 213"/>
          <p:cNvSpPr/>
          <p:nvPr/>
        </p:nvSpPr>
        <p:spPr>
          <a:xfrm>
            <a:off x="-1248229" y="3734315"/>
            <a:ext cx="610719" cy="610719"/>
          </a:xfrm>
          <a:prstGeom prst="rect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8" y="3730567"/>
            <a:ext cx="24685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90" y="1647670"/>
            <a:ext cx="9577388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1530" y="2205167"/>
            <a:ext cx="781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chadow BT" pitchFamily="18" charset="0"/>
              </a:rPr>
              <a:t>suatu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studi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sistematik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akan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teknik-teknik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untuk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membuat</a:t>
            </a:r>
            <a:endParaRPr lang="en-US" sz="2400" dirty="0" smtClean="0">
              <a:latin typeface="Schadow BT" pitchFamily="18" charset="0"/>
            </a:endParaRPr>
          </a:p>
          <a:p>
            <a:r>
              <a:rPr lang="en-US" sz="2400" dirty="0" err="1" smtClean="0">
                <a:latin typeface="Schadow BT" pitchFamily="18" charset="0"/>
              </a:rPr>
              <a:t>dan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mengerjakan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berbagai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benda</a:t>
            </a:r>
            <a:endParaRPr lang="en-US" sz="2400" dirty="0">
              <a:latin typeface="Schadow B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265" y="3661690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b="1" dirty="0" err="1" smtClean="0">
                <a:solidFill>
                  <a:schemeClr val="bg1"/>
                </a:solidFill>
                <a:latin typeface="Amatic SC" charset="0"/>
              </a:rPr>
              <a:t>Ilmu</a:t>
            </a:r>
            <a:endParaRPr lang="en-US" sz="4000" b="1" dirty="0">
              <a:solidFill>
                <a:schemeClr val="bg1"/>
              </a:solidFill>
              <a:latin typeface="Amatic SC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09" y="3837805"/>
            <a:ext cx="9577388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6" b="95745" l="9752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19" y="4908564"/>
            <a:ext cx="1727712" cy="2159640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55319" y1="45990" x2="55319" y2="45990"/>
                        <a14:backgroundMark x1="55142" y1="46491" x2="55142" y2="46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57" y="4371221"/>
            <a:ext cx="2034841" cy="2879083"/>
          </a:xfrm>
          <a:prstGeom prst="rect">
            <a:avLst/>
          </a:prstGeom>
          <a:effectLst>
            <a:outerShdw blurRad="177800" dist="38100" sx="103000" sy="103000" algn="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3487798" y="4464757"/>
            <a:ext cx="5368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Schadow BT" pitchFamily="18" charset="0"/>
              </a:rPr>
              <a:t>usaha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sistematik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untuk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memahami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dan</a:t>
            </a:r>
            <a:endParaRPr lang="en-US" sz="2400" dirty="0" smtClean="0">
              <a:latin typeface="Schadow BT" pitchFamily="18" charset="0"/>
            </a:endParaRPr>
          </a:p>
          <a:p>
            <a:r>
              <a:rPr lang="en-US" sz="2400" dirty="0" err="1" smtClean="0">
                <a:latin typeface="Schadow BT" pitchFamily="18" charset="0"/>
              </a:rPr>
              <a:t>menafsirkan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dunia</a:t>
            </a:r>
            <a:endParaRPr lang="en-US" sz="2400" dirty="0">
              <a:latin typeface="Schadow BT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54" y="1304414"/>
            <a:ext cx="1212683" cy="67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69" y="3466248"/>
            <a:ext cx="1212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4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3202" y="501013"/>
            <a:ext cx="10867734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96552" y="559489"/>
            <a:ext cx="10861918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TextBox 33"/>
          <p:cNvSpPr txBox="1"/>
          <p:nvPr/>
        </p:nvSpPr>
        <p:spPr>
          <a:xfrm>
            <a:off x="0" y="385"/>
            <a:ext cx="6164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Konsep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iptek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dan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masyarakat</a:t>
            </a:r>
            <a:endParaRPr lang="id-ID" sz="7200" dirty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8" b="89870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1"/>
          <a:stretch/>
        </p:blipFill>
        <p:spPr>
          <a:xfrm>
            <a:off x="10800518" y="3985921"/>
            <a:ext cx="1991666" cy="322514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3" name="Rounded Rectangle 1032">
            <a:hlinkClick r:id="" action="ppaction://hlinkshowjump?jump=nextslide"/>
          </p:cNvPr>
          <p:cNvSpPr/>
          <p:nvPr/>
        </p:nvSpPr>
        <p:spPr>
          <a:xfrm>
            <a:off x="776962" y="2065163"/>
            <a:ext cx="2108323" cy="504122"/>
          </a:xfrm>
          <a:prstGeom prst="roundRect">
            <a:avLst/>
          </a:prstGeom>
          <a:solidFill>
            <a:srgbClr val="97623B"/>
          </a:solidFill>
          <a:ln w="38100">
            <a:solidFill>
              <a:srgbClr val="E4CE9F"/>
            </a:solidFill>
          </a:ln>
          <a:effectLst>
            <a:outerShdw blurRad="127000" dist="88900" dir="6240000" sx="103000" sy="103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b="1" dirty="0" err="1" smtClean="0">
                <a:solidFill>
                  <a:schemeClr val="bg1"/>
                </a:solidFill>
                <a:latin typeface="Amatic SC" pitchFamily="2" charset="0"/>
              </a:rPr>
              <a:t>kesim</a:t>
            </a:r>
            <a:r>
              <a:rPr lang="en-ID" sz="4000" b="1" dirty="0" err="1" smtClean="0">
                <a:solidFill>
                  <a:schemeClr val="bg1"/>
                </a:solidFill>
                <a:latin typeface="Amatic SC" pitchFamily="2" charset="0"/>
              </a:rPr>
              <a:t>pulan</a:t>
            </a:r>
            <a:endParaRPr lang="id-ID" sz="4000" b="1" dirty="0">
              <a:solidFill>
                <a:schemeClr val="bg1"/>
              </a:solidFill>
              <a:latin typeface="Amatic SC" pitchFamily="2" charset="0"/>
            </a:endParaRPr>
          </a:p>
        </p:txBody>
      </p:sp>
      <p:sp>
        <p:nvSpPr>
          <p:cNvPr id="1034" name="Oval 1033"/>
          <p:cNvSpPr/>
          <p:nvPr/>
        </p:nvSpPr>
        <p:spPr>
          <a:xfrm>
            <a:off x="3952401" y="69022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4056686" y="98309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4343758" y="73991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3756066" y="105427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3758176" y="137526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4334394" y="142931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4172668" y="17558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3308614" y="95198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4519934" y="111314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4756347" y="143268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3595056" y="17719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4680902" y="178018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3250960" y="135240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7190584" y="55984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5518124" y="467106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7581941" y="564818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6994249" y="596254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6996359" y="628353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7572577" y="63375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7410851" y="666416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6546797" y="586025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7758117" y="60214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7994530" y="634095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6833239" y="668019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7" name="Oval 196"/>
          <p:cNvSpPr/>
          <p:nvPr/>
        </p:nvSpPr>
        <p:spPr>
          <a:xfrm>
            <a:off x="7919085" y="668845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8" name="Oval 197"/>
          <p:cNvSpPr/>
          <p:nvPr/>
        </p:nvSpPr>
        <p:spPr>
          <a:xfrm>
            <a:off x="6429996" y="640657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9" name="Oval 198"/>
          <p:cNvSpPr/>
          <p:nvPr/>
        </p:nvSpPr>
        <p:spPr>
          <a:xfrm>
            <a:off x="8540337" y="52932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0" name="Oval 199"/>
          <p:cNvSpPr/>
          <p:nvPr/>
        </p:nvSpPr>
        <p:spPr>
          <a:xfrm>
            <a:off x="8776750" y="561282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1" name="Oval 200"/>
          <p:cNvSpPr/>
          <p:nvPr/>
        </p:nvSpPr>
        <p:spPr>
          <a:xfrm>
            <a:off x="8701305" y="596032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2" name="Oval 201"/>
          <p:cNvSpPr/>
          <p:nvPr/>
        </p:nvSpPr>
        <p:spPr>
          <a:xfrm>
            <a:off x="9130904" y="529261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3" name="Oval 202"/>
          <p:cNvSpPr/>
          <p:nvPr/>
        </p:nvSpPr>
        <p:spPr>
          <a:xfrm>
            <a:off x="8007897" y="56697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" name="Oval 203"/>
          <p:cNvSpPr/>
          <p:nvPr/>
        </p:nvSpPr>
        <p:spPr>
          <a:xfrm>
            <a:off x="8193154" y="540364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5" name="Oval 204"/>
          <p:cNvSpPr/>
          <p:nvPr/>
        </p:nvSpPr>
        <p:spPr>
          <a:xfrm>
            <a:off x="7873982" y="53667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6" name="Oval 205"/>
          <p:cNvSpPr/>
          <p:nvPr/>
        </p:nvSpPr>
        <p:spPr>
          <a:xfrm>
            <a:off x="9103595" y="568603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7" name="Oval 206"/>
          <p:cNvSpPr/>
          <p:nvPr/>
        </p:nvSpPr>
        <p:spPr>
          <a:xfrm>
            <a:off x="8452310" y="574182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8" name="Oval 207"/>
          <p:cNvSpPr/>
          <p:nvPr/>
        </p:nvSpPr>
        <p:spPr>
          <a:xfrm>
            <a:off x="8290584" y="606840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-1248229" y="868046"/>
            <a:ext cx="610719" cy="610719"/>
          </a:xfrm>
          <a:prstGeom prst="rect">
            <a:avLst/>
          </a:prstGeom>
          <a:solidFill>
            <a:srgbClr val="D1A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1" name="Rectangle 210"/>
          <p:cNvSpPr/>
          <p:nvPr/>
        </p:nvSpPr>
        <p:spPr>
          <a:xfrm>
            <a:off x="-1254798" y="1553928"/>
            <a:ext cx="610719" cy="610719"/>
          </a:xfrm>
          <a:prstGeom prst="rect">
            <a:avLst/>
          </a:prstGeom>
          <a:solidFill>
            <a:srgbClr val="BC8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2" name="Rectangle 211"/>
          <p:cNvSpPr/>
          <p:nvPr/>
        </p:nvSpPr>
        <p:spPr>
          <a:xfrm>
            <a:off x="-1248229" y="2262173"/>
            <a:ext cx="610719" cy="610719"/>
          </a:xfrm>
          <a:prstGeom prst="rect">
            <a:avLst/>
          </a:prstGeom>
          <a:solidFill>
            <a:srgbClr val="E4C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3" name="Rectangle 212"/>
          <p:cNvSpPr/>
          <p:nvPr/>
        </p:nvSpPr>
        <p:spPr>
          <a:xfrm>
            <a:off x="-1239530" y="3036164"/>
            <a:ext cx="610719" cy="610719"/>
          </a:xfrm>
          <a:prstGeom prst="rect">
            <a:avLst/>
          </a:prstGeom>
          <a:solidFill>
            <a:srgbClr val="EEE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4" name="Rectangle 213"/>
          <p:cNvSpPr/>
          <p:nvPr/>
        </p:nvSpPr>
        <p:spPr>
          <a:xfrm>
            <a:off x="-1248229" y="3734315"/>
            <a:ext cx="610719" cy="610719"/>
          </a:xfrm>
          <a:prstGeom prst="rect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50" y="2492020"/>
            <a:ext cx="13067318" cy="25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399" y="3290110"/>
            <a:ext cx="9738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chadow BT" pitchFamily="18" charset="0"/>
              </a:rPr>
              <a:t>Teknologi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adalah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penerapan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pengetahuan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dan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ilmu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pengetahuan</a:t>
            </a:r>
            <a:endParaRPr lang="en-US" sz="2400" dirty="0" smtClean="0">
              <a:latin typeface="Schadow BT" pitchFamily="18" charset="0"/>
            </a:endParaRPr>
          </a:p>
          <a:p>
            <a:r>
              <a:rPr lang="en-US" sz="2400" dirty="0" smtClean="0">
                <a:latin typeface="Schadow BT" pitchFamily="18" charset="0"/>
              </a:rPr>
              <a:t>(</a:t>
            </a:r>
            <a:r>
              <a:rPr lang="en-US" sz="2400" dirty="0" err="1" smtClean="0">
                <a:latin typeface="Schadow BT" pitchFamily="18" charset="0"/>
              </a:rPr>
              <a:t>dengan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mengembangkan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pengetahuan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tentang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cara-cara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memanfaatkan</a:t>
            </a:r>
            <a:endParaRPr lang="en-US" sz="2400" dirty="0" smtClean="0">
              <a:latin typeface="Schadow BT" pitchFamily="18" charset="0"/>
            </a:endParaRPr>
          </a:p>
          <a:p>
            <a:r>
              <a:rPr lang="en-US" sz="2400" dirty="0" err="1" smtClean="0">
                <a:latin typeface="Schadow BT" pitchFamily="18" charset="0"/>
              </a:rPr>
              <a:t>sumber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daya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alam</a:t>
            </a:r>
            <a:r>
              <a:rPr lang="en-US" sz="2400" dirty="0">
                <a:latin typeface="Schadow BT" pitchFamily="18" charset="0"/>
              </a:rPr>
              <a:t>) </a:t>
            </a:r>
            <a:r>
              <a:rPr lang="en-US" sz="2400" dirty="0" err="1">
                <a:latin typeface="Schadow BT" pitchFamily="18" charset="0"/>
              </a:rPr>
              <a:t>untuk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memenuhi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kebutuhan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hidup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manusia</a:t>
            </a:r>
            <a:r>
              <a:rPr lang="en-US" sz="2400" dirty="0">
                <a:latin typeface="Schadow BT" pitchFamily="18" charset="0"/>
              </a:rPr>
              <a:t>.</a:t>
            </a:r>
          </a:p>
        </p:txBody>
      </p:sp>
      <p:pic>
        <p:nvPicPr>
          <p:cNvPr id="1032" name="Picture 10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6" b="95745" l="9752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19" y="4908564"/>
            <a:ext cx="1727712" cy="2159640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55319" y1="45990" x2="55319" y2="45990"/>
                        <a14:backgroundMark x1="55142" y1="46491" x2="55142" y2="46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57" y="4371221"/>
            <a:ext cx="2034841" cy="2879083"/>
          </a:xfrm>
          <a:prstGeom prst="rect">
            <a:avLst/>
          </a:prstGeom>
          <a:effectLst>
            <a:outerShdw blurRad="177800" dist="38100" sx="103000" sy="103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0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00050" y="409572"/>
            <a:ext cx="11334750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24403" y="470561"/>
            <a:ext cx="11328685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0" l="833" r="98333">
                        <a14:foregroundMark x1="13958" y1="91569" x2="70208" y2="54684"/>
                        <a14:foregroundMark x1="3333" y1="92623" x2="30208" y2="75761"/>
                        <a14:foregroundMark x1="42500" y1="64052" x2="60208" y2="47541"/>
                        <a14:foregroundMark x1="62708" y1="46019" x2="70625" y2="32670"/>
                        <a14:foregroundMark x1="75625" y1="33724" x2="92708" y2="937"/>
                        <a14:foregroundMark x1="78125" y1="14637" x2="80417" y2="10890"/>
                        <a14:foregroundMark x1="59167" y1="46721" x2="65000" y2="32904"/>
                        <a14:foregroundMark x1="65000" y1="32904" x2="72500" y2="27752"/>
                        <a14:foregroundMark x1="80000" y1="10656" x2="85625" y2="9602"/>
                        <a14:foregroundMark x1="30625" y1="76230" x2="38958" y2="65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34" b="7426"/>
          <a:stretch/>
        </p:blipFill>
        <p:spPr>
          <a:xfrm rot="5400000" flipV="1">
            <a:off x="7483257" y="2137890"/>
            <a:ext cx="3262555" cy="6294901"/>
          </a:xfrm>
          <a:prstGeom prst="rect">
            <a:avLst/>
          </a:prstGeom>
          <a:effectLst>
            <a:outerShdw blurRad="304800" dist="38100" dir="5340000" sx="102000" sy="102000" algn="r" rotWithShape="0">
              <a:prstClr val="black">
                <a:alpha val="48000"/>
              </a:prstClr>
            </a:outerShdw>
          </a:effectLst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8118" flipH="1" flipV="1">
            <a:off x="9505440" y="2876526"/>
            <a:ext cx="1850621" cy="4087635"/>
          </a:xfrm>
          <a:prstGeom prst="rect">
            <a:avLst/>
          </a:prstGeom>
          <a:effectLst>
            <a:outerShdw blurRad="101600" dist="38100" dir="10800000" algn="r" rotWithShape="0">
              <a:prstClr val="black">
                <a:alpha val="34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89" b="19212" l="32447" r="7322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4" t="13684" r="24804" b="80513"/>
          <a:stretch/>
        </p:blipFill>
        <p:spPr>
          <a:xfrm>
            <a:off x="-752396" y="-71174"/>
            <a:ext cx="9314389" cy="1639958"/>
          </a:xfrm>
          <a:prstGeom prst="rect">
            <a:avLst/>
          </a:prstGeom>
          <a:effectLst>
            <a:outerShdw blurRad="127000" dist="38100" dir="13500000" algn="br" rotWithShape="0">
              <a:prstClr val="black">
                <a:alpha val="28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4884" y="156369"/>
            <a:ext cx="6017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000" dirty="0" err="1" smtClean="0">
                <a:solidFill>
                  <a:srgbClr val="97623B"/>
                </a:solidFill>
                <a:latin typeface="Piglets" panose="02000500000000000000" pitchFamily="2" charset="0"/>
              </a:rPr>
              <a:t>Sifat</a:t>
            </a:r>
            <a:r>
              <a:rPr lang="en-ID" sz="8000" dirty="0" smtClean="0">
                <a:solidFill>
                  <a:srgbClr val="97623B"/>
                </a:solidFill>
                <a:latin typeface="Piglets" panose="02000500000000000000" pitchFamily="2" charset="0"/>
              </a:rPr>
              <a:t> </a:t>
            </a:r>
            <a:r>
              <a:rPr lang="en-ID" sz="8000" dirty="0" err="1" smtClean="0">
                <a:solidFill>
                  <a:srgbClr val="97623B"/>
                </a:solidFill>
                <a:latin typeface="Piglets" panose="02000500000000000000" pitchFamily="2" charset="0"/>
              </a:rPr>
              <a:t>Teknologi</a:t>
            </a:r>
            <a:endParaRPr lang="id-ID" sz="8000" dirty="0">
              <a:solidFill>
                <a:srgbClr val="97623B"/>
              </a:solidFill>
              <a:latin typeface="Piglets" panose="02000500000000000000" pitchFamily="2" charset="0"/>
            </a:endParaRPr>
          </a:p>
        </p:txBody>
      </p:sp>
      <p:pic>
        <p:nvPicPr>
          <p:cNvPr id="159" name="Picture 2" descr="https://i.pinimg.com/564x/d7/81/15/d78115ba43e3477129f02a907cc34fb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5496" y="1006383"/>
            <a:ext cx="5372100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val 159"/>
          <p:cNvSpPr/>
          <p:nvPr/>
        </p:nvSpPr>
        <p:spPr>
          <a:xfrm>
            <a:off x="873091" y="554838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1" name="Oval 160"/>
          <p:cNvSpPr/>
          <p:nvPr/>
        </p:nvSpPr>
        <p:spPr>
          <a:xfrm>
            <a:off x="977376" y="584125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2" name="Oval 161"/>
          <p:cNvSpPr/>
          <p:nvPr/>
        </p:nvSpPr>
        <p:spPr>
          <a:xfrm>
            <a:off x="1264448" y="559807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3" name="Oval 162"/>
          <p:cNvSpPr/>
          <p:nvPr/>
        </p:nvSpPr>
        <p:spPr>
          <a:xfrm>
            <a:off x="676756" y="591243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4" name="Oval 163"/>
          <p:cNvSpPr/>
          <p:nvPr/>
        </p:nvSpPr>
        <p:spPr>
          <a:xfrm>
            <a:off x="678866" y="623342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5" name="Oval 164"/>
          <p:cNvSpPr/>
          <p:nvPr/>
        </p:nvSpPr>
        <p:spPr>
          <a:xfrm>
            <a:off x="1255084" y="62874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6" name="Oval 165"/>
          <p:cNvSpPr/>
          <p:nvPr/>
        </p:nvSpPr>
        <p:spPr>
          <a:xfrm>
            <a:off x="1093358" y="661405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7" name="Oval 166"/>
          <p:cNvSpPr/>
          <p:nvPr/>
        </p:nvSpPr>
        <p:spPr>
          <a:xfrm>
            <a:off x="229304" y="58101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8" name="Oval 167"/>
          <p:cNvSpPr/>
          <p:nvPr/>
        </p:nvSpPr>
        <p:spPr>
          <a:xfrm>
            <a:off x="1440624" y="597130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9" name="Oval 168"/>
          <p:cNvSpPr/>
          <p:nvPr/>
        </p:nvSpPr>
        <p:spPr>
          <a:xfrm>
            <a:off x="1677037" y="629084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0" name="Oval 169"/>
          <p:cNvSpPr/>
          <p:nvPr/>
        </p:nvSpPr>
        <p:spPr>
          <a:xfrm>
            <a:off x="515746" y="663008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1" name="Oval 170"/>
          <p:cNvSpPr/>
          <p:nvPr/>
        </p:nvSpPr>
        <p:spPr>
          <a:xfrm>
            <a:off x="1601592" y="663834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2" name="Oval 171"/>
          <p:cNvSpPr/>
          <p:nvPr/>
        </p:nvSpPr>
        <p:spPr>
          <a:xfrm>
            <a:off x="171650" y="621056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3" name="Oval 172"/>
          <p:cNvSpPr/>
          <p:nvPr/>
        </p:nvSpPr>
        <p:spPr>
          <a:xfrm>
            <a:off x="9977973" y="48708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10082258" y="77995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10369330" y="53677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9781638" y="851137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9783748" y="1172123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10359966" y="12261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10198240" y="155276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9334186" y="74884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10545506" y="91001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10781919" y="122954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9620628" y="156878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10706474" y="157704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9217385" y="12951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11327726" y="1818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11564139" y="50141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11488694" y="84891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11918293" y="18120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10795286" y="55836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10980543" y="29223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10661371" y="25537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11890984" y="57462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11239699" y="63041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11077973" y="95700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2" y="1627258"/>
            <a:ext cx="8755974" cy="9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89914" y="1526472"/>
            <a:ext cx="9056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rgbClr val="754C2D"/>
                </a:solidFill>
                <a:latin typeface="New Year - Free Version" panose="02000500000000000000" pitchFamily="2" charset="0"/>
              </a:rPr>
              <a:t>Ilmu </a:t>
            </a:r>
            <a:r>
              <a:rPr lang="id-ID" sz="3200" dirty="0">
                <a:solidFill>
                  <a:srgbClr val="754C2D"/>
                </a:solidFill>
                <a:latin typeface="New Year - Free Version" panose="02000500000000000000" pitchFamily="2" charset="0"/>
              </a:rPr>
              <a:t>pengetahuan dan praktik/percobaan merupakan prasyarat untuk tumbuh </a:t>
            </a:r>
            <a:r>
              <a:rPr lang="id-ID" sz="3200" dirty="0" smtClean="0">
                <a:solidFill>
                  <a:srgbClr val="754C2D"/>
                </a:solidFill>
                <a:latin typeface="New Year - Free Version" panose="02000500000000000000" pitchFamily="2" charset="0"/>
              </a:rPr>
              <a:t>dan</a:t>
            </a:r>
            <a:r>
              <a:rPr lang="en-ID" sz="3200" dirty="0" smtClean="0">
                <a:solidFill>
                  <a:srgbClr val="754C2D"/>
                </a:solidFill>
                <a:latin typeface="New Year - Free Version" panose="02000500000000000000" pitchFamily="2" charset="0"/>
              </a:rPr>
              <a:t> </a:t>
            </a:r>
            <a:r>
              <a:rPr lang="id-ID" sz="3200" dirty="0" smtClean="0">
                <a:solidFill>
                  <a:srgbClr val="754C2D"/>
                </a:solidFill>
                <a:latin typeface="New Year - Free Version" panose="02000500000000000000" pitchFamily="2" charset="0"/>
              </a:rPr>
              <a:t>berkembangnya </a:t>
            </a:r>
            <a:r>
              <a:rPr lang="id-ID" sz="3200" dirty="0">
                <a:solidFill>
                  <a:srgbClr val="754C2D"/>
                </a:solidFill>
                <a:latin typeface="New Year - Free Version" panose="02000500000000000000" pitchFamily="2" charset="0"/>
              </a:rPr>
              <a:t>teknologi</a:t>
            </a:r>
            <a:endParaRPr lang="id-ID" sz="3200" dirty="0">
              <a:solidFill>
                <a:srgbClr val="754C2D"/>
              </a:solidFill>
              <a:latin typeface="New Year - Free Version" panose="020005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5" y="2825213"/>
            <a:ext cx="8800765" cy="78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8413" y="2937925"/>
            <a:ext cx="784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ew Year - Free Version" charset="0"/>
              </a:rPr>
              <a:t>Teknologi</a:t>
            </a:r>
            <a:r>
              <a:rPr lang="en-US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ew Year - Free Version" charset="0"/>
              </a:rPr>
              <a:t>dapat</a:t>
            </a:r>
            <a:r>
              <a:rPr lang="en-US" sz="3200" dirty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ew Year - Free Version" charset="0"/>
              </a:rPr>
              <a:t>berupa</a:t>
            </a:r>
            <a:r>
              <a:rPr lang="en-US" sz="3200" dirty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ew Year - Free Version" charset="0"/>
              </a:rPr>
              <a:t>kompetensi</a:t>
            </a:r>
            <a:r>
              <a:rPr lang="en-US" sz="3200" dirty="0" smtClean="0">
                <a:solidFill>
                  <a:schemeClr val="bg1"/>
                </a:solidFill>
                <a:latin typeface="New Year - Free Version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ew Year - Free Version" charset="0"/>
              </a:rPr>
              <a:t>dapat</a:t>
            </a:r>
            <a:r>
              <a:rPr lang="en-US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ew Year - Free Version" charset="0"/>
              </a:rPr>
              <a:t>berwujud</a:t>
            </a:r>
            <a:r>
              <a:rPr lang="en-US" sz="3200" dirty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ew Year - Free Version" charset="0"/>
              </a:rPr>
              <a:t>fisik</a:t>
            </a:r>
            <a:r>
              <a:rPr lang="en-US" sz="3200" dirty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ew Year - Free Version" charset="0"/>
              </a:rPr>
              <a:t>maupun</a:t>
            </a:r>
            <a:r>
              <a:rPr lang="en-US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ew Year - Free Version" charset="0"/>
              </a:rPr>
              <a:t>informasi</a:t>
            </a:r>
            <a:endParaRPr lang="en-US" sz="3200" dirty="0">
              <a:solidFill>
                <a:schemeClr val="bg1"/>
              </a:solidFill>
              <a:latin typeface="New Year - Free Version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67" y="3804956"/>
            <a:ext cx="8797590" cy="7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67304" y="3876062"/>
            <a:ext cx="753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 err="1" smtClean="0">
                <a:latin typeface="New Year - Free Version" charset="0"/>
              </a:rPr>
              <a:t>Teknologi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tidak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akan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memberikan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nilai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guna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jika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tidak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digunakan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secara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tepat</a:t>
            </a:r>
            <a:endParaRPr lang="en-US" sz="3200" dirty="0">
              <a:latin typeface="New Year - Free Version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46" y="4886676"/>
            <a:ext cx="888048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553489" y="4881532"/>
            <a:ext cx="634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 err="1" smtClean="0">
                <a:latin typeface="New Year - Free Version" charset="0"/>
              </a:rPr>
              <a:t>Teknologi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bersifat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dinamis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dan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memiliki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siklus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hidup</a:t>
            </a:r>
            <a:r>
              <a:rPr lang="en-ID" sz="3200" dirty="0" smtClean="0">
                <a:latin typeface="New Year - Free Version" charset="0"/>
              </a:rPr>
              <a:t> yang </a:t>
            </a:r>
            <a:r>
              <a:rPr lang="en-ID" sz="3200" dirty="0" err="1" smtClean="0">
                <a:latin typeface="New Year - Free Version" charset="0"/>
              </a:rPr>
              <a:t>panjang</a:t>
            </a:r>
            <a:endParaRPr lang="en-US" sz="3200" dirty="0">
              <a:latin typeface="New Year - Free Version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26" y="5661217"/>
            <a:ext cx="887980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06485" y="5713681"/>
            <a:ext cx="6314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 err="1" smtClean="0">
                <a:latin typeface="New Year - Free Version" charset="0"/>
              </a:rPr>
              <a:t>Teknologi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digunakan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untuk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meningkatkan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kualitas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hidup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manusia</a:t>
            </a:r>
            <a:endParaRPr lang="en-US" sz="3200" dirty="0">
              <a:latin typeface="New Year - Free Versi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00050" y="409572"/>
            <a:ext cx="11334750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24403" y="470561"/>
            <a:ext cx="11328685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51" b="90000" l="6915" r="95213">
                        <a14:foregroundMark x1="32624" y1="38537" x2="38298" y2="40366"/>
                        <a14:foregroundMark x1="44681" y1="38780" x2="45035" y2="37927"/>
                        <a14:foregroundMark x1="43085" y1="37683" x2="43085" y2="37683"/>
                        <a14:foregroundMark x1="43440" y1="38780" x2="43972" y2="38293"/>
                        <a14:foregroundMark x1="44326" y1="37439" x2="44504" y2="36463"/>
                        <a14:foregroundMark x1="43262" y1="36341" x2="44149" y2="35732"/>
                        <a14:foregroundMark x1="45035" y1="37561" x2="44681" y2="36098"/>
                        <a14:foregroundMark x1="43972" y1="38780" x2="43972" y2="36220"/>
                        <a14:foregroundMark x1="61170" y1="29024" x2="61170" y2="30366"/>
                        <a14:foregroundMark x1="59929" y1="29390" x2="61702" y2="29390"/>
                        <a14:foregroundMark x1="60816" y1="28537" x2="60816" y2="29878"/>
                        <a14:foregroundMark x1="28191" y1="26951" x2="30496" y2="30244"/>
                        <a14:foregroundMark x1="16312" y1="36098" x2="16312" y2="37927"/>
                        <a14:backgroundMark x1="43085" y1="30976" x2="43617" y2="30244"/>
                        <a14:backgroundMark x1="48227" y1="31220" x2="49468" y2="31341"/>
                        <a14:backgroundMark x1="51596" y1="32073" x2="51596" y2="32073"/>
                        <a14:backgroundMark x1="51596" y1="32683" x2="51596" y2="32683"/>
                        <a14:backgroundMark x1="36525" y1="37683" x2="37234" y2="36341"/>
                        <a14:backgroundMark x1="42199" y1="39878" x2="43085" y2="39512"/>
                        <a14:backgroundMark x1="41667" y1="40366" x2="44149" y2="3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70" b="18430"/>
          <a:stretch/>
        </p:blipFill>
        <p:spPr>
          <a:xfrm rot="20706614">
            <a:off x="9394031" y="3999005"/>
            <a:ext cx="3839894" cy="3305032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6" b="95745" l="9752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55">
            <a:off x="-355530" y="-306505"/>
            <a:ext cx="2003457" cy="2504322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61" name="Oval 160"/>
          <p:cNvSpPr/>
          <p:nvPr/>
        </p:nvSpPr>
        <p:spPr>
          <a:xfrm>
            <a:off x="9977973" y="48708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2" name="Oval 161"/>
          <p:cNvSpPr/>
          <p:nvPr/>
        </p:nvSpPr>
        <p:spPr>
          <a:xfrm>
            <a:off x="10082258" y="77995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3" name="Oval 162"/>
          <p:cNvSpPr/>
          <p:nvPr/>
        </p:nvSpPr>
        <p:spPr>
          <a:xfrm>
            <a:off x="10369330" y="53677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4" name="Oval 163"/>
          <p:cNvSpPr/>
          <p:nvPr/>
        </p:nvSpPr>
        <p:spPr>
          <a:xfrm>
            <a:off x="9781638" y="851137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5" name="Oval 164"/>
          <p:cNvSpPr/>
          <p:nvPr/>
        </p:nvSpPr>
        <p:spPr>
          <a:xfrm>
            <a:off x="9783748" y="1172123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6" name="Oval 165"/>
          <p:cNvSpPr/>
          <p:nvPr/>
        </p:nvSpPr>
        <p:spPr>
          <a:xfrm>
            <a:off x="10359966" y="12261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7" name="Oval 166"/>
          <p:cNvSpPr/>
          <p:nvPr/>
        </p:nvSpPr>
        <p:spPr>
          <a:xfrm>
            <a:off x="10198240" y="155276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8" name="Oval 167"/>
          <p:cNvSpPr/>
          <p:nvPr/>
        </p:nvSpPr>
        <p:spPr>
          <a:xfrm>
            <a:off x="9334186" y="74884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9" name="Oval 168"/>
          <p:cNvSpPr/>
          <p:nvPr/>
        </p:nvSpPr>
        <p:spPr>
          <a:xfrm>
            <a:off x="10545506" y="91001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0" name="Oval 169"/>
          <p:cNvSpPr/>
          <p:nvPr/>
        </p:nvSpPr>
        <p:spPr>
          <a:xfrm>
            <a:off x="10781919" y="122954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1" name="Oval 170"/>
          <p:cNvSpPr/>
          <p:nvPr/>
        </p:nvSpPr>
        <p:spPr>
          <a:xfrm>
            <a:off x="9620628" y="156878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2" name="Oval 171"/>
          <p:cNvSpPr/>
          <p:nvPr/>
        </p:nvSpPr>
        <p:spPr>
          <a:xfrm>
            <a:off x="10706474" y="157704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3" name="Oval 172"/>
          <p:cNvSpPr/>
          <p:nvPr/>
        </p:nvSpPr>
        <p:spPr>
          <a:xfrm>
            <a:off x="9217385" y="12951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11327726" y="1818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11564139" y="50141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11488694" y="84891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11918293" y="18120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10795286" y="55836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10980543" y="29223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10661371" y="25537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11890984" y="57462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11239699" y="63041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11077973" y="95700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1307740" y="521840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1412025" y="551126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1699097" y="526808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1111405" y="558244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1113515" y="590343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1689733" y="59574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1528007" y="628407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663953" y="548015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1875273" y="564132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2111686" y="596085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950395" y="630009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2036241" y="63083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606299" y="588057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042">
            <a:off x="1305652" y="876427"/>
            <a:ext cx="86745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9960" y="1301443"/>
            <a:ext cx="7509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Teknologi</a:t>
            </a:r>
            <a:r>
              <a:rPr lang="en-US" sz="2800" dirty="0">
                <a:solidFill>
                  <a:schemeClr val="bg1"/>
                </a:solidFill>
                <a:latin typeface="Schadow BT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selalu</a:t>
            </a:r>
            <a:r>
              <a:rPr lang="en-US" sz="2800" dirty="0">
                <a:solidFill>
                  <a:schemeClr val="bg1"/>
                </a:solidFill>
                <a:latin typeface="Schadow BT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mengalami</a:t>
            </a:r>
            <a:r>
              <a:rPr lang="en-US" sz="2800" dirty="0">
                <a:solidFill>
                  <a:schemeClr val="bg1"/>
                </a:solidFill>
                <a:latin typeface="Schadow BT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perubahan</a:t>
            </a:r>
            <a:r>
              <a:rPr lang="en-US" sz="2800" dirty="0">
                <a:solidFill>
                  <a:schemeClr val="bg1"/>
                </a:solidFill>
                <a:latin typeface="Schadow BT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seiring</a:t>
            </a:r>
            <a:r>
              <a:rPr lang="en-US" sz="2800" dirty="0">
                <a:solidFill>
                  <a:schemeClr val="bg1"/>
                </a:solidFill>
                <a:latin typeface="Schadow BT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Schadow BT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perkembangan</a:t>
            </a:r>
            <a:r>
              <a:rPr lang="en-US" sz="2800" dirty="0">
                <a:solidFill>
                  <a:schemeClr val="bg1"/>
                </a:solidFill>
                <a:latin typeface="Schadow BT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peradaban</a:t>
            </a:r>
            <a:r>
              <a:rPr lang="en-US" sz="2800" dirty="0">
                <a:solidFill>
                  <a:schemeClr val="bg1"/>
                </a:solidFill>
                <a:latin typeface="Schadow BT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chadow BT" pitchFamily="18" charset="0"/>
              </a:rPr>
              <a:t>manusia</a:t>
            </a:r>
            <a:endParaRPr lang="en-US" sz="2800" dirty="0">
              <a:solidFill>
                <a:schemeClr val="bg1"/>
              </a:solidFill>
              <a:latin typeface="Schadow BT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24">
            <a:off x="873244" y="2286447"/>
            <a:ext cx="10105747" cy="258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307740" y="2749196"/>
            <a:ext cx="9017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  <a:latin typeface="Schadow BT" pitchFamily="18" charset="0"/>
              </a:rPr>
              <a:t>Perubahan </a:t>
            </a:r>
            <a:r>
              <a:rPr lang="sv-SE" sz="2800" dirty="0">
                <a:solidFill>
                  <a:schemeClr val="bg1"/>
                </a:solidFill>
                <a:latin typeface="Schadow BT" pitchFamily="18" charset="0"/>
              </a:rPr>
              <a:t>teknologi merupakan hasil alokasi sumber daya kepada sebuah aktivitas yang dapat menyebabkan terjadinya perubahan teknologi</a:t>
            </a:r>
            <a:endParaRPr lang="en-US" sz="2800" dirty="0">
              <a:solidFill>
                <a:schemeClr val="bg1"/>
              </a:solidFill>
              <a:latin typeface="Schadow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00050" y="409572"/>
            <a:ext cx="11334750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24403" y="470561"/>
            <a:ext cx="11328685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51" b="90000" l="6915" r="95213">
                        <a14:foregroundMark x1="32624" y1="38537" x2="38298" y2="40366"/>
                        <a14:foregroundMark x1="44681" y1="38780" x2="45035" y2="37927"/>
                        <a14:foregroundMark x1="43085" y1="37683" x2="43085" y2="37683"/>
                        <a14:foregroundMark x1="43440" y1="38780" x2="43972" y2="38293"/>
                        <a14:foregroundMark x1="44326" y1="37439" x2="44504" y2="36463"/>
                        <a14:foregroundMark x1="43262" y1="36341" x2="44149" y2="35732"/>
                        <a14:foregroundMark x1="45035" y1="37561" x2="44681" y2="36098"/>
                        <a14:foregroundMark x1="43972" y1="38780" x2="43972" y2="36220"/>
                        <a14:foregroundMark x1="61170" y1="29024" x2="61170" y2="30366"/>
                        <a14:foregroundMark x1="59929" y1="29390" x2="61702" y2="29390"/>
                        <a14:foregroundMark x1="60816" y1="28537" x2="60816" y2="29878"/>
                        <a14:foregroundMark x1="28191" y1="26951" x2="30496" y2="30244"/>
                        <a14:foregroundMark x1="16312" y1="36098" x2="16312" y2="37927"/>
                        <a14:backgroundMark x1="43085" y1="30976" x2="43617" y2="30244"/>
                        <a14:backgroundMark x1="48227" y1="31220" x2="49468" y2="31341"/>
                        <a14:backgroundMark x1="51596" y1="32073" x2="51596" y2="32073"/>
                        <a14:backgroundMark x1="51596" y1="32683" x2="51596" y2="32683"/>
                        <a14:backgroundMark x1="36525" y1="37683" x2="37234" y2="36341"/>
                        <a14:backgroundMark x1="42199" y1="39878" x2="43085" y2="39512"/>
                        <a14:backgroundMark x1="41667" y1="40366" x2="44149" y2="3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70" b="18430"/>
          <a:stretch/>
        </p:blipFill>
        <p:spPr>
          <a:xfrm rot="20706614">
            <a:off x="9394031" y="3999005"/>
            <a:ext cx="3839894" cy="33050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245894">
            <a:off x="606621" y="559798"/>
            <a:ext cx="5005999" cy="1052776"/>
          </a:xfrm>
          <a:prstGeom prst="rect">
            <a:avLst/>
          </a:prstGeom>
          <a:solidFill>
            <a:srgbClr val="8B6F67"/>
          </a:solidFill>
          <a:ln w="38100">
            <a:solidFill>
              <a:srgbClr val="F8F5EC"/>
            </a:solidFill>
          </a:ln>
          <a:effectLst>
            <a:outerShdw blurRad="152400" dist="889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 rot="21260145">
            <a:off x="1345601" y="716093"/>
            <a:ext cx="391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b="1" dirty="0" err="1" smtClean="0">
                <a:solidFill>
                  <a:schemeClr val="bg1">
                    <a:lumMod val="95000"/>
                  </a:schemeClr>
                </a:solidFill>
                <a:latin typeface="New Year - Free Version" panose="02000500000000000000" pitchFamily="2" charset="0"/>
              </a:rPr>
              <a:t>Tahap</a:t>
            </a:r>
            <a:r>
              <a:rPr lang="en-ID" sz="4000" b="1" dirty="0" smtClean="0">
                <a:solidFill>
                  <a:schemeClr val="bg1">
                    <a:lumMod val="95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4000" b="1" dirty="0" err="1" smtClean="0">
                <a:solidFill>
                  <a:schemeClr val="bg1">
                    <a:lumMod val="95000"/>
                  </a:schemeClr>
                </a:solidFill>
                <a:latin typeface="New Year - Free Version" panose="02000500000000000000" pitchFamily="2" charset="0"/>
              </a:rPr>
              <a:t>perkembangan</a:t>
            </a:r>
            <a:r>
              <a:rPr lang="en-ID" sz="4000" b="1" dirty="0" smtClean="0">
                <a:solidFill>
                  <a:schemeClr val="bg1">
                    <a:lumMod val="95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4000" b="1" dirty="0" err="1" smtClean="0">
                <a:solidFill>
                  <a:schemeClr val="bg1">
                    <a:lumMod val="95000"/>
                  </a:schemeClr>
                </a:solidFill>
                <a:latin typeface="New Year - Free Version" panose="02000500000000000000" pitchFamily="2" charset="0"/>
              </a:rPr>
              <a:t>teknonolgi</a:t>
            </a:r>
            <a:endParaRPr lang="id-ID" sz="4000" b="1" dirty="0">
              <a:solidFill>
                <a:schemeClr val="bg1">
                  <a:lumMod val="95000"/>
                </a:schemeClr>
              </a:solidFill>
              <a:latin typeface="New Year - Free Version" panose="02000500000000000000" pitchFamily="2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6" b="95745" l="9752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55">
            <a:off x="-355530" y="-306505"/>
            <a:ext cx="2003457" cy="2504322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sp>
        <p:nvSpPr>
          <p:cNvPr id="161" name="Oval 160"/>
          <p:cNvSpPr/>
          <p:nvPr/>
        </p:nvSpPr>
        <p:spPr>
          <a:xfrm>
            <a:off x="9977973" y="48708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2" name="Oval 161"/>
          <p:cNvSpPr/>
          <p:nvPr/>
        </p:nvSpPr>
        <p:spPr>
          <a:xfrm>
            <a:off x="10082258" y="77995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3" name="Oval 162"/>
          <p:cNvSpPr/>
          <p:nvPr/>
        </p:nvSpPr>
        <p:spPr>
          <a:xfrm>
            <a:off x="10369330" y="53677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4" name="Oval 163"/>
          <p:cNvSpPr/>
          <p:nvPr/>
        </p:nvSpPr>
        <p:spPr>
          <a:xfrm>
            <a:off x="9781638" y="851137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5" name="Oval 164"/>
          <p:cNvSpPr/>
          <p:nvPr/>
        </p:nvSpPr>
        <p:spPr>
          <a:xfrm>
            <a:off x="9783748" y="1172123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6" name="Oval 165"/>
          <p:cNvSpPr/>
          <p:nvPr/>
        </p:nvSpPr>
        <p:spPr>
          <a:xfrm>
            <a:off x="10359966" y="12261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7" name="Oval 166"/>
          <p:cNvSpPr/>
          <p:nvPr/>
        </p:nvSpPr>
        <p:spPr>
          <a:xfrm>
            <a:off x="10198240" y="155276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8" name="Oval 167"/>
          <p:cNvSpPr/>
          <p:nvPr/>
        </p:nvSpPr>
        <p:spPr>
          <a:xfrm>
            <a:off x="9334186" y="74884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9" name="Oval 168"/>
          <p:cNvSpPr/>
          <p:nvPr/>
        </p:nvSpPr>
        <p:spPr>
          <a:xfrm>
            <a:off x="10545506" y="91001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0" name="Oval 169"/>
          <p:cNvSpPr/>
          <p:nvPr/>
        </p:nvSpPr>
        <p:spPr>
          <a:xfrm>
            <a:off x="10781919" y="122954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1" name="Oval 170"/>
          <p:cNvSpPr/>
          <p:nvPr/>
        </p:nvSpPr>
        <p:spPr>
          <a:xfrm>
            <a:off x="9620628" y="156878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2" name="Oval 171"/>
          <p:cNvSpPr/>
          <p:nvPr/>
        </p:nvSpPr>
        <p:spPr>
          <a:xfrm>
            <a:off x="10706474" y="157704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3" name="Oval 172"/>
          <p:cNvSpPr/>
          <p:nvPr/>
        </p:nvSpPr>
        <p:spPr>
          <a:xfrm>
            <a:off x="9217385" y="12951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11327726" y="1818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11564139" y="50141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11488694" y="84891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11918293" y="18120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10795286" y="55836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10980543" y="29223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10661371" y="25537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11890984" y="57462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11239699" y="63041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11077973" y="95700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1215956" y="48329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1320241" y="51257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1607313" y="48826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1019621" y="51969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1021731" y="55179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1597949" y="55720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1436223" y="58986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572169" y="50946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1783489" y="52558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2019902" y="55753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858611" y="59146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1944457" y="59228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514515" y="54951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39" y="1998746"/>
            <a:ext cx="3252297" cy="1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2898775"/>
            <a:ext cx="3255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71" y="2025319"/>
            <a:ext cx="3255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5353" y="2109448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Revolusi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Hijau</a:t>
            </a:r>
            <a:endParaRPr lang="en-US" sz="3200" dirty="0">
              <a:solidFill>
                <a:schemeClr val="bg1"/>
              </a:solidFill>
              <a:latin typeface="New Year - Free Versio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242" y="3036118"/>
            <a:ext cx="220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Revolusi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Industri</a:t>
            </a:r>
            <a:endParaRPr lang="en-US" sz="3200" dirty="0">
              <a:solidFill>
                <a:schemeClr val="bg1"/>
              </a:solidFill>
              <a:latin typeface="New Year - Free Versio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1377" y="2109447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Revolusi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Informasi</a:t>
            </a:r>
            <a:endParaRPr lang="en-US" sz="3200" dirty="0">
              <a:solidFill>
                <a:schemeClr val="bg1"/>
              </a:solidFill>
              <a:latin typeface="New Year - Free Version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2" y="3786814"/>
            <a:ext cx="11956530" cy="32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44088" y="4298153"/>
            <a:ext cx="9829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Sebelum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revolusi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industri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,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teknologi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cenderung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miskin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dalam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basis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ilmu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pengetahuan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dan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rekayasa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serta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perkembangan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teknologinya</a:t>
            </a:r>
            <a:r>
              <a:rPr lang="en-ID" sz="3200" dirty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dan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dikembangkan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dengan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cara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coba-coba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.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Sebaliknya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,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teknologi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modern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bercirikan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dengan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perkembangan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yang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cepat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dan</a:t>
            </a:r>
            <a:r>
              <a:rPr lang="en-ID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ID" sz="3200" dirty="0" err="1" smtClean="0">
                <a:solidFill>
                  <a:schemeClr val="bg1"/>
                </a:solidFill>
                <a:latin typeface="New Year - Free Version" charset="0"/>
              </a:rPr>
              <a:t>dinamis</a:t>
            </a:r>
            <a:endParaRPr lang="en-US" sz="3200" dirty="0">
              <a:solidFill>
                <a:schemeClr val="bg1"/>
              </a:solidFill>
              <a:latin typeface="New Year - Free Versi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3202" y="501013"/>
            <a:ext cx="10867734" cy="5771772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254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96552" y="559489"/>
            <a:ext cx="10861918" cy="5703435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TextBox 33"/>
          <p:cNvSpPr txBox="1"/>
          <p:nvPr/>
        </p:nvSpPr>
        <p:spPr>
          <a:xfrm>
            <a:off x="0" y="385"/>
            <a:ext cx="7558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Peranan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ipte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k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terhadap</a:t>
            </a:r>
            <a:r>
              <a:rPr lang="en-ID" sz="72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72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masyarakat</a:t>
            </a:r>
            <a:endParaRPr lang="id-ID" sz="7200" dirty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8" b="89870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1"/>
          <a:stretch/>
        </p:blipFill>
        <p:spPr>
          <a:xfrm>
            <a:off x="10800518" y="3985921"/>
            <a:ext cx="1991666" cy="3225148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4" name="Oval 1033"/>
          <p:cNvSpPr/>
          <p:nvPr/>
        </p:nvSpPr>
        <p:spPr>
          <a:xfrm>
            <a:off x="3952401" y="69022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4056686" y="98309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4343758" y="73991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3756066" y="105427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3758176" y="137526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4334394" y="142931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4172668" y="17558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3308614" y="95198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4519934" y="111314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4756347" y="143268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3595056" y="17719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4680902" y="178018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3250960" y="135240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7190584" y="55984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5518124" y="467106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7581941" y="564818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6994249" y="596254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6996359" y="628353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7572577" y="63375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7410851" y="666416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6546797" y="586025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7758117" y="60214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7994530" y="634095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6833239" y="668019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7" name="Oval 196"/>
          <p:cNvSpPr/>
          <p:nvPr/>
        </p:nvSpPr>
        <p:spPr>
          <a:xfrm>
            <a:off x="7919085" y="668845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8" name="Oval 197"/>
          <p:cNvSpPr/>
          <p:nvPr/>
        </p:nvSpPr>
        <p:spPr>
          <a:xfrm>
            <a:off x="6429996" y="640657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9" name="Oval 198"/>
          <p:cNvSpPr/>
          <p:nvPr/>
        </p:nvSpPr>
        <p:spPr>
          <a:xfrm>
            <a:off x="8540337" y="52932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0" name="Oval 199"/>
          <p:cNvSpPr/>
          <p:nvPr/>
        </p:nvSpPr>
        <p:spPr>
          <a:xfrm>
            <a:off x="8776750" y="561282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1" name="Oval 200"/>
          <p:cNvSpPr/>
          <p:nvPr/>
        </p:nvSpPr>
        <p:spPr>
          <a:xfrm>
            <a:off x="8701305" y="596032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2" name="Oval 201"/>
          <p:cNvSpPr/>
          <p:nvPr/>
        </p:nvSpPr>
        <p:spPr>
          <a:xfrm>
            <a:off x="9130904" y="529261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3" name="Oval 202"/>
          <p:cNvSpPr/>
          <p:nvPr/>
        </p:nvSpPr>
        <p:spPr>
          <a:xfrm>
            <a:off x="8007897" y="56697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" name="Oval 203"/>
          <p:cNvSpPr/>
          <p:nvPr/>
        </p:nvSpPr>
        <p:spPr>
          <a:xfrm>
            <a:off x="8193154" y="540364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5" name="Oval 204"/>
          <p:cNvSpPr/>
          <p:nvPr/>
        </p:nvSpPr>
        <p:spPr>
          <a:xfrm>
            <a:off x="7873982" y="53667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6" name="Oval 205"/>
          <p:cNvSpPr/>
          <p:nvPr/>
        </p:nvSpPr>
        <p:spPr>
          <a:xfrm>
            <a:off x="9103595" y="568603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7" name="Oval 206"/>
          <p:cNvSpPr/>
          <p:nvPr/>
        </p:nvSpPr>
        <p:spPr>
          <a:xfrm>
            <a:off x="8452310" y="574182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8" name="Oval 207"/>
          <p:cNvSpPr/>
          <p:nvPr/>
        </p:nvSpPr>
        <p:spPr>
          <a:xfrm>
            <a:off x="8290584" y="606840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-1248229" y="868046"/>
            <a:ext cx="610719" cy="610719"/>
          </a:xfrm>
          <a:prstGeom prst="rect">
            <a:avLst/>
          </a:prstGeom>
          <a:solidFill>
            <a:srgbClr val="D1A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1" name="Rectangle 210"/>
          <p:cNvSpPr/>
          <p:nvPr/>
        </p:nvSpPr>
        <p:spPr>
          <a:xfrm>
            <a:off x="-1254798" y="1553928"/>
            <a:ext cx="610719" cy="610719"/>
          </a:xfrm>
          <a:prstGeom prst="rect">
            <a:avLst/>
          </a:prstGeom>
          <a:solidFill>
            <a:srgbClr val="BC8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2" name="Rectangle 211"/>
          <p:cNvSpPr/>
          <p:nvPr/>
        </p:nvSpPr>
        <p:spPr>
          <a:xfrm>
            <a:off x="-1248229" y="2262173"/>
            <a:ext cx="610719" cy="610719"/>
          </a:xfrm>
          <a:prstGeom prst="rect">
            <a:avLst/>
          </a:prstGeom>
          <a:solidFill>
            <a:srgbClr val="E4C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3" name="Rectangle 212"/>
          <p:cNvSpPr/>
          <p:nvPr/>
        </p:nvSpPr>
        <p:spPr>
          <a:xfrm>
            <a:off x="-1239530" y="3036164"/>
            <a:ext cx="610719" cy="610719"/>
          </a:xfrm>
          <a:prstGeom prst="rect">
            <a:avLst/>
          </a:prstGeom>
          <a:solidFill>
            <a:srgbClr val="EEE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4" name="Rectangle 213"/>
          <p:cNvSpPr/>
          <p:nvPr/>
        </p:nvSpPr>
        <p:spPr>
          <a:xfrm>
            <a:off x="-1248229" y="3734315"/>
            <a:ext cx="610719" cy="610719"/>
          </a:xfrm>
          <a:prstGeom prst="rect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4" y="704844"/>
            <a:ext cx="6662346" cy="25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0540" y="1309346"/>
            <a:ext cx="5129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chadow BT" pitchFamily="18" charset="0"/>
              </a:rPr>
              <a:t>Perkembangan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teknologi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tidak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lepas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dari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kehidupan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manusia</a:t>
            </a:r>
            <a:r>
              <a:rPr lang="en-US" sz="2400" dirty="0" smtClean="0">
                <a:latin typeface="Schadow BT" pitchFamily="18" charset="0"/>
              </a:rPr>
              <a:t>. </a:t>
            </a:r>
            <a:r>
              <a:rPr lang="en-US" sz="2400" dirty="0" err="1" smtClean="0">
                <a:latin typeface="Schadow BT" pitchFamily="18" charset="0"/>
              </a:rPr>
              <a:t>Tidak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mungkin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teknologi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berkembang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tanpa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adanya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manusia</a:t>
            </a:r>
            <a:r>
              <a:rPr lang="en-US" sz="2400" dirty="0" smtClean="0">
                <a:latin typeface="Schadow BT" pitchFamily="18" charset="0"/>
              </a:rPr>
              <a:t>.</a:t>
            </a:r>
            <a:endParaRPr lang="en-US" sz="2400" dirty="0">
              <a:latin typeface="Schadow BT" pitchFamily="18" charset="0"/>
            </a:endParaRPr>
          </a:p>
        </p:txBody>
      </p:sp>
      <p:pic>
        <p:nvPicPr>
          <p:cNvPr id="1032" name="Picture 10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6" b="95745" l="9752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19" y="4908564"/>
            <a:ext cx="1727712" cy="2159640"/>
          </a:xfrm>
          <a:prstGeom prst="rect">
            <a:avLst/>
          </a:prstGeom>
          <a:ln>
            <a:noFill/>
          </a:ln>
          <a:effectLst>
            <a:outerShdw blurRad="127000" dist="38100" dir="2700000" sx="102000" sy="102000" algn="tl" rotWithShape="0">
              <a:prstClr val="black">
                <a:alpha val="44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55319" y1="45990" x2="55319" y2="45990"/>
                        <a14:backgroundMark x1="55142" y1="46491" x2="55142" y2="46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57" y="4371221"/>
            <a:ext cx="2034841" cy="2879083"/>
          </a:xfrm>
          <a:prstGeom prst="rect">
            <a:avLst/>
          </a:prstGeom>
          <a:effectLst>
            <a:outerShdw blurRad="177800" dist="38100" sx="103000" sy="103000" algn="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61" y="1503475"/>
            <a:ext cx="3108912" cy="105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63128" y="1557448"/>
            <a:ext cx="325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 smtClean="0">
                <a:latin typeface="Schadow BT" pitchFamily="18" charset="0"/>
              </a:rPr>
              <a:t>Peran</a:t>
            </a:r>
            <a:r>
              <a:rPr lang="en-ID" sz="2400" dirty="0" smtClean="0">
                <a:latin typeface="Schadow BT" pitchFamily="18" charset="0"/>
              </a:rPr>
              <a:t> </a:t>
            </a:r>
            <a:r>
              <a:rPr lang="en-ID" sz="2400" dirty="0" err="1" smtClean="0">
                <a:latin typeface="Schadow BT" pitchFamily="18" charset="0"/>
              </a:rPr>
              <a:t>teknologi</a:t>
            </a:r>
            <a:r>
              <a:rPr lang="en-ID" sz="2400" dirty="0" smtClean="0">
                <a:latin typeface="Schadow BT" pitchFamily="18" charset="0"/>
              </a:rPr>
              <a:t> </a:t>
            </a:r>
            <a:r>
              <a:rPr lang="en-ID" sz="2400" dirty="0" err="1" smtClean="0">
                <a:latin typeface="Schadow BT" pitchFamily="18" charset="0"/>
              </a:rPr>
              <a:t>dalam</a:t>
            </a:r>
            <a:r>
              <a:rPr lang="en-ID" sz="2400" dirty="0" smtClean="0">
                <a:latin typeface="Schadow BT" pitchFamily="18" charset="0"/>
              </a:rPr>
              <a:t> </a:t>
            </a:r>
            <a:r>
              <a:rPr lang="en-ID" sz="2400" dirty="0" err="1" smtClean="0">
                <a:latin typeface="Schadow BT" pitchFamily="18" charset="0"/>
              </a:rPr>
              <a:t>kehidupan</a:t>
            </a:r>
            <a:r>
              <a:rPr lang="en-ID" sz="2400" dirty="0" smtClean="0">
                <a:latin typeface="Schadow BT" pitchFamily="18" charset="0"/>
              </a:rPr>
              <a:t> </a:t>
            </a:r>
            <a:r>
              <a:rPr lang="en-ID" sz="2400" dirty="0" err="1" smtClean="0">
                <a:latin typeface="Schadow BT" pitchFamily="18" charset="0"/>
              </a:rPr>
              <a:t>manusia</a:t>
            </a:r>
            <a:endParaRPr lang="en-US" sz="2400" dirty="0">
              <a:latin typeface="Schadow BT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0" y="3127374"/>
            <a:ext cx="10285813" cy="296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9964" y="3308275"/>
            <a:ext cx="11360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rangsangan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teknologi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memicu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beragam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tanggapan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sosial</a:t>
            </a:r>
            <a:endParaRPr lang="en-ID" sz="3600" dirty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Teknologi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adalah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studi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sistematik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mengenai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teknik-teknik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untuk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membuat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dan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melakukan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berbagai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hal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membuat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teknologi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sebagai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suatu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fenomena</a:t>
            </a:r>
            <a:r>
              <a:rPr lang="en-ID" sz="3600" dirty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sosial</a:t>
            </a:r>
            <a:endParaRPr lang="en-ID" sz="3600" dirty="0" smtClean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Teknologi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mempermudah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bidang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pendidikan</a:t>
            </a:r>
            <a:endParaRPr lang="en-ID" sz="3600" dirty="0" smtClean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Teknologi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meningkatkan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kualitas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hidup</a:t>
            </a:r>
            <a:r>
              <a:rPr lang="en-ID" sz="3600" dirty="0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 </a:t>
            </a:r>
            <a:r>
              <a:rPr lang="en-ID" sz="3600" dirty="0" err="1" smtClean="0">
                <a:solidFill>
                  <a:schemeClr val="accent2">
                    <a:lumMod val="50000"/>
                  </a:schemeClr>
                </a:solidFill>
                <a:latin typeface="New Year - Free Version" panose="02000500000000000000" pitchFamily="2" charset="0"/>
              </a:rPr>
              <a:t>manusia</a:t>
            </a:r>
            <a:endParaRPr lang="en-ID" sz="3600" dirty="0" smtClean="0">
              <a:solidFill>
                <a:schemeClr val="accent2">
                  <a:lumMod val="50000"/>
                </a:schemeClr>
              </a:solidFill>
              <a:latin typeface="New Year - Free Versi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00050" y="409572"/>
            <a:ext cx="11334750" cy="6019801"/>
          </a:xfrm>
          <a:prstGeom prst="roundRect">
            <a:avLst>
              <a:gd name="adj" fmla="val 7456"/>
            </a:avLst>
          </a:prstGeom>
          <a:solidFill>
            <a:srgbClr val="EEE2C0"/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9" name="Group 28"/>
          <p:cNvGrpSpPr/>
          <p:nvPr/>
        </p:nvGrpSpPr>
        <p:grpSpPr>
          <a:xfrm>
            <a:off x="424403" y="470561"/>
            <a:ext cx="11328685" cy="5948527"/>
            <a:chOff x="389475" y="404047"/>
            <a:chExt cx="12173953" cy="6392365"/>
          </a:xfrm>
        </p:grpSpPr>
        <p:grpSp>
          <p:nvGrpSpPr>
            <p:cNvPr id="48" name="Group 47"/>
            <p:cNvGrpSpPr/>
            <p:nvPr/>
          </p:nvGrpSpPr>
          <p:grpSpPr>
            <a:xfrm>
              <a:off x="400050" y="409573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25" name="Group 24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9475" y="3475232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50" name="Group 49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6309941" y="404047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84" name="Group 83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/>
            <p:cNvGrpSpPr/>
            <p:nvPr/>
          </p:nvGrpSpPr>
          <p:grpSpPr>
            <a:xfrm>
              <a:off x="6299366" y="3469706"/>
              <a:ext cx="6253487" cy="3321180"/>
              <a:chOff x="0" y="0"/>
              <a:chExt cx="12192000" cy="6858000"/>
            </a:xfrm>
            <a:effectLst/>
          </p:grpSpPr>
          <p:grpSp>
            <p:nvGrpSpPr>
              <p:cNvPr id="118" name="Group 117"/>
              <p:cNvGrpSpPr/>
              <p:nvPr/>
            </p:nvGrpSpPr>
            <p:grpSpPr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05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20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2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4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5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7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9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531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5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66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81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87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202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107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225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28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4300" y="0"/>
                  <a:ext cx="0" cy="6858000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7425" y="19048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7425" y="-571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7425" y="-1143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7425" y="-17145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7425" y="-22860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7425" y="-28765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7425" y="-34480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7425" y="-40386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7425" y="-461010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7425" y="-52006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7425" y="-5772152"/>
                  <a:ext cx="0" cy="12706352"/>
                </a:xfrm>
                <a:prstGeom prst="line">
                  <a:avLst/>
                </a:prstGeom>
                <a:ln w="38100">
                  <a:solidFill>
                    <a:srgbClr val="F8F5EC">
                      <a:alpha val="4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0" l="833" r="98333">
                        <a14:foregroundMark x1="13958" y1="91569" x2="70208" y2="54684"/>
                        <a14:foregroundMark x1="3333" y1="92623" x2="30208" y2="75761"/>
                        <a14:foregroundMark x1="42500" y1="64052" x2="60208" y2="47541"/>
                        <a14:foregroundMark x1="62708" y1="46019" x2="70625" y2="32670"/>
                        <a14:foregroundMark x1="75625" y1="33724" x2="92708" y2="937"/>
                        <a14:foregroundMark x1="78125" y1="14637" x2="80417" y2="10890"/>
                        <a14:foregroundMark x1="59167" y1="46721" x2="65000" y2="32904"/>
                        <a14:foregroundMark x1="65000" y1="32904" x2="72500" y2="27752"/>
                        <a14:foregroundMark x1="80000" y1="10656" x2="85625" y2="9602"/>
                        <a14:foregroundMark x1="30625" y1="76230" x2="38958" y2="65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34" b="7426"/>
          <a:stretch/>
        </p:blipFill>
        <p:spPr>
          <a:xfrm rot="5400000" flipV="1">
            <a:off x="7483257" y="2137890"/>
            <a:ext cx="3262555" cy="6294901"/>
          </a:xfrm>
          <a:prstGeom prst="rect">
            <a:avLst/>
          </a:prstGeom>
          <a:effectLst>
            <a:outerShdw blurRad="304800" dist="38100" dir="5340000" sx="102000" sy="102000" algn="r" rotWithShape="0">
              <a:prstClr val="black">
                <a:alpha val="48000"/>
              </a:prstClr>
            </a:outerShdw>
          </a:effectLst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8118" flipH="1" flipV="1">
            <a:off x="9505440" y="2876526"/>
            <a:ext cx="1850621" cy="4087635"/>
          </a:xfrm>
          <a:prstGeom prst="rect">
            <a:avLst/>
          </a:prstGeom>
          <a:effectLst>
            <a:outerShdw blurRad="101600" dist="38100" dir="10800000" algn="r" rotWithShape="0">
              <a:prstClr val="black">
                <a:alpha val="34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89" b="19212" l="32447" r="7322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4" t="13684" r="24804" b="80513"/>
          <a:stretch/>
        </p:blipFill>
        <p:spPr>
          <a:xfrm>
            <a:off x="-222371" y="0"/>
            <a:ext cx="5587479" cy="1639958"/>
          </a:xfrm>
          <a:prstGeom prst="rect">
            <a:avLst/>
          </a:prstGeom>
          <a:effectLst>
            <a:outerShdw blurRad="127000" dist="38100" dir="13500000" algn="br" rotWithShape="0">
              <a:prstClr val="black">
                <a:alpha val="28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376" y="341857"/>
            <a:ext cx="4527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 err="1" smtClean="0">
                <a:solidFill>
                  <a:srgbClr val="97623B"/>
                </a:solidFill>
                <a:latin typeface="Piglets" panose="02000500000000000000" pitchFamily="2" charset="0"/>
              </a:rPr>
              <a:t>Jenis</a:t>
            </a:r>
            <a:r>
              <a:rPr lang="en-ID" sz="3200" dirty="0" smtClean="0">
                <a:solidFill>
                  <a:srgbClr val="97623B"/>
                </a:solidFill>
                <a:latin typeface="Piglets" panose="02000500000000000000" pitchFamily="2" charset="0"/>
              </a:rPr>
              <a:t> </a:t>
            </a:r>
            <a:r>
              <a:rPr lang="en-ID" sz="3200" dirty="0" err="1" smtClean="0">
                <a:solidFill>
                  <a:srgbClr val="97623B"/>
                </a:solidFill>
                <a:latin typeface="Piglets" panose="02000500000000000000" pitchFamily="2" charset="0"/>
              </a:rPr>
              <a:t>Teknologi</a:t>
            </a:r>
            <a:r>
              <a:rPr lang="en-ID" sz="3200" dirty="0" smtClean="0">
                <a:solidFill>
                  <a:srgbClr val="97623B"/>
                </a:solidFill>
                <a:latin typeface="Piglets" panose="02000500000000000000" pitchFamily="2" charset="0"/>
              </a:rPr>
              <a:t> yang </a:t>
            </a:r>
            <a:r>
              <a:rPr lang="en-ID" sz="3200" dirty="0" err="1" smtClean="0">
                <a:solidFill>
                  <a:srgbClr val="97623B"/>
                </a:solidFill>
                <a:latin typeface="Piglets" panose="02000500000000000000" pitchFamily="2" charset="0"/>
              </a:rPr>
              <a:t>harus</a:t>
            </a:r>
            <a:endParaRPr lang="en-ID" sz="3200" dirty="0">
              <a:solidFill>
                <a:srgbClr val="97623B"/>
              </a:solidFill>
              <a:latin typeface="Piglets" panose="02000500000000000000" pitchFamily="2" charset="0"/>
            </a:endParaRPr>
          </a:p>
          <a:p>
            <a:r>
              <a:rPr lang="en-ID" sz="3200" dirty="0" err="1" smtClean="0">
                <a:solidFill>
                  <a:srgbClr val="97623B"/>
                </a:solidFill>
                <a:latin typeface="Piglets" panose="02000500000000000000" pitchFamily="2" charset="0"/>
              </a:rPr>
              <a:t>dikembangkan</a:t>
            </a:r>
            <a:endParaRPr lang="id-ID" sz="3200" dirty="0">
              <a:solidFill>
                <a:srgbClr val="97623B"/>
              </a:solidFill>
              <a:latin typeface="Piglets" panose="02000500000000000000" pitchFamily="2" charset="0"/>
            </a:endParaRPr>
          </a:p>
        </p:txBody>
      </p:sp>
      <p:pic>
        <p:nvPicPr>
          <p:cNvPr id="159" name="Picture 2" descr="https://i.pinimg.com/564x/d7/81/15/d78115ba43e3477129f02a907cc34fb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5496" y="1006383"/>
            <a:ext cx="5372100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val 159"/>
          <p:cNvSpPr/>
          <p:nvPr/>
        </p:nvSpPr>
        <p:spPr>
          <a:xfrm>
            <a:off x="873091" y="554838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1" name="Oval 160"/>
          <p:cNvSpPr/>
          <p:nvPr/>
        </p:nvSpPr>
        <p:spPr>
          <a:xfrm>
            <a:off x="977376" y="584125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2" name="Oval 161"/>
          <p:cNvSpPr/>
          <p:nvPr/>
        </p:nvSpPr>
        <p:spPr>
          <a:xfrm>
            <a:off x="1264448" y="559807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3" name="Oval 162"/>
          <p:cNvSpPr/>
          <p:nvPr/>
        </p:nvSpPr>
        <p:spPr>
          <a:xfrm>
            <a:off x="676756" y="591243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4" name="Oval 163"/>
          <p:cNvSpPr/>
          <p:nvPr/>
        </p:nvSpPr>
        <p:spPr>
          <a:xfrm>
            <a:off x="678866" y="623342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5" name="Oval 164"/>
          <p:cNvSpPr/>
          <p:nvPr/>
        </p:nvSpPr>
        <p:spPr>
          <a:xfrm>
            <a:off x="1255084" y="62874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6" name="Oval 165"/>
          <p:cNvSpPr/>
          <p:nvPr/>
        </p:nvSpPr>
        <p:spPr>
          <a:xfrm>
            <a:off x="1093358" y="661405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7" name="Oval 166"/>
          <p:cNvSpPr/>
          <p:nvPr/>
        </p:nvSpPr>
        <p:spPr>
          <a:xfrm>
            <a:off x="229304" y="58101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8" name="Oval 167"/>
          <p:cNvSpPr/>
          <p:nvPr/>
        </p:nvSpPr>
        <p:spPr>
          <a:xfrm>
            <a:off x="1440624" y="597130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9" name="Oval 168"/>
          <p:cNvSpPr/>
          <p:nvPr/>
        </p:nvSpPr>
        <p:spPr>
          <a:xfrm>
            <a:off x="1677037" y="629084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0" name="Oval 169"/>
          <p:cNvSpPr/>
          <p:nvPr/>
        </p:nvSpPr>
        <p:spPr>
          <a:xfrm>
            <a:off x="515746" y="663008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1" name="Oval 170"/>
          <p:cNvSpPr/>
          <p:nvPr/>
        </p:nvSpPr>
        <p:spPr>
          <a:xfrm>
            <a:off x="1601592" y="663834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2" name="Oval 171"/>
          <p:cNvSpPr/>
          <p:nvPr/>
        </p:nvSpPr>
        <p:spPr>
          <a:xfrm>
            <a:off x="171650" y="621056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3" name="Oval 172"/>
          <p:cNvSpPr/>
          <p:nvPr/>
        </p:nvSpPr>
        <p:spPr>
          <a:xfrm>
            <a:off x="9959920" y="154986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10064205" y="184272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10351277" y="159955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9763585" y="19139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9765695" y="223489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10341913" y="228895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10267235" y="341947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9316133" y="181161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10527453" y="197278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10763866" y="229232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9689623" y="343549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10775469" y="344376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9199332" y="235794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11309673" y="124465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/>
          <p:cNvSpPr/>
          <p:nvPr/>
        </p:nvSpPr>
        <p:spPr>
          <a:xfrm>
            <a:off x="11546086" y="156419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/>
          <p:cNvSpPr/>
          <p:nvPr/>
        </p:nvSpPr>
        <p:spPr>
          <a:xfrm>
            <a:off x="11470641" y="191169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/>
          <p:cNvSpPr/>
          <p:nvPr/>
        </p:nvSpPr>
        <p:spPr>
          <a:xfrm>
            <a:off x="11918293" y="18120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/>
          <p:cNvSpPr/>
          <p:nvPr/>
        </p:nvSpPr>
        <p:spPr>
          <a:xfrm>
            <a:off x="10777233" y="162113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Oval 190"/>
          <p:cNvSpPr/>
          <p:nvPr/>
        </p:nvSpPr>
        <p:spPr>
          <a:xfrm>
            <a:off x="10962490" y="135500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Oval 191"/>
          <p:cNvSpPr/>
          <p:nvPr/>
        </p:nvSpPr>
        <p:spPr>
          <a:xfrm>
            <a:off x="10643318" y="13181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3" name="Oval 192"/>
          <p:cNvSpPr/>
          <p:nvPr/>
        </p:nvSpPr>
        <p:spPr>
          <a:xfrm>
            <a:off x="11890984" y="57462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4" name="Oval 193"/>
          <p:cNvSpPr/>
          <p:nvPr/>
        </p:nvSpPr>
        <p:spPr>
          <a:xfrm>
            <a:off x="11221646" y="169319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11059920" y="201977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2" y="1652709"/>
            <a:ext cx="2249111" cy="78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01223" y="1736343"/>
            <a:ext cx="18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 smtClean="0">
                <a:solidFill>
                  <a:srgbClr val="754C2D"/>
                </a:solidFill>
                <a:latin typeface="New Year - Free Version" panose="02000500000000000000" pitchFamily="2" charset="0"/>
              </a:rPr>
              <a:t>Teknologi</a:t>
            </a:r>
            <a:r>
              <a:rPr lang="en-ID" sz="3200" dirty="0" smtClean="0">
                <a:solidFill>
                  <a:srgbClr val="754C2D"/>
                </a:solidFill>
                <a:latin typeface="New Year - Free Version" panose="02000500000000000000" pitchFamily="2" charset="0"/>
              </a:rPr>
              <a:t> </a:t>
            </a:r>
            <a:r>
              <a:rPr lang="en-ID" sz="3200" dirty="0" err="1" smtClean="0">
                <a:solidFill>
                  <a:srgbClr val="754C2D"/>
                </a:solidFill>
                <a:latin typeface="New Year - Free Version" panose="02000500000000000000" pitchFamily="2" charset="0"/>
              </a:rPr>
              <a:t>maju</a:t>
            </a:r>
            <a:endParaRPr lang="id-ID" sz="3200" dirty="0">
              <a:solidFill>
                <a:srgbClr val="754C2D"/>
              </a:solidFill>
              <a:latin typeface="New Year - Free Version" panose="020005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63" y="2670098"/>
            <a:ext cx="2267956" cy="78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385" y="2755587"/>
            <a:ext cx="2191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ew Year - Free Version" charset="0"/>
              </a:rPr>
              <a:t>Teknologi</a:t>
            </a:r>
            <a:r>
              <a:rPr lang="en-US" sz="3200" dirty="0" smtClean="0">
                <a:solidFill>
                  <a:schemeClr val="bg1"/>
                </a:solidFill>
                <a:latin typeface="New Year - Free Version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ew Year - Free Version" charset="0"/>
              </a:rPr>
              <a:t>adaptif</a:t>
            </a:r>
            <a:endParaRPr lang="en-US" sz="3200" dirty="0">
              <a:solidFill>
                <a:schemeClr val="bg1"/>
              </a:solidFill>
              <a:latin typeface="New Year - Free Version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85" y="3654063"/>
            <a:ext cx="2322635" cy="7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83701" y="3749552"/>
            <a:ext cx="2023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 err="1" smtClean="0">
                <a:latin typeface="New Year - Free Version" charset="0"/>
              </a:rPr>
              <a:t>Teknologi</a:t>
            </a:r>
            <a:r>
              <a:rPr lang="en-ID" sz="3200" dirty="0" smtClean="0">
                <a:latin typeface="New Year - Free Version" charset="0"/>
              </a:rPr>
              <a:t> </a:t>
            </a:r>
            <a:r>
              <a:rPr lang="en-ID" sz="3200" dirty="0" err="1" smtClean="0">
                <a:latin typeface="New Year - Free Version" charset="0"/>
              </a:rPr>
              <a:t>protektif</a:t>
            </a:r>
            <a:endParaRPr lang="en-US" sz="3200" dirty="0">
              <a:latin typeface="New Year - Free Version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12" y="398959"/>
            <a:ext cx="67634" cy="607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5443702" y="1429672"/>
            <a:ext cx="5786004" cy="1380287"/>
          </a:xfrm>
          <a:prstGeom prst="roundRect">
            <a:avLst/>
          </a:prstGeom>
          <a:solidFill>
            <a:srgbClr val="C491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chadow BT" pitchFamily="18" charset="0"/>
              </a:rPr>
              <a:t>Perkembangan</a:t>
            </a:r>
            <a:r>
              <a:rPr lang="en-US" sz="2400" dirty="0" smtClean="0">
                <a:latin typeface="Schadow BT" pitchFamily="18" charset="0"/>
              </a:rPr>
              <a:t> </a:t>
            </a:r>
            <a:r>
              <a:rPr lang="en-US" sz="2400" dirty="0">
                <a:latin typeface="Schadow BT" pitchFamily="18" charset="0"/>
              </a:rPr>
              <a:t>IPTEK yang </a:t>
            </a:r>
            <a:r>
              <a:rPr lang="en-US" sz="2400" dirty="0" err="1">
                <a:latin typeface="Schadow BT" pitchFamily="18" charset="0"/>
              </a:rPr>
              <a:t>sangat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cepat</a:t>
            </a:r>
            <a:r>
              <a:rPr lang="en-US" sz="2400" dirty="0">
                <a:latin typeface="Schadow BT" pitchFamily="18" charset="0"/>
              </a:rPr>
              <a:t>, </a:t>
            </a:r>
            <a:r>
              <a:rPr lang="en-US" sz="2400" dirty="0" err="1">
                <a:latin typeface="Schadow BT" pitchFamily="18" charset="0"/>
              </a:rPr>
              <a:t>juga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dihadapkan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pada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banyak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masalah</a:t>
            </a:r>
            <a:r>
              <a:rPr lang="en-US" sz="2400" dirty="0">
                <a:latin typeface="Schadow BT" pitchFamily="18" charset="0"/>
              </a:rPr>
              <a:t>. </a:t>
            </a:r>
            <a:r>
              <a:rPr lang="en-US" sz="2400" dirty="0" err="1">
                <a:latin typeface="Schadow BT" pitchFamily="18" charset="0"/>
              </a:rPr>
              <a:t>Masalah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>
                <a:latin typeface="Schadow BT" pitchFamily="18" charset="0"/>
              </a:rPr>
              <a:t>tersebut</a:t>
            </a:r>
            <a:r>
              <a:rPr lang="en-US" sz="2400" dirty="0">
                <a:latin typeface="Schadow BT" pitchFamily="18" charset="0"/>
              </a:rPr>
              <a:t> </a:t>
            </a:r>
            <a:r>
              <a:rPr lang="en-US" sz="2400" dirty="0" err="1" smtClean="0">
                <a:latin typeface="Schadow BT" pitchFamily="18" charset="0"/>
              </a:rPr>
              <a:t>antara</a:t>
            </a:r>
            <a:r>
              <a:rPr lang="en-US" sz="2400" dirty="0" smtClean="0">
                <a:latin typeface="Schadow BT" pitchFamily="18" charset="0"/>
              </a:rPr>
              <a:t> lain: </a:t>
            </a:r>
            <a:endParaRPr lang="en-US" sz="2400" dirty="0">
              <a:latin typeface="Schadow BT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3"/>
          <a:stretch/>
        </p:blipFill>
        <p:spPr bwMode="auto">
          <a:xfrm>
            <a:off x="4100167" y="2742651"/>
            <a:ext cx="7790817" cy="292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860754" y="3399876"/>
            <a:ext cx="73053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dirty="0" err="1" smtClean="0">
                <a:latin typeface="Schadow BT" pitchFamily="18" charset="0"/>
              </a:rPr>
              <a:t>Kebijakan</a:t>
            </a:r>
            <a:r>
              <a:rPr lang="en-ID" sz="2800" dirty="0" smtClean="0">
                <a:latin typeface="Schadow BT" pitchFamily="18" charset="0"/>
              </a:rPr>
              <a:t> </a:t>
            </a:r>
            <a:r>
              <a:rPr lang="en-ID" sz="2800" dirty="0" err="1" smtClean="0">
                <a:latin typeface="Schadow BT" pitchFamily="18" charset="0"/>
              </a:rPr>
              <a:t>mengenai</a:t>
            </a:r>
            <a:r>
              <a:rPr lang="en-ID" sz="2800" dirty="0" smtClean="0">
                <a:latin typeface="Schadow BT" pitchFamily="18" charset="0"/>
              </a:rPr>
              <a:t> </a:t>
            </a:r>
            <a:r>
              <a:rPr lang="en-ID" sz="2800" dirty="0" err="1" smtClean="0">
                <a:latin typeface="Schadow BT" pitchFamily="18" charset="0"/>
              </a:rPr>
              <a:t>perkembangan</a:t>
            </a:r>
            <a:r>
              <a:rPr lang="en-ID" sz="2800" dirty="0" smtClean="0">
                <a:latin typeface="Schadow BT" pitchFamily="18" charset="0"/>
              </a:rPr>
              <a:t> IPTEK</a:t>
            </a:r>
          </a:p>
          <a:p>
            <a:r>
              <a:rPr lang="en-ID" sz="2800" dirty="0" err="1" smtClean="0">
                <a:latin typeface="Schadow BT" pitchFamily="18" charset="0"/>
              </a:rPr>
              <a:t>Strategi</a:t>
            </a:r>
            <a:r>
              <a:rPr lang="en-ID" sz="2800" dirty="0">
                <a:latin typeface="Schadow BT" pitchFamily="18" charset="0"/>
              </a:rPr>
              <a:t> </a:t>
            </a:r>
            <a:r>
              <a:rPr lang="en-ID" sz="2800" dirty="0" smtClean="0">
                <a:latin typeface="Schadow BT" pitchFamily="18" charset="0"/>
              </a:rPr>
              <a:t>IPTEK</a:t>
            </a:r>
          </a:p>
          <a:p>
            <a:r>
              <a:rPr lang="en-ID" sz="2800" dirty="0" err="1" smtClean="0">
                <a:latin typeface="Schadow BT" pitchFamily="18" charset="0"/>
              </a:rPr>
              <a:t>Sektor</a:t>
            </a:r>
            <a:r>
              <a:rPr lang="en-ID" sz="2800" dirty="0" smtClean="0">
                <a:latin typeface="Schadow BT" pitchFamily="18" charset="0"/>
              </a:rPr>
              <a:t> </a:t>
            </a:r>
            <a:r>
              <a:rPr lang="en-ID" sz="2800" dirty="0" err="1" smtClean="0">
                <a:latin typeface="Schadow BT" pitchFamily="18" charset="0"/>
              </a:rPr>
              <a:t>Produksi</a:t>
            </a:r>
            <a:endParaRPr lang="en-ID" sz="2800" dirty="0" smtClean="0">
              <a:latin typeface="Schadow BT" pitchFamily="18" charset="0"/>
            </a:endParaRPr>
          </a:p>
          <a:p>
            <a:r>
              <a:rPr lang="en-ID" sz="2800" dirty="0" err="1" smtClean="0">
                <a:latin typeface="Schadow BT" pitchFamily="18" charset="0"/>
              </a:rPr>
              <a:t>Ragam</a:t>
            </a:r>
            <a:r>
              <a:rPr lang="en-ID" sz="2800" dirty="0" smtClean="0">
                <a:latin typeface="Schadow BT" pitchFamily="18" charset="0"/>
              </a:rPr>
              <a:t> </a:t>
            </a:r>
            <a:r>
              <a:rPr lang="en-ID" sz="2800" dirty="0" err="1" smtClean="0">
                <a:latin typeface="Schadow BT" pitchFamily="18" charset="0"/>
              </a:rPr>
              <a:t>kegiatan</a:t>
            </a:r>
            <a:r>
              <a:rPr lang="en-ID" sz="2800" dirty="0" smtClean="0">
                <a:latin typeface="Schadow BT" pitchFamily="18" charset="0"/>
              </a:rPr>
              <a:t> </a:t>
            </a:r>
            <a:r>
              <a:rPr lang="en-ID" sz="2800" dirty="0" err="1" smtClean="0">
                <a:latin typeface="Schadow BT" pitchFamily="18" charset="0"/>
              </a:rPr>
              <a:t>penelitian</a:t>
            </a:r>
            <a:r>
              <a:rPr lang="en-ID" sz="2800" dirty="0" smtClean="0">
                <a:latin typeface="Schadow BT" pitchFamily="18" charset="0"/>
              </a:rPr>
              <a:t> </a:t>
            </a:r>
            <a:r>
              <a:rPr lang="en-ID" sz="2800" dirty="0" err="1" smtClean="0">
                <a:latin typeface="Schadow BT" pitchFamily="18" charset="0"/>
              </a:rPr>
              <a:t>dan</a:t>
            </a:r>
            <a:r>
              <a:rPr lang="en-ID" sz="2800" dirty="0" smtClean="0">
                <a:latin typeface="Schadow BT" pitchFamily="18" charset="0"/>
              </a:rPr>
              <a:t> </a:t>
            </a:r>
            <a:r>
              <a:rPr lang="en-ID" sz="2800" dirty="0" err="1" smtClean="0">
                <a:latin typeface="Schadow BT" pitchFamily="18" charset="0"/>
              </a:rPr>
              <a:t>pengembangan</a:t>
            </a:r>
            <a:endParaRPr lang="en-US" sz="2800" dirty="0">
              <a:latin typeface="Schadow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7830" y="444816"/>
            <a:ext cx="10896600" cy="6019801"/>
            <a:chOff x="400050" y="409572"/>
            <a:chExt cx="11353038" cy="6019801"/>
          </a:xfrm>
        </p:grpSpPr>
        <p:sp>
          <p:nvSpPr>
            <p:cNvPr id="26" name="Rounded Rectangle 25"/>
            <p:cNvSpPr/>
            <p:nvPr/>
          </p:nvSpPr>
          <p:spPr>
            <a:xfrm>
              <a:off x="400050" y="409572"/>
              <a:ext cx="11334750" cy="6019801"/>
            </a:xfrm>
            <a:prstGeom prst="roundRect">
              <a:avLst>
                <a:gd name="adj" fmla="val 7456"/>
              </a:avLst>
            </a:prstGeom>
            <a:solidFill>
              <a:srgbClr val="EEE2C0"/>
            </a:solidFill>
            <a:ln w="38100">
              <a:solidFill>
                <a:srgbClr val="F8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24403" y="470561"/>
              <a:ext cx="11328685" cy="5948527"/>
              <a:chOff x="389475" y="404048"/>
              <a:chExt cx="12173952" cy="639236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00050" y="409574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389475" y="3475233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6309940" y="404048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7" name="Group 116"/>
              <p:cNvGrpSpPr/>
              <p:nvPr/>
            </p:nvGrpSpPr>
            <p:grpSpPr>
              <a:xfrm>
                <a:off x="6299365" y="3469706"/>
                <a:ext cx="6253487" cy="3321180"/>
                <a:chOff x="0" y="0"/>
                <a:chExt cx="12192000" cy="6858000"/>
              </a:xfrm>
              <a:effectLst/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590550" y="0"/>
                  <a:ext cx="10953750" cy="6858000"/>
                  <a:chOff x="590550" y="0"/>
                  <a:chExt cx="10953750" cy="6858000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5905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11620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752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2324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2895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3467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4057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4629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51816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57531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6343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6915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74866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80581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86487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92202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98107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1038225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109728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11544300" y="0"/>
                    <a:ext cx="0" cy="6858000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0" y="561974"/>
                  <a:ext cx="12192000" cy="5791200"/>
                  <a:chOff x="-285751" y="581024"/>
                  <a:chExt cx="12706352" cy="5791200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 rot="16200000">
                    <a:off x="6067425" y="19048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>
                    <a:off x="6067425" y="-571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6200000">
                    <a:off x="6067425" y="-1143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>
                    <a:off x="6067425" y="-17145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>
                    <a:off x="6067425" y="-22860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16200000">
                    <a:off x="6067425" y="-28765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>
                    <a:off x="6067425" y="-34480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>
                    <a:off x="6067425" y="-40386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16200000">
                    <a:off x="6067425" y="-461010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>
                    <a:off x="6067425" y="-52006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>
                    <a:off x="6067425" y="-5772152"/>
                    <a:ext cx="0" cy="12706352"/>
                  </a:xfrm>
                  <a:prstGeom prst="line">
                    <a:avLst/>
                  </a:prstGeom>
                  <a:ln w="38100">
                    <a:solidFill>
                      <a:srgbClr val="F8F5EC">
                        <a:alpha val="49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54" name="Oval 153"/>
          <p:cNvSpPr/>
          <p:nvPr/>
        </p:nvSpPr>
        <p:spPr>
          <a:xfrm>
            <a:off x="10647482" y="4066271"/>
            <a:ext cx="928340" cy="928340"/>
          </a:xfrm>
          <a:prstGeom prst="ellipse">
            <a:avLst/>
          </a:prstGeom>
          <a:solidFill>
            <a:srgbClr val="D1A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5" name="Oval 154"/>
          <p:cNvSpPr/>
          <p:nvPr/>
        </p:nvSpPr>
        <p:spPr>
          <a:xfrm>
            <a:off x="10564154" y="4109057"/>
            <a:ext cx="928340" cy="928340"/>
          </a:xfrm>
          <a:prstGeom prst="ellipse">
            <a:avLst/>
          </a:prstGeom>
          <a:noFill/>
          <a:ln w="25400">
            <a:solidFill>
              <a:srgbClr val="976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6" name="Oval 155"/>
          <p:cNvSpPr/>
          <p:nvPr/>
        </p:nvSpPr>
        <p:spPr>
          <a:xfrm>
            <a:off x="10691174" y="5227972"/>
            <a:ext cx="928340" cy="928340"/>
          </a:xfrm>
          <a:prstGeom prst="ellipse">
            <a:avLst/>
          </a:prstGeom>
          <a:solidFill>
            <a:srgbClr val="976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7" name="Oval 156"/>
          <p:cNvSpPr/>
          <p:nvPr/>
        </p:nvSpPr>
        <p:spPr>
          <a:xfrm>
            <a:off x="10611908" y="5242306"/>
            <a:ext cx="928340" cy="928340"/>
          </a:xfrm>
          <a:prstGeom prst="ellipse">
            <a:avLst/>
          </a:prstGeom>
          <a:noFill/>
          <a:ln w="25400">
            <a:solidFill>
              <a:srgbClr val="754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4" name="Pentagon 1023"/>
          <p:cNvSpPr/>
          <p:nvPr/>
        </p:nvSpPr>
        <p:spPr>
          <a:xfrm flipH="1">
            <a:off x="2139178" y="709180"/>
            <a:ext cx="8177232" cy="905590"/>
          </a:xfrm>
          <a:prstGeom prst="homePlate">
            <a:avLst>
              <a:gd name="adj" fmla="val 102694"/>
            </a:avLst>
          </a:prstGeom>
          <a:solidFill>
            <a:srgbClr val="D1A889"/>
          </a:solidFill>
          <a:ln w="28575">
            <a:solidFill>
              <a:srgbClr val="F1EBD7"/>
            </a:solidFill>
          </a:ln>
          <a:effectLst>
            <a:outerShdw blurRad="177800" dist="38100" dir="5400000" sx="103000" sy="103000" algn="t" rotWithShape="0">
              <a:schemeClr val="bg2">
                <a:lumMod val="2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9" b="100000" l="489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25180" r="2934" b="5023"/>
          <a:stretch/>
        </p:blipFill>
        <p:spPr>
          <a:xfrm flipV="1">
            <a:off x="9341209" y="-82361"/>
            <a:ext cx="2907578" cy="2778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3871" y="832405"/>
            <a:ext cx="6333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err="1" smtClean="0">
                <a:solidFill>
                  <a:srgbClr val="754C2D"/>
                </a:solidFill>
                <a:latin typeface="Piglets" panose="02000500000000000000" pitchFamily="2" charset="0"/>
              </a:rPr>
              <a:t>Hambatan</a:t>
            </a:r>
            <a:r>
              <a:rPr lang="en-ID" sz="4000" dirty="0" smtClean="0">
                <a:solidFill>
                  <a:srgbClr val="754C2D"/>
                </a:solidFill>
                <a:latin typeface="Piglets" panose="02000500000000000000" pitchFamily="2" charset="0"/>
              </a:rPr>
              <a:t> </a:t>
            </a:r>
            <a:r>
              <a:rPr lang="en-ID" sz="4000" dirty="0" err="1" smtClean="0">
                <a:solidFill>
                  <a:srgbClr val="754C2D"/>
                </a:solidFill>
                <a:latin typeface="Piglets" panose="02000500000000000000" pitchFamily="2" charset="0"/>
              </a:rPr>
              <a:t>Perkembangan</a:t>
            </a:r>
            <a:r>
              <a:rPr lang="en-ID" sz="4000" dirty="0" smtClean="0">
                <a:solidFill>
                  <a:srgbClr val="754C2D"/>
                </a:solidFill>
                <a:latin typeface="Piglets" panose="02000500000000000000" pitchFamily="2" charset="0"/>
              </a:rPr>
              <a:t> IPTEK</a:t>
            </a:r>
            <a:endParaRPr lang="id-ID" sz="4000" dirty="0">
              <a:solidFill>
                <a:srgbClr val="754C2D"/>
              </a:solidFill>
              <a:latin typeface="Piglets" panose="02000500000000000000" pitchFamily="2" charset="0"/>
            </a:endParaRPr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23" b="51412" l="1053" r="36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" t="20953" r="63306" b="48571"/>
          <a:stretch/>
        </p:blipFill>
        <p:spPr>
          <a:xfrm>
            <a:off x="10261641" y="2585961"/>
            <a:ext cx="1318600" cy="1380456"/>
          </a:xfrm>
          <a:prstGeom prst="rect">
            <a:avLst/>
          </a:prstGeom>
        </p:spPr>
      </p:pic>
      <p:sp>
        <p:nvSpPr>
          <p:cNvPr id="173" name="Oval 172"/>
          <p:cNvSpPr/>
          <p:nvPr/>
        </p:nvSpPr>
        <p:spPr>
          <a:xfrm>
            <a:off x="802044" y="558025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/>
          <p:cNvSpPr/>
          <p:nvPr/>
        </p:nvSpPr>
        <p:spPr>
          <a:xfrm>
            <a:off x="906329" y="587312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/>
          <p:cNvSpPr/>
          <p:nvPr/>
        </p:nvSpPr>
        <p:spPr>
          <a:xfrm>
            <a:off x="1193401" y="562994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/>
          <p:cNvSpPr/>
          <p:nvPr/>
        </p:nvSpPr>
        <p:spPr>
          <a:xfrm>
            <a:off x="605709" y="59443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/>
          <p:cNvSpPr/>
          <p:nvPr/>
        </p:nvSpPr>
        <p:spPr>
          <a:xfrm>
            <a:off x="607819" y="6265291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/>
          <p:cNvSpPr/>
          <p:nvPr/>
        </p:nvSpPr>
        <p:spPr>
          <a:xfrm>
            <a:off x="1184037" y="631934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/>
          <p:cNvSpPr/>
          <p:nvPr/>
        </p:nvSpPr>
        <p:spPr>
          <a:xfrm>
            <a:off x="1022311" y="664592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/>
          <p:cNvSpPr/>
          <p:nvPr/>
        </p:nvSpPr>
        <p:spPr>
          <a:xfrm>
            <a:off x="158257" y="584201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/>
          <p:cNvSpPr/>
          <p:nvPr/>
        </p:nvSpPr>
        <p:spPr>
          <a:xfrm>
            <a:off x="1369577" y="600317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1605990" y="632271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444699" y="666195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1530545" y="66702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/>
          <p:cNvSpPr/>
          <p:nvPr/>
        </p:nvSpPr>
        <p:spPr>
          <a:xfrm>
            <a:off x="100603" y="624243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281470" y="1724642"/>
            <a:ext cx="88625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Kesadaran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informasi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masyarakat</a:t>
            </a:r>
            <a:r>
              <a:rPr lang="en-US" sz="2800" dirty="0">
                <a:latin typeface="Schadow BT" pitchFamily="18" charset="0"/>
              </a:rPr>
              <a:t> yang </a:t>
            </a:r>
            <a:r>
              <a:rPr lang="en-US" sz="2800" dirty="0" err="1">
                <a:latin typeface="Schadow BT" pitchFamily="18" charset="0"/>
              </a:rPr>
              <a:t>masih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belum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maksimal</a:t>
            </a:r>
            <a:endParaRPr lang="en-US" sz="2800" dirty="0">
              <a:latin typeface="Schadow BT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Sikap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terhadap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teknologi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belum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 smtClean="0">
                <a:latin typeface="Schadow BT" pitchFamily="18" charset="0"/>
              </a:rPr>
              <a:t>menunjang</a:t>
            </a:r>
            <a:endParaRPr lang="en-US" sz="2800" dirty="0" smtClean="0">
              <a:latin typeface="Schadow BT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Penggunaan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teknologi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informasi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belum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merata</a:t>
            </a:r>
            <a:r>
              <a:rPr lang="en-US" sz="2800" dirty="0">
                <a:latin typeface="Schadow BT" pitchFamily="18" charset="0"/>
              </a:rPr>
              <a:t>, </a:t>
            </a:r>
            <a:r>
              <a:rPr lang="en-US" sz="2800" dirty="0" err="1" smtClean="0">
                <a:latin typeface="Schadow BT" pitchFamily="18" charset="0"/>
              </a:rPr>
              <a:t>apalagi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 smtClean="0">
                <a:latin typeface="Schadow BT" pitchFamily="18" charset="0"/>
              </a:rPr>
              <a:t>mengakar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dalam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kehidupan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masyarakat</a:t>
            </a:r>
            <a:endParaRPr lang="en-US" sz="2800" dirty="0">
              <a:latin typeface="Schadow BT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Kapasitas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inovasi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nasional</a:t>
            </a:r>
            <a:r>
              <a:rPr lang="en-US" sz="2800" dirty="0">
                <a:latin typeface="Schadow BT" pitchFamily="18" charset="0"/>
              </a:rPr>
              <a:t> yang </a:t>
            </a:r>
            <a:r>
              <a:rPr lang="en-US" sz="2800" dirty="0" err="1">
                <a:latin typeface="Schadow BT" pitchFamily="18" charset="0"/>
              </a:rPr>
              <a:t>masih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rendah</a:t>
            </a:r>
            <a:endParaRPr lang="en-US" sz="2800" dirty="0">
              <a:latin typeface="Schadow BT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Kolaborasi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antara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universitas</a:t>
            </a:r>
            <a:r>
              <a:rPr lang="en-US" sz="2800" dirty="0">
                <a:latin typeface="Schadow BT" pitchFamily="18" charset="0"/>
              </a:rPr>
              <a:t>, </a:t>
            </a:r>
            <a:r>
              <a:rPr lang="en-US" sz="2800" dirty="0" err="1">
                <a:latin typeface="Schadow BT" pitchFamily="18" charset="0"/>
              </a:rPr>
              <a:t>litbang</a:t>
            </a:r>
            <a:r>
              <a:rPr lang="en-US" sz="2800" dirty="0">
                <a:latin typeface="Schadow BT" pitchFamily="18" charset="0"/>
              </a:rPr>
              <a:t>, </a:t>
            </a:r>
            <a:r>
              <a:rPr lang="en-US" sz="2800" dirty="0" err="1">
                <a:latin typeface="Schadow BT" pitchFamily="18" charset="0"/>
              </a:rPr>
              <a:t>dan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industri</a:t>
            </a:r>
            <a:r>
              <a:rPr lang="en-US" sz="2800" dirty="0">
                <a:latin typeface="Schadow BT" pitchFamily="18" charset="0"/>
              </a:rPr>
              <a:t> yang </a:t>
            </a:r>
            <a:r>
              <a:rPr lang="en-US" sz="2800" dirty="0" err="1">
                <a:latin typeface="Schadow BT" pitchFamily="18" charset="0"/>
              </a:rPr>
              <a:t>masih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perlu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dibangun</a:t>
            </a:r>
            <a:endParaRPr lang="en-US" sz="2800" dirty="0">
              <a:latin typeface="Schadow BT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Schadow BT" pitchFamily="18" charset="0"/>
              </a:rPr>
              <a:t>Penggunaan</a:t>
            </a:r>
            <a:r>
              <a:rPr lang="en-US" sz="2800" dirty="0" smtClean="0">
                <a:latin typeface="Schadow BT" pitchFamily="18" charset="0"/>
              </a:rPr>
              <a:t> </a:t>
            </a:r>
            <a:r>
              <a:rPr lang="en-US" sz="2800" dirty="0">
                <a:latin typeface="Schadow BT" pitchFamily="18" charset="0"/>
              </a:rPr>
              <a:t>paten </a:t>
            </a:r>
            <a:r>
              <a:rPr lang="en-US" sz="2800" dirty="0" err="1">
                <a:latin typeface="Schadow BT" pitchFamily="18" charset="0"/>
              </a:rPr>
              <a:t>sebagai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alat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perlindungan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hak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cipta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penemu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dan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sekaligus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alat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untuk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diseminasi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teknologi</a:t>
            </a:r>
            <a:r>
              <a:rPr lang="en-US" sz="2800" dirty="0">
                <a:latin typeface="Schadow BT" pitchFamily="18" charset="0"/>
              </a:rPr>
              <a:t> yang </a:t>
            </a:r>
            <a:r>
              <a:rPr lang="en-US" sz="2800" dirty="0" err="1">
                <a:latin typeface="Schadow BT" pitchFamily="18" charset="0"/>
              </a:rPr>
              <a:t>perlu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dibangun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lebih</a:t>
            </a:r>
            <a:r>
              <a:rPr lang="en-US" sz="2800" dirty="0">
                <a:latin typeface="Schadow BT" pitchFamily="18" charset="0"/>
              </a:rPr>
              <a:t> </a:t>
            </a:r>
            <a:r>
              <a:rPr lang="en-US" sz="2800" dirty="0" err="1">
                <a:latin typeface="Schadow BT" pitchFamily="18" charset="0"/>
              </a:rPr>
              <a:t>baik</a:t>
            </a:r>
            <a:endParaRPr lang="en-US" sz="2800" dirty="0">
              <a:latin typeface="Schadow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428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Piglets</vt:lpstr>
      <vt:lpstr>Schadow BT</vt:lpstr>
      <vt:lpstr>New Year - Free Version</vt:lpstr>
      <vt:lpstr>Amatic SC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Tiara</dc:creator>
  <cp:lastModifiedBy>FRISKA</cp:lastModifiedBy>
  <cp:revision>78</cp:revision>
  <dcterms:created xsi:type="dcterms:W3CDTF">2020-12-31T07:58:01Z</dcterms:created>
  <dcterms:modified xsi:type="dcterms:W3CDTF">2021-04-30T06:11:16Z</dcterms:modified>
</cp:coreProperties>
</file>