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58" r:id="rId2"/>
    <p:sldId id="257" r:id="rId3"/>
    <p:sldId id="259" r:id="rId4"/>
    <p:sldId id="260" r:id="rId5"/>
    <p:sldId id="261" r:id="rId6"/>
    <p:sldId id="262" r:id="rId7"/>
    <p:sldId id="272" r:id="rId8"/>
    <p:sldId id="265" r:id="rId9"/>
    <p:sldId id="266" r:id="rId10"/>
    <p:sldId id="264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0" d="100"/>
          <a:sy n="60" d="100"/>
        </p:scale>
        <p:origin x="-2064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9F29FF-0CDB-B848-9F5D-4F3E95E65867}" type="datetimeFigureOut">
              <a:rPr lang="en-US" smtClean="0"/>
              <a:t>10/3/19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B9BB7-A0EC-C84D-88DF-A1E3A4AB8B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5703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93E5EFBF-C7F0-3343-81F9-63EB80DDF632}" type="slidenum">
              <a:rPr lang="en-US" sz="1200">
                <a:latin typeface="Times New Roman" charset="0"/>
              </a:rPr>
              <a:pPr/>
              <a:t>1</a:t>
            </a:fld>
            <a:endParaRPr lang="en-US" sz="1200">
              <a:latin typeface="Times New Roman" charset="0"/>
            </a:endParaRPr>
          </a:p>
        </p:txBody>
      </p:sp>
      <p:sp>
        <p:nvSpPr>
          <p:cNvPr id="2150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9AFEA604-5002-2649-854A-808A516308A5}" type="slidenum">
              <a:rPr lang="en-US" sz="1200">
                <a:latin typeface="Times New Roman" charset="0"/>
              </a:rPr>
              <a:pPr/>
              <a:t>7</a:t>
            </a:fld>
            <a:endParaRPr lang="en-US" sz="1200">
              <a:latin typeface="Times New Roman" charset="0"/>
            </a:endParaRPr>
          </a:p>
        </p:txBody>
      </p:sp>
      <p:sp>
        <p:nvSpPr>
          <p:cNvPr id="2765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16A7DA47-9706-1045-810A-2BE2F9E51DDD}" type="slidenum">
              <a:rPr lang="en-US" sz="1200">
                <a:latin typeface="Times New Roman" charset="0"/>
              </a:rPr>
              <a:pPr/>
              <a:t>8</a:t>
            </a:fld>
            <a:endParaRPr lang="en-US" sz="1200">
              <a:latin typeface="Times New Roman" charset="0"/>
            </a:endParaRPr>
          </a:p>
        </p:txBody>
      </p:sp>
      <p:sp>
        <p:nvSpPr>
          <p:cNvPr id="2867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FBE251C5-1C06-0F46-BBE6-AAF61B7EF5BA}" type="slidenum">
              <a:rPr lang="en-US" sz="1200">
                <a:latin typeface="Times New Roman" charset="0"/>
              </a:rPr>
              <a:pPr/>
              <a:t>9</a:t>
            </a:fld>
            <a:endParaRPr lang="en-US" sz="1200">
              <a:latin typeface="Times New Roman" charset="0"/>
            </a:endParaRPr>
          </a:p>
        </p:txBody>
      </p:sp>
      <p:sp>
        <p:nvSpPr>
          <p:cNvPr id="29699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F27D7F8C-E5E0-8D4A-BB37-22EE121076F7}" type="slidenum">
              <a:rPr lang="en-US" sz="1200">
                <a:latin typeface="Times New Roman" charset="0"/>
              </a:rPr>
              <a:pPr/>
              <a:t>11</a:t>
            </a:fld>
            <a:endParaRPr lang="en-US" sz="1200">
              <a:latin typeface="Times New Roman" charset="0"/>
            </a:endParaRPr>
          </a:p>
        </p:txBody>
      </p:sp>
      <p:sp>
        <p:nvSpPr>
          <p:cNvPr id="31747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0D767F8A-DFDB-4549-8614-7229B92837C8}" type="slidenum">
              <a:rPr lang="en-US" sz="1200">
                <a:latin typeface="Times New Roman" charset="0"/>
              </a:rPr>
              <a:pPr/>
              <a:t>12</a:t>
            </a:fld>
            <a:endParaRPr lang="en-US" sz="1200">
              <a:latin typeface="Times New Roman" charset="0"/>
            </a:endParaRPr>
          </a:p>
        </p:txBody>
      </p:sp>
      <p:sp>
        <p:nvSpPr>
          <p:cNvPr id="32771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C3FB597C-B15A-D24D-A16E-6E94A4D88EF5}" type="slidenum">
              <a:rPr lang="en-US" sz="1200">
                <a:latin typeface="Times New Roman" charset="0"/>
              </a:rPr>
              <a:pPr/>
              <a:t>13</a:t>
            </a:fld>
            <a:endParaRPr lang="en-US" sz="1200">
              <a:latin typeface="Times New Roman" charset="0"/>
            </a:endParaRPr>
          </a:p>
        </p:txBody>
      </p:sp>
      <p:sp>
        <p:nvSpPr>
          <p:cNvPr id="33795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1A28-0DAB-C143-A0E6-83C8AF77F9A9}" type="datetimeFigureOut">
              <a:rPr lang="en-US" smtClean="0"/>
              <a:t>10/3/19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0F089-128C-F946-9F7E-C1BE14FC33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8675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1A28-0DAB-C143-A0E6-83C8AF77F9A9}" type="datetimeFigureOut">
              <a:rPr lang="en-US" smtClean="0"/>
              <a:t>10/3/19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0F089-128C-F946-9F7E-C1BE14FC33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06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1A28-0DAB-C143-A0E6-83C8AF77F9A9}" type="datetimeFigureOut">
              <a:rPr lang="en-US" smtClean="0"/>
              <a:t>10/3/19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0F089-128C-F946-9F7E-C1BE14FC33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697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1A28-0DAB-C143-A0E6-83C8AF77F9A9}" type="datetimeFigureOut">
              <a:rPr lang="en-US" smtClean="0"/>
              <a:t>10/3/19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0F089-128C-F946-9F7E-C1BE14FC33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690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1A28-0DAB-C143-A0E6-83C8AF77F9A9}" type="datetimeFigureOut">
              <a:rPr lang="en-US" smtClean="0"/>
              <a:t>10/3/19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0F089-128C-F946-9F7E-C1BE14FC33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8619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1A28-0DAB-C143-A0E6-83C8AF77F9A9}" type="datetimeFigureOut">
              <a:rPr lang="en-US" smtClean="0"/>
              <a:t>10/3/19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0F089-128C-F946-9F7E-C1BE14FC33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260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1A28-0DAB-C143-A0E6-83C8AF77F9A9}" type="datetimeFigureOut">
              <a:rPr lang="en-US" smtClean="0"/>
              <a:t>10/3/19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0F089-128C-F946-9F7E-C1BE14FC33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821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1A28-0DAB-C143-A0E6-83C8AF77F9A9}" type="datetimeFigureOut">
              <a:rPr lang="en-US" smtClean="0"/>
              <a:t>10/3/19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0F089-128C-F946-9F7E-C1BE14FC33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532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1A28-0DAB-C143-A0E6-83C8AF77F9A9}" type="datetimeFigureOut">
              <a:rPr lang="en-US" smtClean="0"/>
              <a:t>10/3/19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0F089-128C-F946-9F7E-C1BE14FC33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290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1A28-0DAB-C143-A0E6-83C8AF77F9A9}" type="datetimeFigureOut">
              <a:rPr lang="en-US" smtClean="0"/>
              <a:t>10/3/19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0F089-128C-F946-9F7E-C1BE14FC33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447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DE1A28-0DAB-C143-A0E6-83C8AF77F9A9}" type="datetimeFigureOut">
              <a:rPr lang="en-US" smtClean="0"/>
              <a:t>10/3/19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50F089-128C-F946-9F7E-C1BE14FC33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790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DE1A28-0DAB-C143-A0E6-83C8AF77F9A9}" type="datetimeFigureOut">
              <a:rPr lang="en-US" smtClean="0"/>
              <a:t>10/3/19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50F089-128C-F946-9F7E-C1BE14FC33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909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../../../../../../Program%20Files/TurningPoint/2003/Questions.html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hyperlink" Target="../../../../../../Program%20Files/TurningPoint/2003/Questions.html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hyperlink" Target="../../../../../../Program%20Files/TurningPoint/2003/Questions.html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openxmlformats.org/officeDocument/2006/relationships/hyperlink" Target="../../../../../../Program%20Files/TurningPoint/2003/Questions.html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hyperlink" Target="../../../../../../Program%20Files/TurningPoint/2003/Questions.html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hyperlink" Target="../../../../../../Program%20Files/TurningPoint/2003/Questions.html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hyperlink" Target="../../../../../../Program%20Files/TurningPoint/2003/Questions.html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9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z="4000" b="1">
                <a:latin typeface="Georgia" charset="0"/>
              </a:rPr>
              <a:t>Strategy Formulation and Implementation</a:t>
            </a:r>
          </a:p>
        </p:txBody>
      </p:sp>
      <p:sp>
        <p:nvSpPr>
          <p:cNvPr id="4099" name="Rectangle 10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b="1" dirty="0">
                <a:latin typeface="Arial" charset="0"/>
              </a:rPr>
              <a:t>CHAPTER 7</a:t>
            </a:r>
          </a:p>
        </p:txBody>
      </p:sp>
      <p:sp>
        <p:nvSpPr>
          <p:cNvPr id="4100" name="FlagCount" hidden="1">
            <a:hlinkClick r:id="rId3" action="ppaction://hlinkfile"/>
          </p:cNvPr>
          <p:cNvSpPr>
            <a:spLocks noChangeArrowheads="1"/>
          </p:cNvSpPr>
          <p:nvPr/>
        </p:nvSpPr>
        <p:spPr bwMode="auto">
          <a:xfrm>
            <a:off x="8255000" y="2540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>
              <a:alpha val="25098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 b="1">
                <a:latin typeface="Tahoma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38531126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Georgia" charset="0"/>
              </a:rPr>
              <a:t>Formulating Corporate-Level Strategy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Strategi</a:t>
            </a:r>
            <a:r>
              <a:rPr lang="en-US" dirty="0"/>
              <a:t> </a:t>
            </a:r>
            <a:r>
              <a:rPr lang="en-US" dirty="0" err="1"/>
              <a:t>Portofolio</a:t>
            </a:r>
            <a:endParaRPr lang="en-US" dirty="0"/>
          </a:p>
          <a:p>
            <a:pPr lvl="1"/>
            <a:r>
              <a:rPr lang="en-US" dirty="0" err="1"/>
              <a:t>Gabungan</a:t>
            </a:r>
            <a:r>
              <a:rPr lang="en-US" dirty="0"/>
              <a:t> </a:t>
            </a:r>
            <a:r>
              <a:rPr lang="en-US" dirty="0" err="1"/>
              <a:t>beragam</a:t>
            </a:r>
            <a:r>
              <a:rPr lang="en-US" dirty="0"/>
              <a:t> unit </a:t>
            </a:r>
            <a:r>
              <a:rPr lang="en-US" dirty="0" err="1"/>
              <a:t>bisnis</a:t>
            </a:r>
            <a:endParaRPr lang="en-US" dirty="0"/>
          </a:p>
          <a:p>
            <a:pPr lvl="1"/>
            <a:r>
              <a:rPr lang="en-US" dirty="0"/>
              <a:t>Unit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Strategis</a:t>
            </a:r>
            <a:r>
              <a:rPr lang="en-US" dirty="0"/>
              <a:t> (SBU)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, </a:t>
            </a:r>
            <a:r>
              <a:rPr lang="en-US" dirty="0" err="1"/>
              <a:t>misi</a:t>
            </a:r>
            <a:r>
              <a:rPr lang="en-US" dirty="0"/>
              <a:t>, </a:t>
            </a:r>
            <a:r>
              <a:rPr lang="en-US" dirty="0" err="1"/>
              <a:t>pasar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pesaing</a:t>
            </a:r>
            <a:r>
              <a:rPr lang="en-US" dirty="0"/>
              <a:t> yang </a:t>
            </a:r>
            <a:r>
              <a:rPr lang="en-US" dirty="0" err="1"/>
              <a:t>berbeda</a:t>
            </a:r>
            <a:endParaRPr lang="en-US" dirty="0"/>
          </a:p>
          <a:p>
            <a:r>
              <a:rPr lang="en-US" dirty="0" err="1"/>
              <a:t>Matriks</a:t>
            </a:r>
            <a:r>
              <a:rPr lang="en-US" dirty="0"/>
              <a:t> BCG</a:t>
            </a:r>
          </a:p>
          <a:p>
            <a:pPr lvl="1"/>
            <a:r>
              <a:rPr lang="en-US" dirty="0" err="1"/>
              <a:t>Mengorganisasikan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di </a:t>
            </a:r>
            <a:r>
              <a:rPr lang="en-US" dirty="0" err="1"/>
              <a:t>sepanjang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dimensi</a:t>
            </a:r>
            <a:r>
              <a:rPr lang="en-US" dirty="0"/>
              <a:t> — </a:t>
            </a:r>
            <a:r>
              <a:rPr lang="en-US" dirty="0" err="1"/>
              <a:t>pertumbuhan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pangsa</a:t>
            </a:r>
            <a:r>
              <a:rPr lang="en-US" dirty="0"/>
              <a:t> </a:t>
            </a:r>
            <a:r>
              <a:rPr lang="en-US" dirty="0" err="1"/>
              <a:t>pasar</a:t>
            </a:r>
            <a:endParaRPr lang="en-US" dirty="0"/>
          </a:p>
          <a:p>
            <a:r>
              <a:rPr lang="en-US" dirty="0" err="1"/>
              <a:t>Strategi</a:t>
            </a:r>
            <a:r>
              <a:rPr lang="en-US" dirty="0"/>
              <a:t> </a:t>
            </a:r>
            <a:r>
              <a:rPr lang="en-US" dirty="0" err="1"/>
              <a:t>Diversifikasi</a:t>
            </a:r>
            <a:endParaRPr lang="en-US" dirty="0"/>
          </a:p>
          <a:p>
            <a:pPr lvl="1"/>
            <a:r>
              <a:rPr lang="en-US" dirty="0" err="1"/>
              <a:t>Pergerakan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lini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baru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15879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Aft>
                <a:spcPct val="40000"/>
              </a:spcAft>
            </a:pPr>
            <a:r>
              <a:rPr lang="en-US">
                <a:latin typeface="Georgia" charset="0"/>
              </a:rPr>
              <a:t>The BCG Matrix</a:t>
            </a:r>
          </a:p>
        </p:txBody>
      </p:sp>
      <p:pic>
        <p:nvPicPr>
          <p:cNvPr id="14341" name="Picture 4" descr="95840_e070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391" y="1600200"/>
            <a:ext cx="7094057" cy="476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FlagCount" hidden="1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8255000" y="2540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>
              <a:alpha val="25098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 b="1">
                <a:latin typeface="Tahoma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8151023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Aft>
                <a:spcPct val="40000"/>
              </a:spcAft>
            </a:pPr>
            <a:r>
              <a:rPr lang="en-US">
                <a:latin typeface="Georgia" charset="0"/>
              </a:rPr>
              <a:t>Porter</a:t>
            </a:r>
            <a:r>
              <a:rPr lang="ja-JP" altLang="en-US">
                <a:latin typeface="Georgia" charset="0"/>
              </a:rPr>
              <a:t>’</a:t>
            </a:r>
            <a:r>
              <a:rPr lang="en-US">
                <a:latin typeface="Georgia" charset="0"/>
              </a:rPr>
              <a:t>s Five Forces</a:t>
            </a:r>
          </a:p>
        </p:txBody>
      </p:sp>
      <p:pic>
        <p:nvPicPr>
          <p:cNvPr id="15365" name="Picture 4" descr="95840_e07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8029" y="1576300"/>
            <a:ext cx="6393410" cy="462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6" name="FlagCount" hidden="1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8255000" y="2540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>
              <a:alpha val="25098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 b="1">
                <a:latin typeface="Tahoma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11797532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Aft>
                <a:spcPct val="40000"/>
              </a:spcAft>
            </a:pPr>
            <a:r>
              <a:rPr lang="en-US" sz="4000">
                <a:latin typeface="Georgia" charset="0"/>
              </a:rPr>
              <a:t>Porter</a:t>
            </a:r>
            <a:r>
              <a:rPr lang="ja-JP" altLang="en-US" sz="4000">
                <a:latin typeface="Georgia" charset="0"/>
              </a:rPr>
              <a:t>’</a:t>
            </a:r>
            <a:r>
              <a:rPr lang="en-US" sz="4000">
                <a:latin typeface="Georgia" charset="0"/>
              </a:rPr>
              <a:t>s Competitive Strategies</a:t>
            </a:r>
          </a:p>
        </p:txBody>
      </p:sp>
      <p:sp>
        <p:nvSpPr>
          <p:cNvPr id="1638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417638"/>
            <a:ext cx="8229600" cy="4602162"/>
          </a:xfrm>
        </p:spPr>
        <p:txBody>
          <a:bodyPr/>
          <a:lstStyle/>
          <a:p>
            <a:pPr eaLnBrk="1" hangingPunct="1">
              <a:spcAft>
                <a:spcPct val="40000"/>
              </a:spcAft>
            </a:pPr>
            <a:r>
              <a:rPr lang="en-US" sz="2800" dirty="0" smtClean="0">
                <a:latin typeface="Arial" charset="0"/>
              </a:rPr>
              <a:t>Porter suggests that a company can adopt one of three strategies after analyzing the forces</a:t>
            </a:r>
            <a:endParaRPr lang="en-US" sz="2800" dirty="0">
              <a:latin typeface="Arial" charset="0"/>
            </a:endParaRPr>
          </a:p>
        </p:txBody>
      </p:sp>
      <p:pic>
        <p:nvPicPr>
          <p:cNvPr id="16390" name="Picture 4" descr="95840_e070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590800"/>
            <a:ext cx="6324600" cy="386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1" name="FlagCount" hidden="1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8255000" y="2540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>
              <a:alpha val="25098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 b="1">
                <a:latin typeface="Tahoma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2378137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Georgia" charset="0"/>
              </a:rPr>
              <a:t>Global Strategy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Menemukan</a:t>
            </a:r>
            <a:r>
              <a:rPr lang="en-US" dirty="0"/>
              <a:t> </a:t>
            </a:r>
            <a:r>
              <a:rPr lang="en-US" dirty="0" err="1"/>
              <a:t>strategi</a:t>
            </a:r>
            <a:r>
              <a:rPr lang="en-US" dirty="0"/>
              <a:t> di </a:t>
            </a:r>
            <a:r>
              <a:rPr lang="en-US" dirty="0" err="1"/>
              <a:t>pasar</a:t>
            </a:r>
            <a:r>
              <a:rPr lang="en-US" dirty="0"/>
              <a:t> </a:t>
            </a:r>
            <a:r>
              <a:rPr lang="en-US" dirty="0" err="1"/>
              <a:t>dunia</a:t>
            </a:r>
            <a:endParaRPr lang="en-US" dirty="0"/>
          </a:p>
          <a:p>
            <a:r>
              <a:rPr lang="en-US" dirty="0" err="1"/>
              <a:t>Sinergi</a:t>
            </a:r>
            <a:r>
              <a:rPr lang="en-US" dirty="0"/>
              <a:t> di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operasi</a:t>
            </a:r>
            <a:r>
              <a:rPr lang="en-US" dirty="0"/>
              <a:t> </a:t>
            </a:r>
            <a:r>
              <a:rPr lang="en-US" dirty="0" err="1"/>
              <a:t>dunia</a:t>
            </a:r>
            <a:endParaRPr lang="en-US" dirty="0"/>
          </a:p>
          <a:p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berbeda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strategi</a:t>
            </a:r>
            <a:r>
              <a:rPr lang="en-US" dirty="0"/>
              <a:t> </a:t>
            </a:r>
            <a:r>
              <a:rPr lang="en-US" dirty="0" err="1"/>
              <a:t>globalnya</a:t>
            </a:r>
            <a:endParaRPr lang="en-US" dirty="0"/>
          </a:p>
          <a:p>
            <a:pPr lvl="1"/>
            <a:r>
              <a:rPr lang="en-US" dirty="0" err="1"/>
              <a:t>Globalisasi</a:t>
            </a:r>
            <a:endParaRPr lang="en-US" dirty="0"/>
          </a:p>
          <a:p>
            <a:pPr lvl="1"/>
            <a:r>
              <a:rPr lang="en-US" dirty="0" err="1"/>
              <a:t>Ekspor</a:t>
            </a:r>
            <a:endParaRPr lang="en-US" dirty="0"/>
          </a:p>
          <a:p>
            <a:pPr lvl="1"/>
            <a:r>
              <a:rPr lang="en-US" dirty="0" err="1"/>
              <a:t>Transnasional</a:t>
            </a:r>
            <a:endParaRPr lang="en-US" dirty="0"/>
          </a:p>
          <a:p>
            <a:pPr lvl="1"/>
            <a:r>
              <a:rPr lang="en-US" dirty="0" err="1"/>
              <a:t>Multidomestik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26222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Georgia" charset="0"/>
              </a:rPr>
              <a:t>Strategy Execution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/>
              <a:t>strategi</a:t>
            </a:r>
            <a:r>
              <a:rPr lang="en-US" dirty="0"/>
              <a:t> </a:t>
            </a:r>
            <a:r>
              <a:rPr lang="en-US" dirty="0" err="1"/>
              <a:t>diimplementasikan</a:t>
            </a:r>
            <a:r>
              <a:rPr lang="en-US" dirty="0"/>
              <a:t> — </a:t>
            </a:r>
            <a:r>
              <a:rPr lang="en-US" dirty="0" err="1"/>
              <a:t>diterapkan</a:t>
            </a:r>
            <a:r>
              <a:rPr lang="en-US" dirty="0"/>
              <a:t>?</a:t>
            </a:r>
          </a:p>
          <a:p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kongruen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strategi</a:t>
            </a:r>
            <a:endParaRPr lang="en-US" dirty="0"/>
          </a:p>
          <a:p>
            <a:r>
              <a:rPr lang="en-US" dirty="0" err="1"/>
              <a:t>Eksekusi</a:t>
            </a:r>
            <a:r>
              <a:rPr lang="en-US" dirty="0"/>
              <a:t> </a:t>
            </a:r>
            <a:r>
              <a:rPr lang="en-US" dirty="0" err="1"/>
              <a:t>melibatkan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smtClean="0"/>
              <a:t>hal:</a:t>
            </a:r>
            <a:endParaRPr lang="en-US" dirty="0"/>
          </a:p>
          <a:p>
            <a:pPr lvl="1"/>
            <a:r>
              <a:rPr lang="en-US" dirty="0" err="1"/>
              <a:t>Kepemimpinan</a:t>
            </a:r>
            <a:endParaRPr lang="en-US" dirty="0"/>
          </a:p>
          <a:p>
            <a:pPr lvl="1"/>
            <a:r>
              <a:rPr lang="en-US" dirty="0" err="1"/>
              <a:t>Desain</a:t>
            </a:r>
            <a:r>
              <a:rPr lang="en-US" dirty="0"/>
              <a:t> </a:t>
            </a:r>
            <a:r>
              <a:rPr lang="en-US" dirty="0" err="1"/>
              <a:t>struktural</a:t>
            </a:r>
            <a:endParaRPr lang="en-US" dirty="0"/>
          </a:p>
          <a:p>
            <a:pPr lvl="1"/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daya</a:t>
            </a:r>
            <a:r>
              <a:rPr lang="en-US" dirty="0"/>
              <a:t> </a:t>
            </a:r>
            <a:r>
              <a:rPr lang="en-US" dirty="0" err="1"/>
              <a:t>manusia</a:t>
            </a:r>
            <a:endParaRPr lang="en-US" dirty="0"/>
          </a:p>
          <a:p>
            <a:pPr lvl="1"/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Kontrol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1393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Outcome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Definisi</a:t>
            </a:r>
            <a:r>
              <a:rPr lang="en-US" dirty="0" smtClean="0"/>
              <a:t> </a:t>
            </a:r>
            <a:r>
              <a:rPr lang="en-US" dirty="0" err="1"/>
              <a:t>komponen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strategis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 smtClean="0"/>
              <a:t>membahas</a:t>
            </a:r>
            <a:r>
              <a:rPr lang="en-US" dirty="0" smtClean="0"/>
              <a:t> </a:t>
            </a:r>
            <a:r>
              <a:rPr lang="en-US" dirty="0"/>
              <a:t>level </a:t>
            </a:r>
            <a:r>
              <a:rPr lang="en-US" dirty="0" err="1"/>
              <a:t>strategi</a:t>
            </a:r>
            <a:r>
              <a:rPr lang="en-US" dirty="0"/>
              <a:t>.</a:t>
            </a:r>
          </a:p>
          <a:p>
            <a:r>
              <a:rPr lang="en-US" dirty="0" smtClean="0"/>
              <a:t>proses </a:t>
            </a:r>
            <a:r>
              <a:rPr lang="en-US" dirty="0" err="1"/>
              <a:t>manajemen</a:t>
            </a:r>
            <a:r>
              <a:rPr lang="en-US" dirty="0"/>
              <a:t> </a:t>
            </a:r>
            <a:r>
              <a:rPr lang="en-US" dirty="0" err="1"/>
              <a:t>strategis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Analisis</a:t>
            </a:r>
            <a:r>
              <a:rPr lang="en-US" dirty="0"/>
              <a:t> SWOT.</a:t>
            </a:r>
          </a:p>
          <a:p>
            <a:r>
              <a:rPr lang="en-US" dirty="0" err="1" smtClean="0"/>
              <a:t>Menetapkan</a:t>
            </a:r>
            <a:r>
              <a:rPr lang="en-US" dirty="0" smtClean="0"/>
              <a:t> </a:t>
            </a:r>
            <a:r>
              <a:rPr lang="en-US" dirty="0" err="1"/>
              <a:t>strategi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 smtClean="0"/>
              <a:t>menjelaskan</a:t>
            </a:r>
            <a:r>
              <a:rPr lang="en-US" dirty="0" smtClean="0"/>
              <a:t> </a:t>
            </a:r>
            <a:r>
              <a:rPr lang="en-US" dirty="0" err="1"/>
              <a:t>pendekatan</a:t>
            </a:r>
            <a:r>
              <a:rPr lang="en-US" dirty="0"/>
              <a:t> </a:t>
            </a:r>
            <a:r>
              <a:rPr lang="en-US" dirty="0" err="1"/>
              <a:t>portofolio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diversifikasi</a:t>
            </a:r>
            <a:r>
              <a:rPr lang="en-US" dirty="0"/>
              <a:t>.</a:t>
            </a:r>
          </a:p>
          <a:p>
            <a:r>
              <a:rPr lang="en-US" dirty="0" err="1" smtClean="0"/>
              <a:t>menjelaskan</a:t>
            </a:r>
            <a:r>
              <a:rPr lang="en-US" dirty="0" smtClean="0"/>
              <a:t> </a:t>
            </a:r>
            <a:r>
              <a:rPr lang="en-US" dirty="0" err="1"/>
              <a:t>kekuatan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strategi</a:t>
            </a:r>
            <a:r>
              <a:rPr lang="en-US" dirty="0"/>
              <a:t> </a:t>
            </a:r>
            <a:r>
              <a:rPr lang="en-US" dirty="0" err="1"/>
              <a:t>kompetitif</a:t>
            </a:r>
            <a:r>
              <a:rPr lang="en-US" dirty="0"/>
              <a:t> Porter.</a:t>
            </a:r>
          </a:p>
          <a:p>
            <a:r>
              <a:rPr lang="en-US" dirty="0" err="1" smtClean="0"/>
              <a:t>Diskusi</a:t>
            </a:r>
            <a:r>
              <a:rPr lang="en-US" dirty="0" smtClean="0"/>
              <a:t> 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/>
              <a:t>dimensi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yang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pelaksanaan</a:t>
            </a:r>
            <a:r>
              <a:rPr lang="en-US" dirty="0"/>
              <a:t> </a:t>
            </a:r>
            <a:r>
              <a:rPr lang="en-US" dirty="0" err="1"/>
              <a:t>strategi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44764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Georgia" charset="0"/>
              </a:rPr>
              <a:t>Strategy Basics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Menemukan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merespons</a:t>
            </a:r>
            <a:r>
              <a:rPr lang="en-US" dirty="0"/>
              <a:t> </a:t>
            </a:r>
            <a:r>
              <a:rPr lang="en-US" dirty="0" err="1"/>
              <a:t>pesaing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mengatasi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strategi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6039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Georgia" charset="0"/>
              </a:rPr>
              <a:t>Thinking Strategically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 long Term View</a:t>
            </a:r>
            <a:endParaRPr lang="en-US" dirty="0"/>
          </a:p>
          <a:p>
            <a:r>
              <a:rPr lang="en-US" dirty="0" err="1"/>
              <a:t>Melihat</a:t>
            </a:r>
            <a:r>
              <a:rPr lang="en-US" dirty="0"/>
              <a:t> </a:t>
            </a:r>
            <a:r>
              <a:rPr lang="en-US" dirty="0" err="1"/>
              <a:t>gambaran</a:t>
            </a:r>
            <a:r>
              <a:rPr lang="en-US" dirty="0"/>
              <a:t> </a:t>
            </a:r>
            <a:r>
              <a:rPr lang="en-US" dirty="0" err="1"/>
              <a:t>besarnya</a:t>
            </a:r>
            <a:endParaRPr lang="en-US" dirty="0"/>
          </a:p>
          <a:p>
            <a:pPr lvl="1"/>
            <a:endParaRPr lang="en-US" dirty="0" smtClean="0"/>
          </a:p>
          <a:p>
            <a:pPr lvl="1"/>
            <a:r>
              <a:rPr lang="en-US" dirty="0" err="1" smtClean="0"/>
              <a:t>Organisasi</a:t>
            </a:r>
            <a:r>
              <a:rPr lang="en-US" dirty="0" smtClean="0"/>
              <a:t>							</a:t>
            </a:r>
          </a:p>
          <a:p>
            <a:pPr marL="457200" lvl="1" indent="0">
              <a:buNone/>
            </a:pPr>
            <a:r>
              <a:rPr lang="en-US" dirty="0" smtClean="0"/>
              <a:t>	</a:t>
            </a:r>
            <a:endParaRPr lang="en-US" dirty="0"/>
          </a:p>
          <a:p>
            <a:pPr lvl="1"/>
            <a:r>
              <a:rPr lang="en-US" dirty="0" err="1" smtClean="0"/>
              <a:t>Kompetisi</a:t>
            </a:r>
            <a:endParaRPr lang="en-US" dirty="0" smtClean="0"/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 err="1"/>
              <a:t>Strategi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tindakan</a:t>
            </a:r>
            <a:r>
              <a:rPr lang="en-US" dirty="0"/>
              <a:t> </a:t>
            </a:r>
            <a:r>
              <a:rPr lang="en-US" dirty="0" err="1"/>
              <a:t>kompetitif</a:t>
            </a:r>
            <a:r>
              <a:rPr lang="en-US" dirty="0"/>
              <a:t> </a:t>
            </a:r>
            <a:r>
              <a:rPr lang="en-US" dirty="0" err="1"/>
              <a:t>Anda</a:t>
            </a:r>
            <a:r>
              <a:rPr lang="en-US" dirty="0"/>
              <a:t> di </a:t>
            </a:r>
            <a:r>
              <a:rPr lang="en-US" dirty="0" err="1"/>
              <a:t>pasar</a:t>
            </a:r>
            <a:endParaRPr lang="en-US" dirty="0"/>
          </a:p>
        </p:txBody>
      </p:sp>
      <p:sp>
        <p:nvSpPr>
          <p:cNvPr id="4" name="AutoShape 4"/>
          <p:cNvSpPr>
            <a:spLocks/>
          </p:cNvSpPr>
          <p:nvPr/>
        </p:nvSpPr>
        <p:spPr bwMode="auto">
          <a:xfrm>
            <a:off x="4114800" y="2971800"/>
            <a:ext cx="762000" cy="1752600"/>
          </a:xfrm>
          <a:prstGeom prst="rightBrace">
            <a:avLst>
              <a:gd name="adj1" fmla="val 19167"/>
              <a:gd name="adj2" fmla="val 50000"/>
            </a:avLst>
          </a:prstGeom>
          <a:noFill/>
          <a:ln w="508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105400" y="3200400"/>
            <a:ext cx="1539875" cy="1200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742950" indent="-285750"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8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/>
            <a:r>
              <a:rPr lang="en-US" sz="2400" dirty="0"/>
              <a:t>How do these fit </a:t>
            </a:r>
            <a:r>
              <a:rPr lang="en-US" sz="2400" dirty="0" smtClean="0"/>
              <a:t>  together</a:t>
            </a:r>
            <a:r>
              <a:rPr lang="en-US" sz="24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564709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Georgia" charset="0"/>
              </a:rPr>
              <a:t>What is Strategic 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Rencana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tindakan</a:t>
            </a:r>
            <a:r>
              <a:rPr lang="en-US" dirty="0"/>
              <a:t> yang </a:t>
            </a:r>
            <a:r>
              <a:rPr lang="en-US" dirty="0" err="1"/>
              <a:t>mengarah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posisi</a:t>
            </a:r>
            <a:r>
              <a:rPr lang="en-US" dirty="0"/>
              <a:t> </a:t>
            </a:r>
            <a:r>
              <a:rPr lang="en-US" dirty="0" err="1" smtClean="0"/>
              <a:t>bersaing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/>
              <a:t>unggul</a:t>
            </a:r>
            <a:endParaRPr lang="en-US" dirty="0"/>
          </a:p>
          <a:p>
            <a:pPr lvl="2"/>
            <a:r>
              <a:rPr lang="en-US" dirty="0" err="1"/>
              <a:t>Siapa</a:t>
            </a:r>
            <a:r>
              <a:rPr lang="en-US" dirty="0"/>
              <a:t> </a:t>
            </a:r>
            <a:r>
              <a:rPr lang="en-US" dirty="0" err="1"/>
              <a:t>pesaing</a:t>
            </a:r>
            <a:r>
              <a:rPr lang="en-US" dirty="0"/>
              <a:t> 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 </a:t>
            </a:r>
            <a:r>
              <a:rPr lang="en-US" dirty="0" err="1"/>
              <a:t>kekuatan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kelemahan</a:t>
            </a:r>
            <a:r>
              <a:rPr lang="en-US" dirty="0"/>
              <a:t> </a:t>
            </a:r>
            <a:r>
              <a:rPr lang="en-US" dirty="0" err="1"/>
              <a:t>mereka</a:t>
            </a:r>
            <a:r>
              <a:rPr lang="en-US" dirty="0"/>
              <a:t>?</a:t>
            </a:r>
          </a:p>
          <a:p>
            <a:pPr lvl="2"/>
            <a:r>
              <a:rPr lang="en-US" dirty="0" err="1"/>
              <a:t>Siapa</a:t>
            </a:r>
            <a:r>
              <a:rPr lang="en-US" dirty="0"/>
              <a:t> </a:t>
            </a:r>
            <a:r>
              <a:rPr lang="en-US" dirty="0" err="1" smtClean="0"/>
              <a:t>pelanggan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?</a:t>
            </a:r>
            <a:endParaRPr lang="en-US" dirty="0"/>
          </a:p>
          <a:p>
            <a:pPr lvl="2"/>
            <a:r>
              <a:rPr lang="en-US" dirty="0" err="1"/>
              <a:t>Produk</a:t>
            </a:r>
            <a:r>
              <a:rPr lang="en-US" dirty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 services </a:t>
            </a:r>
            <a:r>
              <a:rPr lang="en-US" dirty="0" err="1"/>
              <a:t>apa</a:t>
            </a:r>
            <a:r>
              <a:rPr lang="en-US" dirty="0"/>
              <a:t> yang </a:t>
            </a:r>
            <a:r>
              <a:rPr lang="en-US" dirty="0" err="1"/>
              <a:t>harus</a:t>
            </a:r>
            <a:r>
              <a:rPr lang="en-US" dirty="0"/>
              <a:t> 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/>
              <a:t>tawarkan</a:t>
            </a:r>
            <a:r>
              <a:rPr lang="en-US" dirty="0"/>
              <a:t>?</a:t>
            </a:r>
          </a:p>
          <a:p>
            <a:pPr lvl="2"/>
            <a:r>
              <a:rPr lang="en-US" dirty="0" err="1" smtClean="0"/>
              <a:t>Kekuatan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 </a:t>
            </a:r>
            <a:r>
              <a:rPr lang="en-US" dirty="0"/>
              <a:t>di </a:t>
            </a:r>
            <a:r>
              <a:rPr lang="en-US" dirty="0" err="1"/>
              <a:t>masa</a:t>
            </a:r>
            <a:r>
              <a:rPr lang="en-US" dirty="0"/>
              <a:t> </a:t>
            </a:r>
            <a:r>
              <a:rPr lang="en-US" dirty="0" err="1"/>
              <a:t>depan</a:t>
            </a:r>
            <a:r>
              <a:rPr lang="en-US" dirty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industri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kita</a:t>
            </a:r>
            <a:r>
              <a:rPr lang="en-US" dirty="0" smtClean="0"/>
              <a:t>?</a:t>
            </a:r>
            <a:endParaRPr lang="en-US" dirty="0"/>
          </a:p>
          <a:p>
            <a:pPr lvl="2"/>
            <a:r>
              <a:rPr lang="en-US" dirty="0" err="1"/>
              <a:t>Bagaimana</a:t>
            </a:r>
            <a:r>
              <a:rPr lang="en-US" dirty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/>
              <a:t>bisa</a:t>
            </a:r>
            <a:r>
              <a:rPr lang="en-US" dirty="0"/>
              <a:t> </a:t>
            </a:r>
            <a:r>
              <a:rPr lang="en-US" dirty="0" err="1"/>
              <a:t>mengubah</a:t>
            </a:r>
            <a:r>
              <a:rPr lang="en-US" dirty="0"/>
              <a:t> </a:t>
            </a:r>
            <a:r>
              <a:rPr lang="en-US" dirty="0" err="1"/>
              <a:t>aturan</a:t>
            </a:r>
            <a:r>
              <a:rPr lang="en-US" dirty="0"/>
              <a:t> main?</a:t>
            </a:r>
          </a:p>
        </p:txBody>
      </p:sp>
    </p:spTree>
    <p:extLst>
      <p:ext uri="{BB962C8B-B14F-4D97-AF65-F5344CB8AC3E}">
        <p14:creationId xmlns:p14="http://schemas.microsoft.com/office/powerpoint/2010/main" val="3740353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Georgia" charset="0"/>
              </a:rPr>
              <a:t>Purpose of Strategy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/>
              <a:t>Strategi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Rencana</a:t>
            </a:r>
            <a:r>
              <a:rPr lang="en-US" dirty="0"/>
              <a:t> </a:t>
            </a:r>
            <a:r>
              <a:rPr lang="en-US" dirty="0" err="1"/>
              <a:t>tindakan</a:t>
            </a:r>
            <a:endParaRPr lang="en-US" dirty="0"/>
          </a:p>
          <a:p>
            <a:pPr lvl="1"/>
            <a:r>
              <a:rPr lang="en-US" dirty="0" err="1"/>
              <a:t>Alokasi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daya</a:t>
            </a:r>
            <a:endParaRPr lang="en-US" dirty="0"/>
          </a:p>
          <a:p>
            <a:pPr lvl="1"/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berurusan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lingkungan</a:t>
            </a:r>
            <a:endParaRPr lang="en-US" dirty="0"/>
          </a:p>
          <a:p>
            <a:pPr lvl="1"/>
            <a:r>
              <a:rPr lang="en-US" dirty="0" err="1"/>
              <a:t>Mencapai</a:t>
            </a:r>
            <a:r>
              <a:rPr lang="en-US" dirty="0"/>
              <a:t> </a:t>
            </a:r>
            <a:r>
              <a:rPr lang="en-US" dirty="0" err="1"/>
              <a:t>keunggulan</a:t>
            </a:r>
            <a:r>
              <a:rPr lang="en-US" dirty="0"/>
              <a:t> </a:t>
            </a:r>
            <a:r>
              <a:rPr lang="en-US" dirty="0" err="1"/>
              <a:t>kompetitif</a:t>
            </a:r>
            <a:endParaRPr lang="en-US" dirty="0"/>
          </a:p>
          <a:p>
            <a:r>
              <a:rPr lang="en-US" dirty="0" err="1"/>
              <a:t>Strategi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Memanfaatkan</a:t>
            </a:r>
            <a:r>
              <a:rPr lang="en-US" dirty="0"/>
              <a:t> </a:t>
            </a:r>
            <a:r>
              <a:rPr lang="en-US" dirty="0" err="1"/>
              <a:t>Kompetensi</a:t>
            </a:r>
            <a:r>
              <a:rPr lang="en-US" dirty="0"/>
              <a:t> </a:t>
            </a:r>
            <a:r>
              <a:rPr lang="en-US" dirty="0" err="1"/>
              <a:t>Inti</a:t>
            </a:r>
            <a:endParaRPr lang="en-US" dirty="0"/>
          </a:p>
          <a:p>
            <a:pPr lvl="1"/>
            <a:r>
              <a:rPr lang="en-US" dirty="0" err="1"/>
              <a:t>Bangun</a:t>
            </a:r>
            <a:r>
              <a:rPr lang="en-US" dirty="0"/>
              <a:t> </a:t>
            </a:r>
            <a:r>
              <a:rPr lang="en-US" dirty="0" err="1"/>
              <a:t>Sinergi</a:t>
            </a:r>
            <a:endParaRPr lang="en-US" dirty="0"/>
          </a:p>
          <a:p>
            <a:pPr lvl="1"/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Nilai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83597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spcAft>
                <a:spcPct val="40000"/>
              </a:spcAft>
            </a:pPr>
            <a:r>
              <a:rPr lang="en-US" sz="4000" dirty="0">
                <a:latin typeface="Georgia" charset="0"/>
              </a:rPr>
              <a:t>Three Levels of Strategy in Organizations</a:t>
            </a:r>
          </a:p>
        </p:txBody>
      </p:sp>
      <p:pic>
        <p:nvPicPr>
          <p:cNvPr id="10245" name="Picture 4" descr="95840_e07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055813"/>
            <a:ext cx="8839200" cy="3201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6" name="FlagCount" hidden="1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8255000" y="2540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>
              <a:alpha val="25098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 b="1">
                <a:latin typeface="Tahoma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37292114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spcAft>
                <a:spcPct val="40000"/>
              </a:spcAft>
            </a:pPr>
            <a:r>
              <a:rPr lang="en-US">
                <a:latin typeface="Georgia" charset="0"/>
              </a:rPr>
              <a:t>Levels of Strategy</a:t>
            </a:r>
          </a:p>
        </p:txBody>
      </p:sp>
      <p:sp>
        <p:nvSpPr>
          <p:cNvPr id="1126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874838"/>
            <a:ext cx="3276600" cy="4525962"/>
          </a:xfrm>
        </p:spPr>
        <p:txBody>
          <a:bodyPr>
            <a:normAutofit lnSpcReduction="10000"/>
          </a:bodyPr>
          <a:lstStyle/>
          <a:p>
            <a:pPr marL="0" indent="0" eaLnBrk="1" hangingPunct="1">
              <a:lnSpc>
                <a:spcPct val="90000"/>
              </a:lnSpc>
              <a:spcAft>
                <a:spcPct val="50000"/>
              </a:spcAft>
              <a:buFontTx/>
              <a:buNone/>
            </a:pPr>
            <a:r>
              <a:rPr lang="en-US" sz="2800" dirty="0">
                <a:latin typeface="Arial" charset="0"/>
              </a:rPr>
              <a:t>What business are we </a:t>
            </a:r>
            <a:r>
              <a:rPr lang="en-US" sz="2800" dirty="0" smtClean="0">
                <a:latin typeface="Arial" charset="0"/>
              </a:rPr>
              <a:t>in ?</a:t>
            </a:r>
            <a:endParaRPr lang="en-US" sz="2800" dirty="0">
              <a:latin typeface="Arial" charset="0"/>
            </a:endParaRPr>
          </a:p>
          <a:p>
            <a:pPr marL="0" indent="0" eaLnBrk="1" hangingPunct="1">
              <a:lnSpc>
                <a:spcPct val="90000"/>
              </a:lnSpc>
              <a:spcAft>
                <a:spcPct val="50000"/>
              </a:spcAft>
              <a:buFontTx/>
              <a:buNone/>
            </a:pPr>
            <a:endParaRPr lang="en-US" sz="2800" dirty="0">
              <a:latin typeface="Arial" charset="0"/>
            </a:endParaRPr>
          </a:p>
          <a:p>
            <a:pPr marL="0" indent="0" eaLnBrk="1" hangingPunct="1">
              <a:lnSpc>
                <a:spcPct val="90000"/>
              </a:lnSpc>
              <a:spcAft>
                <a:spcPct val="50000"/>
              </a:spcAft>
              <a:buFontTx/>
              <a:buNone/>
            </a:pPr>
            <a:r>
              <a:rPr lang="en-US" sz="2800" dirty="0">
                <a:latin typeface="Arial" charset="0"/>
              </a:rPr>
              <a:t>How do we compete?</a:t>
            </a:r>
          </a:p>
          <a:p>
            <a:pPr marL="0" indent="0" eaLnBrk="1" hangingPunct="1">
              <a:lnSpc>
                <a:spcPct val="90000"/>
              </a:lnSpc>
              <a:spcAft>
                <a:spcPct val="50000"/>
              </a:spcAft>
              <a:buFontTx/>
              <a:buNone/>
            </a:pPr>
            <a:endParaRPr lang="en-US" sz="2800" dirty="0">
              <a:latin typeface="Arial" charset="0"/>
            </a:endParaRPr>
          </a:p>
          <a:p>
            <a:pPr marL="0" indent="0" eaLnBrk="1" hangingPunct="1">
              <a:lnSpc>
                <a:spcPct val="90000"/>
              </a:lnSpc>
              <a:spcAft>
                <a:spcPct val="50000"/>
              </a:spcAft>
              <a:buFontTx/>
              <a:buNone/>
            </a:pPr>
            <a:r>
              <a:rPr lang="en-US" sz="2800" dirty="0">
                <a:latin typeface="Arial" charset="0"/>
              </a:rPr>
              <a:t>How do we support the business-level strategy?</a:t>
            </a:r>
          </a:p>
        </p:txBody>
      </p:sp>
      <p:sp>
        <p:nvSpPr>
          <p:cNvPr id="11270" name="Rectangle 5"/>
          <p:cNvSpPr>
            <a:spLocks noChangeArrowheads="1"/>
          </p:cNvSpPr>
          <p:nvPr/>
        </p:nvSpPr>
        <p:spPr bwMode="auto">
          <a:xfrm>
            <a:off x="4724400" y="2179638"/>
            <a:ext cx="4343400" cy="3306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spcAft>
                <a:spcPct val="50000"/>
              </a:spcAft>
            </a:pPr>
            <a:r>
              <a:rPr lang="en-US" sz="2400" dirty="0" smtClean="0"/>
              <a:t>Corporate</a:t>
            </a:r>
            <a:r>
              <a:rPr lang="en-US" sz="2400" dirty="0"/>
              <a:t>-level strategy</a:t>
            </a:r>
          </a:p>
          <a:p>
            <a:pPr marL="342900" indent="-342900" eaLnBrk="1" hangingPunct="1">
              <a:spcBef>
                <a:spcPct val="20000"/>
              </a:spcBef>
              <a:spcAft>
                <a:spcPct val="50000"/>
              </a:spcAft>
            </a:pPr>
            <a:endParaRPr lang="en-US" sz="2400" dirty="0"/>
          </a:p>
          <a:p>
            <a:pPr marL="342900" indent="-342900" eaLnBrk="1" hangingPunct="1">
              <a:spcBef>
                <a:spcPct val="20000"/>
              </a:spcBef>
              <a:spcAft>
                <a:spcPct val="50000"/>
              </a:spcAft>
            </a:pPr>
            <a:endParaRPr lang="en-US" sz="2400" dirty="0"/>
          </a:p>
          <a:p>
            <a:pPr marL="342900" indent="-342900" eaLnBrk="1" hangingPunct="1">
              <a:spcBef>
                <a:spcPct val="20000"/>
              </a:spcBef>
              <a:spcAft>
                <a:spcPct val="50000"/>
              </a:spcAft>
            </a:pPr>
            <a:r>
              <a:rPr lang="en-US" sz="2400" dirty="0"/>
              <a:t>Business-level strategy</a:t>
            </a:r>
          </a:p>
          <a:p>
            <a:pPr marL="342900" indent="-342900" eaLnBrk="1" hangingPunct="1">
              <a:spcBef>
                <a:spcPct val="20000"/>
              </a:spcBef>
              <a:spcAft>
                <a:spcPct val="50000"/>
              </a:spcAft>
            </a:pPr>
            <a:endParaRPr lang="en-US" sz="2400" dirty="0"/>
          </a:p>
          <a:p>
            <a:pPr marL="342900" indent="-342900" eaLnBrk="1" hangingPunct="1">
              <a:spcBef>
                <a:spcPct val="20000"/>
              </a:spcBef>
              <a:spcAft>
                <a:spcPct val="50000"/>
              </a:spcAft>
            </a:pPr>
            <a:endParaRPr lang="en-US" dirty="0"/>
          </a:p>
          <a:p>
            <a:pPr marL="342900" indent="-342900" eaLnBrk="1" hangingPunct="1">
              <a:spcBef>
                <a:spcPct val="20000"/>
              </a:spcBef>
              <a:spcAft>
                <a:spcPct val="50000"/>
              </a:spcAft>
            </a:pPr>
            <a:r>
              <a:rPr lang="en-US" sz="2400" dirty="0"/>
              <a:t>Functional-level strategy</a:t>
            </a:r>
          </a:p>
        </p:txBody>
      </p:sp>
      <p:sp>
        <p:nvSpPr>
          <p:cNvPr id="11271" name="Line 6"/>
          <p:cNvSpPr>
            <a:spLocks noChangeShapeType="1"/>
          </p:cNvSpPr>
          <p:nvPr/>
        </p:nvSpPr>
        <p:spPr bwMode="auto">
          <a:xfrm>
            <a:off x="1828800" y="2484438"/>
            <a:ext cx="2667000" cy="0"/>
          </a:xfrm>
          <a:prstGeom prst="line">
            <a:avLst/>
          </a:prstGeom>
          <a:noFill/>
          <a:ln w="76200">
            <a:solidFill>
              <a:schemeClr val="fol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2" name="Line 7"/>
          <p:cNvSpPr>
            <a:spLocks noChangeShapeType="1"/>
          </p:cNvSpPr>
          <p:nvPr/>
        </p:nvSpPr>
        <p:spPr bwMode="auto">
          <a:xfrm>
            <a:off x="1981200" y="4237038"/>
            <a:ext cx="2667000" cy="0"/>
          </a:xfrm>
          <a:prstGeom prst="line">
            <a:avLst/>
          </a:prstGeom>
          <a:noFill/>
          <a:ln w="76200">
            <a:solidFill>
              <a:schemeClr val="fol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3" name="Line 8"/>
          <p:cNvSpPr>
            <a:spLocks noChangeShapeType="1"/>
          </p:cNvSpPr>
          <p:nvPr/>
        </p:nvSpPr>
        <p:spPr bwMode="auto">
          <a:xfrm>
            <a:off x="3581400" y="5638800"/>
            <a:ext cx="1219200" cy="0"/>
          </a:xfrm>
          <a:prstGeom prst="line">
            <a:avLst/>
          </a:prstGeom>
          <a:noFill/>
          <a:ln w="76200">
            <a:solidFill>
              <a:schemeClr val="fol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4" name="FlagCount" hidden="1">
            <a:hlinkClick r:id="rId3" action="ppaction://hlinkfile"/>
          </p:cNvPr>
          <p:cNvSpPr>
            <a:spLocks noChangeArrowheads="1"/>
          </p:cNvSpPr>
          <p:nvPr/>
        </p:nvSpPr>
        <p:spPr bwMode="auto">
          <a:xfrm>
            <a:off x="8255000" y="2540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>
              <a:alpha val="25098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 b="1">
                <a:latin typeface="Tahoma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5656883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>
              <a:spcAft>
                <a:spcPct val="40000"/>
              </a:spcAft>
            </a:pPr>
            <a:r>
              <a:rPr lang="en-US" sz="4000">
                <a:latin typeface="Georgia" charset="0"/>
              </a:rPr>
              <a:t>The Strategic </a:t>
            </a:r>
            <a:br>
              <a:rPr lang="en-US" sz="4000">
                <a:latin typeface="Georgia" charset="0"/>
              </a:rPr>
            </a:br>
            <a:r>
              <a:rPr lang="en-US" sz="4000">
                <a:latin typeface="Georgia" charset="0"/>
              </a:rPr>
              <a:t>Management Process</a:t>
            </a:r>
          </a:p>
        </p:txBody>
      </p:sp>
      <p:pic>
        <p:nvPicPr>
          <p:cNvPr id="12293" name="Picture 4" descr="95840_e07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752600"/>
            <a:ext cx="8839200" cy="399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4" name="FlagCount" hidden="1">
            <a:hlinkClick r:id="rId4" action="ppaction://hlinkfile"/>
          </p:cNvPr>
          <p:cNvSpPr>
            <a:spLocks noChangeArrowheads="1"/>
          </p:cNvSpPr>
          <p:nvPr/>
        </p:nvSpPr>
        <p:spPr bwMode="auto">
          <a:xfrm>
            <a:off x="8255000" y="254000"/>
            <a:ext cx="381000" cy="317500"/>
          </a:xfrm>
          <a:prstGeom prst="wedgeRoundRectCallout">
            <a:avLst>
              <a:gd name="adj1" fmla="val -43750"/>
              <a:gd name="adj2" fmla="val 70000"/>
              <a:gd name="adj3" fmla="val 16667"/>
            </a:avLst>
          </a:prstGeom>
          <a:solidFill>
            <a:schemeClr val="accent1">
              <a:alpha val="25098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sz="1400" b="1">
                <a:latin typeface="Tahoma" charset="0"/>
              </a:rPr>
              <a:t>0</a:t>
            </a:r>
          </a:p>
        </p:txBody>
      </p:sp>
    </p:spTree>
    <p:extLst>
      <p:ext uri="{BB962C8B-B14F-4D97-AF65-F5344CB8AC3E}">
        <p14:creationId xmlns:p14="http://schemas.microsoft.com/office/powerpoint/2010/main" val="19244650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341</Words>
  <Application>Microsoft Macintosh PowerPoint</Application>
  <PresentationFormat>On-screen Show (4:3)</PresentationFormat>
  <Paragraphs>94</Paragraphs>
  <Slides>15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Strategy Formulation and Implementation</vt:lpstr>
      <vt:lpstr>Learning Outcome</vt:lpstr>
      <vt:lpstr>Strategy Basics</vt:lpstr>
      <vt:lpstr>Thinking Strategically</vt:lpstr>
      <vt:lpstr>What is Strategic Management</vt:lpstr>
      <vt:lpstr>Purpose of Strategy</vt:lpstr>
      <vt:lpstr>Three Levels of Strategy in Organizations</vt:lpstr>
      <vt:lpstr>Levels of Strategy</vt:lpstr>
      <vt:lpstr>The Strategic  Management Process</vt:lpstr>
      <vt:lpstr>Formulating Corporate-Level Strategy</vt:lpstr>
      <vt:lpstr>The BCG Matrix</vt:lpstr>
      <vt:lpstr>Porter’s Five Forces</vt:lpstr>
      <vt:lpstr>Porter’s Competitive Strategies</vt:lpstr>
      <vt:lpstr>Global Strategy</vt:lpstr>
      <vt:lpstr>Strategy Execution</vt:lpstr>
    </vt:vector>
  </TitlesOfParts>
  <Company>atmajaya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Formulation and Implementation</dc:title>
  <dc:creator>Sri Hasnawati</dc:creator>
  <cp:lastModifiedBy>Sri Hasnawati</cp:lastModifiedBy>
  <cp:revision>8</cp:revision>
  <dcterms:created xsi:type="dcterms:W3CDTF">2019-10-03T01:21:26Z</dcterms:created>
  <dcterms:modified xsi:type="dcterms:W3CDTF">2019-10-03T01:58:13Z</dcterms:modified>
</cp:coreProperties>
</file>