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58" r:id="rId5"/>
    <p:sldId id="262" r:id="rId6"/>
    <p:sldId id="259" r:id="rId7"/>
    <p:sldId id="263" r:id="rId8"/>
    <p:sldId id="264" r:id="rId9"/>
    <p:sldId id="260" r:id="rId1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9F7FA69-C00F-44B0-9ED4-AAE6F1A20143}" type="datetimeFigureOut">
              <a:rPr lang="id-ID" smtClean="0"/>
              <a:pPr/>
              <a:t>24/02/2022</a:t>
            </a:fld>
            <a:endParaRPr lang="id-ID"/>
          </a:p>
        </p:txBody>
      </p:sp>
      <p:sp>
        <p:nvSpPr>
          <p:cNvPr id="19" name="Footer Placeholder 18"/>
          <p:cNvSpPr>
            <a:spLocks noGrp="1"/>
          </p:cNvSpPr>
          <p:nvPr>
            <p:ph type="ftr" sz="quarter" idx="11"/>
          </p:nvPr>
        </p:nvSpPr>
        <p:spPr/>
        <p:txBody>
          <a:bodyPr/>
          <a:lstStyle/>
          <a:p>
            <a:endParaRPr lang="id-ID"/>
          </a:p>
        </p:txBody>
      </p:sp>
      <p:sp>
        <p:nvSpPr>
          <p:cNvPr id="27" name="Slide Number Placeholder 26"/>
          <p:cNvSpPr>
            <a:spLocks noGrp="1"/>
          </p:cNvSpPr>
          <p:nvPr>
            <p:ph type="sldNum" sz="quarter" idx="12"/>
          </p:nvPr>
        </p:nvSpPr>
        <p:spPr/>
        <p:txBody>
          <a:bodyPr/>
          <a:lstStyle/>
          <a:p>
            <a:fld id="{3C69CB08-B5FC-4417-A65A-749D47E359CF}"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F7FA69-C00F-44B0-9ED4-AAE6F1A20143}" type="datetimeFigureOut">
              <a:rPr lang="id-ID" smtClean="0"/>
              <a:pPr/>
              <a:t>24/02/2022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C69CB08-B5FC-4417-A65A-749D47E359CF}"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F7FA69-C00F-44B0-9ED4-AAE6F1A20143}" type="datetimeFigureOut">
              <a:rPr lang="id-ID" smtClean="0"/>
              <a:pPr/>
              <a:t>24/02/2022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C69CB08-B5FC-4417-A65A-749D47E359CF}"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F7FA69-C00F-44B0-9ED4-AAE6F1A20143}" type="datetimeFigureOut">
              <a:rPr lang="id-ID" smtClean="0"/>
              <a:pPr/>
              <a:t>24/02/2022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C69CB08-B5FC-4417-A65A-749D47E359CF}"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9F7FA69-C00F-44B0-9ED4-AAE6F1A20143}" type="datetimeFigureOut">
              <a:rPr lang="id-ID" smtClean="0"/>
              <a:pPr/>
              <a:t>24/02/2022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C69CB08-B5FC-4417-A65A-749D47E359CF}"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9F7FA69-C00F-44B0-9ED4-AAE6F1A20143}" type="datetimeFigureOut">
              <a:rPr lang="id-ID" smtClean="0"/>
              <a:pPr/>
              <a:t>24/02/2022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C69CB08-B5FC-4417-A65A-749D47E359CF}"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9F7FA69-C00F-44B0-9ED4-AAE6F1A20143}" type="datetimeFigureOut">
              <a:rPr lang="id-ID" smtClean="0"/>
              <a:pPr/>
              <a:t>24/02/2022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C69CB08-B5FC-4417-A65A-749D47E359CF}"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9F7FA69-C00F-44B0-9ED4-AAE6F1A20143}" type="datetimeFigureOut">
              <a:rPr lang="id-ID" smtClean="0"/>
              <a:pPr/>
              <a:t>24/02/2022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C69CB08-B5FC-4417-A65A-749D47E359CF}"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F7FA69-C00F-44B0-9ED4-AAE6F1A20143}" type="datetimeFigureOut">
              <a:rPr lang="id-ID" smtClean="0"/>
              <a:pPr/>
              <a:t>24/02/2022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C69CB08-B5FC-4417-A65A-749D47E359CF}"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9F7FA69-C00F-44B0-9ED4-AAE6F1A20143}" type="datetimeFigureOut">
              <a:rPr lang="id-ID" smtClean="0"/>
              <a:pPr/>
              <a:t>24/02/2022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C69CB08-B5FC-4417-A65A-749D47E359CF}"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9F7FA69-C00F-44B0-9ED4-AAE6F1A20143}" type="datetimeFigureOut">
              <a:rPr lang="id-ID" smtClean="0"/>
              <a:pPr/>
              <a:t>24/02/2022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8077200" y="6356350"/>
            <a:ext cx="609600" cy="365125"/>
          </a:xfrm>
        </p:spPr>
        <p:txBody>
          <a:bodyPr/>
          <a:lstStyle/>
          <a:p>
            <a:fld id="{3C69CB08-B5FC-4417-A65A-749D47E359CF}" type="slidenum">
              <a:rPr lang="id-ID" smtClean="0"/>
              <a:pPr/>
              <a:t>‹#›</a:t>
            </a:fld>
            <a:endParaRPr lang="id-ID"/>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9F7FA69-C00F-44B0-9ED4-AAE6F1A20143}" type="datetimeFigureOut">
              <a:rPr lang="id-ID" smtClean="0"/>
              <a:pPr/>
              <a:t>24/02/2022</a:t>
            </a:fld>
            <a:endParaRPr lang="id-ID"/>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d-ID"/>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C69CB08-B5FC-4417-A65A-749D47E359CF}" type="slidenum">
              <a:rPr lang="id-ID" smtClean="0"/>
              <a:pPr/>
              <a:t>‹#›</a:t>
            </a:fld>
            <a:endParaRPr lang="id-ID"/>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KONSEP DASAR PENDIDIKAN</a:t>
            </a:r>
            <a:endParaRPr lang="id-ID" dirty="0"/>
          </a:p>
        </p:txBody>
      </p:sp>
      <p:sp>
        <p:nvSpPr>
          <p:cNvPr id="3" name="Subtitle 2"/>
          <p:cNvSpPr>
            <a:spLocks noGrp="1"/>
          </p:cNvSpPr>
          <p:nvPr>
            <p:ph type="subTitle" idx="1"/>
          </p:nvPr>
        </p:nvSpPr>
        <p:spPr/>
        <p:txBody>
          <a:bodyPr/>
          <a:lstStyle/>
          <a:p>
            <a:r>
              <a:rPr lang="id-ID" dirty="0" smtClean="0"/>
              <a:t>(PERTEMUAN II)</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PENGERTIAN </a:t>
            </a:r>
            <a:r>
              <a:rPr lang="id-ID" dirty="0" smtClean="0"/>
              <a:t>PENDIDIKAN</a:t>
            </a:r>
            <a:endParaRPr lang="id-ID" dirty="0"/>
          </a:p>
        </p:txBody>
      </p:sp>
      <p:sp>
        <p:nvSpPr>
          <p:cNvPr id="3" name="Content Placeholder 2"/>
          <p:cNvSpPr>
            <a:spLocks noGrp="1"/>
          </p:cNvSpPr>
          <p:nvPr>
            <p:ph idx="1"/>
          </p:nvPr>
        </p:nvSpPr>
        <p:spPr/>
        <p:txBody>
          <a:bodyPr>
            <a:normAutofit fontScale="77500" lnSpcReduction="20000"/>
          </a:bodyPr>
          <a:lstStyle/>
          <a:p>
            <a:pPr>
              <a:buNone/>
            </a:pPr>
            <a:r>
              <a:rPr lang="id-ID" dirty="0" smtClean="0"/>
              <a:t>PENDIDIKAN          </a:t>
            </a:r>
          </a:p>
          <a:p>
            <a:r>
              <a:rPr lang="id-ID" dirty="0" smtClean="0"/>
              <a:t>MENURUT  Ki Hajar Dewantara</a:t>
            </a:r>
          </a:p>
          <a:p>
            <a:pPr>
              <a:buNone/>
            </a:pPr>
            <a:r>
              <a:rPr lang="id-ID" dirty="0" smtClean="0"/>
              <a:t>       Tuntunan didalam hidup tumbuhnya anak-anak. Adapun maksudnya, pendidikan yaitu menuntun segala kekuatan kodrat yang ada pada  anak-anak itu agar mereka sebagai manusia dan sebagai anggota masyarkat dapatlah mencapai keselamatan dan kebahagiaan setimggi-tingginya.</a:t>
            </a:r>
          </a:p>
          <a:p>
            <a:endParaRPr lang="id-ID" dirty="0" smtClean="0"/>
          </a:p>
          <a:p>
            <a:r>
              <a:rPr lang="id-ID" dirty="0" smtClean="0"/>
              <a:t>MENURUT   UU No  20  Tahun 2003</a:t>
            </a:r>
          </a:p>
          <a:p>
            <a:r>
              <a:rPr lang="id-ID" dirty="0" smtClean="0"/>
              <a:t>Pendidikan adalah usaha sadar dan terencana untuk mewujudkan suasana belajar dan proses pembelajarn agar peserta didik secara aktif mengembangkan potensi dirinya untuk memiliki kekuatan spiritual keagamaan, pengendalian diri, kepribadian, kecerdasan, akhlak mulia, serta keterampilan yang diperlukan dirinya, masyarakat, bangsa dan negara.</a:t>
            </a:r>
          </a:p>
          <a:p>
            <a:pPr>
              <a:buNone/>
            </a:pPr>
            <a:endParaRPr lang="id-ID" dirty="0"/>
          </a:p>
        </p:txBody>
      </p:sp>
      <p:sp>
        <p:nvSpPr>
          <p:cNvPr id="4" name="Right Arrow 3"/>
          <p:cNvSpPr/>
          <p:nvPr/>
        </p:nvSpPr>
        <p:spPr>
          <a:xfrm>
            <a:off x="3071802" y="2000240"/>
            <a:ext cx="357190"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smtClean="0"/>
              <a:t>KESIMPULAN </a:t>
            </a:r>
            <a:endParaRPr lang="id-ID" dirty="0"/>
          </a:p>
        </p:txBody>
      </p:sp>
      <p:sp>
        <p:nvSpPr>
          <p:cNvPr id="3" name="Content Placeholder 2"/>
          <p:cNvSpPr>
            <a:spLocks noGrp="1"/>
          </p:cNvSpPr>
          <p:nvPr>
            <p:ph idx="1"/>
          </p:nvPr>
        </p:nvSpPr>
        <p:spPr/>
        <p:txBody>
          <a:bodyPr/>
          <a:lstStyle/>
          <a:p>
            <a:r>
              <a:rPr lang="id-ID" dirty="0" smtClean="0">
                <a:solidFill>
                  <a:schemeClr val="accent5">
                    <a:lumMod val="50000"/>
                  </a:schemeClr>
                </a:solidFill>
              </a:rPr>
              <a:t>Pendidikan merupakan suatu proses atau usaha yang dilakukan secara sadar  oleh seseorang  atau lembaga  yang bertujuan mengembangkan potensi melalui proses pelatihan yang resmi atau legalitas dari kekuatan spiritual keagamaan, kecerdasan, serta keterampilan yang dapat membuahkan hasil.</a:t>
            </a:r>
            <a:endParaRPr lang="id-ID" dirty="0">
              <a:solidFill>
                <a:schemeClr val="accent5">
                  <a:lumMod val="50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id-ID" dirty="0" smtClean="0"/>
              <a:t>TUJUAN </a:t>
            </a:r>
            <a:r>
              <a:rPr lang="id-ID" dirty="0" smtClean="0"/>
              <a:t>PENDIDIKAN</a:t>
            </a:r>
            <a:endParaRPr lang="id-ID" dirty="0"/>
          </a:p>
        </p:txBody>
      </p:sp>
      <p:sp>
        <p:nvSpPr>
          <p:cNvPr id="3" name="Content Placeholder 2"/>
          <p:cNvSpPr>
            <a:spLocks noGrp="1"/>
          </p:cNvSpPr>
          <p:nvPr>
            <p:ph idx="1"/>
          </p:nvPr>
        </p:nvSpPr>
        <p:spPr/>
        <p:txBody>
          <a:bodyPr>
            <a:normAutofit/>
          </a:bodyPr>
          <a:lstStyle/>
          <a:p>
            <a:r>
              <a:rPr lang="id-ID" dirty="0" smtClean="0"/>
              <a:t>Tujuan Pendidikan</a:t>
            </a:r>
          </a:p>
          <a:p>
            <a:pPr marL="1124712" lvl="2" indent="-457200">
              <a:buAutoNum type="arabicPeriod" startAt="2"/>
            </a:pPr>
            <a:r>
              <a:rPr lang="id-ID" dirty="0" smtClean="0"/>
              <a:t>Menurut UU No 2o th.2003  pasal 3</a:t>
            </a:r>
          </a:p>
          <a:p>
            <a:pPr marL="1399032" lvl="3" indent="-457200">
              <a:buNone/>
            </a:pPr>
            <a:r>
              <a:rPr lang="id-ID" dirty="0" smtClean="0"/>
              <a:t>	Berbunyi  Pendidikan Nasional bertujuan mengembangkan kemampuan dan membentuk watak serta peradaban bangsa yang bermartabat dalam rangka mencerdaskan kehidupan bangsa,bertujuan untuk berkembangnya potensi peserta didik agar menjadi manusia yang beriman dan bertakwa kepada Tuhan yang  maha Esa , berakhlak mulia, berilmu,cakap,kreatif,mandiri, dan menjadi warga negara yang demokratis dan bertanggung jawab.</a:t>
            </a:r>
          </a:p>
          <a:p>
            <a:pPr marL="1124712" lvl="2" indent="-457200">
              <a:buAutoNum type="arabicPeriod" startAt="2"/>
            </a:pPr>
            <a:endParaRPr lang="id-ID"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smtClean="0"/>
              <a:t>KESIMPULAN</a:t>
            </a:r>
            <a:endParaRPr lang="id-ID" dirty="0"/>
          </a:p>
        </p:txBody>
      </p:sp>
      <p:sp>
        <p:nvSpPr>
          <p:cNvPr id="3" name="Content Placeholder 2"/>
          <p:cNvSpPr>
            <a:spLocks noGrp="1"/>
          </p:cNvSpPr>
          <p:nvPr>
            <p:ph idx="1"/>
          </p:nvPr>
        </p:nvSpPr>
        <p:spPr/>
        <p:txBody>
          <a:bodyPr/>
          <a:lstStyle/>
          <a:p>
            <a:r>
              <a:rPr lang="id-ID" dirty="0" smtClean="0">
                <a:solidFill>
                  <a:schemeClr val="accent5">
                    <a:lumMod val="50000"/>
                  </a:schemeClr>
                </a:solidFill>
              </a:rPr>
              <a:t>Untuk membentuk karakter  sesorang yang beriman dan bertaqwa kepada Tuhan Yang Maha Esa. Dengan adanya Tujuan Pendidikan, maka  seseorang  akan termotivasi  untuk lebih baik dalam segala aspek kehidupan , serta menciptakan generasi  yang bermanfaat  bagi bangsa dan negara.</a:t>
            </a:r>
            <a:endParaRPr lang="id-ID" dirty="0">
              <a:solidFill>
                <a:schemeClr val="accent5">
                  <a:lumMod val="50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id-ID" dirty="0" smtClean="0"/>
              <a:t>FAKTOR-FAKTOR PENDIDIKAN</a:t>
            </a:r>
            <a:br>
              <a:rPr lang="id-ID" dirty="0" smtClean="0"/>
            </a:br>
            <a:endParaRPr lang="id-ID" dirty="0"/>
          </a:p>
        </p:txBody>
      </p:sp>
      <p:sp>
        <p:nvSpPr>
          <p:cNvPr id="3" name="Content Placeholder 2"/>
          <p:cNvSpPr>
            <a:spLocks noGrp="1"/>
          </p:cNvSpPr>
          <p:nvPr>
            <p:ph idx="1"/>
          </p:nvPr>
        </p:nvSpPr>
        <p:spPr/>
        <p:txBody>
          <a:bodyPr/>
          <a:lstStyle/>
          <a:p>
            <a:r>
              <a:rPr lang="id-ID" dirty="0" smtClean="0"/>
              <a:t>Menurut sutari imam barnadib</a:t>
            </a:r>
          </a:p>
          <a:p>
            <a:pPr marL="514350" indent="-514350">
              <a:buFont typeface="+mj-lt"/>
              <a:buAutoNum type="arabicPeriod"/>
            </a:pPr>
            <a:r>
              <a:rPr lang="id-ID" dirty="0" smtClean="0"/>
              <a:t>Adanya tujuan yang hendak dicapai</a:t>
            </a:r>
          </a:p>
          <a:p>
            <a:pPr marL="514350" indent="-514350">
              <a:buFont typeface="+mj-lt"/>
              <a:buAutoNum type="arabicPeriod"/>
            </a:pPr>
            <a:r>
              <a:rPr lang="id-ID" dirty="0" smtClean="0"/>
              <a:t>Adanya subjek manusia</a:t>
            </a:r>
          </a:p>
          <a:p>
            <a:pPr marL="514350" indent="-514350">
              <a:buFont typeface="+mj-lt"/>
              <a:buAutoNum type="arabicPeriod"/>
            </a:pPr>
            <a:r>
              <a:rPr lang="id-ID" dirty="0" smtClean="0"/>
              <a:t>Yang hidupbersama dalam lingkungan hidup tertentu</a:t>
            </a:r>
          </a:p>
          <a:p>
            <a:pPr marL="514350" indent="-514350">
              <a:buFont typeface="+mj-lt"/>
              <a:buAutoNum type="arabicPeriod"/>
            </a:pPr>
            <a:r>
              <a:rPr lang="id-ID" dirty="0" smtClean="0"/>
              <a:t>Yant menggunakan alat-alat tertentu untuk mencapai tujuan</a:t>
            </a:r>
          </a:p>
          <a:p>
            <a:pPr marL="514350" indent="-514350">
              <a:buFont typeface="+mj-lt"/>
              <a:buAutoNum type="arabicPeriod"/>
            </a:pPr>
            <a:endParaRPr lang="id-ID" dirty="0" smtClean="0"/>
          </a:p>
          <a:p>
            <a:pPr marL="514350" indent="-514350">
              <a:buFont typeface="+mj-lt"/>
              <a:buAutoNum type="arabicPeriod"/>
            </a:pPr>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824558"/>
          </a:xfrm>
        </p:spPr>
        <p:txBody>
          <a:bodyPr>
            <a:normAutofit fontScale="92500" lnSpcReduction="20000"/>
          </a:bodyPr>
          <a:lstStyle/>
          <a:p>
            <a:r>
              <a:rPr lang="id-ID" dirty="0" smtClean="0"/>
              <a:t>Menurut Hasbulloh</a:t>
            </a:r>
          </a:p>
          <a:p>
            <a:pPr marL="514350" indent="-514350">
              <a:buNone/>
            </a:pPr>
            <a:r>
              <a:rPr lang="id-ID" dirty="0" smtClean="0"/>
              <a:t>1.Ideologi </a:t>
            </a:r>
          </a:p>
          <a:p>
            <a:pPr marL="514350" indent="-514350">
              <a:buNone/>
            </a:pPr>
            <a:r>
              <a:rPr lang="id-ID" dirty="0" smtClean="0"/>
              <a:t>Semua manusia mempunyai hak yang sama dalam pendidikan</a:t>
            </a:r>
          </a:p>
          <a:p>
            <a:pPr marL="514350" indent="-514350">
              <a:buNone/>
            </a:pPr>
            <a:r>
              <a:rPr lang="id-ID" dirty="0" smtClean="0"/>
              <a:t>2.Sosial ekonomi</a:t>
            </a:r>
          </a:p>
          <a:p>
            <a:pPr marL="514350" indent="-514350">
              <a:buNone/>
            </a:pPr>
            <a:r>
              <a:rPr lang="id-ID" dirty="0" smtClean="0"/>
              <a:t>Semakin tinggi tingkat ekonomi semakin tinggi pula tingkat pendidikan</a:t>
            </a:r>
          </a:p>
          <a:p>
            <a:pPr marL="514350" indent="-514350">
              <a:buNone/>
            </a:pPr>
            <a:r>
              <a:rPr lang="id-ID" dirty="0" smtClean="0"/>
              <a:t>3.Sosial budaya</a:t>
            </a:r>
          </a:p>
          <a:p>
            <a:pPr marL="514350" indent="-514350">
              <a:buNone/>
            </a:pPr>
            <a:r>
              <a:rPr lang="id-ID" dirty="0" smtClean="0"/>
              <a:t>Masih banyak orang tua yang kurang menyadari akan pentingnya pendidikan formal dalam perkembangan anak</a:t>
            </a:r>
          </a:p>
          <a:p>
            <a:pPr marL="514350" indent="-514350">
              <a:buNone/>
            </a:pPr>
            <a:r>
              <a:rPr lang="id-ID" dirty="0" smtClean="0"/>
              <a:t>4.Perkembangan IPTEK</a:t>
            </a:r>
          </a:p>
          <a:p>
            <a:pPr marL="514350" indent="-514350">
              <a:buNone/>
            </a:pPr>
            <a:r>
              <a:rPr lang="id-ID" dirty="0" smtClean="0"/>
              <a:t>Dalam hal ini  agar tidak tertinggal dari negara maju</a:t>
            </a:r>
          </a:p>
          <a:p>
            <a:pPr marL="514350" indent="-514350">
              <a:buNone/>
            </a:pPr>
            <a:r>
              <a:rPr lang="id-ID" dirty="0" smtClean="0"/>
              <a:t>5.Psikologi</a:t>
            </a:r>
          </a:p>
          <a:p>
            <a:pPr marL="514350" indent="-514350">
              <a:buNone/>
            </a:pPr>
            <a:r>
              <a:rPr lang="id-ID" dirty="0" smtClean="0"/>
              <a:t>Konseptual pendidikan merupakan alat untuk mengembangkan kepribadian individu agar lebih bernilai</a:t>
            </a:r>
          </a:p>
          <a:p>
            <a:pPr marL="514350" indent="-514350">
              <a:buNone/>
            </a:pPr>
            <a:endParaRPr lang="id-ID"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kesimpulan</a:t>
            </a:r>
            <a:endParaRPr lang="id-ID" dirty="0"/>
          </a:p>
        </p:txBody>
      </p:sp>
      <p:sp>
        <p:nvSpPr>
          <p:cNvPr id="3" name="Content Placeholder 2"/>
          <p:cNvSpPr>
            <a:spLocks noGrp="1"/>
          </p:cNvSpPr>
          <p:nvPr>
            <p:ph idx="1"/>
          </p:nvPr>
        </p:nvSpPr>
        <p:spPr/>
        <p:txBody>
          <a:bodyPr/>
          <a:lstStyle/>
          <a:p>
            <a:r>
              <a:rPr lang="id-ID" dirty="0" smtClean="0"/>
              <a:t>Faktor-faktor pendidikan</a:t>
            </a:r>
          </a:p>
          <a:p>
            <a:pPr marL="514350" indent="-514350">
              <a:buFont typeface="+mj-lt"/>
              <a:buAutoNum type="arabicPeriod"/>
            </a:pPr>
            <a:r>
              <a:rPr lang="id-ID" dirty="0" smtClean="0"/>
              <a:t>Adanya tujuan yang ingin dicapai’</a:t>
            </a:r>
          </a:p>
          <a:p>
            <a:pPr marL="514350" indent="-514350">
              <a:buFont typeface="+mj-lt"/>
              <a:buAutoNum type="arabicPeriod"/>
            </a:pPr>
            <a:r>
              <a:rPr lang="id-ID" dirty="0" smtClean="0"/>
              <a:t>Adanya pendidik dan anak didik</a:t>
            </a:r>
          </a:p>
          <a:p>
            <a:pPr marL="514350" indent="-514350">
              <a:buFont typeface="+mj-lt"/>
              <a:buAutoNum type="arabicPeriod"/>
            </a:pPr>
            <a:r>
              <a:rPr lang="id-ID" dirty="0" smtClean="0"/>
              <a:t>Adanya pengaruh lingkungan hidup</a:t>
            </a:r>
          </a:p>
          <a:p>
            <a:pPr marL="514350" indent="-514350">
              <a:buFont typeface="+mj-lt"/>
              <a:buAutoNum type="arabicPeriod"/>
            </a:pPr>
            <a:r>
              <a:rPr lang="id-ID" dirty="0" smtClean="0"/>
              <a:t>Adanya lembaga yang berperan untuk mengembangkan kepribadian individu yang lebih bernilai</a:t>
            </a:r>
            <a:endParaRPr lang="id-ID"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smtClean="0"/>
              <a:t>TERIMA KASIH</a:t>
            </a:r>
            <a:endParaRPr lang="id-ID" dirty="0"/>
          </a:p>
        </p:txBody>
      </p:sp>
      <p:pic>
        <p:nvPicPr>
          <p:cNvPr id="4" name="Picture 2" descr="g0205356"/>
          <p:cNvPicPr>
            <a:picLocks noGrp="1" noChangeAspect="1" noChangeArrowheads="1"/>
          </p:cNvPicPr>
          <p:nvPr>
            <p:ph idx="1"/>
          </p:nvPr>
        </p:nvPicPr>
        <p:blipFill>
          <a:blip r:embed="rId2"/>
          <a:srcRect/>
          <a:stretch>
            <a:fillRect/>
          </a:stretch>
        </p:blipFill>
        <p:spPr>
          <a:xfrm>
            <a:off x="1642845" y="1935163"/>
            <a:ext cx="5858309" cy="4389437"/>
          </a:xfrm>
          <a:noFill/>
        </p:spPr>
      </p:pic>
      <p:pic>
        <p:nvPicPr>
          <p:cNvPr id="5" name="Picture 6" descr="AG00373_"/>
          <p:cNvPicPr>
            <a:picLocks noChangeAspect="1" noChangeArrowheads="1" noCrop="1"/>
          </p:cNvPicPr>
          <p:nvPr/>
        </p:nvPicPr>
        <p:blipFill>
          <a:blip r:embed="rId3"/>
          <a:srcRect/>
          <a:stretch>
            <a:fillRect/>
          </a:stretch>
        </p:blipFill>
        <p:spPr bwMode="auto">
          <a:xfrm>
            <a:off x="2938474" y="3962400"/>
            <a:ext cx="3276600" cy="1946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4"/>
                                        </p:tgtEl>
                                        <p:attrNameLst>
                                          <p:attrName>ppt_w</p:attrName>
                                        </p:attrNameLst>
                                      </p:cBhvr>
                                      <p:tavLst>
                                        <p:tav tm="0">
                                          <p:val>
                                            <p:strVal val="#ppt_w*.05"/>
                                          </p:val>
                                        </p:tav>
                                        <p:tav tm="100000">
                                          <p:val>
                                            <p:strVal val="#ppt_w"/>
                                          </p:val>
                                        </p:tav>
                                      </p:tavLst>
                                    </p:anim>
                                    <p:anim calcmode="lin" valueType="num">
                                      <p:cBhvr>
                                        <p:cTn id="10" dur="1000" fill="hold"/>
                                        <p:tgtEl>
                                          <p:spTgt spid="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10203</TotalTime>
  <Words>317</Words>
  <Application>Microsoft Office PowerPoint</Application>
  <PresentationFormat>On-screen Show (4:3)</PresentationFormat>
  <Paragraphs>41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Flow</vt:lpstr>
      <vt:lpstr>KONSEP DASAR PENDIDIKAN</vt:lpstr>
      <vt:lpstr>PENGERTIAN PENDIDIKAN</vt:lpstr>
      <vt:lpstr>KESIMPULAN </vt:lpstr>
      <vt:lpstr>TUJUAN PENDIDIKAN</vt:lpstr>
      <vt:lpstr>KESIMPULAN</vt:lpstr>
      <vt:lpstr>FAKTOR-FAKTOR PENDIDIKAN </vt:lpstr>
      <vt:lpstr>Slide 7</vt:lpstr>
      <vt:lpstr>kesimpulan</vt:lpstr>
      <vt:lpstr>TERIMA 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KONSEP DASAR PENDIDIKAN</dc:title>
  <dc:creator>User</dc:creator>
  <cp:lastModifiedBy>user</cp:lastModifiedBy>
  <cp:revision>13</cp:revision>
  <dcterms:created xsi:type="dcterms:W3CDTF">2018-03-15T03:32:26Z</dcterms:created>
  <dcterms:modified xsi:type="dcterms:W3CDTF">2022-02-24T03:40:47Z</dcterms:modified>
</cp:coreProperties>
</file>