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5"/>
  </p:notesMasterIdLst>
  <p:sldIdLst>
    <p:sldId id="256" r:id="rId2"/>
    <p:sldId id="265" r:id="rId3"/>
    <p:sldId id="257" r:id="rId4"/>
    <p:sldId id="260" r:id="rId5"/>
    <p:sldId id="262" r:id="rId6"/>
    <p:sldId id="261" r:id="rId7"/>
    <p:sldId id="270" r:id="rId8"/>
    <p:sldId id="264" r:id="rId9"/>
    <p:sldId id="258" r:id="rId10"/>
    <p:sldId id="263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50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215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6D6132-6A45-4B93-83C0-FA4C88D9D33B}" type="doc">
      <dgm:prSet loTypeId="urn:microsoft.com/office/officeart/2005/8/layout/bProcess4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9E012F82-705D-4BE2-BDAF-EC52698E1D92}">
      <dgm:prSet phldrT="[Text]"/>
      <dgm:spPr/>
      <dgm:t>
        <a:bodyPr/>
        <a:lstStyle/>
        <a:p>
          <a:r>
            <a:rPr lang="en-ID" dirty="0"/>
            <a:t>Awal </a:t>
          </a:r>
          <a:r>
            <a:rPr lang="en-ID" dirty="0" err="1"/>
            <a:t>tahun</a:t>
          </a:r>
          <a:r>
            <a:rPr lang="en-ID" dirty="0"/>
            <a:t> 1900an</a:t>
          </a:r>
        </a:p>
        <a:p>
          <a:r>
            <a:rPr lang="en-ID" dirty="0" err="1"/>
            <a:t>Anggaran</a:t>
          </a:r>
          <a:r>
            <a:rPr lang="en-ID" dirty="0"/>
            <a:t> dan </a:t>
          </a:r>
          <a:r>
            <a:rPr lang="en-ID" dirty="0" err="1"/>
            <a:t>Kontrol</a:t>
          </a:r>
          <a:r>
            <a:rPr lang="en-ID" dirty="0"/>
            <a:t> </a:t>
          </a:r>
          <a:r>
            <a:rPr lang="en-ID" dirty="0" err="1"/>
            <a:t>Keuangan</a:t>
          </a:r>
          <a:r>
            <a:rPr lang="en-ID" dirty="0"/>
            <a:t> (</a:t>
          </a:r>
          <a:r>
            <a:rPr lang="en-ID" i="1" dirty="0"/>
            <a:t>budgeting and Financial Controlling</a:t>
          </a:r>
          <a:r>
            <a:rPr lang="en-ID" dirty="0"/>
            <a:t>)</a:t>
          </a:r>
        </a:p>
      </dgm:t>
    </dgm:pt>
    <dgm:pt modelId="{16854D73-D7F9-4280-958F-331745B6AB7D}" type="parTrans" cxnId="{8F0B0417-4AE8-4410-9C34-3178F6B9AF8C}">
      <dgm:prSet/>
      <dgm:spPr/>
      <dgm:t>
        <a:bodyPr/>
        <a:lstStyle/>
        <a:p>
          <a:endParaRPr lang="en-ID"/>
        </a:p>
      </dgm:t>
    </dgm:pt>
    <dgm:pt modelId="{CCFCE6A1-8B9E-45AC-ACC0-61FFBF9E6111}" type="sibTrans" cxnId="{8F0B0417-4AE8-4410-9C34-3178F6B9AF8C}">
      <dgm:prSet/>
      <dgm:spPr/>
      <dgm:t>
        <a:bodyPr/>
        <a:lstStyle/>
        <a:p>
          <a:endParaRPr lang="en-ID"/>
        </a:p>
      </dgm:t>
    </dgm:pt>
    <dgm:pt modelId="{9CFB431D-7EF6-4306-BC5E-CF4389A3D640}">
      <dgm:prSet phldrT="[Text]"/>
      <dgm:spPr/>
      <dgm:t>
        <a:bodyPr/>
        <a:lstStyle/>
        <a:p>
          <a:r>
            <a:rPr lang="en-ID" dirty="0"/>
            <a:t>Akhir PD II (1950an)</a:t>
          </a:r>
        </a:p>
        <a:p>
          <a:r>
            <a:rPr lang="en-ID" dirty="0" err="1"/>
            <a:t>Perencanaan</a:t>
          </a:r>
          <a:r>
            <a:rPr lang="en-ID" dirty="0"/>
            <a:t> </a:t>
          </a:r>
          <a:r>
            <a:rPr lang="en-ID" dirty="0" err="1"/>
            <a:t>Jangka</a:t>
          </a:r>
          <a:r>
            <a:rPr lang="en-ID" dirty="0"/>
            <a:t> Panjang (</a:t>
          </a:r>
          <a:r>
            <a:rPr lang="en-ID" i="1" dirty="0"/>
            <a:t>long Range Planning</a:t>
          </a:r>
          <a:r>
            <a:rPr lang="en-ID" dirty="0"/>
            <a:t>)</a:t>
          </a:r>
        </a:p>
      </dgm:t>
    </dgm:pt>
    <dgm:pt modelId="{34EE48F6-32C8-4187-8BFB-B313EDDD1C6B}" type="parTrans" cxnId="{064B4AB3-982D-49FD-BD20-DA91BFF4D2C9}">
      <dgm:prSet/>
      <dgm:spPr/>
      <dgm:t>
        <a:bodyPr/>
        <a:lstStyle/>
        <a:p>
          <a:endParaRPr lang="en-ID"/>
        </a:p>
      </dgm:t>
    </dgm:pt>
    <dgm:pt modelId="{336BB016-3C15-49B2-B41C-4687B55A8210}" type="sibTrans" cxnId="{064B4AB3-982D-49FD-BD20-DA91BFF4D2C9}">
      <dgm:prSet/>
      <dgm:spPr/>
      <dgm:t>
        <a:bodyPr/>
        <a:lstStyle/>
        <a:p>
          <a:endParaRPr lang="en-ID"/>
        </a:p>
      </dgm:t>
    </dgm:pt>
    <dgm:pt modelId="{DB5F631E-2494-4F8D-B122-6E384CD04E57}">
      <dgm:prSet phldrT="[Text]"/>
      <dgm:spPr/>
      <dgm:t>
        <a:bodyPr/>
        <a:lstStyle/>
        <a:p>
          <a:r>
            <a:rPr lang="en-ID" dirty="0"/>
            <a:t>1960-an</a:t>
          </a:r>
        </a:p>
        <a:p>
          <a:r>
            <a:rPr lang="en-ID" dirty="0" err="1"/>
            <a:t>Perencanaan</a:t>
          </a:r>
          <a:r>
            <a:rPr lang="en-ID" dirty="0"/>
            <a:t> </a:t>
          </a:r>
          <a:r>
            <a:rPr lang="en-ID" dirty="0" err="1"/>
            <a:t>Strategis</a:t>
          </a:r>
          <a:r>
            <a:rPr lang="en-ID" dirty="0"/>
            <a:t> Perusahaan (</a:t>
          </a:r>
          <a:r>
            <a:rPr lang="en-ID" i="1" dirty="0"/>
            <a:t>Corporate Strategic Planning)</a:t>
          </a:r>
        </a:p>
      </dgm:t>
    </dgm:pt>
    <dgm:pt modelId="{B1323CFE-307D-4B79-A79B-A542266D5044}" type="parTrans" cxnId="{7FA2B907-1D60-4442-A9D6-2FFBEE172E82}">
      <dgm:prSet/>
      <dgm:spPr/>
      <dgm:t>
        <a:bodyPr/>
        <a:lstStyle/>
        <a:p>
          <a:endParaRPr lang="en-ID"/>
        </a:p>
      </dgm:t>
    </dgm:pt>
    <dgm:pt modelId="{4455E0CE-3F61-4FA6-AA5D-584E4E03A312}" type="sibTrans" cxnId="{7FA2B907-1D60-4442-A9D6-2FFBEE172E82}">
      <dgm:prSet/>
      <dgm:spPr/>
      <dgm:t>
        <a:bodyPr/>
        <a:lstStyle/>
        <a:p>
          <a:endParaRPr lang="en-ID"/>
        </a:p>
      </dgm:t>
    </dgm:pt>
    <dgm:pt modelId="{32A3CCF0-66DB-4269-9C09-8CCDEB7EC0D0}">
      <dgm:prSet phldrT="[Text]"/>
      <dgm:spPr/>
      <dgm:t>
        <a:bodyPr/>
        <a:lstStyle/>
        <a:p>
          <a:r>
            <a:rPr lang="en-ID" dirty="0"/>
            <a:t>1980 </a:t>
          </a:r>
        </a:p>
        <a:p>
          <a:r>
            <a:rPr lang="en-ID" dirty="0" err="1"/>
            <a:t>Manajemen</a:t>
          </a:r>
          <a:r>
            <a:rPr lang="en-ID" dirty="0"/>
            <a:t> Strategi</a:t>
          </a:r>
        </a:p>
      </dgm:t>
    </dgm:pt>
    <dgm:pt modelId="{BA939237-A935-44A9-93C9-1B5B5B508242}" type="parTrans" cxnId="{06DB5C0A-8D90-4E5A-A03B-AF4AD50A25D1}">
      <dgm:prSet/>
      <dgm:spPr/>
      <dgm:t>
        <a:bodyPr/>
        <a:lstStyle/>
        <a:p>
          <a:endParaRPr lang="en-ID"/>
        </a:p>
      </dgm:t>
    </dgm:pt>
    <dgm:pt modelId="{5F7CA0FB-DE35-417D-83B3-77BFD8042466}" type="sibTrans" cxnId="{06DB5C0A-8D90-4E5A-A03B-AF4AD50A25D1}">
      <dgm:prSet/>
      <dgm:spPr/>
      <dgm:t>
        <a:bodyPr/>
        <a:lstStyle/>
        <a:p>
          <a:endParaRPr lang="en-ID"/>
        </a:p>
      </dgm:t>
    </dgm:pt>
    <dgm:pt modelId="{17BA1106-396D-469E-A23F-3F198113668F}" type="pres">
      <dgm:prSet presAssocID="{F36D6132-6A45-4B93-83C0-FA4C88D9D33B}" presName="Name0" presStyleCnt="0">
        <dgm:presLayoutVars>
          <dgm:dir/>
          <dgm:resizeHandles/>
        </dgm:presLayoutVars>
      </dgm:prSet>
      <dgm:spPr/>
    </dgm:pt>
    <dgm:pt modelId="{FC756EB1-68CE-4548-8E34-9D81DD48833D}" type="pres">
      <dgm:prSet presAssocID="{9E012F82-705D-4BE2-BDAF-EC52698E1D92}" presName="compNode" presStyleCnt="0"/>
      <dgm:spPr/>
    </dgm:pt>
    <dgm:pt modelId="{662F3785-2A64-4510-A855-4CE85149C8E4}" type="pres">
      <dgm:prSet presAssocID="{9E012F82-705D-4BE2-BDAF-EC52698E1D92}" presName="dummyConnPt" presStyleCnt="0"/>
      <dgm:spPr/>
    </dgm:pt>
    <dgm:pt modelId="{FFB9ABCE-92C9-4A36-A987-987E9D45BE39}" type="pres">
      <dgm:prSet presAssocID="{9E012F82-705D-4BE2-BDAF-EC52698E1D92}" presName="node" presStyleLbl="node1" presStyleIdx="0" presStyleCnt="4">
        <dgm:presLayoutVars>
          <dgm:bulletEnabled val="1"/>
        </dgm:presLayoutVars>
      </dgm:prSet>
      <dgm:spPr/>
    </dgm:pt>
    <dgm:pt modelId="{26AA2189-C50E-4A47-8686-7E87F511C323}" type="pres">
      <dgm:prSet presAssocID="{CCFCE6A1-8B9E-45AC-ACC0-61FFBF9E6111}" presName="sibTrans" presStyleLbl="bgSibTrans2D1" presStyleIdx="0" presStyleCnt="3"/>
      <dgm:spPr/>
    </dgm:pt>
    <dgm:pt modelId="{D6E64B8D-53F9-486A-9F05-57332FA6A139}" type="pres">
      <dgm:prSet presAssocID="{9CFB431D-7EF6-4306-BC5E-CF4389A3D640}" presName="compNode" presStyleCnt="0"/>
      <dgm:spPr/>
    </dgm:pt>
    <dgm:pt modelId="{B7FEC38C-D2E0-4767-9DA4-25C5EB2C171A}" type="pres">
      <dgm:prSet presAssocID="{9CFB431D-7EF6-4306-BC5E-CF4389A3D640}" presName="dummyConnPt" presStyleCnt="0"/>
      <dgm:spPr/>
    </dgm:pt>
    <dgm:pt modelId="{E19A334C-1782-4296-8DB4-7838887BE179}" type="pres">
      <dgm:prSet presAssocID="{9CFB431D-7EF6-4306-BC5E-CF4389A3D640}" presName="node" presStyleLbl="node1" presStyleIdx="1" presStyleCnt="4">
        <dgm:presLayoutVars>
          <dgm:bulletEnabled val="1"/>
        </dgm:presLayoutVars>
      </dgm:prSet>
      <dgm:spPr/>
    </dgm:pt>
    <dgm:pt modelId="{8017D642-E776-42A9-8357-A233F3752137}" type="pres">
      <dgm:prSet presAssocID="{336BB016-3C15-49B2-B41C-4687B55A8210}" presName="sibTrans" presStyleLbl="bgSibTrans2D1" presStyleIdx="1" presStyleCnt="3"/>
      <dgm:spPr/>
    </dgm:pt>
    <dgm:pt modelId="{DBD1347C-C2BA-4215-BD3C-7775C73D3EA1}" type="pres">
      <dgm:prSet presAssocID="{DB5F631E-2494-4F8D-B122-6E384CD04E57}" presName="compNode" presStyleCnt="0"/>
      <dgm:spPr/>
    </dgm:pt>
    <dgm:pt modelId="{CF10E831-6C44-48D8-BB14-64BEE6C178D8}" type="pres">
      <dgm:prSet presAssocID="{DB5F631E-2494-4F8D-B122-6E384CD04E57}" presName="dummyConnPt" presStyleCnt="0"/>
      <dgm:spPr/>
    </dgm:pt>
    <dgm:pt modelId="{460036DD-9651-4420-B287-B1C285B9B095}" type="pres">
      <dgm:prSet presAssocID="{DB5F631E-2494-4F8D-B122-6E384CD04E57}" presName="node" presStyleLbl="node1" presStyleIdx="2" presStyleCnt="4">
        <dgm:presLayoutVars>
          <dgm:bulletEnabled val="1"/>
        </dgm:presLayoutVars>
      </dgm:prSet>
      <dgm:spPr/>
    </dgm:pt>
    <dgm:pt modelId="{B5800035-A4E7-4927-9825-DFBE40C0FF32}" type="pres">
      <dgm:prSet presAssocID="{4455E0CE-3F61-4FA6-AA5D-584E4E03A312}" presName="sibTrans" presStyleLbl="bgSibTrans2D1" presStyleIdx="2" presStyleCnt="3"/>
      <dgm:spPr/>
    </dgm:pt>
    <dgm:pt modelId="{0D9C5C2B-96D6-44D7-B9C1-5081DC7800F9}" type="pres">
      <dgm:prSet presAssocID="{32A3CCF0-66DB-4269-9C09-8CCDEB7EC0D0}" presName="compNode" presStyleCnt="0"/>
      <dgm:spPr/>
    </dgm:pt>
    <dgm:pt modelId="{BF186DDD-7621-4DC8-AF4A-B160156F6127}" type="pres">
      <dgm:prSet presAssocID="{32A3CCF0-66DB-4269-9C09-8CCDEB7EC0D0}" presName="dummyConnPt" presStyleCnt="0"/>
      <dgm:spPr/>
    </dgm:pt>
    <dgm:pt modelId="{0C2289D5-CBB4-4FEB-A25E-8773F21AEED7}" type="pres">
      <dgm:prSet presAssocID="{32A3CCF0-66DB-4269-9C09-8CCDEB7EC0D0}" presName="node" presStyleLbl="node1" presStyleIdx="3" presStyleCnt="4">
        <dgm:presLayoutVars>
          <dgm:bulletEnabled val="1"/>
        </dgm:presLayoutVars>
      </dgm:prSet>
      <dgm:spPr/>
    </dgm:pt>
  </dgm:ptLst>
  <dgm:cxnLst>
    <dgm:cxn modelId="{7FA2B907-1D60-4442-A9D6-2FFBEE172E82}" srcId="{F36D6132-6A45-4B93-83C0-FA4C88D9D33B}" destId="{DB5F631E-2494-4F8D-B122-6E384CD04E57}" srcOrd="2" destOrd="0" parTransId="{B1323CFE-307D-4B79-A79B-A542266D5044}" sibTransId="{4455E0CE-3F61-4FA6-AA5D-584E4E03A312}"/>
    <dgm:cxn modelId="{06DB5C0A-8D90-4E5A-A03B-AF4AD50A25D1}" srcId="{F36D6132-6A45-4B93-83C0-FA4C88D9D33B}" destId="{32A3CCF0-66DB-4269-9C09-8CCDEB7EC0D0}" srcOrd="3" destOrd="0" parTransId="{BA939237-A935-44A9-93C9-1B5B5B508242}" sibTransId="{5F7CA0FB-DE35-417D-83B3-77BFD8042466}"/>
    <dgm:cxn modelId="{8F0B0417-4AE8-4410-9C34-3178F6B9AF8C}" srcId="{F36D6132-6A45-4B93-83C0-FA4C88D9D33B}" destId="{9E012F82-705D-4BE2-BDAF-EC52698E1D92}" srcOrd="0" destOrd="0" parTransId="{16854D73-D7F9-4280-958F-331745B6AB7D}" sibTransId="{CCFCE6A1-8B9E-45AC-ACC0-61FFBF9E6111}"/>
    <dgm:cxn modelId="{E347821C-6FED-4C7C-AC92-F2F62C2ADB7E}" type="presOf" srcId="{32A3CCF0-66DB-4269-9C09-8CCDEB7EC0D0}" destId="{0C2289D5-CBB4-4FEB-A25E-8773F21AEED7}" srcOrd="0" destOrd="0" presId="urn:microsoft.com/office/officeart/2005/8/layout/bProcess4"/>
    <dgm:cxn modelId="{5AFC3C7B-071D-4F88-9507-82D4F9F584EE}" type="presOf" srcId="{9CFB431D-7EF6-4306-BC5E-CF4389A3D640}" destId="{E19A334C-1782-4296-8DB4-7838887BE179}" srcOrd="0" destOrd="0" presId="urn:microsoft.com/office/officeart/2005/8/layout/bProcess4"/>
    <dgm:cxn modelId="{0E766F96-7DF6-4496-8BB6-BEF802B535EB}" type="presOf" srcId="{9E012F82-705D-4BE2-BDAF-EC52698E1D92}" destId="{FFB9ABCE-92C9-4A36-A987-987E9D45BE39}" srcOrd="0" destOrd="0" presId="urn:microsoft.com/office/officeart/2005/8/layout/bProcess4"/>
    <dgm:cxn modelId="{2CE716A8-52CA-4E6D-AC68-89B09951F95A}" type="presOf" srcId="{336BB016-3C15-49B2-B41C-4687B55A8210}" destId="{8017D642-E776-42A9-8357-A233F3752137}" srcOrd="0" destOrd="0" presId="urn:microsoft.com/office/officeart/2005/8/layout/bProcess4"/>
    <dgm:cxn modelId="{064B4AB3-982D-49FD-BD20-DA91BFF4D2C9}" srcId="{F36D6132-6A45-4B93-83C0-FA4C88D9D33B}" destId="{9CFB431D-7EF6-4306-BC5E-CF4389A3D640}" srcOrd="1" destOrd="0" parTransId="{34EE48F6-32C8-4187-8BFB-B313EDDD1C6B}" sibTransId="{336BB016-3C15-49B2-B41C-4687B55A8210}"/>
    <dgm:cxn modelId="{8D7256C9-B0BB-4254-91EB-98A8117A6EDE}" type="presOf" srcId="{4455E0CE-3F61-4FA6-AA5D-584E4E03A312}" destId="{B5800035-A4E7-4927-9825-DFBE40C0FF32}" srcOrd="0" destOrd="0" presId="urn:microsoft.com/office/officeart/2005/8/layout/bProcess4"/>
    <dgm:cxn modelId="{2B3DF5D5-1777-4D61-AF7B-1B0508645565}" type="presOf" srcId="{DB5F631E-2494-4F8D-B122-6E384CD04E57}" destId="{460036DD-9651-4420-B287-B1C285B9B095}" srcOrd="0" destOrd="0" presId="urn:microsoft.com/office/officeart/2005/8/layout/bProcess4"/>
    <dgm:cxn modelId="{0B6D33DD-B824-4726-8660-183F37065B24}" type="presOf" srcId="{F36D6132-6A45-4B93-83C0-FA4C88D9D33B}" destId="{17BA1106-396D-469E-A23F-3F198113668F}" srcOrd="0" destOrd="0" presId="urn:microsoft.com/office/officeart/2005/8/layout/bProcess4"/>
    <dgm:cxn modelId="{45E1A8F7-00C3-40D5-9ED7-F5EB27709B6A}" type="presOf" srcId="{CCFCE6A1-8B9E-45AC-ACC0-61FFBF9E6111}" destId="{26AA2189-C50E-4A47-8686-7E87F511C323}" srcOrd="0" destOrd="0" presId="urn:microsoft.com/office/officeart/2005/8/layout/bProcess4"/>
    <dgm:cxn modelId="{5E911799-46D9-40FA-A231-12478761BC72}" type="presParOf" srcId="{17BA1106-396D-469E-A23F-3F198113668F}" destId="{FC756EB1-68CE-4548-8E34-9D81DD48833D}" srcOrd="0" destOrd="0" presId="urn:microsoft.com/office/officeart/2005/8/layout/bProcess4"/>
    <dgm:cxn modelId="{0B6EACE7-E6E7-4162-AEE9-979D861340D7}" type="presParOf" srcId="{FC756EB1-68CE-4548-8E34-9D81DD48833D}" destId="{662F3785-2A64-4510-A855-4CE85149C8E4}" srcOrd="0" destOrd="0" presId="urn:microsoft.com/office/officeart/2005/8/layout/bProcess4"/>
    <dgm:cxn modelId="{EB0C486A-9B22-42F0-9A25-2C1305CEA3A7}" type="presParOf" srcId="{FC756EB1-68CE-4548-8E34-9D81DD48833D}" destId="{FFB9ABCE-92C9-4A36-A987-987E9D45BE39}" srcOrd="1" destOrd="0" presId="urn:microsoft.com/office/officeart/2005/8/layout/bProcess4"/>
    <dgm:cxn modelId="{91B29BCE-8F62-40F1-B3F2-64974F9014CD}" type="presParOf" srcId="{17BA1106-396D-469E-A23F-3F198113668F}" destId="{26AA2189-C50E-4A47-8686-7E87F511C323}" srcOrd="1" destOrd="0" presId="urn:microsoft.com/office/officeart/2005/8/layout/bProcess4"/>
    <dgm:cxn modelId="{6E98E61B-3940-4859-8230-F2885963CAD2}" type="presParOf" srcId="{17BA1106-396D-469E-A23F-3F198113668F}" destId="{D6E64B8D-53F9-486A-9F05-57332FA6A139}" srcOrd="2" destOrd="0" presId="urn:microsoft.com/office/officeart/2005/8/layout/bProcess4"/>
    <dgm:cxn modelId="{318CBB39-F206-4DED-A488-CBACCE16DF63}" type="presParOf" srcId="{D6E64B8D-53F9-486A-9F05-57332FA6A139}" destId="{B7FEC38C-D2E0-4767-9DA4-25C5EB2C171A}" srcOrd="0" destOrd="0" presId="urn:microsoft.com/office/officeart/2005/8/layout/bProcess4"/>
    <dgm:cxn modelId="{D2F2AD90-F64E-407D-9592-6A53935905CC}" type="presParOf" srcId="{D6E64B8D-53F9-486A-9F05-57332FA6A139}" destId="{E19A334C-1782-4296-8DB4-7838887BE179}" srcOrd="1" destOrd="0" presId="urn:microsoft.com/office/officeart/2005/8/layout/bProcess4"/>
    <dgm:cxn modelId="{81B0847A-552F-49C9-8AE5-136304A7317D}" type="presParOf" srcId="{17BA1106-396D-469E-A23F-3F198113668F}" destId="{8017D642-E776-42A9-8357-A233F3752137}" srcOrd="3" destOrd="0" presId="urn:microsoft.com/office/officeart/2005/8/layout/bProcess4"/>
    <dgm:cxn modelId="{836020C9-B52E-4587-A920-2C8889F66EFC}" type="presParOf" srcId="{17BA1106-396D-469E-A23F-3F198113668F}" destId="{DBD1347C-C2BA-4215-BD3C-7775C73D3EA1}" srcOrd="4" destOrd="0" presId="urn:microsoft.com/office/officeart/2005/8/layout/bProcess4"/>
    <dgm:cxn modelId="{F0B7F19F-6ACA-43D0-B565-D78E04AC04A0}" type="presParOf" srcId="{DBD1347C-C2BA-4215-BD3C-7775C73D3EA1}" destId="{CF10E831-6C44-48D8-BB14-64BEE6C178D8}" srcOrd="0" destOrd="0" presId="urn:microsoft.com/office/officeart/2005/8/layout/bProcess4"/>
    <dgm:cxn modelId="{658054B9-84D3-43CA-9786-752A2BE27082}" type="presParOf" srcId="{DBD1347C-C2BA-4215-BD3C-7775C73D3EA1}" destId="{460036DD-9651-4420-B287-B1C285B9B095}" srcOrd="1" destOrd="0" presId="urn:microsoft.com/office/officeart/2005/8/layout/bProcess4"/>
    <dgm:cxn modelId="{130A07A1-FCA7-48C3-91FD-9F9CBB8EFD85}" type="presParOf" srcId="{17BA1106-396D-469E-A23F-3F198113668F}" destId="{B5800035-A4E7-4927-9825-DFBE40C0FF32}" srcOrd="5" destOrd="0" presId="urn:microsoft.com/office/officeart/2005/8/layout/bProcess4"/>
    <dgm:cxn modelId="{491C0605-8B43-4C96-A747-46063B356641}" type="presParOf" srcId="{17BA1106-396D-469E-A23F-3F198113668F}" destId="{0D9C5C2B-96D6-44D7-B9C1-5081DC7800F9}" srcOrd="6" destOrd="0" presId="urn:microsoft.com/office/officeart/2005/8/layout/bProcess4"/>
    <dgm:cxn modelId="{69773757-44C2-4D27-9A3F-E182125DB2FB}" type="presParOf" srcId="{0D9C5C2B-96D6-44D7-B9C1-5081DC7800F9}" destId="{BF186DDD-7621-4DC8-AF4A-B160156F6127}" srcOrd="0" destOrd="0" presId="urn:microsoft.com/office/officeart/2005/8/layout/bProcess4"/>
    <dgm:cxn modelId="{9C9DD296-881A-467F-B317-1A518445CF28}" type="presParOf" srcId="{0D9C5C2B-96D6-44D7-B9C1-5081DC7800F9}" destId="{0C2289D5-CBB4-4FEB-A25E-8773F21AEED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3C90B7-C2B0-4E5E-B657-86D3A8A3D2A2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F30AFA1F-4F02-428D-B1F3-189AC826469B}">
      <dgm:prSet phldrT="[Text]" custT="1"/>
      <dgm:spPr/>
      <dgm:t>
        <a:bodyPr/>
        <a:lstStyle/>
        <a:p>
          <a:r>
            <a:rPr lang="en-ID" sz="2400" dirty="0"/>
            <a:t>Stratos</a:t>
          </a:r>
        </a:p>
      </dgm:t>
    </dgm:pt>
    <dgm:pt modelId="{07D799F5-15B3-427F-BEE7-50F598E062D7}" type="parTrans" cxnId="{90E5B903-0801-4B0B-BBE5-9583B4B9570E}">
      <dgm:prSet/>
      <dgm:spPr/>
      <dgm:t>
        <a:bodyPr/>
        <a:lstStyle/>
        <a:p>
          <a:endParaRPr lang="en-ID"/>
        </a:p>
      </dgm:t>
    </dgm:pt>
    <dgm:pt modelId="{BB7FA8B6-A518-45AD-8BA1-DEB31C1913A6}" type="sibTrans" cxnId="{90E5B903-0801-4B0B-BBE5-9583B4B9570E}">
      <dgm:prSet/>
      <dgm:spPr/>
      <dgm:t>
        <a:bodyPr/>
        <a:lstStyle/>
        <a:p>
          <a:endParaRPr lang="en-ID"/>
        </a:p>
      </dgm:t>
    </dgm:pt>
    <dgm:pt modelId="{460CDCD9-3075-48E1-8A49-E7E6C263394C}">
      <dgm:prSet phldrT="[Text]" custT="1"/>
      <dgm:spPr/>
      <dgm:t>
        <a:bodyPr/>
        <a:lstStyle/>
        <a:p>
          <a:r>
            <a:rPr lang="en-ID" sz="2400" dirty="0"/>
            <a:t>ag</a:t>
          </a:r>
        </a:p>
      </dgm:t>
    </dgm:pt>
    <dgm:pt modelId="{5EA78B37-C225-4A9B-922D-BD96AFA1B3D9}" type="parTrans" cxnId="{A2873D8C-84AE-4398-ABBA-2B66883F3A13}">
      <dgm:prSet/>
      <dgm:spPr/>
      <dgm:t>
        <a:bodyPr/>
        <a:lstStyle/>
        <a:p>
          <a:endParaRPr lang="en-ID"/>
        </a:p>
      </dgm:t>
    </dgm:pt>
    <dgm:pt modelId="{97F7CC91-3201-44A1-8459-0DF88FA55483}" type="sibTrans" cxnId="{A2873D8C-84AE-4398-ABBA-2B66883F3A13}">
      <dgm:prSet/>
      <dgm:spPr/>
      <dgm:t>
        <a:bodyPr/>
        <a:lstStyle/>
        <a:p>
          <a:endParaRPr lang="en-ID"/>
        </a:p>
      </dgm:t>
    </dgm:pt>
    <dgm:pt modelId="{33496DD7-509D-4992-8076-BBBA45E7379D}">
      <dgm:prSet phldrT="[Text]" custT="1"/>
      <dgm:spPr/>
      <dgm:t>
        <a:bodyPr/>
        <a:lstStyle/>
        <a:p>
          <a:r>
            <a:rPr lang="en-ID" sz="2000" dirty="0" err="1"/>
            <a:t>Strategos</a:t>
          </a:r>
          <a:endParaRPr lang="en-ID" sz="2000" dirty="0"/>
        </a:p>
      </dgm:t>
    </dgm:pt>
    <dgm:pt modelId="{0AF03289-4957-46A5-B402-86F566002F4D}" type="parTrans" cxnId="{84EC2B54-B769-45FB-9F9E-931EF1C84B4D}">
      <dgm:prSet/>
      <dgm:spPr/>
      <dgm:t>
        <a:bodyPr/>
        <a:lstStyle/>
        <a:p>
          <a:endParaRPr lang="en-ID"/>
        </a:p>
      </dgm:t>
    </dgm:pt>
    <dgm:pt modelId="{99B94E4A-82EF-4B43-98AC-035799D0685E}" type="sibTrans" cxnId="{84EC2B54-B769-45FB-9F9E-931EF1C84B4D}">
      <dgm:prSet/>
      <dgm:spPr/>
      <dgm:t>
        <a:bodyPr/>
        <a:lstStyle/>
        <a:p>
          <a:endParaRPr lang="en-ID"/>
        </a:p>
      </dgm:t>
    </dgm:pt>
    <dgm:pt modelId="{6F56CF7B-280A-41FC-9886-FF3C8BF79973}" type="pres">
      <dgm:prSet presAssocID="{253C90B7-C2B0-4E5E-B657-86D3A8A3D2A2}" presName="linearFlow" presStyleCnt="0">
        <dgm:presLayoutVars>
          <dgm:dir/>
          <dgm:resizeHandles val="exact"/>
        </dgm:presLayoutVars>
      </dgm:prSet>
      <dgm:spPr/>
    </dgm:pt>
    <dgm:pt modelId="{6997A1C0-3BDF-44FE-A9AB-1A2BFCC505F3}" type="pres">
      <dgm:prSet presAssocID="{F30AFA1F-4F02-428D-B1F3-189AC826469B}" presName="node" presStyleLbl="node1" presStyleIdx="0" presStyleCnt="3">
        <dgm:presLayoutVars>
          <dgm:bulletEnabled val="1"/>
        </dgm:presLayoutVars>
      </dgm:prSet>
      <dgm:spPr/>
    </dgm:pt>
    <dgm:pt modelId="{8A5CF436-341D-4E8D-85A8-DEF36361CBB0}" type="pres">
      <dgm:prSet presAssocID="{BB7FA8B6-A518-45AD-8BA1-DEB31C1913A6}" presName="spacerL" presStyleCnt="0"/>
      <dgm:spPr/>
    </dgm:pt>
    <dgm:pt modelId="{D5B13887-B9A2-4B6A-B7FF-B2D33E520621}" type="pres">
      <dgm:prSet presAssocID="{BB7FA8B6-A518-45AD-8BA1-DEB31C1913A6}" presName="sibTrans" presStyleLbl="sibTrans2D1" presStyleIdx="0" presStyleCnt="2"/>
      <dgm:spPr/>
    </dgm:pt>
    <dgm:pt modelId="{31FBEB6C-A3B3-41AC-BFAF-39469029E2C6}" type="pres">
      <dgm:prSet presAssocID="{BB7FA8B6-A518-45AD-8BA1-DEB31C1913A6}" presName="spacerR" presStyleCnt="0"/>
      <dgm:spPr/>
    </dgm:pt>
    <dgm:pt modelId="{FC8FA14D-F0C8-44CE-9B1D-F2442BC0EE9A}" type="pres">
      <dgm:prSet presAssocID="{460CDCD9-3075-48E1-8A49-E7E6C263394C}" presName="node" presStyleLbl="node1" presStyleIdx="1" presStyleCnt="3">
        <dgm:presLayoutVars>
          <dgm:bulletEnabled val="1"/>
        </dgm:presLayoutVars>
      </dgm:prSet>
      <dgm:spPr/>
    </dgm:pt>
    <dgm:pt modelId="{EF7B618C-62B4-41CC-9C4C-451EFE9A683B}" type="pres">
      <dgm:prSet presAssocID="{97F7CC91-3201-44A1-8459-0DF88FA55483}" presName="spacerL" presStyleCnt="0"/>
      <dgm:spPr/>
    </dgm:pt>
    <dgm:pt modelId="{0CE21D43-EFA6-4225-84AB-10F38F456BA2}" type="pres">
      <dgm:prSet presAssocID="{97F7CC91-3201-44A1-8459-0DF88FA55483}" presName="sibTrans" presStyleLbl="sibTrans2D1" presStyleIdx="1" presStyleCnt="2"/>
      <dgm:spPr/>
    </dgm:pt>
    <dgm:pt modelId="{E6CDB765-3361-446D-9F88-0AC3CC0DEFE5}" type="pres">
      <dgm:prSet presAssocID="{97F7CC91-3201-44A1-8459-0DF88FA55483}" presName="spacerR" presStyleCnt="0"/>
      <dgm:spPr/>
    </dgm:pt>
    <dgm:pt modelId="{1A0FC0A2-2BD1-4F6C-A72D-DE92734BC7B9}" type="pres">
      <dgm:prSet presAssocID="{33496DD7-509D-4992-8076-BBBA45E7379D}" presName="node" presStyleLbl="node1" presStyleIdx="2" presStyleCnt="3">
        <dgm:presLayoutVars>
          <dgm:bulletEnabled val="1"/>
        </dgm:presLayoutVars>
      </dgm:prSet>
      <dgm:spPr/>
    </dgm:pt>
  </dgm:ptLst>
  <dgm:cxnLst>
    <dgm:cxn modelId="{0D8FAE02-6598-4DB9-9927-93021FDDEACB}" type="presOf" srcId="{97F7CC91-3201-44A1-8459-0DF88FA55483}" destId="{0CE21D43-EFA6-4225-84AB-10F38F456BA2}" srcOrd="0" destOrd="0" presId="urn:microsoft.com/office/officeart/2005/8/layout/equation1"/>
    <dgm:cxn modelId="{90E5B903-0801-4B0B-BBE5-9583B4B9570E}" srcId="{253C90B7-C2B0-4E5E-B657-86D3A8A3D2A2}" destId="{F30AFA1F-4F02-428D-B1F3-189AC826469B}" srcOrd="0" destOrd="0" parTransId="{07D799F5-15B3-427F-BEE7-50F598E062D7}" sibTransId="{BB7FA8B6-A518-45AD-8BA1-DEB31C1913A6}"/>
    <dgm:cxn modelId="{80EC8224-749C-42CF-BD86-477D1E8D66F1}" type="presOf" srcId="{33496DD7-509D-4992-8076-BBBA45E7379D}" destId="{1A0FC0A2-2BD1-4F6C-A72D-DE92734BC7B9}" srcOrd="0" destOrd="0" presId="urn:microsoft.com/office/officeart/2005/8/layout/equation1"/>
    <dgm:cxn modelId="{500F8F2D-EA64-42E8-B547-09F6CCCC21D4}" type="presOf" srcId="{253C90B7-C2B0-4E5E-B657-86D3A8A3D2A2}" destId="{6F56CF7B-280A-41FC-9886-FF3C8BF79973}" srcOrd="0" destOrd="0" presId="urn:microsoft.com/office/officeart/2005/8/layout/equation1"/>
    <dgm:cxn modelId="{DC46E369-65B6-4251-9C6B-80FB3BF4822F}" type="presOf" srcId="{460CDCD9-3075-48E1-8A49-E7E6C263394C}" destId="{FC8FA14D-F0C8-44CE-9B1D-F2442BC0EE9A}" srcOrd="0" destOrd="0" presId="urn:microsoft.com/office/officeart/2005/8/layout/equation1"/>
    <dgm:cxn modelId="{3A1AC050-C38D-4832-81AB-ABF43C8F5FF3}" type="presOf" srcId="{F30AFA1F-4F02-428D-B1F3-189AC826469B}" destId="{6997A1C0-3BDF-44FE-A9AB-1A2BFCC505F3}" srcOrd="0" destOrd="0" presId="urn:microsoft.com/office/officeart/2005/8/layout/equation1"/>
    <dgm:cxn modelId="{84EC2B54-B769-45FB-9F9E-931EF1C84B4D}" srcId="{253C90B7-C2B0-4E5E-B657-86D3A8A3D2A2}" destId="{33496DD7-509D-4992-8076-BBBA45E7379D}" srcOrd="2" destOrd="0" parTransId="{0AF03289-4957-46A5-B402-86F566002F4D}" sibTransId="{99B94E4A-82EF-4B43-98AC-035799D0685E}"/>
    <dgm:cxn modelId="{A2873D8C-84AE-4398-ABBA-2B66883F3A13}" srcId="{253C90B7-C2B0-4E5E-B657-86D3A8A3D2A2}" destId="{460CDCD9-3075-48E1-8A49-E7E6C263394C}" srcOrd="1" destOrd="0" parTransId="{5EA78B37-C225-4A9B-922D-BD96AFA1B3D9}" sibTransId="{97F7CC91-3201-44A1-8459-0DF88FA55483}"/>
    <dgm:cxn modelId="{A7BAE2DC-6CE7-4DCC-97C5-91C456C757BB}" type="presOf" srcId="{BB7FA8B6-A518-45AD-8BA1-DEB31C1913A6}" destId="{D5B13887-B9A2-4B6A-B7FF-B2D33E520621}" srcOrd="0" destOrd="0" presId="urn:microsoft.com/office/officeart/2005/8/layout/equation1"/>
    <dgm:cxn modelId="{C060B19B-5098-4242-A61A-517C372C9CD7}" type="presParOf" srcId="{6F56CF7B-280A-41FC-9886-FF3C8BF79973}" destId="{6997A1C0-3BDF-44FE-A9AB-1A2BFCC505F3}" srcOrd="0" destOrd="0" presId="urn:microsoft.com/office/officeart/2005/8/layout/equation1"/>
    <dgm:cxn modelId="{F82C287E-C26C-47A2-8E3D-69B576F7BCE4}" type="presParOf" srcId="{6F56CF7B-280A-41FC-9886-FF3C8BF79973}" destId="{8A5CF436-341D-4E8D-85A8-DEF36361CBB0}" srcOrd="1" destOrd="0" presId="urn:microsoft.com/office/officeart/2005/8/layout/equation1"/>
    <dgm:cxn modelId="{C08321D7-622A-404A-ACF0-C2214A6FABBD}" type="presParOf" srcId="{6F56CF7B-280A-41FC-9886-FF3C8BF79973}" destId="{D5B13887-B9A2-4B6A-B7FF-B2D33E520621}" srcOrd="2" destOrd="0" presId="urn:microsoft.com/office/officeart/2005/8/layout/equation1"/>
    <dgm:cxn modelId="{D8C6D6A1-1F42-463F-BAF4-14E4D468128D}" type="presParOf" srcId="{6F56CF7B-280A-41FC-9886-FF3C8BF79973}" destId="{31FBEB6C-A3B3-41AC-BFAF-39469029E2C6}" srcOrd="3" destOrd="0" presId="urn:microsoft.com/office/officeart/2005/8/layout/equation1"/>
    <dgm:cxn modelId="{F5F11508-44E2-4118-8E18-E087ADE8BCED}" type="presParOf" srcId="{6F56CF7B-280A-41FC-9886-FF3C8BF79973}" destId="{FC8FA14D-F0C8-44CE-9B1D-F2442BC0EE9A}" srcOrd="4" destOrd="0" presId="urn:microsoft.com/office/officeart/2005/8/layout/equation1"/>
    <dgm:cxn modelId="{263F8FA3-FBD4-4615-A406-354A9319EF9D}" type="presParOf" srcId="{6F56CF7B-280A-41FC-9886-FF3C8BF79973}" destId="{EF7B618C-62B4-41CC-9C4C-451EFE9A683B}" srcOrd="5" destOrd="0" presId="urn:microsoft.com/office/officeart/2005/8/layout/equation1"/>
    <dgm:cxn modelId="{26C189DA-8938-43C6-85BB-7929FE31FABB}" type="presParOf" srcId="{6F56CF7B-280A-41FC-9886-FF3C8BF79973}" destId="{0CE21D43-EFA6-4225-84AB-10F38F456BA2}" srcOrd="6" destOrd="0" presId="urn:microsoft.com/office/officeart/2005/8/layout/equation1"/>
    <dgm:cxn modelId="{ADE6657B-EAE7-493A-99D4-EE305E92BA92}" type="presParOf" srcId="{6F56CF7B-280A-41FC-9886-FF3C8BF79973}" destId="{E6CDB765-3361-446D-9F88-0AC3CC0DEFE5}" srcOrd="7" destOrd="0" presId="urn:microsoft.com/office/officeart/2005/8/layout/equation1"/>
    <dgm:cxn modelId="{BB64EBD8-C29C-4CF8-A7FD-E3BB4ACB1E2A}" type="presParOf" srcId="{6F56CF7B-280A-41FC-9886-FF3C8BF79973}" destId="{1A0FC0A2-2BD1-4F6C-A72D-DE92734BC7B9}" srcOrd="8" destOrd="0" presId="urn:microsoft.com/office/officeart/2005/8/layout/equation1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A2189-C50E-4A47-8686-7E87F511C323}">
      <dsp:nvSpPr>
        <dsp:cNvPr id="0" name=""/>
        <dsp:cNvSpPr/>
      </dsp:nvSpPr>
      <dsp:spPr>
        <a:xfrm rot="5400000">
          <a:off x="-597446" y="1850030"/>
          <a:ext cx="2630656" cy="31753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FB9ABCE-92C9-4A36-A987-987E9D45BE39}">
      <dsp:nvSpPr>
        <dsp:cNvPr id="0" name=""/>
        <dsp:cNvSpPr/>
      </dsp:nvSpPr>
      <dsp:spPr>
        <a:xfrm>
          <a:off x="4540" y="166456"/>
          <a:ext cx="3528119" cy="21168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500" kern="1200" dirty="0"/>
            <a:t>Awal </a:t>
          </a:r>
          <a:r>
            <a:rPr lang="en-ID" sz="2500" kern="1200" dirty="0" err="1"/>
            <a:t>tahun</a:t>
          </a:r>
          <a:r>
            <a:rPr lang="en-ID" sz="2500" kern="1200" dirty="0"/>
            <a:t> 1900an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500" kern="1200" dirty="0" err="1"/>
            <a:t>Anggaran</a:t>
          </a:r>
          <a:r>
            <a:rPr lang="en-ID" sz="2500" kern="1200" dirty="0"/>
            <a:t> dan </a:t>
          </a:r>
          <a:r>
            <a:rPr lang="en-ID" sz="2500" kern="1200" dirty="0" err="1"/>
            <a:t>Kontrol</a:t>
          </a:r>
          <a:r>
            <a:rPr lang="en-ID" sz="2500" kern="1200" dirty="0"/>
            <a:t> </a:t>
          </a:r>
          <a:r>
            <a:rPr lang="en-ID" sz="2500" kern="1200" dirty="0" err="1"/>
            <a:t>Keuangan</a:t>
          </a:r>
          <a:r>
            <a:rPr lang="en-ID" sz="2500" kern="1200" dirty="0"/>
            <a:t> (</a:t>
          </a:r>
          <a:r>
            <a:rPr lang="en-ID" sz="2500" i="1" kern="1200" dirty="0"/>
            <a:t>budgeting and Financial Controlling</a:t>
          </a:r>
          <a:r>
            <a:rPr lang="en-ID" sz="2500" kern="1200" dirty="0"/>
            <a:t>)</a:t>
          </a:r>
        </a:p>
      </dsp:txBody>
      <dsp:txXfrm>
        <a:off x="66541" y="228457"/>
        <a:ext cx="3404117" cy="1992869"/>
      </dsp:txXfrm>
    </dsp:sp>
    <dsp:sp modelId="{8017D642-E776-42A9-8357-A233F3752137}">
      <dsp:nvSpPr>
        <dsp:cNvPr id="0" name=""/>
        <dsp:cNvSpPr/>
      </dsp:nvSpPr>
      <dsp:spPr>
        <a:xfrm>
          <a:off x="725598" y="3173075"/>
          <a:ext cx="4676965" cy="317530"/>
        </a:xfrm>
        <a:prstGeom prst="rect">
          <a:avLst/>
        </a:prstGeom>
        <a:gradFill rotWithShape="0">
          <a:gsLst>
            <a:gs pos="0">
              <a:schemeClr val="accent5">
                <a:hueOff val="-5633780"/>
                <a:satOff val="5748"/>
                <a:lumOff val="-18824"/>
                <a:alphaOff val="0"/>
                <a:tint val="50000"/>
                <a:satMod val="300000"/>
              </a:schemeClr>
            </a:gs>
            <a:gs pos="35000">
              <a:schemeClr val="accent5">
                <a:hueOff val="-5633780"/>
                <a:satOff val="5748"/>
                <a:lumOff val="-18824"/>
                <a:alphaOff val="0"/>
                <a:tint val="37000"/>
                <a:satMod val="300000"/>
              </a:schemeClr>
            </a:gs>
            <a:gs pos="100000">
              <a:schemeClr val="accent5">
                <a:hueOff val="-5633780"/>
                <a:satOff val="5748"/>
                <a:lumOff val="-1882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19A334C-1782-4296-8DB4-7838887BE179}">
      <dsp:nvSpPr>
        <dsp:cNvPr id="0" name=""/>
        <dsp:cNvSpPr/>
      </dsp:nvSpPr>
      <dsp:spPr>
        <a:xfrm>
          <a:off x="4540" y="2812546"/>
          <a:ext cx="3528119" cy="21168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755854"/>
                <a:satOff val="3832"/>
                <a:lumOff val="-12549"/>
                <a:alphaOff val="0"/>
                <a:tint val="50000"/>
                <a:satMod val="300000"/>
              </a:schemeClr>
            </a:gs>
            <a:gs pos="35000">
              <a:schemeClr val="accent5">
                <a:hueOff val="-3755854"/>
                <a:satOff val="3832"/>
                <a:lumOff val="-12549"/>
                <a:alphaOff val="0"/>
                <a:tint val="37000"/>
                <a:satMod val="300000"/>
              </a:schemeClr>
            </a:gs>
            <a:gs pos="100000">
              <a:schemeClr val="accent5">
                <a:hueOff val="-3755854"/>
                <a:satOff val="3832"/>
                <a:lumOff val="-12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500" kern="1200" dirty="0"/>
            <a:t>Akhir PD II (1950an)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500" kern="1200" dirty="0" err="1"/>
            <a:t>Perencanaan</a:t>
          </a:r>
          <a:r>
            <a:rPr lang="en-ID" sz="2500" kern="1200" dirty="0"/>
            <a:t> </a:t>
          </a:r>
          <a:r>
            <a:rPr lang="en-ID" sz="2500" kern="1200" dirty="0" err="1"/>
            <a:t>Jangka</a:t>
          </a:r>
          <a:r>
            <a:rPr lang="en-ID" sz="2500" kern="1200" dirty="0"/>
            <a:t> Panjang (</a:t>
          </a:r>
          <a:r>
            <a:rPr lang="en-ID" sz="2500" i="1" kern="1200" dirty="0"/>
            <a:t>long Range Planning</a:t>
          </a:r>
          <a:r>
            <a:rPr lang="en-ID" sz="2500" kern="1200" dirty="0"/>
            <a:t>)</a:t>
          </a:r>
        </a:p>
      </dsp:txBody>
      <dsp:txXfrm>
        <a:off x="66541" y="2874547"/>
        <a:ext cx="3404117" cy="1992869"/>
      </dsp:txXfrm>
    </dsp:sp>
    <dsp:sp modelId="{B5800035-A4E7-4927-9825-DFBE40C0FF32}">
      <dsp:nvSpPr>
        <dsp:cNvPr id="0" name=""/>
        <dsp:cNvSpPr/>
      </dsp:nvSpPr>
      <dsp:spPr>
        <a:xfrm rot="16200000">
          <a:off x="4094952" y="1850030"/>
          <a:ext cx="2630656" cy="317530"/>
        </a:xfrm>
        <a:prstGeom prst="rect">
          <a:avLst/>
        </a:prstGeom>
        <a:gradFill rotWithShape="0">
          <a:gsLst>
            <a:gs pos="0">
              <a:schemeClr val="accent5">
                <a:hueOff val="-11267561"/>
                <a:satOff val="11495"/>
                <a:lumOff val="-37647"/>
                <a:alphaOff val="0"/>
                <a:tint val="50000"/>
                <a:satMod val="300000"/>
              </a:schemeClr>
            </a:gs>
            <a:gs pos="35000">
              <a:schemeClr val="accent5">
                <a:hueOff val="-11267561"/>
                <a:satOff val="11495"/>
                <a:lumOff val="-37647"/>
                <a:alphaOff val="0"/>
                <a:tint val="37000"/>
                <a:satMod val="300000"/>
              </a:schemeClr>
            </a:gs>
            <a:gs pos="100000">
              <a:schemeClr val="accent5">
                <a:hueOff val="-11267561"/>
                <a:satOff val="11495"/>
                <a:lumOff val="-376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60036DD-9651-4420-B287-B1C285B9B095}">
      <dsp:nvSpPr>
        <dsp:cNvPr id="0" name=""/>
        <dsp:cNvSpPr/>
      </dsp:nvSpPr>
      <dsp:spPr>
        <a:xfrm>
          <a:off x="4696939" y="2812546"/>
          <a:ext cx="3528119" cy="21168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511707"/>
                <a:satOff val="7663"/>
                <a:lumOff val="-25098"/>
                <a:alphaOff val="0"/>
                <a:tint val="50000"/>
                <a:satMod val="300000"/>
              </a:schemeClr>
            </a:gs>
            <a:gs pos="35000">
              <a:schemeClr val="accent5">
                <a:hueOff val="-7511707"/>
                <a:satOff val="7663"/>
                <a:lumOff val="-25098"/>
                <a:alphaOff val="0"/>
                <a:tint val="37000"/>
                <a:satMod val="300000"/>
              </a:schemeClr>
            </a:gs>
            <a:gs pos="100000">
              <a:schemeClr val="accent5">
                <a:hueOff val="-7511707"/>
                <a:satOff val="7663"/>
                <a:lumOff val="-25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500" kern="1200" dirty="0"/>
            <a:t>1960-an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500" kern="1200" dirty="0" err="1"/>
            <a:t>Perencanaan</a:t>
          </a:r>
          <a:r>
            <a:rPr lang="en-ID" sz="2500" kern="1200" dirty="0"/>
            <a:t> </a:t>
          </a:r>
          <a:r>
            <a:rPr lang="en-ID" sz="2500" kern="1200" dirty="0" err="1"/>
            <a:t>Strategis</a:t>
          </a:r>
          <a:r>
            <a:rPr lang="en-ID" sz="2500" kern="1200" dirty="0"/>
            <a:t> Perusahaan (</a:t>
          </a:r>
          <a:r>
            <a:rPr lang="en-ID" sz="2500" i="1" kern="1200" dirty="0"/>
            <a:t>Corporate Strategic Planning)</a:t>
          </a:r>
        </a:p>
      </dsp:txBody>
      <dsp:txXfrm>
        <a:off x="4758940" y="2874547"/>
        <a:ext cx="3404117" cy="1992869"/>
      </dsp:txXfrm>
    </dsp:sp>
    <dsp:sp modelId="{0C2289D5-CBB4-4FEB-A25E-8773F21AEED7}">
      <dsp:nvSpPr>
        <dsp:cNvPr id="0" name=""/>
        <dsp:cNvSpPr/>
      </dsp:nvSpPr>
      <dsp:spPr>
        <a:xfrm>
          <a:off x="4696939" y="166456"/>
          <a:ext cx="3528119" cy="21168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1267561"/>
                <a:satOff val="11495"/>
                <a:lumOff val="-37647"/>
                <a:alphaOff val="0"/>
                <a:tint val="50000"/>
                <a:satMod val="300000"/>
              </a:schemeClr>
            </a:gs>
            <a:gs pos="35000">
              <a:schemeClr val="accent5">
                <a:hueOff val="-11267561"/>
                <a:satOff val="11495"/>
                <a:lumOff val="-37647"/>
                <a:alphaOff val="0"/>
                <a:tint val="37000"/>
                <a:satMod val="300000"/>
              </a:schemeClr>
            </a:gs>
            <a:gs pos="100000">
              <a:schemeClr val="accent5">
                <a:hueOff val="-11267561"/>
                <a:satOff val="11495"/>
                <a:lumOff val="-376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500" kern="1200" dirty="0"/>
            <a:t>1980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500" kern="1200" dirty="0" err="1"/>
            <a:t>Manajemen</a:t>
          </a:r>
          <a:r>
            <a:rPr lang="en-ID" sz="2500" kern="1200" dirty="0"/>
            <a:t> Strategi</a:t>
          </a:r>
        </a:p>
      </dsp:txBody>
      <dsp:txXfrm>
        <a:off x="4758940" y="228457"/>
        <a:ext cx="3404117" cy="1992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7A1C0-3BDF-44FE-A9AB-1A2BFCC505F3}">
      <dsp:nvSpPr>
        <dsp:cNvPr id="0" name=""/>
        <dsp:cNvSpPr/>
      </dsp:nvSpPr>
      <dsp:spPr>
        <a:xfrm>
          <a:off x="1281" y="369949"/>
          <a:ext cx="1698500" cy="1698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 dirty="0"/>
            <a:t>Stratos</a:t>
          </a:r>
        </a:p>
      </dsp:txBody>
      <dsp:txXfrm>
        <a:off x="250021" y="618689"/>
        <a:ext cx="1201020" cy="1201020"/>
      </dsp:txXfrm>
    </dsp:sp>
    <dsp:sp modelId="{D5B13887-B9A2-4B6A-B7FF-B2D33E520621}">
      <dsp:nvSpPr>
        <dsp:cNvPr id="0" name=""/>
        <dsp:cNvSpPr/>
      </dsp:nvSpPr>
      <dsp:spPr>
        <a:xfrm>
          <a:off x="1837700" y="726634"/>
          <a:ext cx="985130" cy="98513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700" kern="1200"/>
        </a:p>
      </dsp:txBody>
      <dsp:txXfrm>
        <a:off x="1968279" y="1103348"/>
        <a:ext cx="723972" cy="231702"/>
      </dsp:txXfrm>
    </dsp:sp>
    <dsp:sp modelId="{FC8FA14D-F0C8-44CE-9B1D-F2442BC0EE9A}">
      <dsp:nvSpPr>
        <dsp:cNvPr id="0" name=""/>
        <dsp:cNvSpPr/>
      </dsp:nvSpPr>
      <dsp:spPr>
        <a:xfrm>
          <a:off x="2960749" y="369949"/>
          <a:ext cx="1698500" cy="1698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 dirty="0"/>
            <a:t>ag</a:t>
          </a:r>
        </a:p>
      </dsp:txBody>
      <dsp:txXfrm>
        <a:off x="3209489" y="618689"/>
        <a:ext cx="1201020" cy="1201020"/>
      </dsp:txXfrm>
    </dsp:sp>
    <dsp:sp modelId="{0CE21D43-EFA6-4225-84AB-10F38F456BA2}">
      <dsp:nvSpPr>
        <dsp:cNvPr id="0" name=""/>
        <dsp:cNvSpPr/>
      </dsp:nvSpPr>
      <dsp:spPr>
        <a:xfrm>
          <a:off x="4797168" y="726634"/>
          <a:ext cx="985130" cy="985130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4400" kern="1200"/>
        </a:p>
      </dsp:txBody>
      <dsp:txXfrm>
        <a:off x="4927747" y="929571"/>
        <a:ext cx="723972" cy="579256"/>
      </dsp:txXfrm>
    </dsp:sp>
    <dsp:sp modelId="{1A0FC0A2-2BD1-4F6C-A72D-DE92734BC7B9}">
      <dsp:nvSpPr>
        <dsp:cNvPr id="0" name=""/>
        <dsp:cNvSpPr/>
      </dsp:nvSpPr>
      <dsp:spPr>
        <a:xfrm>
          <a:off x="5920217" y="369949"/>
          <a:ext cx="1698500" cy="1698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 dirty="0" err="1"/>
            <a:t>Strategos</a:t>
          </a:r>
          <a:endParaRPr lang="en-ID" sz="2000" kern="1200" dirty="0"/>
        </a:p>
      </dsp:txBody>
      <dsp:txXfrm>
        <a:off x="6168957" y="618689"/>
        <a:ext cx="1201020" cy="1201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896C6-498A-410F-8F5A-E09CC4D89DBA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8C9E1-5E6B-4C6B-B25F-43D5E2E1B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8C9E1-5E6B-4C6B-B25F-43D5E2E1BFA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9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8C9E1-5E6B-4C6B-B25F-43D5E2E1BF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47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8C9E1-5E6B-4C6B-B25F-43D5E2E1BFA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261938" indent="-261938">
              <a:buAutoNum type="arabicPeriod"/>
            </a:pPr>
            <a:r>
              <a:rPr lang="en-US" sz="2800" dirty="0" err="1"/>
              <a:t>Strategi</a:t>
            </a:r>
            <a:r>
              <a:rPr lang="en-US" sz="2800" dirty="0"/>
              <a:t> </a:t>
            </a:r>
            <a:r>
              <a:rPr lang="en-US" sz="2800" dirty="0" err="1"/>
              <a:t>Korporasi</a:t>
            </a:r>
            <a:r>
              <a:rPr lang="en-US" sz="2800" dirty="0"/>
              <a:t> </a:t>
            </a:r>
          </a:p>
          <a:p>
            <a:pPr marL="347663" lvl="1" indent="52388">
              <a:buNone/>
            </a:pPr>
            <a:r>
              <a:rPr lang="en-US" sz="2400" dirty="0" err="1"/>
              <a:t>Tingkatan</a:t>
            </a:r>
            <a:r>
              <a:rPr lang="en-US" sz="2400" dirty="0"/>
              <a:t> yang </a:t>
            </a:r>
            <a:r>
              <a:rPr lang="en-US" sz="2400" dirty="0" err="1"/>
              <a:t>berada</a:t>
            </a:r>
            <a:r>
              <a:rPr lang="en-US" sz="2400" dirty="0"/>
              <a:t> </a:t>
            </a:r>
            <a:r>
              <a:rPr lang="en-US" sz="2400" dirty="0" err="1"/>
              <a:t>dipuncak</a:t>
            </a:r>
            <a:r>
              <a:rPr lang="en-US" sz="2400" dirty="0"/>
              <a:t> </a:t>
            </a:r>
            <a:r>
              <a:rPr lang="en-US" sz="2400" dirty="0" err="1"/>
              <a:t>hierarki</a:t>
            </a:r>
            <a:r>
              <a:rPr lang="en-US" sz="2400" dirty="0"/>
              <a:t>.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dewan</a:t>
            </a:r>
            <a:r>
              <a:rPr lang="en-US" sz="2400" dirty="0"/>
              <a:t> </a:t>
            </a:r>
            <a:r>
              <a:rPr lang="en-US" sz="2400" dirty="0" err="1"/>
              <a:t>komisaris</a:t>
            </a:r>
            <a:r>
              <a:rPr lang="en-US" sz="2400" dirty="0"/>
              <a:t>, </a:t>
            </a:r>
            <a:r>
              <a:rPr lang="en-US" sz="2400" dirty="0" err="1"/>
              <a:t>eksekutif</a:t>
            </a:r>
            <a:r>
              <a:rPr lang="en-US" sz="2400" dirty="0"/>
              <a:t> </a:t>
            </a:r>
            <a:r>
              <a:rPr lang="en-US" sz="2400" dirty="0" err="1"/>
              <a:t>puncak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direktur</a:t>
            </a:r>
            <a:r>
              <a:rPr lang="en-US" sz="2400" dirty="0"/>
              <a:t> </a:t>
            </a:r>
            <a:r>
              <a:rPr lang="en-US" sz="2400" dirty="0" err="1"/>
              <a:t>administratif</a:t>
            </a:r>
            <a:r>
              <a:rPr lang="en-US" sz="2400" dirty="0"/>
              <a:t>.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bertanggung</a:t>
            </a:r>
            <a:r>
              <a:rPr lang="en-US" sz="2400" dirty="0"/>
              <a:t> </a:t>
            </a:r>
            <a:r>
              <a:rPr lang="en-US" sz="2400" dirty="0" err="1"/>
              <a:t>jawab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kinerja</a:t>
            </a:r>
            <a:r>
              <a:rPr lang="en-US" sz="2400" dirty="0"/>
              <a:t> </a:t>
            </a:r>
            <a:r>
              <a:rPr lang="en-US" sz="2400" dirty="0" err="1"/>
              <a:t>keuangan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pencapaian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nonkeuangan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. </a:t>
            </a:r>
            <a:r>
              <a:rPr lang="en-US" sz="2400" dirty="0" err="1"/>
              <a:t>Manajer</a:t>
            </a:r>
            <a:r>
              <a:rPr lang="en-US" sz="2400" dirty="0"/>
              <a:t> </a:t>
            </a:r>
            <a:r>
              <a:rPr lang="en-US" sz="2400" dirty="0" err="1"/>
              <a:t>strategis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korporasi</a:t>
            </a:r>
            <a:r>
              <a:rPr lang="en-US" sz="2400" dirty="0"/>
              <a:t> </a:t>
            </a:r>
            <a:r>
              <a:rPr lang="en-US" sz="2400" dirty="0" err="1"/>
              <a:t>berusaha</a:t>
            </a:r>
            <a:r>
              <a:rPr lang="en-US" sz="2400" dirty="0"/>
              <a:t> </a:t>
            </a:r>
            <a:r>
              <a:rPr lang="en-US" sz="2400" dirty="0" err="1"/>
              <a:t>mengeksploitasi</a:t>
            </a:r>
            <a:r>
              <a:rPr lang="en-US" sz="2400" dirty="0"/>
              <a:t> </a:t>
            </a:r>
            <a:r>
              <a:rPr lang="en-US" sz="2400" dirty="0" err="1"/>
              <a:t>kompetensi</a:t>
            </a:r>
            <a:r>
              <a:rPr lang="en-US" sz="2400" dirty="0"/>
              <a:t> </a:t>
            </a:r>
            <a:r>
              <a:rPr lang="en-US" sz="2400" dirty="0" err="1"/>
              <a:t>khusus</a:t>
            </a:r>
            <a:r>
              <a:rPr lang="en-US" sz="2400" dirty="0"/>
              <a:t> </a:t>
            </a:r>
            <a:r>
              <a:rPr lang="en-US" sz="2400" dirty="0" err="1"/>
              <a:t>organisasinya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mengembangkan</a:t>
            </a:r>
            <a:r>
              <a:rPr lang="en-US" sz="2400" dirty="0"/>
              <a:t> </a:t>
            </a:r>
            <a:r>
              <a:rPr lang="en-US" sz="2400" dirty="0" err="1"/>
              <a:t>rencana</a:t>
            </a:r>
            <a:r>
              <a:rPr lang="en-US" sz="2400" dirty="0"/>
              <a:t> </a:t>
            </a:r>
            <a:r>
              <a:rPr lang="en-US" sz="2400" dirty="0" err="1"/>
              <a:t>jangka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dirty="0" err="1"/>
              <a:t>umumnya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periode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 lima </a:t>
            </a:r>
            <a:r>
              <a:rPr lang="en-US" sz="2400" dirty="0" err="1"/>
              <a:t>tahun</a:t>
            </a:r>
            <a:r>
              <a:rPr lang="en-US" sz="2400" dirty="0"/>
              <a:t>.</a:t>
            </a:r>
          </a:p>
          <a:p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Tingkat </a:t>
            </a:r>
            <a:r>
              <a:rPr lang="en-US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Bisnis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merupakan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bagian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tengah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hierarki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pengambilan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keputusan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Terdiri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manajer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bisnis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korporasi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Mereka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harus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menerjemahkan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arah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maksud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dirumuskan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tingkat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korporasi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menjadi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tujuan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strategi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nyata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3.  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Tingkat </a:t>
            </a:r>
            <a:r>
              <a:rPr lang="en-US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Fungsional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merupakan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bagian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paling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bawah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hierarki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pengambilan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keputusan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Terdiri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manajer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manajer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geografis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manajer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area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fungsional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lainnya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Mereka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harus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mengembangkan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tujuan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serta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strategi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jangka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pendek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bidang-bidang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seperti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produksi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penelitian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pengembangan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serta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bertanggung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jawab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menerapkan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melaksanakan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rencana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strategis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b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8C9E1-5E6B-4C6B-B25F-43D5E2E1BFA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8"/>
          <p:cNvGrpSpPr>
            <a:grpSpLocks/>
          </p:cNvGrpSpPr>
          <p:nvPr/>
        </p:nvGrpSpPr>
        <p:grpSpPr bwMode="auto">
          <a:xfrm>
            <a:off x="-4763" y="2209800"/>
            <a:ext cx="9148763" cy="4648200"/>
            <a:chOff x="-3" y="1392"/>
            <a:chExt cx="5763" cy="2928"/>
          </a:xfrm>
        </p:grpSpPr>
        <p:sp>
          <p:nvSpPr>
            <p:cNvPr id="3091" name="Rectangle 19"/>
            <p:cNvSpPr>
              <a:spLocks noChangeArrowheads="1"/>
            </p:cNvSpPr>
            <p:nvPr/>
          </p:nvSpPr>
          <p:spPr bwMode="gray">
            <a:xfrm>
              <a:off x="5" y="1428"/>
              <a:ext cx="5755" cy="28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116" y="1403"/>
              <a:ext cx="1585" cy="2896"/>
              <a:chOff x="116" y="-3"/>
              <a:chExt cx="1585" cy="2896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094" name="Line 22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5" name="Line 23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6" name="Line 24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7" name="Line 25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8" name="Line 26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9" name="Line 27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0" name="Oval 28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1" name="Oval 29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2" name="Oval 30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3" name="Oval 31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4" name="Oval 32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5" name="Oval 33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6" name="Oval 34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7" name="Oval 3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8" name="Oval 3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9" name="Oval 37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0" name="Oval 38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1" name="Oval 3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2" name="Oval 40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3" name="Oval 41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4" name="Oval 42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5" name="Oval 43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6" name="Oval 44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7" name="Oval 45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8" name="Oval 46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9" name="Oval 47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48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121" name="Line 49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2" name="Line 50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3" name="Line 51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4" name="Line 52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5" name="Line 53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6" name="Line 54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7" name="Oval 5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8" name="Oval 5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9" name="Oval 57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0" name="Oval 58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1" name="Oval 59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2" name="Oval 60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3" name="Oval 61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" name="Oval 62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" name="Oval 63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" name="Oval 64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" name="Oval 65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8" name="Oval 66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9" name="Oval 67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0" name="Oval 68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1" name="Oval 69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2" name="Oval 70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3" name="Oval 71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4" name="Oval 72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5" name="Oval 73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6" name="Oval 7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75"/>
            <p:cNvGrpSpPr>
              <a:grpSpLocks/>
            </p:cNvGrpSpPr>
            <p:nvPr/>
          </p:nvGrpSpPr>
          <p:grpSpPr bwMode="auto">
            <a:xfrm>
              <a:off x="1791" y="1406"/>
              <a:ext cx="1585" cy="2896"/>
              <a:chOff x="116" y="-3"/>
              <a:chExt cx="1585" cy="2896"/>
            </a:xfrm>
          </p:grpSpPr>
          <p:grpSp>
            <p:nvGrpSpPr>
              <p:cNvPr id="7" name="Group 76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149" name="Line 77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0" name="Line 78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1" name="Line 79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2" name="Line 80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3" name="Line 81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4" name="Line 82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5" name="Oval 83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6" name="Oval 84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7" name="Oval 85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8" name="Oval 86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9" name="Oval 87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0" name="Oval 88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1" name="Oval 89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2" name="Oval 90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3" name="Oval 91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4" name="Oval 92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5" name="Oval 93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6" name="Oval 9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7" name="Oval 95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8" name="Oval 96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9" name="Oval 97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0" name="Oval 98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1" name="Oval 99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2" name="Oval 100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3" name="Oval 101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4" name="Oval 102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03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176" name="Line 104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7" name="Line 105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8" name="Line 106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9" name="Line 107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0" name="Line 108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1" name="Line 109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2" name="Oval 110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3" name="Oval 111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4" name="Oval 112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5" name="Oval 113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6" name="Oval 114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7" name="Oval 115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8" name="Oval 116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9" name="Oval 117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0" name="Oval 118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1" name="Oval 119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2" name="Oval 120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3" name="Oval 121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4" name="Oval 122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5" name="Oval 123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6" name="Oval 124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7" name="Oval 125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8" name="Oval 126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9" name="Oval 127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0" name="Oval 128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1" name="Oval 12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130"/>
            <p:cNvGrpSpPr>
              <a:grpSpLocks/>
            </p:cNvGrpSpPr>
            <p:nvPr/>
          </p:nvGrpSpPr>
          <p:grpSpPr bwMode="auto">
            <a:xfrm>
              <a:off x="3470" y="1406"/>
              <a:ext cx="1585" cy="2896"/>
              <a:chOff x="116" y="-3"/>
              <a:chExt cx="1585" cy="2896"/>
            </a:xfrm>
          </p:grpSpPr>
          <p:grpSp>
            <p:nvGrpSpPr>
              <p:cNvPr id="10" name="Group 131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204" name="Line 132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5" name="Line 133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6" name="Line 134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7" name="Line 135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8" name="Line 136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9" name="Line 137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0" name="Oval 138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1" name="Oval 139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2" name="Oval 140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3" name="Oval 141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4" name="Oval 142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5" name="Oval 143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6" name="Oval 144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7" name="Oval 14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8" name="Oval 14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9" name="Oval 147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0" name="Oval 148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1" name="Oval 14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2" name="Oval 150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3" name="Oval 151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4" name="Oval 152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5" name="Oval 153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6" name="Oval 154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7" name="Oval 155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8" name="Oval 156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9" name="Oval 157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58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231" name="Line 159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2" name="Line 160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3" name="Line 161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4" name="Line 162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5" name="Line 163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6" name="Line 164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7" name="Oval 16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38" name="Oval 16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39" name="Oval 167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0" name="Oval 168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1" name="Oval 169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2" name="Oval 170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3" name="Oval 171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4" name="Oval 172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5" name="Oval 173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6" name="Oval 174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7" name="Oval 175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8" name="Oval 176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9" name="Oval 177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0" name="Oval 178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1" name="Oval 179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2" name="Oval 180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3" name="Oval 181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4" name="Oval 182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5" name="Oval 183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6" name="Oval 18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257" name="Line 185"/>
            <p:cNvSpPr>
              <a:spLocks noChangeShapeType="1"/>
            </p:cNvSpPr>
            <p:nvPr/>
          </p:nvSpPr>
          <p:spPr bwMode="gray">
            <a:xfrm>
              <a:off x="5173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58" name="Line 186"/>
            <p:cNvSpPr>
              <a:spLocks noChangeShapeType="1"/>
            </p:cNvSpPr>
            <p:nvPr/>
          </p:nvSpPr>
          <p:spPr bwMode="gray">
            <a:xfrm>
              <a:off x="5324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59" name="Line 187"/>
            <p:cNvSpPr>
              <a:spLocks noChangeShapeType="1"/>
            </p:cNvSpPr>
            <p:nvPr/>
          </p:nvSpPr>
          <p:spPr bwMode="gray">
            <a:xfrm>
              <a:off x="5460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60" name="Line 188"/>
            <p:cNvSpPr>
              <a:spLocks noChangeShapeType="1"/>
            </p:cNvSpPr>
            <p:nvPr/>
          </p:nvSpPr>
          <p:spPr bwMode="gray">
            <a:xfrm>
              <a:off x="5596" y="1416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61" name="Line 189"/>
            <p:cNvSpPr>
              <a:spLocks noChangeShapeType="1"/>
            </p:cNvSpPr>
            <p:nvPr/>
          </p:nvSpPr>
          <p:spPr bwMode="gray">
            <a:xfrm>
              <a:off x="5732" y="1416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90"/>
            <p:cNvGrpSpPr>
              <a:grpSpLocks/>
            </p:cNvGrpSpPr>
            <p:nvPr/>
          </p:nvGrpSpPr>
          <p:grpSpPr bwMode="auto">
            <a:xfrm>
              <a:off x="-3" y="1465"/>
              <a:ext cx="5763" cy="2778"/>
              <a:chOff x="-3" y="1510"/>
              <a:chExt cx="5763" cy="2778"/>
            </a:xfrm>
          </p:grpSpPr>
          <p:grpSp>
            <p:nvGrpSpPr>
              <p:cNvPr id="13" name="Group 191"/>
              <p:cNvGrpSpPr>
                <a:grpSpLocks/>
              </p:cNvGrpSpPr>
              <p:nvPr userDrawn="1"/>
            </p:nvGrpSpPr>
            <p:grpSpPr bwMode="auto">
              <a:xfrm>
                <a:off x="-1" y="1525"/>
                <a:ext cx="5758" cy="272"/>
                <a:chOff x="5" y="119"/>
                <a:chExt cx="5763" cy="272"/>
              </a:xfrm>
            </p:grpSpPr>
            <p:sp>
              <p:nvSpPr>
                <p:cNvPr id="3264" name="Line 192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5" name="Line 193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6" name="Line 194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95"/>
              <p:cNvGrpSpPr>
                <a:grpSpLocks/>
              </p:cNvGrpSpPr>
              <p:nvPr userDrawn="1"/>
            </p:nvGrpSpPr>
            <p:grpSpPr bwMode="auto">
              <a:xfrm>
                <a:off x="2" y="1933"/>
                <a:ext cx="5758" cy="272"/>
                <a:chOff x="5" y="119"/>
                <a:chExt cx="5763" cy="272"/>
              </a:xfrm>
            </p:grpSpPr>
            <p:sp>
              <p:nvSpPr>
                <p:cNvPr id="3268" name="Line 196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9" name="Line 197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0" name="Line 198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99"/>
              <p:cNvGrpSpPr>
                <a:grpSpLocks/>
              </p:cNvGrpSpPr>
              <p:nvPr userDrawn="1"/>
            </p:nvGrpSpPr>
            <p:grpSpPr bwMode="auto">
              <a:xfrm>
                <a:off x="-2" y="2352"/>
                <a:ext cx="5752" cy="272"/>
                <a:chOff x="5" y="119"/>
                <a:chExt cx="5763" cy="272"/>
              </a:xfrm>
            </p:grpSpPr>
            <p:sp>
              <p:nvSpPr>
                <p:cNvPr id="3272" name="Line 200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3" name="Line 201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4" name="Line 202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203"/>
              <p:cNvGrpSpPr>
                <a:grpSpLocks/>
              </p:cNvGrpSpPr>
              <p:nvPr userDrawn="1"/>
            </p:nvGrpSpPr>
            <p:grpSpPr bwMode="auto">
              <a:xfrm>
                <a:off x="-2" y="2750"/>
                <a:ext cx="5759" cy="272"/>
                <a:chOff x="5" y="119"/>
                <a:chExt cx="5763" cy="272"/>
              </a:xfrm>
            </p:grpSpPr>
            <p:sp>
              <p:nvSpPr>
                <p:cNvPr id="3276" name="Line 204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7" name="Line 205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8" name="Line 206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207"/>
              <p:cNvGrpSpPr>
                <a:grpSpLocks/>
              </p:cNvGrpSpPr>
              <p:nvPr userDrawn="1"/>
            </p:nvGrpSpPr>
            <p:grpSpPr bwMode="auto">
              <a:xfrm>
                <a:off x="1" y="3158"/>
                <a:ext cx="5759" cy="271"/>
                <a:chOff x="5" y="119"/>
                <a:chExt cx="5763" cy="272"/>
              </a:xfrm>
            </p:grpSpPr>
            <p:sp>
              <p:nvSpPr>
                <p:cNvPr id="3280" name="Line 208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1" name="Line 209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2" name="Line 210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211"/>
              <p:cNvGrpSpPr>
                <a:grpSpLocks/>
              </p:cNvGrpSpPr>
              <p:nvPr userDrawn="1"/>
            </p:nvGrpSpPr>
            <p:grpSpPr bwMode="auto">
              <a:xfrm>
                <a:off x="-3" y="3576"/>
                <a:ext cx="5753" cy="272"/>
                <a:chOff x="5" y="119"/>
                <a:chExt cx="5763" cy="272"/>
              </a:xfrm>
            </p:grpSpPr>
            <p:sp>
              <p:nvSpPr>
                <p:cNvPr id="3284" name="Line 212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5" name="Line 213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6" name="Line 214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215"/>
              <p:cNvGrpSpPr>
                <a:grpSpLocks/>
              </p:cNvGrpSpPr>
              <p:nvPr userDrawn="1"/>
            </p:nvGrpSpPr>
            <p:grpSpPr bwMode="auto">
              <a:xfrm>
                <a:off x="-3" y="3999"/>
                <a:ext cx="5757" cy="272"/>
                <a:chOff x="5" y="119"/>
                <a:chExt cx="5763" cy="272"/>
              </a:xfrm>
            </p:grpSpPr>
            <p:sp>
              <p:nvSpPr>
                <p:cNvPr id="3288" name="Line 216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9" name="Line 217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0" name="Line 218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91" name="Oval 219"/>
              <p:cNvSpPr>
                <a:spLocks noChangeArrowheads="1"/>
              </p:cNvSpPr>
              <p:nvPr userDrawn="1"/>
            </p:nvSpPr>
            <p:spPr bwMode="gray">
              <a:xfrm>
                <a:off x="5151" y="177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2" name="Oval 220"/>
              <p:cNvSpPr>
                <a:spLocks noChangeArrowheads="1"/>
              </p:cNvSpPr>
              <p:nvPr userDrawn="1"/>
            </p:nvSpPr>
            <p:spPr bwMode="gray">
              <a:xfrm>
                <a:off x="5149" y="218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3" name="Oval 221"/>
              <p:cNvSpPr>
                <a:spLocks noChangeArrowheads="1"/>
              </p:cNvSpPr>
              <p:nvPr userDrawn="1"/>
            </p:nvSpPr>
            <p:spPr bwMode="gray">
              <a:xfrm>
                <a:off x="5439" y="151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4" name="Oval 222"/>
              <p:cNvSpPr>
                <a:spLocks noChangeArrowheads="1"/>
              </p:cNvSpPr>
              <p:nvPr userDrawn="1"/>
            </p:nvSpPr>
            <p:spPr bwMode="gray">
              <a:xfrm>
                <a:off x="5439" y="218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5" name="Oval 223"/>
              <p:cNvSpPr>
                <a:spLocks noChangeArrowheads="1"/>
              </p:cNvSpPr>
              <p:nvPr userDrawn="1"/>
            </p:nvSpPr>
            <p:spPr bwMode="gray">
              <a:xfrm>
                <a:off x="5709" y="191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6" name="Oval 224"/>
              <p:cNvSpPr>
                <a:spLocks noChangeArrowheads="1"/>
              </p:cNvSpPr>
              <p:nvPr userDrawn="1"/>
            </p:nvSpPr>
            <p:spPr bwMode="gray">
              <a:xfrm>
                <a:off x="5709" y="260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" name="Oval 225"/>
              <p:cNvSpPr>
                <a:spLocks noChangeArrowheads="1"/>
              </p:cNvSpPr>
              <p:nvPr userDrawn="1"/>
            </p:nvSpPr>
            <p:spPr bwMode="gray">
              <a:xfrm>
                <a:off x="5151" y="247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" name="Oval 226"/>
              <p:cNvSpPr>
                <a:spLocks noChangeArrowheads="1"/>
              </p:cNvSpPr>
              <p:nvPr userDrawn="1"/>
            </p:nvSpPr>
            <p:spPr bwMode="gray">
              <a:xfrm>
                <a:off x="5149" y="2863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9" name="Oval 227"/>
              <p:cNvSpPr>
                <a:spLocks noChangeArrowheads="1"/>
              </p:cNvSpPr>
              <p:nvPr userDrawn="1"/>
            </p:nvSpPr>
            <p:spPr bwMode="gray">
              <a:xfrm>
                <a:off x="5154" y="314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0" name="Oval 228"/>
              <p:cNvSpPr>
                <a:spLocks noChangeArrowheads="1"/>
              </p:cNvSpPr>
              <p:nvPr userDrawn="1"/>
            </p:nvSpPr>
            <p:spPr bwMode="gray">
              <a:xfrm>
                <a:off x="5437" y="287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1" name="Oval 229"/>
              <p:cNvSpPr>
                <a:spLocks noChangeArrowheads="1"/>
              </p:cNvSpPr>
              <p:nvPr userDrawn="1"/>
            </p:nvSpPr>
            <p:spPr bwMode="gray">
              <a:xfrm>
                <a:off x="5147" y="355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2" name="Oval 230"/>
              <p:cNvSpPr>
                <a:spLocks noChangeArrowheads="1"/>
              </p:cNvSpPr>
              <p:nvPr userDrawn="1"/>
            </p:nvSpPr>
            <p:spPr bwMode="gray">
              <a:xfrm>
                <a:off x="5145" y="382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3" name="Oval 231"/>
              <p:cNvSpPr>
                <a:spLocks noChangeArrowheads="1"/>
              </p:cNvSpPr>
              <p:nvPr userDrawn="1"/>
            </p:nvSpPr>
            <p:spPr bwMode="gray">
              <a:xfrm>
                <a:off x="5711" y="327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4" name="Oval 232"/>
              <p:cNvSpPr>
                <a:spLocks noChangeArrowheads="1"/>
              </p:cNvSpPr>
              <p:nvPr userDrawn="1"/>
            </p:nvSpPr>
            <p:spPr bwMode="gray">
              <a:xfrm>
                <a:off x="5435" y="355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5" name="Oval 233"/>
              <p:cNvSpPr>
                <a:spLocks noChangeArrowheads="1"/>
              </p:cNvSpPr>
              <p:nvPr userDrawn="1"/>
            </p:nvSpPr>
            <p:spPr bwMode="gray">
              <a:xfrm>
                <a:off x="5433" y="424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6" name="Oval 234"/>
              <p:cNvSpPr>
                <a:spLocks noChangeArrowheads="1"/>
              </p:cNvSpPr>
              <p:nvPr userDrawn="1"/>
            </p:nvSpPr>
            <p:spPr bwMode="gray">
              <a:xfrm>
                <a:off x="5701" y="398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07" name="Rectangle 235"/>
            <p:cNvSpPr>
              <a:spLocks noChangeArrowheads="1"/>
            </p:cNvSpPr>
            <p:nvPr/>
          </p:nvSpPr>
          <p:spPr bwMode="gray">
            <a:xfrm>
              <a:off x="0" y="1392"/>
              <a:ext cx="5760" cy="2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090" name="Object 18"/>
          <p:cNvGraphicFramePr>
            <a:graphicFrameLocks noChangeAspect="1"/>
          </p:cNvGraphicFramePr>
          <p:nvPr/>
        </p:nvGraphicFramePr>
        <p:xfrm>
          <a:off x="0" y="0"/>
          <a:ext cx="9144000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7707937" imgH="1701587" progId="">
                  <p:embed/>
                </p:oleObj>
              </mc:Choice>
              <mc:Fallback>
                <p:oleObj name="Image" r:id="rId2" imgW="7707937" imgH="1701587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9144000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chemeClr val="accent1">
                                    <a:gamma/>
                                    <a:tint val="72941"/>
                                    <a:invGamma/>
                                    <a:alpha val="39999"/>
                                  </a:scheme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08" name="Oval 236" descr="06_original_w"/>
          <p:cNvSpPr>
            <a:spLocks noChangeArrowheads="1"/>
          </p:cNvSpPr>
          <p:nvPr/>
        </p:nvSpPr>
        <p:spPr bwMode="gray">
          <a:xfrm>
            <a:off x="323850" y="1484313"/>
            <a:ext cx="1800225" cy="1873250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3276600"/>
            <a:ext cx="5105400" cy="1012825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638800"/>
            <a:ext cx="70866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 b="1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381000" y="304800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LOGO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24480-EB80-41AE-934B-696CC74807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EB2FD-D964-47D0-B2AA-EBE7D96710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91400" cy="563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28725"/>
            <a:ext cx="8229600" cy="5095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7B3EED0D-35B9-4D0E-8730-1EA1435BEC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C5795-9055-4475-B39D-3590929429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2D449-9BFE-4D20-93C3-D58EBD6567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28725"/>
            <a:ext cx="4038600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28725"/>
            <a:ext cx="4038600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BD64A-7E42-44D6-89B0-3D062F77C8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7255D-BC7A-46A0-8987-5F99AF5C85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4D7B9-8480-4BF1-A3CF-2E79537BEE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E52DE-D744-463F-9A89-D323E77AA9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A740E-EEF6-4BF1-B686-7B5321001D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764BB-6D18-468E-B1DA-6527B7C7E7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4763"/>
            <a:ext cx="9144000" cy="931862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-12700" y="0"/>
            <a:ext cx="9150350" cy="1012825"/>
            <a:chOff x="476" y="-638"/>
            <a:chExt cx="5764" cy="638"/>
          </a:xfrm>
        </p:grpSpPr>
        <p:sp>
          <p:nvSpPr>
            <p:cNvPr id="1041" name="Oval 17"/>
            <p:cNvSpPr>
              <a:spLocks noChangeArrowheads="1"/>
            </p:cNvSpPr>
            <p:nvPr userDrawn="1"/>
          </p:nvSpPr>
          <p:spPr bwMode="gray">
            <a:xfrm>
              <a:off x="555" y="-28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553" y="-54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843" y="-42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Oval 20"/>
            <p:cNvSpPr>
              <a:spLocks noChangeArrowheads="1"/>
            </p:cNvSpPr>
            <p:nvPr userDrawn="1"/>
          </p:nvSpPr>
          <p:spPr bwMode="gray">
            <a:xfrm>
              <a:off x="843" y="-13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Oval 21"/>
            <p:cNvSpPr>
              <a:spLocks noChangeArrowheads="1"/>
            </p:cNvSpPr>
            <p:nvPr userDrawn="1"/>
          </p:nvSpPr>
          <p:spPr bwMode="gray">
            <a:xfrm>
              <a:off x="1113" y="-289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Oval 22"/>
            <p:cNvSpPr>
              <a:spLocks noChangeArrowheads="1"/>
            </p:cNvSpPr>
            <p:nvPr userDrawn="1"/>
          </p:nvSpPr>
          <p:spPr bwMode="gray">
            <a:xfrm>
              <a:off x="1249" y="-151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577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71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864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1000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1136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Line 28"/>
            <p:cNvSpPr>
              <a:spLocks noChangeShapeType="1"/>
            </p:cNvSpPr>
            <p:nvPr userDrawn="1"/>
          </p:nvSpPr>
          <p:spPr bwMode="gray">
            <a:xfrm>
              <a:off x="1272" y="-635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Line 29"/>
            <p:cNvSpPr>
              <a:spLocks noChangeShapeType="1"/>
            </p:cNvSpPr>
            <p:nvPr userDrawn="1"/>
          </p:nvSpPr>
          <p:spPr bwMode="gray">
            <a:xfrm>
              <a:off x="1414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Line 30"/>
            <p:cNvSpPr>
              <a:spLocks noChangeShapeType="1"/>
            </p:cNvSpPr>
            <p:nvPr userDrawn="1"/>
          </p:nvSpPr>
          <p:spPr bwMode="gray">
            <a:xfrm>
              <a:off x="1565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Line 31"/>
            <p:cNvSpPr>
              <a:spLocks noChangeShapeType="1"/>
            </p:cNvSpPr>
            <p:nvPr userDrawn="1"/>
          </p:nvSpPr>
          <p:spPr bwMode="gray">
            <a:xfrm>
              <a:off x="1701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Line 32"/>
            <p:cNvSpPr>
              <a:spLocks noChangeShapeType="1"/>
            </p:cNvSpPr>
            <p:nvPr userDrawn="1"/>
          </p:nvSpPr>
          <p:spPr bwMode="gray">
            <a:xfrm>
              <a:off x="1837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Line 33"/>
            <p:cNvSpPr>
              <a:spLocks noChangeShapeType="1"/>
            </p:cNvSpPr>
            <p:nvPr userDrawn="1"/>
          </p:nvSpPr>
          <p:spPr bwMode="gray">
            <a:xfrm>
              <a:off x="1973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gray">
            <a:xfrm>
              <a:off x="210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Oval 35"/>
            <p:cNvSpPr>
              <a:spLocks noChangeArrowheads="1"/>
            </p:cNvSpPr>
            <p:nvPr userDrawn="1"/>
          </p:nvSpPr>
          <p:spPr bwMode="gray">
            <a:xfrm>
              <a:off x="1392" y="-28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Oval 36"/>
            <p:cNvSpPr>
              <a:spLocks noChangeArrowheads="1"/>
            </p:cNvSpPr>
            <p:nvPr userDrawn="1"/>
          </p:nvSpPr>
          <p:spPr bwMode="gray">
            <a:xfrm>
              <a:off x="1390" y="-542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Oval 37"/>
            <p:cNvSpPr>
              <a:spLocks noChangeArrowheads="1"/>
            </p:cNvSpPr>
            <p:nvPr userDrawn="1"/>
          </p:nvSpPr>
          <p:spPr bwMode="gray">
            <a:xfrm>
              <a:off x="1680" y="-424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Oval 38"/>
            <p:cNvSpPr>
              <a:spLocks noChangeArrowheads="1"/>
            </p:cNvSpPr>
            <p:nvPr userDrawn="1"/>
          </p:nvSpPr>
          <p:spPr bwMode="gray">
            <a:xfrm>
              <a:off x="1680" y="-540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Oval 39"/>
            <p:cNvSpPr>
              <a:spLocks noChangeArrowheads="1"/>
            </p:cNvSpPr>
            <p:nvPr userDrawn="1"/>
          </p:nvSpPr>
          <p:spPr bwMode="gray">
            <a:xfrm>
              <a:off x="1950" y="-284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4" name="Oval 40"/>
            <p:cNvSpPr>
              <a:spLocks noChangeArrowheads="1"/>
            </p:cNvSpPr>
            <p:nvPr userDrawn="1"/>
          </p:nvSpPr>
          <p:spPr bwMode="gray">
            <a:xfrm>
              <a:off x="2086" y="-14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" name="Oval 41"/>
            <p:cNvSpPr>
              <a:spLocks noChangeArrowheads="1"/>
            </p:cNvSpPr>
            <p:nvPr userDrawn="1"/>
          </p:nvSpPr>
          <p:spPr bwMode="gray">
            <a:xfrm>
              <a:off x="2224" y="-28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Oval 42"/>
            <p:cNvSpPr>
              <a:spLocks noChangeArrowheads="1"/>
            </p:cNvSpPr>
            <p:nvPr userDrawn="1"/>
          </p:nvSpPr>
          <p:spPr bwMode="gray">
            <a:xfrm>
              <a:off x="2222" y="-54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7" name="Oval 43"/>
            <p:cNvSpPr>
              <a:spLocks noChangeArrowheads="1"/>
            </p:cNvSpPr>
            <p:nvPr userDrawn="1"/>
          </p:nvSpPr>
          <p:spPr bwMode="gray">
            <a:xfrm>
              <a:off x="2512" y="-424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" name="Oval 44"/>
            <p:cNvSpPr>
              <a:spLocks noChangeArrowheads="1"/>
            </p:cNvSpPr>
            <p:nvPr userDrawn="1"/>
          </p:nvSpPr>
          <p:spPr bwMode="gray">
            <a:xfrm>
              <a:off x="2512" y="-153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" name="Oval 45"/>
            <p:cNvSpPr>
              <a:spLocks noChangeArrowheads="1"/>
            </p:cNvSpPr>
            <p:nvPr userDrawn="1"/>
          </p:nvSpPr>
          <p:spPr bwMode="gray">
            <a:xfrm>
              <a:off x="2782" y="-289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" name="Oval 46"/>
            <p:cNvSpPr>
              <a:spLocks noChangeArrowheads="1"/>
            </p:cNvSpPr>
            <p:nvPr userDrawn="1"/>
          </p:nvSpPr>
          <p:spPr bwMode="gray">
            <a:xfrm>
              <a:off x="2918" y="-154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7"/>
            <p:cNvGrpSpPr>
              <a:grpSpLocks/>
            </p:cNvGrpSpPr>
            <p:nvPr userDrawn="1"/>
          </p:nvGrpSpPr>
          <p:grpSpPr bwMode="auto">
            <a:xfrm>
              <a:off x="2246" y="-638"/>
              <a:ext cx="1532" cy="635"/>
              <a:chOff x="-765" y="-1448"/>
              <a:chExt cx="1532" cy="2896"/>
            </a:xfrm>
          </p:grpSpPr>
          <p:sp>
            <p:nvSpPr>
              <p:cNvPr id="1072" name="Line 48"/>
              <p:cNvSpPr>
                <a:spLocks noChangeShapeType="1"/>
              </p:cNvSpPr>
              <p:nvPr userDrawn="1"/>
            </p:nvSpPr>
            <p:spPr bwMode="gray">
              <a:xfrm>
                <a:off x="-765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Line 49"/>
              <p:cNvSpPr>
                <a:spLocks noChangeShapeType="1"/>
              </p:cNvSpPr>
              <p:nvPr userDrawn="1"/>
            </p:nvSpPr>
            <p:spPr bwMode="gray">
              <a:xfrm>
                <a:off x="-614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Line 50"/>
              <p:cNvSpPr>
                <a:spLocks noChangeShapeType="1"/>
              </p:cNvSpPr>
              <p:nvPr userDrawn="1"/>
            </p:nvSpPr>
            <p:spPr bwMode="gray">
              <a:xfrm>
                <a:off x="-478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 userDrawn="1"/>
            </p:nvSpPr>
            <p:spPr bwMode="gray">
              <a:xfrm>
                <a:off x="-342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 userDrawn="1"/>
            </p:nvSpPr>
            <p:spPr bwMode="gray">
              <a:xfrm>
                <a:off x="-206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Line 54"/>
              <p:cNvSpPr>
                <a:spLocks noChangeShapeType="1"/>
              </p:cNvSpPr>
              <p:nvPr userDrawn="1"/>
            </p:nvSpPr>
            <p:spPr bwMode="gray">
              <a:xfrm>
                <a:off x="72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Line 55"/>
              <p:cNvSpPr>
                <a:spLocks noChangeShapeType="1"/>
              </p:cNvSpPr>
              <p:nvPr userDrawn="1"/>
            </p:nvSpPr>
            <p:spPr bwMode="gray">
              <a:xfrm>
                <a:off x="223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Line 56"/>
              <p:cNvSpPr>
                <a:spLocks noChangeShapeType="1"/>
              </p:cNvSpPr>
              <p:nvPr userDrawn="1"/>
            </p:nvSpPr>
            <p:spPr bwMode="gray">
              <a:xfrm>
                <a:off x="359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Line 57"/>
              <p:cNvSpPr>
                <a:spLocks noChangeShapeType="1"/>
              </p:cNvSpPr>
              <p:nvPr userDrawn="1"/>
            </p:nvSpPr>
            <p:spPr bwMode="gray">
              <a:xfrm>
                <a:off x="495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Line 58"/>
              <p:cNvSpPr>
                <a:spLocks noChangeShapeType="1"/>
              </p:cNvSpPr>
              <p:nvPr userDrawn="1"/>
            </p:nvSpPr>
            <p:spPr bwMode="gray">
              <a:xfrm>
                <a:off x="631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Line 59"/>
              <p:cNvSpPr>
                <a:spLocks noChangeShapeType="1"/>
              </p:cNvSpPr>
              <p:nvPr userDrawn="1"/>
            </p:nvSpPr>
            <p:spPr bwMode="gray">
              <a:xfrm>
                <a:off x="767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84" name="Oval 60"/>
            <p:cNvSpPr>
              <a:spLocks noChangeArrowheads="1"/>
            </p:cNvSpPr>
            <p:nvPr userDrawn="1"/>
          </p:nvSpPr>
          <p:spPr bwMode="gray">
            <a:xfrm>
              <a:off x="3061" y="-416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" name="Oval 61"/>
            <p:cNvSpPr>
              <a:spLocks noChangeArrowheads="1"/>
            </p:cNvSpPr>
            <p:nvPr userDrawn="1"/>
          </p:nvSpPr>
          <p:spPr bwMode="gray">
            <a:xfrm>
              <a:off x="3059" y="-54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" name="Oval 62"/>
            <p:cNvSpPr>
              <a:spLocks noChangeArrowheads="1"/>
            </p:cNvSpPr>
            <p:nvPr userDrawn="1"/>
          </p:nvSpPr>
          <p:spPr bwMode="gray">
            <a:xfrm>
              <a:off x="3349" y="-41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" name="Oval 63"/>
            <p:cNvSpPr>
              <a:spLocks noChangeArrowheads="1"/>
            </p:cNvSpPr>
            <p:nvPr userDrawn="1"/>
          </p:nvSpPr>
          <p:spPr bwMode="gray">
            <a:xfrm>
              <a:off x="3349" y="-543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8" name="Oval 64"/>
            <p:cNvSpPr>
              <a:spLocks noChangeArrowheads="1"/>
            </p:cNvSpPr>
            <p:nvPr userDrawn="1"/>
          </p:nvSpPr>
          <p:spPr bwMode="gray">
            <a:xfrm>
              <a:off x="3619" y="-28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" name="Oval 65"/>
            <p:cNvSpPr>
              <a:spLocks noChangeArrowheads="1"/>
            </p:cNvSpPr>
            <p:nvPr userDrawn="1"/>
          </p:nvSpPr>
          <p:spPr bwMode="gray">
            <a:xfrm>
              <a:off x="3755" y="-151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0" name="Oval 66"/>
            <p:cNvSpPr>
              <a:spLocks noChangeArrowheads="1"/>
            </p:cNvSpPr>
            <p:nvPr userDrawn="1"/>
          </p:nvSpPr>
          <p:spPr bwMode="gray">
            <a:xfrm>
              <a:off x="3913" y="-27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" name="Oval 67"/>
            <p:cNvSpPr>
              <a:spLocks noChangeArrowheads="1"/>
            </p:cNvSpPr>
            <p:nvPr userDrawn="1"/>
          </p:nvSpPr>
          <p:spPr bwMode="gray">
            <a:xfrm>
              <a:off x="3911" y="-54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" name="Oval 68"/>
            <p:cNvSpPr>
              <a:spLocks noChangeArrowheads="1"/>
            </p:cNvSpPr>
            <p:nvPr userDrawn="1"/>
          </p:nvSpPr>
          <p:spPr bwMode="gray">
            <a:xfrm>
              <a:off x="4201" y="-45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3" name="Oval 69"/>
            <p:cNvSpPr>
              <a:spLocks noChangeArrowheads="1"/>
            </p:cNvSpPr>
            <p:nvPr userDrawn="1"/>
          </p:nvSpPr>
          <p:spPr bwMode="gray">
            <a:xfrm>
              <a:off x="4201" y="-14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4" name="Oval 70"/>
            <p:cNvSpPr>
              <a:spLocks noChangeArrowheads="1"/>
            </p:cNvSpPr>
            <p:nvPr userDrawn="1"/>
          </p:nvSpPr>
          <p:spPr bwMode="gray">
            <a:xfrm>
              <a:off x="4471" y="-290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" name="Oval 71"/>
            <p:cNvSpPr>
              <a:spLocks noChangeArrowheads="1"/>
            </p:cNvSpPr>
            <p:nvPr userDrawn="1"/>
          </p:nvSpPr>
          <p:spPr bwMode="gray">
            <a:xfrm>
              <a:off x="4607" y="-154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72"/>
            <p:cNvGrpSpPr>
              <a:grpSpLocks/>
            </p:cNvGrpSpPr>
            <p:nvPr userDrawn="1"/>
          </p:nvGrpSpPr>
          <p:grpSpPr bwMode="auto">
            <a:xfrm>
              <a:off x="3935" y="-638"/>
              <a:ext cx="1532" cy="635"/>
              <a:chOff x="-765" y="-1448"/>
              <a:chExt cx="1532" cy="2896"/>
            </a:xfrm>
          </p:grpSpPr>
          <p:sp>
            <p:nvSpPr>
              <p:cNvPr id="1097" name="Line 73"/>
              <p:cNvSpPr>
                <a:spLocks noChangeShapeType="1"/>
              </p:cNvSpPr>
              <p:nvPr userDrawn="1"/>
            </p:nvSpPr>
            <p:spPr bwMode="gray">
              <a:xfrm>
                <a:off x="-765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Line 74"/>
              <p:cNvSpPr>
                <a:spLocks noChangeShapeType="1"/>
              </p:cNvSpPr>
              <p:nvPr userDrawn="1"/>
            </p:nvSpPr>
            <p:spPr bwMode="gray">
              <a:xfrm>
                <a:off x="-614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Line 75"/>
              <p:cNvSpPr>
                <a:spLocks noChangeShapeType="1"/>
              </p:cNvSpPr>
              <p:nvPr userDrawn="1"/>
            </p:nvSpPr>
            <p:spPr bwMode="gray">
              <a:xfrm>
                <a:off x="-478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Line 76"/>
              <p:cNvSpPr>
                <a:spLocks noChangeShapeType="1"/>
              </p:cNvSpPr>
              <p:nvPr userDrawn="1"/>
            </p:nvSpPr>
            <p:spPr bwMode="gray">
              <a:xfrm>
                <a:off x="-342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Line 77"/>
              <p:cNvSpPr>
                <a:spLocks noChangeShapeType="1"/>
              </p:cNvSpPr>
              <p:nvPr userDrawn="1"/>
            </p:nvSpPr>
            <p:spPr bwMode="gray">
              <a:xfrm>
                <a:off x="-206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Line 78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Line 79"/>
              <p:cNvSpPr>
                <a:spLocks noChangeShapeType="1"/>
              </p:cNvSpPr>
              <p:nvPr userDrawn="1"/>
            </p:nvSpPr>
            <p:spPr bwMode="gray">
              <a:xfrm>
                <a:off x="72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" name="Line 80"/>
              <p:cNvSpPr>
                <a:spLocks noChangeShapeType="1"/>
              </p:cNvSpPr>
              <p:nvPr userDrawn="1"/>
            </p:nvSpPr>
            <p:spPr bwMode="gray">
              <a:xfrm>
                <a:off x="223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" name="Line 81"/>
              <p:cNvSpPr>
                <a:spLocks noChangeShapeType="1"/>
              </p:cNvSpPr>
              <p:nvPr userDrawn="1"/>
            </p:nvSpPr>
            <p:spPr bwMode="gray">
              <a:xfrm>
                <a:off x="359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" name="Line 82"/>
              <p:cNvSpPr>
                <a:spLocks noChangeShapeType="1"/>
              </p:cNvSpPr>
              <p:nvPr userDrawn="1"/>
            </p:nvSpPr>
            <p:spPr bwMode="gray">
              <a:xfrm>
                <a:off x="495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" name="Line 83"/>
              <p:cNvSpPr>
                <a:spLocks noChangeShapeType="1"/>
              </p:cNvSpPr>
              <p:nvPr userDrawn="1"/>
            </p:nvSpPr>
            <p:spPr bwMode="gray">
              <a:xfrm>
                <a:off x="631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" name="Line 84"/>
              <p:cNvSpPr>
                <a:spLocks noChangeShapeType="1"/>
              </p:cNvSpPr>
              <p:nvPr userDrawn="1"/>
            </p:nvSpPr>
            <p:spPr bwMode="gray">
              <a:xfrm>
                <a:off x="767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9" name="Oval 85"/>
            <p:cNvSpPr>
              <a:spLocks noChangeArrowheads="1"/>
            </p:cNvSpPr>
            <p:nvPr userDrawn="1"/>
          </p:nvSpPr>
          <p:spPr bwMode="gray">
            <a:xfrm>
              <a:off x="4750" y="-36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0" name="Oval 86"/>
            <p:cNvSpPr>
              <a:spLocks noChangeArrowheads="1"/>
            </p:cNvSpPr>
            <p:nvPr userDrawn="1"/>
          </p:nvSpPr>
          <p:spPr bwMode="gray">
            <a:xfrm>
              <a:off x="4748" y="-54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1" name="Oval 87"/>
            <p:cNvSpPr>
              <a:spLocks noChangeArrowheads="1"/>
            </p:cNvSpPr>
            <p:nvPr userDrawn="1"/>
          </p:nvSpPr>
          <p:spPr bwMode="gray">
            <a:xfrm>
              <a:off x="5038" y="-42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2" name="Oval 88"/>
            <p:cNvSpPr>
              <a:spLocks noChangeArrowheads="1"/>
            </p:cNvSpPr>
            <p:nvPr userDrawn="1"/>
          </p:nvSpPr>
          <p:spPr bwMode="gray">
            <a:xfrm>
              <a:off x="5038" y="-543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3" name="Oval 89"/>
            <p:cNvSpPr>
              <a:spLocks noChangeArrowheads="1"/>
            </p:cNvSpPr>
            <p:nvPr userDrawn="1"/>
          </p:nvSpPr>
          <p:spPr bwMode="gray">
            <a:xfrm>
              <a:off x="5308" y="-28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4" name="Oval 90"/>
            <p:cNvSpPr>
              <a:spLocks noChangeArrowheads="1"/>
            </p:cNvSpPr>
            <p:nvPr userDrawn="1"/>
          </p:nvSpPr>
          <p:spPr bwMode="gray">
            <a:xfrm>
              <a:off x="5444" y="-151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5" name="Oval 91"/>
            <p:cNvSpPr>
              <a:spLocks noChangeArrowheads="1"/>
            </p:cNvSpPr>
            <p:nvPr userDrawn="1"/>
          </p:nvSpPr>
          <p:spPr bwMode="gray">
            <a:xfrm>
              <a:off x="5580" y="-286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" name="Oval 92"/>
            <p:cNvSpPr>
              <a:spLocks noChangeArrowheads="1"/>
            </p:cNvSpPr>
            <p:nvPr userDrawn="1"/>
          </p:nvSpPr>
          <p:spPr bwMode="gray">
            <a:xfrm>
              <a:off x="5578" y="-54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" name="Oval 93"/>
            <p:cNvSpPr>
              <a:spLocks noChangeArrowheads="1"/>
            </p:cNvSpPr>
            <p:nvPr userDrawn="1"/>
          </p:nvSpPr>
          <p:spPr bwMode="gray">
            <a:xfrm>
              <a:off x="5868" y="-420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8" name="Oval 94"/>
            <p:cNvSpPr>
              <a:spLocks noChangeArrowheads="1"/>
            </p:cNvSpPr>
            <p:nvPr userDrawn="1"/>
          </p:nvSpPr>
          <p:spPr bwMode="gray">
            <a:xfrm>
              <a:off x="5868" y="-15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9" name="Oval 95"/>
            <p:cNvSpPr>
              <a:spLocks noChangeArrowheads="1"/>
            </p:cNvSpPr>
            <p:nvPr userDrawn="1"/>
          </p:nvSpPr>
          <p:spPr bwMode="gray">
            <a:xfrm>
              <a:off x="6138" y="-280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0" name="Line 96"/>
            <p:cNvSpPr>
              <a:spLocks noChangeShapeType="1"/>
            </p:cNvSpPr>
            <p:nvPr userDrawn="1"/>
          </p:nvSpPr>
          <p:spPr bwMode="gray">
            <a:xfrm>
              <a:off x="5602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1" name="Line 97"/>
            <p:cNvSpPr>
              <a:spLocks noChangeShapeType="1"/>
            </p:cNvSpPr>
            <p:nvPr userDrawn="1"/>
          </p:nvSpPr>
          <p:spPr bwMode="gray">
            <a:xfrm>
              <a:off x="5753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2" name="Line 98"/>
            <p:cNvSpPr>
              <a:spLocks noChangeShapeType="1"/>
            </p:cNvSpPr>
            <p:nvPr userDrawn="1"/>
          </p:nvSpPr>
          <p:spPr bwMode="gray">
            <a:xfrm>
              <a:off x="5889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3" name="Line 99"/>
            <p:cNvSpPr>
              <a:spLocks noChangeShapeType="1"/>
            </p:cNvSpPr>
            <p:nvPr userDrawn="1"/>
          </p:nvSpPr>
          <p:spPr bwMode="gray">
            <a:xfrm>
              <a:off x="6025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4" name="Line 100"/>
            <p:cNvSpPr>
              <a:spLocks noChangeShapeType="1"/>
            </p:cNvSpPr>
            <p:nvPr userDrawn="1"/>
          </p:nvSpPr>
          <p:spPr bwMode="gray">
            <a:xfrm>
              <a:off x="6161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5" name="Line 101"/>
            <p:cNvSpPr>
              <a:spLocks noChangeShapeType="1"/>
            </p:cNvSpPr>
            <p:nvPr userDrawn="1"/>
          </p:nvSpPr>
          <p:spPr bwMode="gray">
            <a:xfrm>
              <a:off x="476" y="-525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6" name="Line 102"/>
            <p:cNvSpPr>
              <a:spLocks noChangeShapeType="1"/>
            </p:cNvSpPr>
            <p:nvPr userDrawn="1"/>
          </p:nvSpPr>
          <p:spPr bwMode="gray">
            <a:xfrm>
              <a:off x="477" y="-389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" name="Line 103"/>
            <p:cNvSpPr>
              <a:spLocks noChangeShapeType="1"/>
            </p:cNvSpPr>
            <p:nvPr userDrawn="1"/>
          </p:nvSpPr>
          <p:spPr bwMode="gray">
            <a:xfrm>
              <a:off x="478" y="-253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" name="Line 104"/>
            <p:cNvSpPr>
              <a:spLocks noChangeShapeType="1"/>
            </p:cNvSpPr>
            <p:nvPr userDrawn="1"/>
          </p:nvSpPr>
          <p:spPr bwMode="gray">
            <a:xfrm>
              <a:off x="480" y="-126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9" name="Rectangle 105"/>
          <p:cNvSpPr>
            <a:spLocks noChangeArrowheads="1"/>
          </p:cNvSpPr>
          <p:nvPr/>
        </p:nvSpPr>
        <p:spPr bwMode="gray">
          <a:xfrm>
            <a:off x="0" y="800100"/>
            <a:ext cx="9144000" cy="30162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" name="Oval 106" descr="06_original_w"/>
          <p:cNvSpPr>
            <a:spLocks noChangeArrowheads="1"/>
          </p:cNvSpPr>
          <p:nvPr/>
        </p:nvSpPr>
        <p:spPr bwMode="gray">
          <a:xfrm>
            <a:off x="7956550" y="404813"/>
            <a:ext cx="936625" cy="1008062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FEB8342F-3ED8-488D-8D4B-CEDFED4885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2860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 spd="med">
    <p:wipe dir="r"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514601"/>
            <a:ext cx="6553200" cy="1752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id-ID" dirty="0"/>
              <a:t>Konsep Dasar, Ruang Lingkup Dan Sejarah Manajemen Strategi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38800"/>
            <a:ext cx="7086600" cy="533400"/>
          </a:xfrm>
        </p:spPr>
        <p:txBody>
          <a:bodyPr/>
          <a:lstStyle/>
          <a:p>
            <a:r>
              <a:rPr lang="en-US" dirty="0" err="1"/>
              <a:t>Oleh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Dewie</a:t>
            </a:r>
            <a:r>
              <a:rPr lang="en-US" dirty="0"/>
              <a:t> </a:t>
            </a:r>
            <a:r>
              <a:rPr lang="en-US" dirty="0" err="1"/>
              <a:t>Brima</a:t>
            </a:r>
            <a:r>
              <a:rPr lang="en-US" dirty="0"/>
              <a:t> </a:t>
            </a:r>
            <a:r>
              <a:rPr lang="en-US" dirty="0" err="1"/>
              <a:t>Atika</a:t>
            </a:r>
            <a:r>
              <a:rPr lang="en-US" dirty="0"/>
              <a:t>, S.I.P, </a:t>
            </a:r>
            <a:r>
              <a:rPr lang="en-US" dirty="0" err="1"/>
              <a:t>M.Si</a:t>
            </a:r>
            <a:endParaRPr lang="en-US" dirty="0"/>
          </a:p>
        </p:txBody>
      </p:sp>
      <p:pic>
        <p:nvPicPr>
          <p:cNvPr id="4" name="Picture 3" descr="Logo_Unil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n-US" dirty="0"/>
              <a:t>F. </a:t>
            </a:r>
            <a:r>
              <a:rPr lang="en-US" dirty="0" err="1"/>
              <a:t>Hirarki</a:t>
            </a:r>
            <a:r>
              <a:rPr lang="en-US" dirty="0"/>
              <a:t> </a:t>
            </a:r>
            <a:r>
              <a:rPr lang="en-US" dirty="0" err="1"/>
              <a:t>Strategik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725"/>
            <a:ext cx="4953000" cy="540067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en-US" sz="1600" b="1" dirty="0" err="1"/>
              <a:t>Tiga</a:t>
            </a:r>
            <a:r>
              <a:rPr lang="en-US" sz="1600" b="1" dirty="0"/>
              <a:t> </a:t>
            </a:r>
            <a:r>
              <a:rPr lang="en-US" sz="1600" b="1" dirty="0" err="1"/>
              <a:t>tingkatan</a:t>
            </a:r>
            <a:r>
              <a:rPr lang="en-US" sz="1600" b="1" dirty="0"/>
              <a:t> </a:t>
            </a:r>
            <a:r>
              <a:rPr lang="en-US" sz="1600" b="1" dirty="0" err="1"/>
              <a:t>Strategi</a:t>
            </a:r>
            <a:r>
              <a:rPr lang="en-US" sz="1600" b="1" dirty="0"/>
              <a:t>:</a:t>
            </a:r>
            <a:endParaRPr lang="en-US" sz="1600" dirty="0"/>
          </a:p>
          <a:p>
            <a:pPr algn="just">
              <a:buClr>
                <a:srgbClr val="FF0000"/>
              </a:buClr>
            </a:pPr>
            <a:r>
              <a:rPr lang="en-US" sz="1600" dirty="0"/>
              <a:t> Strategi </a:t>
            </a:r>
            <a:r>
              <a:rPr lang="en-US" sz="1600" dirty="0" err="1"/>
              <a:t>Korporasi</a:t>
            </a:r>
            <a:r>
              <a:rPr lang="en-US" sz="1600" dirty="0"/>
              <a:t> </a:t>
            </a:r>
          </a:p>
          <a:p>
            <a:pPr marL="800100" lvl="2" indent="0" algn="just">
              <a:buClr>
                <a:srgbClr val="FF0000"/>
              </a:buClr>
              <a:buNone/>
            </a:pPr>
            <a:r>
              <a:rPr lang="en-US" sz="1400" dirty="0"/>
              <a:t>Strategi pd </a:t>
            </a:r>
            <a:r>
              <a:rPr lang="en-US" sz="1400" dirty="0" err="1"/>
              <a:t>tkt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merupakan</a:t>
            </a:r>
            <a:r>
              <a:rPr lang="en-US" sz="1400" dirty="0"/>
              <a:t> </a:t>
            </a:r>
            <a:r>
              <a:rPr lang="en-US" sz="1400" dirty="0" err="1"/>
              <a:t>tanggung</a:t>
            </a:r>
            <a:r>
              <a:rPr lang="en-US" sz="1400" dirty="0"/>
              <a:t> </a:t>
            </a:r>
            <a:r>
              <a:rPr lang="en-US" sz="1400" dirty="0" err="1"/>
              <a:t>jwb</a:t>
            </a:r>
            <a:r>
              <a:rPr lang="en-US" sz="1400" dirty="0"/>
              <a:t> </a:t>
            </a:r>
            <a:r>
              <a:rPr lang="en-US" sz="1400" dirty="0" err="1"/>
              <a:t>sekelompok</a:t>
            </a:r>
            <a:r>
              <a:rPr lang="en-US" sz="1400" dirty="0"/>
              <a:t> org yang </a:t>
            </a:r>
            <a:r>
              <a:rPr lang="en-US" sz="1400" dirty="0" err="1"/>
              <a:t>menduduki</a:t>
            </a:r>
            <a:r>
              <a:rPr lang="en-US" sz="1400" dirty="0"/>
              <a:t> </a:t>
            </a:r>
            <a:r>
              <a:rPr lang="en-US" sz="1400" dirty="0" err="1"/>
              <a:t>manajemen</a:t>
            </a:r>
            <a:r>
              <a:rPr lang="en-US" sz="1400" dirty="0"/>
              <a:t> </a:t>
            </a:r>
            <a:r>
              <a:rPr lang="en-US" sz="1400" dirty="0" err="1"/>
              <a:t>puncak</a:t>
            </a:r>
            <a:r>
              <a:rPr lang="en-US" sz="1400" dirty="0"/>
              <a:t>. </a:t>
            </a:r>
            <a:r>
              <a:rPr lang="en-US" sz="1400" dirty="0" err="1"/>
              <a:t>Manajerial</a:t>
            </a:r>
            <a:r>
              <a:rPr lang="en-US" sz="1400" dirty="0"/>
              <a:t> </a:t>
            </a:r>
            <a:r>
              <a:rPr lang="en-US" sz="1400" dirty="0" err="1"/>
              <a:t>puncak</a:t>
            </a:r>
            <a:r>
              <a:rPr lang="en-US" sz="1400" dirty="0"/>
              <a:t> </a:t>
            </a:r>
            <a:r>
              <a:rPr lang="en-US" sz="1400" dirty="0" err="1"/>
              <a:t>menetapkan</a:t>
            </a:r>
            <a:r>
              <a:rPr lang="en-US" sz="1400" dirty="0"/>
              <a:t> &amp; </a:t>
            </a:r>
            <a:r>
              <a:rPr lang="en-US" sz="1400" dirty="0" err="1"/>
              <a:t>merumuskan</a:t>
            </a:r>
            <a:r>
              <a:rPr lang="en-US" sz="1400" dirty="0"/>
              <a:t> strategi </a:t>
            </a:r>
            <a:r>
              <a:rPr lang="en-US" sz="1400" dirty="0" err="1"/>
              <a:t>utama</a:t>
            </a:r>
            <a:r>
              <a:rPr lang="en-US" sz="1400" dirty="0"/>
              <a:t> (</a:t>
            </a:r>
            <a:r>
              <a:rPr lang="en-US" sz="1400" dirty="0" err="1"/>
              <a:t>ekspansi</a:t>
            </a:r>
            <a:r>
              <a:rPr lang="en-US" sz="1400" dirty="0"/>
              <a:t>, </a:t>
            </a:r>
            <a:r>
              <a:rPr lang="en-US" sz="1400" dirty="0" err="1"/>
              <a:t>stabilitas</a:t>
            </a:r>
            <a:r>
              <a:rPr lang="en-US" sz="1400" dirty="0"/>
              <a:t>, </a:t>
            </a:r>
            <a:r>
              <a:rPr lang="en-US" sz="1400" dirty="0" err="1"/>
              <a:t>kombinasi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penciutan</a:t>
            </a:r>
            <a:r>
              <a:rPr lang="en-US" sz="1400" dirty="0"/>
              <a:t>). </a:t>
            </a:r>
            <a:r>
              <a:rPr lang="en-US" sz="1400" dirty="0" err="1"/>
              <a:t>Manajemen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menentukan</a:t>
            </a:r>
            <a:r>
              <a:rPr lang="en-US" sz="1400" dirty="0"/>
              <a:t> focus strategi </a:t>
            </a:r>
            <a:r>
              <a:rPr lang="en-US" sz="1400" dirty="0" err="1"/>
              <a:t>bisnis</a:t>
            </a:r>
            <a:r>
              <a:rPr lang="en-US" sz="1400" dirty="0"/>
              <a:t> yang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difokuskan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3-5 </a:t>
            </a:r>
            <a:r>
              <a:rPr lang="en-US" sz="1400" dirty="0" err="1"/>
              <a:t>tahun</a:t>
            </a:r>
            <a:r>
              <a:rPr lang="en-US" sz="1400" dirty="0"/>
              <a:t> </a:t>
            </a:r>
            <a:r>
              <a:rPr lang="en-US" sz="1400" dirty="0" err="1"/>
              <a:t>mendatang</a:t>
            </a:r>
            <a:endParaRPr lang="en-US" sz="1400" dirty="0"/>
          </a:p>
          <a:p>
            <a:pPr algn="just">
              <a:buClr>
                <a:srgbClr val="FF0000"/>
              </a:buClr>
            </a:pPr>
            <a:r>
              <a:rPr lang="en-US" sz="1600" dirty="0"/>
              <a:t> Strategi Unit </a:t>
            </a:r>
            <a:r>
              <a:rPr lang="en-US" sz="1600" dirty="0" err="1"/>
              <a:t>Bisnis</a:t>
            </a:r>
            <a:endParaRPr lang="en-US" sz="1600" dirty="0"/>
          </a:p>
          <a:p>
            <a:pPr marL="800100" lvl="2" indent="0" algn="just">
              <a:buClr>
                <a:srgbClr val="FF0000"/>
              </a:buClr>
              <a:buNone/>
            </a:pPr>
            <a:r>
              <a:rPr lang="en-US" sz="1400" dirty="0"/>
              <a:t>Strategi pada </a:t>
            </a:r>
            <a:r>
              <a:rPr lang="en-US" sz="1400" dirty="0" err="1"/>
              <a:t>tingkat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dirumuskan</a:t>
            </a:r>
            <a:r>
              <a:rPr lang="en-US" sz="1400" dirty="0"/>
              <a:t> dan </a:t>
            </a:r>
            <a:r>
              <a:rPr lang="en-US" sz="1400" dirty="0" err="1"/>
              <a:t>ditetapkan</a:t>
            </a:r>
            <a:r>
              <a:rPr lang="en-US" sz="1400" dirty="0"/>
              <a:t> oleh para manager (divisi) yang </a:t>
            </a:r>
            <a:r>
              <a:rPr lang="en-US" sz="1400" dirty="0" err="1"/>
              <a:t>diberi</a:t>
            </a:r>
            <a:r>
              <a:rPr lang="en-US" sz="1400" dirty="0"/>
              <a:t> </a:t>
            </a:r>
            <a:r>
              <a:rPr lang="en-US" sz="1400" dirty="0" err="1"/>
              <a:t>tugas</a:t>
            </a:r>
            <a:r>
              <a:rPr lang="en-US" sz="1400" dirty="0"/>
              <a:t> dan </a:t>
            </a:r>
            <a:r>
              <a:rPr lang="en-US" sz="1400" dirty="0" err="1"/>
              <a:t>tanggung</a:t>
            </a:r>
            <a:r>
              <a:rPr lang="en-US" sz="1400" dirty="0"/>
              <a:t> </a:t>
            </a:r>
            <a:r>
              <a:rPr lang="en-US" sz="1400" dirty="0" err="1"/>
              <a:t>jawab</a:t>
            </a:r>
            <a:r>
              <a:rPr lang="en-US" sz="1400" dirty="0"/>
              <a:t> oleh </a:t>
            </a:r>
            <a:r>
              <a:rPr lang="en-US" sz="1400" dirty="0" err="1"/>
              <a:t>manajemen</a:t>
            </a:r>
            <a:r>
              <a:rPr lang="en-US" sz="1400" dirty="0"/>
              <a:t> </a:t>
            </a:r>
            <a:r>
              <a:rPr lang="en-US" sz="1400" dirty="0" err="1"/>
              <a:t>puncakuntuk</a:t>
            </a:r>
            <a:r>
              <a:rPr lang="en-US" sz="1400" dirty="0"/>
              <a:t> </a:t>
            </a:r>
            <a:r>
              <a:rPr lang="en-US" sz="1400" dirty="0" err="1"/>
              <a:t>mengelola</a:t>
            </a:r>
            <a:r>
              <a:rPr lang="en-US" sz="1400" dirty="0"/>
              <a:t> </a:t>
            </a:r>
            <a:r>
              <a:rPr lang="en-US" sz="1400" dirty="0" err="1"/>
              <a:t>bisnis</a:t>
            </a:r>
            <a:r>
              <a:rPr lang="en-US" sz="1400" dirty="0"/>
              <a:t> yang </a:t>
            </a:r>
            <a:r>
              <a:rPr lang="en-US" sz="1400" dirty="0" err="1"/>
              <a:t>bersangkutan</a:t>
            </a:r>
            <a:r>
              <a:rPr lang="en-US" sz="1400" dirty="0"/>
              <a:t>. </a:t>
            </a:r>
            <a:r>
              <a:rPr lang="en-US" sz="1400" dirty="0" err="1"/>
              <a:t>Dengan</a:t>
            </a:r>
            <a:r>
              <a:rPr lang="en-US" sz="1400" dirty="0"/>
              <a:t> strategi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diharapkan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menciptakan</a:t>
            </a:r>
            <a:r>
              <a:rPr lang="en-US" sz="1400" dirty="0"/>
              <a:t> </a:t>
            </a:r>
            <a:r>
              <a:rPr lang="en-US" sz="1400" dirty="0" err="1"/>
              <a:t>keunggulan</a:t>
            </a:r>
            <a:r>
              <a:rPr lang="en-US" sz="1400" dirty="0"/>
              <a:t> </a:t>
            </a:r>
            <a:r>
              <a:rPr lang="en-US" sz="1400" dirty="0" err="1"/>
              <a:t>bersaing</a:t>
            </a:r>
            <a:r>
              <a:rPr lang="en-US" sz="1400" dirty="0"/>
              <a:t>. </a:t>
            </a:r>
          </a:p>
          <a:p>
            <a:pPr algn="just">
              <a:buClr>
                <a:srgbClr val="FF0000"/>
              </a:buClr>
            </a:pPr>
            <a:r>
              <a:rPr lang="en-US" sz="1400" dirty="0"/>
              <a:t>Strategi </a:t>
            </a:r>
            <a:r>
              <a:rPr lang="en-US" sz="1400" dirty="0" err="1"/>
              <a:t>Fungsio</a:t>
            </a:r>
            <a:r>
              <a:rPr lang="en-US" sz="1600" dirty="0" err="1"/>
              <a:t>nal</a:t>
            </a:r>
            <a:r>
              <a:rPr lang="en-US" sz="1600" dirty="0"/>
              <a:t> </a:t>
            </a:r>
            <a:endParaRPr lang="en-US" sz="800" dirty="0"/>
          </a:p>
          <a:p>
            <a:pPr marL="857250" lvl="2" indent="0" algn="just">
              <a:buClr>
                <a:srgbClr val="FF0000"/>
              </a:buClr>
              <a:buNone/>
            </a:pPr>
            <a:r>
              <a:rPr lang="en-US" sz="1400" dirty="0"/>
              <a:t>Strategi yang </a:t>
            </a:r>
            <a:r>
              <a:rPr lang="en-US" sz="1400" dirty="0" err="1"/>
              <a:t>berhubungan</a:t>
            </a:r>
            <a:r>
              <a:rPr lang="en-US" sz="1400" dirty="0"/>
              <a:t> </a:t>
            </a:r>
            <a:r>
              <a:rPr lang="en-US" sz="1400" dirty="0" err="1"/>
              <a:t>langsung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pembuatan</a:t>
            </a:r>
            <a:r>
              <a:rPr lang="en-US" sz="1400" dirty="0"/>
              <a:t> </a:t>
            </a:r>
            <a:r>
              <a:rPr lang="en-US" sz="1400" dirty="0" err="1"/>
              <a:t>keputusan-keputusan</a:t>
            </a:r>
            <a:r>
              <a:rPr lang="en-US" sz="1400" dirty="0"/>
              <a:t> yang </a:t>
            </a:r>
            <a:r>
              <a:rPr lang="en-US" sz="1400" dirty="0" err="1"/>
              <a:t>menyangkut</a:t>
            </a:r>
            <a:r>
              <a:rPr lang="en-US" sz="1400" dirty="0"/>
              <a:t> divisi-divisi </a:t>
            </a:r>
            <a:r>
              <a:rPr lang="en-US" sz="1400" dirty="0" err="1"/>
              <a:t>pendukung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rangka</a:t>
            </a:r>
            <a:r>
              <a:rPr lang="en-US" sz="1400" dirty="0"/>
              <a:t> </a:t>
            </a:r>
            <a:r>
              <a:rPr lang="en-US" sz="1400" dirty="0" err="1"/>
              <a:t>memproduksi</a:t>
            </a:r>
            <a:r>
              <a:rPr lang="en-US" sz="1400" dirty="0"/>
              <a:t> dan </a:t>
            </a:r>
            <a:r>
              <a:rPr lang="en-US" sz="1400" dirty="0" err="1"/>
              <a:t>memasarkan</a:t>
            </a:r>
            <a:r>
              <a:rPr lang="en-US" sz="1400" dirty="0"/>
              <a:t> </a:t>
            </a:r>
            <a:r>
              <a:rPr lang="en-US" sz="1400" dirty="0" err="1"/>
              <a:t>produk</a:t>
            </a:r>
            <a:r>
              <a:rPr lang="en-US" sz="1400" dirty="0"/>
              <a:t> </a:t>
            </a:r>
            <a:r>
              <a:rPr lang="en-US" sz="1400" dirty="0" err="1"/>
              <a:t>hingga</a:t>
            </a:r>
            <a:r>
              <a:rPr lang="en-US" sz="1400" dirty="0"/>
              <a:t> </a:t>
            </a:r>
            <a:r>
              <a:rPr lang="en-US" sz="1400" dirty="0" err="1"/>
              <a:t>sampai</a:t>
            </a:r>
            <a:r>
              <a:rPr lang="en-US" sz="1400" dirty="0"/>
              <a:t> di </a:t>
            </a:r>
            <a:r>
              <a:rPr lang="en-US" sz="1400" dirty="0" err="1"/>
              <a:t>tangan</a:t>
            </a:r>
            <a:r>
              <a:rPr lang="en-US" sz="1400" dirty="0"/>
              <a:t> </a:t>
            </a:r>
            <a:r>
              <a:rPr lang="en-US" sz="1400" dirty="0" err="1"/>
              <a:t>konsumen</a:t>
            </a:r>
            <a:r>
              <a:rPr lang="en-US" sz="1400" dirty="0"/>
              <a:t>.</a:t>
            </a:r>
          </a:p>
        </p:txBody>
      </p:sp>
      <p:sp>
        <p:nvSpPr>
          <p:cNvPr id="6146" name="AutoShape 2" descr="data:image/jpeg;base64,/9j/4AAQSkZJRgABAQAAAQABAAD/2wCEAAkGBxASEhUPEhIQDxAWFRYPEBAVFRUQEBUQFRYXFhUVFhUYHjQgGBomHRgVITEjJiktMS4uFyAzODMuNygtLisBCgoKDg0OGhAQGy0lHyYuLS0tLS0uLS0rLS8vLS8tLy0tLS0tLS0tLS0tLy0tLS0tLS0tLi0vLy0tLS8tMC0tLf/AABEIAMIBAwMBEQACEQEDEQH/xAAbAAEAAgMBAQAAAAAAAAAAAAAAAgMBBAUGB//EAEYQAAIBAwIDBAYGBQoGAwAAAAECAwAEERIhBRMxBiJBURQyU2Fx0SNSgZGi0hUWYrHBBzNCVJKTlKGj4SRDcoPC8CVkgv/EABoBAQADAQEBAAAAAAAAAAAAAAABAgMEBQb/xAA5EQACAQIDBQYFAwMDBQAAAAAAAQIDEQQhMRIVQVKhBRMUUWHRIjJxgZFTsfFCwfCSouEjM0Nygv/aAAwDAQACEQMRAD8A+40AoBQCgFAKAUAoBQCgFAKAUAoBQHN47xVLaIytufVROhdz0Ufx8gCatCLm7IyrVY0o7T/k8/2N7SPKxguCDKS0kTYADKSWMYHmvh5qPca2rUdlXjocuFxXePZnrwPYg1zneZoBQCgFAKAUAoBQCgFAKAUAoBQCgFAKAUBgmgMaqWIuZ1UFxqoSY1UIuSoSKAUAoBQCgITSKqlmIVQCzE7AAdTS18iG0ldnzPjvEGupde4jXuxIdsD6xH1j/kMDzrvpw2F6njV6rqyvw4HPEJBDKSrAhlYdQw3BHvq9zLZa0PpHZvi4uI8nAlXCyqOmfBh+yfmPCuGpDZfoexQrd7H14nXrM3FAKAUAoBQCgFAKAUAoBQCgFAKAUAoBQEJOlSiJEM1JUzmoJGaAZpYFtQWFAKAUBRc3kUeOZJHHqOldbKmpvIZO5oC0tQHi+1fFuaxt4z9Gp+lPgzj+j8FPX37eFdVGnb4mediq209iOnH2ORFBWtzmUSb29LkuJC0uHgkEqbkbMvQMh6qfn4GolFSVmISdOW0v5PoljeJKiyIcqwyD4+8EeBB2IriaadmetCanFSWhsA1BczQCgFAKAUAoBQCgFAKAUAoBQCgFAKAhL0qURLQqzUlDNCRQXAoC+qlxQCgBoDyPCbKCe9v2uESaZJI4IxIitpsjBE4Cgj1WkabJ8SvuoDh9oeMTI0ttaXBtI7aOJLdIUiePlmDmcyUupPLxpRQhX1WOT4a0qe1d8EcuJr93aPFnB4RPJLNGAxgi9HtrpogiM5eV5NUZdwSFwuDjfYYI3z0Xba+lzhUYxi8r5tX+ht8Ou7gpDcNMHD3osmgEUSxmJ7l4PWA185Rh86sYTBXq1Y7T1udKhG+zbgWreTGGG95utZp0hNoEi5SpJMYdKuF5nNQDUxLEZVhpA6FJ6lpRjnG33NaSaTTPLJMwRZpbeJEhiYgCURx4yuXkLHSue7uMg7mtE3m2znkotpJev+ehovfTiG5tnluYIxNbNmRbVJl1NGTr0Ax6fHIAPdXOwINZxck29UWoVVTmktJeV7X88+p7nid7eC49BilvG5UEc5niSyaaV5HkX6RZQqaF0DOhQTqG67Z5j0z1PBppngiadVjnMaGZFOVWUqNYBHhnNAbtAKAUAoBQCgFAKAUAoBQCgFAKAUBXN0qUVloVZqSgzQkZoDINAbAqpoKAUAoDzHbK24ei+l3MEU0oXlRkjEkmckRahuVzkkHIG5xV4Qc5WRlWqqlByZ80aOOVtckcTnATGgBBGPVjC9OWo2CnYCu/u4pWSPE76pJuTbzOxasofmYGsgKW/pFVJYAnyBZj9tQ1ncvGWViXCOHQw4YJG0oeSTnaArapHc5/6gradXXA642rFU0jodWTy4G2LaAPzViiWXLPrC762BDOPAMcnLAZOTvualQSdw6smrXNa6SMqyFEKMWZ1IyrMx1MSPMnf41fZRlKT1ORNbQgOgjjCvtIunZ9sd7PrHHiauoq1jGVSTad9ND0XZOW0udNldRRs8YPokhyrmM7vFqBztjOM7gZ6rmuavSt8UdDvwWKcvgm8+HqfRra3SNVjRVRFAVEUBVVQMAADoBXMeiW0AoBQCgFAKAUAoBQCgFAKAUAoBQFU/SpRWWhTmpKDNAM0BkHegNqqmooBQFVzOqKzswRVBZmJwAoGSSaa5ENpK7PifabtI17OZNxCvdgQ/Vz65H1m6+7YeFenSpbEfU+exWJdWeWi09zXt5auzFM6ME1UaNkzdS4qti6kSa4pYnaNaaepSKORz7iWrpGUmc6W4ZSGVirKQysNmDDcEVa11Yz23FprU+wdiu0i3sOokLOmEnQfW8HA+q2M+45HhXm1qfdysfQ4XEKtC/HiejrI6RQCgFAKAUAoBQCgFAKAUAoBQCgKrjp9tSis9DXzVjMZoBmgMqdx8aBG5VDYUAoD5P/ACl9qOaxsoWzEh/4hh0eQdIwfqqev7XwOe3DUf6pfY8ftDFf+OL+vseDVsGu08c3IZqrYupG9FPVWjVSNlZ6rYvckbilhtFElxVrFXI05p6lIzcjQlkzVjNu5u8A4xJaTLPHvjaROgeM41Kf4HwIBqlWmpqzN8NiHRndfc+8cJ4jHcRJPE2pHGQfEHxUjwYHYjzFeVKLi7M+lhOM4qUdDcqC4oBQCgFAKAUAoBQCgFAKAUAoCm66faKlalJ6GtmrGYzQDNAZXqPiP30BvCqG4oDidpOMclQiEc5vV8Qq+LEf5D/auDG4vuY2j8z6eoPFpFH/AFey/wAND+WvLfa2L5ivcwfAtEEX9Xsv8ND+Wi7Vxj0kO4p+SJi3h/q1n/hofy1qu0sXxmT3FPlRJbaL2FqPhBEP/Gm88Vz9B4elyonyI/Y239zH8qjeeK5uhPcU+VDkR+xtv7iP5U3niuboO4p8qI+jxewtT8beI/8AjU7zxXOR4elyowYIf6vZ/wCGh/LVJdpY1aT6DuKfKiDW8P8AV7L/AA0P5az3vjOfoO4p+SKmhi/q9l/hYPy1K7WxfOR3NPlR1Oz3FhA3LKxRQsd+XGkKq5wNZCjG+AD9nlXRh+06kp2rO6fHyJUVHJHuAa9u5JmpAoBQCgFAKAUAoBQCgFAKAUBRdnb7RUx1KT0NTNXMjOaAZoDKncfEfvqCVqdCqG5o8V4gkMZkbfwVfFn8FH/vTNY160aUHKQPATTvI5kc5Zjk+Q8gPcOn2V8tVqSqScpaskmgqIQvmyxaorUFiioLFipWcppasmxYIjWffRJsDGalVokWIMtaJp6AgwqyZBWarOG1mQVuKwINeQVdFWen7KcXzi3c94D6Jj/SQf0fiP3fA173Z+K2l3ctVp6kHpxXqgzQCgFAKAUAoBQCgFAKAUAoCi89X7RUx1KVNDTzVzEUAoDKncfEfvoStTfllVQWYhVAJJOwAHUk+FZNpK7Og+d8a4obmTVuI1yIlO23ixHmf8hj3181i8S60/Rae4NdBXLCO0yTYVT762LIsUVWTS1JNiKP7TXJOq3oWSLwKwbLEwBUWb4AzioaaJIMtTGTRBRLHiuunVvkyrRQ4roIKyKyqR4lSiQVREMoLEEMpKsCGVh1BHQitIScWmtSrPfdn+LrcR5OBIvdkX9r6w/ZPh9o8K+mwuJVaF+PEHVrqAoBQCgFAKAUAoBQCgME0A1UBr3p7v2irR1M6mhp5q5iM0AzQGVO4+I/fUMlHI7WPcynkRQytHsZHA2c7EKPcPHzO3ga8nHOtNbFOLa4nQzgJwi59hL9w+deS8JX5H/n3ASMqwVgVIIyp6jp1qNhwVpZMseb4TM45MjLcKDdTxSXLTa4HVp5o44zFzCR3uWgJRQCvXffurRT2opr5U7Wz0Tbvbyu9WSjtQcVPKWXQuWvVsSN8BDdtbl/+rAz8a8yrTTqOF8lHa/23sXRCfibPFdpIIldIrjFo3Oin0JqVXMgbEkbrg6o8adWMk1EKHx03C+bj8WTV3bK3BryepN9TavOIzgyrEkOiG3iuCXZyzFllPLAHTaP1iTjyOdtKWGpWi5N3k2uHpn10DZTxHj5RmWNMlIkm0mK5nMjSKXEQaFCI9gO82ck+r57UsMpRTk+LWsVa3Gzef06i5uR8SJuFibTArBDGsqyCSUOmttD+oHXvApue6TtWTopU3JZ63tbLO2a1s/PQXzMcE4m8obmaI5AAZLbDrNCSSMMW2kXbZ1AB8KzxOFhH5fzwft9HmEy/hzE3NwMkgPbYB6DMIzgeG9ctWOzTh/9fuWRwOD3svKs4l0M0yXbtLIXbSIJVwcDd8h8YyPDfbB9KSi5VHLg45LjddNChsW12ZHtyUQSk3UecuY1khIQkAEalYjx3A6eZtKCjGavl8L4cf7lTHB3laCNpWV3K51DVkjJ9bJ3PwrlxEYxqtRVkQXSVRFWS4ffvBIJU3xs6+Doeq/HyPgftrpw9aVKakvuQfSbG7SVFlQ5RhkH+BHgR0r6WnNTipR0ZJsVcCgFAKAUAoBQCgFAVTwhhg/Z7jUp2KyjtKxzCmDggZrS5zNWyAoDOaAZoBmgGaAxtQGlxS+EKatjI3djXbr4sR5D9+BXHjMUqMcvmehenC+bPLoxzncnOok9SeuT9tfPyz1OlFFtwuJdI+lKrIZ0jaRmiEpcyatHTIdiwznBqK1eWy9LtWvbO1rfsrFkXfoaAsGPOws4vVjErCEXIfmawnvbJIO3eOAOtcniJ2tlps3tna1tf8ZZFsnDY3yHaaTMckI1yF9EcuNYTbbOBucnYVvTnKCVrLNPTitAbJs0PM2P0sawSb/8tBIq48jiRt/hUOo42fk2/vl7EmW4WpOoPNE2hYWMchTUiDC6tsahv3hg++sfGWVrJq980TYsl4epdZC0rBWEqxmRjEJFGFbT1264zjO+KiOKycbJXyvYWKbexVG16pZH0CINI5kYRg6tIOPPcnqdt63lUclbK2uRFiq5sEZzJqmidlEbtFK0RZVzp1Y8RqOCMHfrTbezayds1dXsCS2MSmIqmjkRvDCoPdWOQIGGD12jXf4+dcvez+K71ab+q/kGtFZIhVl1ZRpXXJz3p21SZ89+nlXcqrnHPjboUK4LdY10KX05JVWbUFG50r5Dc1nXblLaZBB6zRU15KuirOr2W416O/Lc/QOe9noj9NfwOwP2Hzr0cFie6lsy0fQJn0Zele6ixmgFAKAUAoBQCgFAKA1byDI1D1h/mPKrRdjOpG6ujng1c5zOaAZoBQDNAV3E6orO50ooyx93QAe8nAHvNZ1akaUHOWiLRV3Y8Zd3rTSGRts7KvUKg6KP4+ZJNfMVK0q1Xbl/B0pWMoaMsXRmuavwLIvBrCCvIsTU10sF8VclaV3Ysi4NWFiQWqLElcm9bU57LKs12NdiKkS1YVY2kCmQ1rQeTRVlDmtai+Eqa7mskQa0hq6KsrNXIPadi+OagLWQ5cD6Fj1ZB/RJ8x/mPga9fA4naXdyefD1/gsmeur0yRQCgFAKAUAoBQCgBoDm3sGDqHQ9fcavFnPUhbNGtmrmYzQDNAB5Dc9AKA8f2h4pzX5aHMKHqOjv0LfAbgfafEV87jsV3stmPyrqbxVkaERrhh8xdGwhrVli5DXNXWhZFymsYfMWJqa6QbCNXBNfEyxIvSENqVibkRJW8qUbZEXMlq5rElLtXbT+VFWVlqiqskQVSNSgs2VZRIa3qL4SDXc1ikVZrua0RVkakGUYghlJVgQysNiGHQipTad0D6T2c4wtxFk4Eq92Vf2vBh+yev3jwr6DC11VhfjxLJ3OxXSSKAUAoBQCgFAKAUBF1BBB38KENXORPEUOPDqD7vnWqd0cso7LsV5qSozQGjxS7VRysai64caimmM+9dwx/d8a8btPtBUf+nFXfH0/5PUwOA72LnPJcDira2/sB/ey/OvC8XH9Nflnfu2nzMmLaDwh/wBWX51aOLhdfAvyyr7OppasyIovZD+3J866e/jyL8sz8HDzZZHHF4xA/wDck+dZ1KsWvkX5YWEh5svEUXsh/eSfOubxEP01/qZfwUfNkNCez/G/zrqVaDV9hflmbw0VxZdHy/Zj+2/zrKpKGqp9ZErDx82ScR4/mxn/AK3+dVhON/8At9ZEvDRX9TKwqezH9t/nW7qU1nsdWU8OvNlumP2Q/tv865O+p/pr/VL3NPCx82UMsfsx/bf511xqQt8nVmbw0fNmESPxjz/+3+dZ1a0EvkX5ZeOEi+LISxxeyA/7knzqaVaFrqmvyxLCQXFkBDF4xA/9yQfxqauIgl8i/LEcFCXFkWt4PY/6svzrHxUP01+Wabvp8zKza2/sP9WX51Pi4/pr8sbtp8zIm2t/Yf6svzp4uP6a/LLbsp8zImCD2A/vpvnUeMj+mvyyd10+Zl1hcpA/MjhCtjSfpZCCp6ggnHgPtArWl2l3ctqMF+WSuy6fMz3dldJKiyIcqR9oPiD76+mo1Y1YKcdGeTUpypycZaovrUoKAUAoBQCgFAKAGgOLxvicSMkbesxyWz6i7jUfdnbHlk+FclfH08POMZcei8zengp4iEpLhp6vyKj5Hr416J5TutSm6uBGpc7n1UX6z/IdT93jXHjsWsNS2uPBHXgsK8RUtwWpwCxJLMcknJPmTXxU5OcnKWrPqklFJLQmKqQya1JVjFdsJbSTOaSsyQqxQvQ5rknHZZqpXJlM0hUcSslcjyzXSqkWZOLRkIfKpc4riRZlqR4rnqVNrJF4qxiTYVFOO0yzlZGuRXWZEkG1ctWV5WNoaFT1vBWikVbuwBXNVleRtBWRFqzNCs1BZEGoWRWaF0VtUEo6PAeKch8N/NMe9+yfr/wP+1en2bje4nsS+V9PX3OTG4Xvo3j8y09fT2/B7lWzX1SPnzNSBQCgFAKAUAoDQ4txBYELnc9EXoWY9BXNisRGhTc5fZebNsPQlWmor7+iPBzSs7F3OpmOSf8Abyr46rVlVm5zebPpYQjCKjHRHY4TfAry5GClBlXO+Yx1B8yvh5jbwr3+yu0oxg6dZ6LJ+i4Hi9pdnuclUpLN5Nf3NK8ujI2rGlR3UX6q/M9TXjYzFSxNXbenBeSPRw+HjQpqC+5WtcxsywUKMmtSVJEVrSlsuzMpq4FdRgTU1DimrMXsXo4rnlSa0LKSZcBWYbJYoRcixAq8abkQ5JFDHNdMYqKsijdzAXNROeyiYq7Etc9OO1I2bsilVrapOyKwVyTVyG6KzQsitqFyBqCyKzQsitqgsitqFj03Zbip2t3O/wDym8x9T4jw93wr6LsrG7S7mbz4evoeP2jhrPvYr6+56cV7h5RmgFAKAUAoCE0oVSzEKoGST0AFVlJRTk9CYxcmktTwPF+ItPJrOQg2jXyXzP7R/wBvCvj8di3iKl+C0X9/ufSYbDqjC3HiaQrjOgmKEHGN3m6lia5niCmARRRpGyNrQFtTGFju37Q6/bXcqdqMZKCd73bb4P8A9l+x5k6jdVpya+hv/phdDy6GwlybIjIyXE6wah+zls/AVl4d7SjfWO10vY28R8LlbjYzJxjSzZgk5STraPNqjxrd0jVlTOpl1SID0xnbNTHD3S+JXavbP1ev0TMniXf5cr2Nq34gzswjgaRFkeDmcyNA0seQwCk50aho1eeTgjequkoxTlKzaTtZ6P8AvbO3Uh15NvZWRo8M4tPItmZY2jM8oQPHJEVdtErBXQqSEIQ9CDkDeuipQpxdTZd7LRp+mjvrmc6rTdto2YeNq4jlEMgtpZBBFcalwSzGONzH1EbsMK2d9SnAztaNNxvBy+JK9utr+aWv3LSq3d7ZExxnvbwSCIXHoRmLJjm8zlKwTOooWIGdiMnYgZrdULq6kr22relr/sZ9876ZXsbDcSKypC8TIJJGhjfmRsdQVmBaMHKqwQ4O53XIGTiFSvFyT0z/AMfoR3vxWNO1v5BZvIGZpmnubeEk6m5jXcsMI38FGPgqeQrSVKLrJWytFv6bKb/P9zNSaplkVtKZmt0uriGOCK3WNVELqxIcapOYjM2dAz3h99Q+7UVNwTbb8+lmrC0r2T0M2nHiY41dUa5Zp42UOsMWbaVoZJNT9AWAwNzv7jUyw62nZ/Dl1VyVUdicXG+ZyRDDJK0yTOF1xxhPR5EikDsTj1nwCuc7eByM50tjacna1vPjmie9btZFqcZLQrPHAzAiTmB5YoeXJExR4ySe82pW6DGBnIrldC83GcvK2Td0+Jp39krIqPGhI0CxQyyiaAXatlI1SIlR9ISdm7wwBnJ++pjSdNScmlZ2+r9CzquTSSNW243KEupZYO5BLIihHQswUoAmPrd7OroampQjKcFGXzJa/uIVpRTbROfjUitJGbSbmRRi4kXmQ45DatJDZ3clJBo/YO/TOccPFpPbVnlo9cumazNPES5f4I3vHo0J0LzQsKXUh5kcJEUgZkChz33Kqx07Y233pDCt/M7Xdlq81rpoizxPKrld5x0KJGSGSaKKBLx5VeNF5Lo0ndDHJfSpOOnvHihhb2vJJt7Ns9b2/F+JLxVrtLJGYr6Vrp4RGGgEMEySB11HmmbvaT1zoUAeGM+NUlTgqKlf4rtfi3uTCvN1LWysVtxEkvE0ZhkMEs6YkSU4TCsGKeowLp59eu1T3KVpJ3V0tGv31WTLLEt3i1Yt4a5MELElmMUTMSckkxqSSfE5rGqkqkkvN/uddF3gmXNWZsYBIIIJBBBBGxBHQipjJxd1qGk1ZnueA8V56b4Ei7SD9zAeRr6/A4xYinf+pa+/0Z87i8N3M8vlent9jq13HIKAUAoDBNAeO7TcV5jchD9Gp758GceHwB/z+FfN9q43bfcweS19X5fY9vAYXYXeS1enov8An9jh14p6YoQTWhDKrW20STSaieaYyVxjTy00dc756+FaTntRjG2l+ruc8aWzNy8zTm4GzF1E5SF7hb0xcpWbnCRJGXmFvUYoTjAIJ9bHdPRHEpWbjdqOze/CzWnnn56cL5nNLDSbsnlqbk/DNSSR68cy4S61ac4KSwy6Mat/5rGf2um1ZxrWknbSOz+U15epPcZWvxuXWVi8UhZJQIGla4MHKUsJJCWdRLnaMsS2NOrP9LG1JVYzirx+K1r38tMvP729LlY0ZReTyKrPg7KIFMwZbefnwgRaToCSoI3Os5P0udWB6vqjOa0liE3J7PzKzz+menpoZrDyyTejfUWfASgjh5xa0hkWWGDl4kBRtcSPPr78aMcgaQe6oJON5liFK8rfE1Zvhnk3bg2vVr0KrDvRvI2jwjKcvX1u/TtWj/7QueXjV7tOr7ceFI4pqW0l/Ts/7dm/97DuMretym37O6ZRJzVKrcPdovJUTFpOZqWSbVlwOYQuAMAAHNbvHXhsuOqS1yytoremebM1h5J6llnweRHiTOuGN7m6L7LquJ5XaNNOScIskm/iSvTcVaeLhJSfF2X2SV/zZFFRkmlwNiXhU3NeaOcQiRERhyhI4MerDIxbA9bxU1VYqnsqLje3qXdKV2yLdnwgi9HcRSRB0DSR+kpIspDyc1NSlmLjXqDDfzG1R41yuprJ+Tta2lv20Kuh5FN7YXRntnjlVWjgulknMCtCWkltmVDCGGAQrYw2fo8knfNI1aWxNSWrjlfPR53/AOCHTmpJIoPZVRyikveRJYpHliS4LGeQSyyoCQsUxbODhgAcaTipWMve68mrO2isl6rr6lvDvKzNzh3CRDysOX5Vstn6unUFZG19dvVxjfr1rGrW29rLWVzanScXdmvJwZsXKCbEVw5m0mMFklYxljr1d5To2GBjUdzgVKxC+B2zjlrr9rf55EOg3dXyZsXFjqlml1Y50KW+nTnSEM51ZzvnndNvV677ZKpaMY20bf5t7GqpPabvwsaA4OyMHhlRGMMNvLzIBOrCAMqOo1jQ+GbxYdNtq18QmrSV821Z211WjuvwUWGlG2yyV7wzWtyuvHpEAtidI7mI5I9eAcN/OZxt0rONbZcHb5Xf65p26G3cXUlfUgOHMJA6y4UwR2sqaMsyxCTQyPq+jbMjZ2bw6dad8nGzWd21n52vlbPT0J7iW1dPhZmlZ8CMZUmSMhYJbRRHbrBlZOX33IYln7m56HVsF3zpUxSktHm1LNt6XyWWmf8AJWnhGnm/PqdC1h5caR51aESPVjGdChc48Olc1SW1Jy8231O2nHZikSNUNTFCS+xu2icSJ1GxH1l8VNb4bESoVFOP8+hlWoxqwcJfx6nvrG7SVBIpyp+8HxB94r7KjVjVgpxeTPmqlOVOTjLVGzWpmKAUBwe0/FeWOUh+lYbnxRPP4noPtPhXldp43uI7EfmfRefsehgcL3stuXyrq/8ANTxwFfLHvGaAUBJaFSxaFWWLUlWTFCjLFqSpYKFWWKakqTFCrJqakgmDQq0SzQixnNBYiaCxEmhYrJqCyIGhYraoJRA0LorNQSitqF0QNCyK2oWRBqgsYoSKA6fAeJ8h8Mfom9byU+D/AD93wr0uzsb3E9mXyvX0fn7nFjcL30br5lp6+nse6Br6w+eM0Bo8W4gsMZc7noi/WbwH/vhXNisTGhTc39l5s3w9CVaaivu/JHgppWdi7HLMcsff5e4DpivjatWVSbnJ5s+khBQioxWSIVmXFAKAkKkhlgoUZNakhlgoUZNakqyxTQqyampKsmDQixMGhWxMGpIsZzQiwzQWMFqAixqCbECaFrECaEkCagsitjQsQNQWSINQuis1BYrahZEDQsKgCgFAem7K8V6W7ncfzTeY66PiPD3fCvo+ycbtLuZvPh6+n2PH7Qwtv+rH7+/v6nptYr27nkXORxPgYncO0kgwMKo06R59R1P8K4MVgI4mV5SeXBWO3D4x0I7MYr6mr+qcftZfwflrl3LS5pdPY33pU5V1H6px+1l+5Py03LS5pdPYb0qcq6j9U4/ay/cn5ablpc0unsN6VOVdR+qcftZfuT8tNy0uaXT2G9KnKuo/VSP2sv3J8qblpc0unsN6T5V1JDstH7WX7k+VNyUuaXT2I3nPlXUyOzEftJPwfKm5KXPLp7DeU+VdSX6tR+0k/D8qbkpc0unsRvGfKupkdnI/aSfh+VNyUueXT2I3hPlXUkOzye0k/D8qjclPnl09iN4S5V1M/oBPaSfcvypuSnzy6exHj5cqMjgKfXk+5flTclPnl09iPHS5US/QafXf8PypuSnzvp7DxsuVD9CJ9d/w/Kp3LT55dPYjxsuVGf0Kn13/AA/Km5afPLp7DxsuVD9CJ9d/w/Km5afPLp7DxkvJD9CJ9d/w/Km5afPLp7DxsuVGDwNPrv8Ah+VNy0+eXT2J8bLlRg8CT68n3L8qjclPnl09h46XKiP6AT2kn3L8qbkp88unsT4+XKjB7PJ7ST8PypuSnzy6exO8Jcq6mD2cT2kn4flU7kp88unsTvCXKupj9W4/aSfh+VRuSlzS6ew3jPlXUiezMftJPwfKp3JS5pdPYneU+VdTH6rx+0k/B8qbkpc0unsTvOfKupH9VY/ay/cnypuSlzS6exO9J8q6mP1Tj9rL9yflpuSlzS6ew3pU5V1H6px+1l+5Py03LS5pdPYb0qcq6j9U4/ay/cn5ablpc0unsN6VOVdR+qcftZfuT8tNy0uaXT2G9KnKuoHZSMYIllBBBB7mQR0I7tSuxqUXdSl09hvSbycV1O6mQADlj0J6ZPnXrq6R5r1yLTViDwHZDtjCGv472+to3j4ldQwJNNFE62yFQihWIOkHWAfjQEOG8c18PiuJri5bXxFoY5YGTU6m8dIkJOxhIwDjw6UB6HifakRyvbxW13evEqvcchYysWoalUmR1y5XB0jJwR5jIELztrapFbTKJp1u1JtViTW7sACI9JOzHON9hg5IAzQFt12ilURhbC/lkZBK6KsSiLJxoeR5AhbY7KW6DOMjIFE3ba0W1gvSJ+VPJ6OiiMmZZsSdx4wc6tUbJgZOoj40BOftUESLVa3fpU2vlWIERudMfrOx16FTGO8W/pAddqA4fajtC2eH3HKvYMXrRy2xQ+kMRBLhNCErIGOkggkbgkjBwB2Iu0sdxFdxNHeWM8ETNLGwjW5WN42KTQsrMjdDg52ZTmgIW/aaKK2swi3d7NcQJLBF9G128QjVjJMSwReq5YnBY4GSaA3H7RtyllWy4g8jO0fo/KRJUKZyXZnEYQ42YMQcjGaA4faXtCLnhd7JGtxaywt6PLHIOVPHKrRnqjEEFWUhlOCDQHr71ysDsDhhEzA+TBCQaA53Yi7eXh1pNK5eR7eOSR26ligJJoDQj7dQnRIbe8W0kkWCK+ZEFszO2hGxr5gjY4AcqBuPA5oDpWvaSB1unIeIWjvHcB9II0KH1jBIKlSCNx7wKA1H7WqVh5VrdzzTQrdC2RY1ljhbGGlMjhU3OMZJJB8iaA5vGePJcwWk0Jkj/wDkre3mjbMc0ciy6ZYZVB2IOxGSD7xQHW/WdTcPbxW13cLFIsE88ax8mORgpwQzh2wGBJVTjPjvQHX4pxCO3he4lbTHGpdzgk4HgANyT0AHnQHG4f2rV2iSW2u7LntotzcLGuttGsKdDkoxAPdbB289qA892TunueJXUs0F+jxziOEvIq28EYt1+jeJJiCza2b1WHeU5B6AdHtneS+k21u1xc2NnIkrS3UCjPPUpy43lZSIUILHUcZxjI3oCPaLid3YWkPJNxxJ2nRDcaIXbkNIow+kqCxU6QwHUZbHWgN7iHbGOD0dJLa8We5EvIttMbzF4WRSh0OVBOsMDqwFBJIxQGzddoJEC6bG+lcxCd0VI/o9RxyyzOFaTY91Sem5GRkDlca7SPy7W6ghuXWV4gYzGgcBiQYirsNEpOOpA7vXzA6V12jMSwp6NdzXUqGQWqLGZURcamlYvy0AyBnVuTtnegEfa2FrdrkRXJZJfRHtdAN0LnIHK0htOe8pzq04Oc4oDnt29VRc8yx4hEbWJbi4VhbkiNuhUibvbBznp9Gw6jFAdy849DHJbRd6RrpiIdGk9xUMjSNk5CAY3Gd2HnQHTzQGTQHj+wXBpIvTzPCFMnE7q4hLBWLQOU0OPIHB+6gON+gbr9HwwiFhIvFfSWj7oIg9OeTX1xjSQfhQF19wd4ry6kkg4nPDcOlxDJZ3U0QD8pI3iliSVcHKAhsEYIGdsUBuHgrrNwkw28sMMDXDSxu4leFZIGVQ76jqJY9QT1oCfaaG6a8GpOIS2XIHKSzmNu3pes6uayOrYK6cEnSN80ByeH8Bu1s+HxNA4ki4qbmZCwkKQc25PMZ2OXHeXvdTkHGTQHd7TQTxXtrxCOCS6ijjmtp44tPORZSjLIqsRrAKYIBzvmgK+JpdXT8OnNrLAI7xpZI3ZGkSDkSqryaSQpJI7oJxkfCgF5wuc3nEJRGxjlsI4IW2w8q8/KDfr3l++gOdaWV3aDhd16NJcCGwWwuoY9JuInZITrVSQGAaMqQDn40Bt8fmvpvRZDb3tvaF5fTIIJVW+04UW7ExNkLq1FlRs7jPiKA5H6CuvQeKRi3uVeeWOS3ill9JuHQRQDvSMxywKnOWIGMAkCgPod7GzQugGWMbIBsO8VIA++gPIdk7i5Fnb8MlsL6Ai3FrJcEwcpCI9JbKy6seXdz7qA5PBOBFIoLO5suKyyxGKJ9N5K3DyIiumZQ04QR90ME05HTTQG/2w7P3Ml0yQRubbiCQwX8isF5S28mWY7578RaPb5UBZ2i4EyX/AKZyb2a2kt47ciznkt5YpInYrqSORS8ZDeGdJXpvkADwHTb2/o1pcQ6uJwX06TSc6fZxzJ5GLt1CqSMk+YzmgI8bsZjdcyztby1vTPEZLhXUcPngUgO9wuvS45ZcAadYbGPOgPTdsOFvc2rRJguGimRc6QzQypKFz4Z04+2gPP3tvNezWaC1uLaK2uFv7iaYIuqSNHVY0AYmRiWBLergdSdqA2uyvC5opL5pEdBJdCaInva19HiXVjO4DA/aKA3eM3jRhVNldXcGknKBJS0m/ceJmB3G4O433xgZA8nP2dvUsWEcUqn9JjiUdoHBeO0EqMYl72nOzvpBx3j40B2Li3nmveGXYt54441v+cHCh05iosZcAn1tJIHXffFAVcWs7prx+bHfNaSQqIBaycrE/MYuJ2Rw4OnQAc6QM+NAQh4dcQ8NtwttM8kFzHO0AIado45O+2WbvMRlhvkjA60Bbxa0laWG8MF88TbSxQyPDcREO7Izokg1KQygqCem42oDm8StdFvGI4bu2mnvgyrK5mvJpBDnnRMzOIWCxjBkGFVGyoyKA6HZlAlxNbXEV16VPEGle4dJxNboAgRGhwqIvMYHIBy+d6A1ewdvIZm1KWFgrcKgfvkEFkeRgpPdOnlrnr3OtAfQ03AJ2OBkeRoCdAKAUAoBQCgFAKAUAoBQCgFAKAUAoBQCgFAKAUAoBQCgFAKAUAoBQHjP5V0H6NnkwNcQ58L470cy50yIequMnDDcZoDzv8gczTWs1xKzTTmQRGeQmSYxjcIXbvaQSTjON6A9T/JmP+Cz4m5vWY+JPpcwyfM4A+6gPW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 descr="D:\BA. GENAP\Menstra\DEWIE BRIMA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362200"/>
            <a:ext cx="3429000" cy="3124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D6282-6957-3AD7-5AA7-4CA36FAB9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7696200" cy="563563"/>
          </a:xfrm>
        </p:spPr>
        <p:txBody>
          <a:bodyPr/>
          <a:lstStyle/>
          <a:p>
            <a:r>
              <a:rPr lang="en-ID" dirty="0"/>
              <a:t>PERTANYAAN UNTUK DIDISKUSIKAN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4D187F-7DBF-2673-1ADF-6F4E83786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1483694"/>
            <a:ext cx="7503603" cy="49933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957660-739D-3609-C388-B366BC8DC376}"/>
              </a:ext>
            </a:extLst>
          </p:cNvPr>
          <p:cNvSpPr txBox="1"/>
          <p:nvPr/>
        </p:nvSpPr>
        <p:spPr>
          <a:xfrm>
            <a:off x="2133600" y="2951946"/>
            <a:ext cx="3962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800" dirty="0">
                <a:latin typeface="Comic Sans MS" panose="030F0702030302020204" pitchFamily="66" charset="0"/>
              </a:rPr>
              <a:t>Strategi = </a:t>
            </a:r>
            <a:r>
              <a:rPr lang="en-ID" sz="2800" dirty="0" err="1">
                <a:latin typeface="Comic Sans MS" panose="030F0702030302020204" pitchFamily="66" charset="0"/>
              </a:rPr>
              <a:t>taktik</a:t>
            </a:r>
            <a:endParaRPr lang="en-ID" sz="2800" dirty="0">
              <a:latin typeface="Comic Sans MS" panose="030F0702030302020204" pitchFamily="66" charset="0"/>
            </a:endParaRPr>
          </a:p>
          <a:p>
            <a:r>
              <a:rPr lang="en-ID" sz="2800" dirty="0">
                <a:latin typeface="Comic Sans MS" panose="030F0702030302020204" pitchFamily="66" charset="0"/>
              </a:rPr>
              <a:t>Strategi ≠ </a:t>
            </a:r>
            <a:r>
              <a:rPr lang="en-ID" sz="2800" dirty="0" err="1">
                <a:latin typeface="Comic Sans MS" panose="030F0702030302020204" pitchFamily="66" charset="0"/>
              </a:rPr>
              <a:t>taktik</a:t>
            </a:r>
            <a:endParaRPr lang="en-ID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7587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6E61A-021B-8BD5-7A8F-BBD11A7EE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6683C0-AF8B-F941-A3F7-FDD8ACDFC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49945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27B3A-0594-56AF-BAED-55A5430B4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45940D-885B-6C46-5E69-F28941454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49426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AE0DD-0B6C-A14B-9A93-04F83C538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D" dirty="0"/>
              <a:t>A. SEJARAH MANAJEMEN STRATEGI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BFB667-C793-C9DC-7D10-A96A939490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364678"/>
              </p:ext>
            </p:extLst>
          </p:nvPr>
        </p:nvGraphicFramePr>
        <p:xfrm>
          <a:off x="457200" y="1228725"/>
          <a:ext cx="8229600" cy="509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D81EBEA-784F-B97F-24EE-4F932F495CB3}"/>
              </a:ext>
            </a:extLst>
          </p:cNvPr>
          <p:cNvSpPr/>
          <p:nvPr/>
        </p:nvSpPr>
        <p:spPr bwMode="auto">
          <a:xfrm>
            <a:off x="457200" y="6324600"/>
            <a:ext cx="82296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: Wahyudi (1995)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Purwanto</a:t>
            </a:r>
            <a:r>
              <a:rPr lang="en-ID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H. Bambang, &amp; </a:t>
            </a:r>
            <a:r>
              <a:rPr lang="en-ID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Afandi</a:t>
            </a:r>
            <a:r>
              <a:rPr lang="en-ID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N. Muhamad. (2021).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ID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925380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408AD7-8637-4AF1-362E-EA1C6337F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Strategi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8FBCA8C-7529-07E0-1B6F-4BC5C1E891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1414479"/>
              </p:ext>
            </p:extLst>
          </p:nvPr>
        </p:nvGraphicFramePr>
        <p:xfrm>
          <a:off x="228600" y="1524000"/>
          <a:ext cx="76200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AB0EA8D-DFC0-9451-4709-C4969CA4E45D}"/>
              </a:ext>
            </a:extLst>
          </p:cNvPr>
          <p:cNvCxnSpPr>
            <a:cxnSpLocks/>
          </p:cNvCxnSpPr>
          <p:nvPr/>
        </p:nvCxnSpPr>
        <p:spPr bwMode="auto">
          <a:xfrm>
            <a:off x="914400" y="3657600"/>
            <a:ext cx="0" cy="914400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B4A678F7-77A2-FB07-6499-25467CE13543}"/>
              </a:ext>
            </a:extLst>
          </p:cNvPr>
          <p:cNvSpPr/>
          <p:nvPr/>
        </p:nvSpPr>
        <p:spPr bwMode="auto">
          <a:xfrm>
            <a:off x="190500" y="4572000"/>
            <a:ext cx="1447800" cy="45256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D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militer</a:t>
            </a:r>
            <a:endParaRPr kumimoji="0" lang="en-ID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68A48E3-5686-D2DE-0962-7C9A873639AE}"/>
              </a:ext>
            </a:extLst>
          </p:cNvPr>
          <p:cNvSpPr txBox="1"/>
          <p:nvPr/>
        </p:nvSpPr>
        <p:spPr>
          <a:xfrm>
            <a:off x="457200" y="5334000"/>
            <a:ext cx="7620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yang  </a:t>
            </a:r>
            <a:r>
              <a:rPr lang="en-ID" dirty="0" err="1"/>
              <a:t>berarti</a:t>
            </a:r>
            <a:r>
              <a:rPr lang="en-ID" dirty="0"/>
              <a:t>  “</a:t>
            </a:r>
            <a:r>
              <a:rPr lang="en-ID" dirty="0" err="1"/>
              <a:t>generalship</a:t>
            </a:r>
            <a:r>
              <a:rPr lang="en-ID" dirty="0"/>
              <a:t>” </a:t>
            </a:r>
            <a:r>
              <a:rPr lang="en-ID" dirty="0" err="1"/>
              <a:t>artinya</a:t>
            </a:r>
            <a:r>
              <a:rPr lang="en-ID" dirty="0"/>
              <a:t> </a:t>
            </a:r>
            <a:r>
              <a:rPr lang="en-ID" dirty="0" err="1"/>
              <a:t>keahlian</a:t>
            </a:r>
            <a:r>
              <a:rPr lang="en-ID" dirty="0"/>
              <a:t> </a:t>
            </a:r>
            <a:r>
              <a:rPr lang="en-ID" dirty="0" err="1"/>
              <a:t>militer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 </a:t>
            </a:r>
            <a:r>
              <a:rPr lang="en-ID" dirty="0" err="1"/>
              <a:t>sesuatu</a:t>
            </a:r>
            <a:r>
              <a:rPr lang="en-ID" dirty="0"/>
              <a:t>  yang  </a:t>
            </a:r>
            <a:r>
              <a:rPr lang="en-ID" dirty="0" err="1"/>
              <a:t>dikerjakan</a:t>
            </a:r>
            <a:r>
              <a:rPr lang="en-ID" dirty="0"/>
              <a:t>  oleh  para  </a:t>
            </a:r>
            <a:r>
              <a:rPr lang="en-ID" dirty="0" err="1"/>
              <a:t>jenderal</a:t>
            </a:r>
            <a:r>
              <a:rPr lang="en-ID" dirty="0"/>
              <a:t>  </a:t>
            </a:r>
            <a:r>
              <a:rPr lang="en-ID" dirty="0" err="1"/>
              <a:t>perang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 </a:t>
            </a:r>
            <a:r>
              <a:rPr lang="en-ID" dirty="0" err="1"/>
              <a:t>rencana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memenangkan</a:t>
            </a:r>
            <a:r>
              <a:rPr lang="en-ID" dirty="0"/>
              <a:t> </a:t>
            </a:r>
            <a:r>
              <a:rPr lang="en-ID" dirty="0" err="1"/>
              <a:t>perang</a:t>
            </a:r>
            <a:endParaRPr lang="en-ID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316DAF9-5D16-7C6A-8CC3-D7B8EE95E6A2}"/>
              </a:ext>
            </a:extLst>
          </p:cNvPr>
          <p:cNvCxnSpPr>
            <a:cxnSpLocks/>
          </p:cNvCxnSpPr>
          <p:nvPr/>
        </p:nvCxnSpPr>
        <p:spPr bwMode="auto">
          <a:xfrm>
            <a:off x="4038600" y="3657600"/>
            <a:ext cx="0" cy="914400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856136D3-66C4-7AC1-9F52-8D79F2472423}"/>
              </a:ext>
            </a:extLst>
          </p:cNvPr>
          <p:cNvSpPr/>
          <p:nvPr/>
        </p:nvSpPr>
        <p:spPr bwMode="auto">
          <a:xfrm>
            <a:off x="3505200" y="4572000"/>
            <a:ext cx="1447800" cy="3071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D" sz="1800" b="1" i="0" u="none" strike="noStrike" cap="none" normalizeH="0" baseline="0" dirty="0" err="1">
                <a:ln>
                  <a:noFill/>
                </a:ln>
                <a:effectLst/>
                <a:latin typeface="Arial" charset="0"/>
              </a:rPr>
              <a:t>memimpin</a:t>
            </a:r>
            <a:endParaRPr kumimoji="0" lang="en-ID" sz="1800" b="1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7391400" cy="792163"/>
          </a:xfrm>
        </p:spPr>
        <p:txBody>
          <a:bodyPr/>
          <a:lstStyle/>
          <a:p>
            <a:pPr lvl="0" algn="l"/>
            <a:r>
              <a:rPr lang="en-US" dirty="0"/>
              <a:t>Sejarah dan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Strategik</a:t>
            </a:r>
            <a:r>
              <a:rPr lang="en-US" dirty="0"/>
              <a:t> di Indonesia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990601"/>
            <a:ext cx="9144000" cy="487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buClr>
                <a:srgbClr val="FF0000"/>
              </a:buClr>
            </a:pPr>
            <a:r>
              <a:rPr lang="en-ID" sz="1600" dirty="0" err="1"/>
              <a:t>pertama</a:t>
            </a:r>
            <a:r>
              <a:rPr lang="en-ID" sz="1600" dirty="0"/>
              <a:t> </a:t>
            </a:r>
            <a:r>
              <a:rPr lang="en-ID" sz="1600" dirty="0" err="1"/>
              <a:t>kalinya</a:t>
            </a:r>
            <a:r>
              <a:rPr lang="en-ID" sz="1600" dirty="0"/>
              <a:t> </a:t>
            </a:r>
            <a:r>
              <a:rPr lang="en-ID" sz="1600" dirty="0" err="1"/>
              <a:t>manajemen</a:t>
            </a:r>
            <a:r>
              <a:rPr lang="en-ID" sz="1600" dirty="0"/>
              <a:t> </a:t>
            </a:r>
            <a:r>
              <a:rPr lang="en-ID" sz="1600" dirty="0" err="1"/>
              <a:t>strategik</a:t>
            </a:r>
            <a:r>
              <a:rPr lang="en-ID" sz="1600" dirty="0"/>
              <a:t> </a:t>
            </a:r>
            <a:r>
              <a:rPr lang="en-ID" sz="1600" dirty="0" err="1"/>
              <a:t>dikembangkan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kalangan</a:t>
            </a:r>
            <a:r>
              <a:rPr lang="en-ID" sz="1600" dirty="0"/>
              <a:t> </a:t>
            </a:r>
            <a:r>
              <a:rPr lang="en-ID" sz="1600" dirty="0" err="1"/>
              <a:t>militer</a:t>
            </a:r>
            <a:r>
              <a:rPr lang="en-ID" sz="1600" dirty="0"/>
              <a:t> Indonesia pada </a:t>
            </a:r>
            <a:r>
              <a:rPr lang="en-ID" sz="1600" dirty="0" err="1"/>
              <a:t>awal</a:t>
            </a:r>
            <a:r>
              <a:rPr lang="en-ID" sz="1600" dirty="0"/>
              <a:t> </a:t>
            </a:r>
            <a:r>
              <a:rPr lang="en-ID" sz="1600" dirty="0" err="1"/>
              <a:t>dasawarsa</a:t>
            </a:r>
            <a:r>
              <a:rPr lang="en-ID" sz="1600" dirty="0"/>
              <a:t> 70-an,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mewujudkan</a:t>
            </a:r>
            <a:r>
              <a:rPr lang="en-ID" sz="1600" dirty="0"/>
              <a:t> </a:t>
            </a:r>
            <a:r>
              <a:rPr lang="en-ID" sz="1600" dirty="0" err="1"/>
              <a:t>suatu</a:t>
            </a:r>
            <a:r>
              <a:rPr lang="en-ID" sz="1600" dirty="0"/>
              <a:t> </a:t>
            </a:r>
            <a:r>
              <a:rPr lang="en-ID" sz="1600" dirty="0" err="1"/>
              <a:t>tatanan</a:t>
            </a:r>
            <a:r>
              <a:rPr lang="en-ID" sz="1600" dirty="0"/>
              <a:t> </a:t>
            </a:r>
            <a:r>
              <a:rPr lang="en-ID" sz="1600" dirty="0" err="1"/>
              <a:t>kekuatan</a:t>
            </a:r>
            <a:r>
              <a:rPr lang="en-ID" sz="1600" dirty="0"/>
              <a:t> </a:t>
            </a:r>
            <a:r>
              <a:rPr lang="en-ID" sz="1600" dirty="0" err="1"/>
              <a:t>nasional</a:t>
            </a:r>
            <a:r>
              <a:rPr lang="en-ID" sz="1600" dirty="0"/>
              <a:t> yang </a:t>
            </a:r>
            <a:r>
              <a:rPr lang="en-ID" sz="1600" dirty="0" err="1"/>
              <a:t>berperan</a:t>
            </a:r>
            <a:r>
              <a:rPr lang="en-ID" sz="1600" dirty="0"/>
              <a:t> </a:t>
            </a:r>
            <a:r>
              <a:rPr lang="en-ID" sz="1600" dirty="0" err="1"/>
              <a:t>melindungi</a:t>
            </a:r>
            <a:r>
              <a:rPr lang="en-ID" sz="1600" dirty="0"/>
              <a:t> </a:t>
            </a:r>
            <a:r>
              <a:rPr lang="en-ID" sz="1600" dirty="0" err="1"/>
              <a:t>keutuhan</a:t>
            </a:r>
            <a:r>
              <a:rPr lang="en-ID" sz="1600" dirty="0"/>
              <a:t> </a:t>
            </a:r>
            <a:r>
              <a:rPr lang="en-ID" sz="1600" dirty="0" err="1"/>
              <a:t>teritori</a:t>
            </a:r>
            <a:r>
              <a:rPr lang="en-ID" sz="1600" dirty="0"/>
              <a:t> </a:t>
            </a:r>
            <a:r>
              <a:rPr lang="en-ID" sz="1600" dirty="0" err="1"/>
              <a:t>serta</a:t>
            </a:r>
            <a:r>
              <a:rPr lang="en-ID" sz="1600" dirty="0"/>
              <a:t> </a:t>
            </a:r>
            <a:r>
              <a:rPr lang="en-ID" sz="1600" dirty="0" err="1"/>
              <a:t>kedaulatan</a:t>
            </a:r>
            <a:r>
              <a:rPr lang="en-ID" sz="1600" dirty="0"/>
              <a:t> </a:t>
            </a:r>
            <a:r>
              <a:rPr lang="en-ID" sz="1600" dirty="0" err="1"/>
              <a:t>bangsa</a:t>
            </a:r>
            <a:r>
              <a:rPr lang="en-ID" sz="1600" dirty="0"/>
              <a:t> dan Negara. </a:t>
            </a:r>
            <a:r>
              <a:rPr lang="en-ID" sz="1600" dirty="0" err="1"/>
              <a:t>Tatanan</a:t>
            </a:r>
            <a:r>
              <a:rPr lang="en-ID" sz="1600" dirty="0"/>
              <a:t> </a:t>
            </a:r>
            <a:r>
              <a:rPr lang="en-ID" sz="1600" dirty="0" err="1"/>
              <a:t>tersebut</a:t>
            </a:r>
            <a:r>
              <a:rPr lang="en-ID" sz="1600" dirty="0"/>
              <a:t> </a:t>
            </a:r>
            <a:r>
              <a:rPr lang="en-ID" sz="1600" dirty="0" err="1"/>
              <a:t>hingga</a:t>
            </a:r>
            <a:r>
              <a:rPr lang="en-ID" sz="1600" dirty="0"/>
              <a:t> </a:t>
            </a:r>
            <a:r>
              <a:rPr lang="en-ID" sz="1600" dirty="0" err="1"/>
              <a:t>saat</a:t>
            </a:r>
            <a:r>
              <a:rPr lang="en-ID" sz="1600" dirty="0"/>
              <a:t> </a:t>
            </a:r>
            <a:r>
              <a:rPr lang="en-ID" sz="1600" dirty="0" err="1"/>
              <a:t>ini</a:t>
            </a:r>
            <a:r>
              <a:rPr lang="en-ID" sz="1600" dirty="0"/>
              <a:t> </a:t>
            </a:r>
            <a:r>
              <a:rPr lang="en-ID" sz="1600" dirty="0" err="1"/>
              <a:t>dikenal</a:t>
            </a:r>
            <a:r>
              <a:rPr lang="en-ID" sz="1600" dirty="0"/>
              <a:t> </a:t>
            </a:r>
            <a:r>
              <a:rPr lang="en-ID" sz="1600" dirty="0" err="1"/>
              <a:t>sebagai</a:t>
            </a:r>
            <a:r>
              <a:rPr lang="en-ID" sz="1600" dirty="0"/>
              <a:t> </a:t>
            </a:r>
            <a:r>
              <a:rPr lang="en-ID" sz="1600" dirty="0" err="1"/>
              <a:t>sistem</a:t>
            </a:r>
            <a:r>
              <a:rPr lang="en-ID" sz="1600" dirty="0"/>
              <a:t> </a:t>
            </a:r>
            <a:r>
              <a:rPr lang="en-ID" sz="1600" dirty="0" err="1"/>
              <a:t>manajemen</a:t>
            </a:r>
            <a:r>
              <a:rPr lang="en-ID" sz="1600" dirty="0"/>
              <a:t> </a:t>
            </a:r>
            <a:r>
              <a:rPr lang="en-ID" sz="1600" dirty="0" err="1"/>
              <a:t>sumber</a:t>
            </a:r>
            <a:r>
              <a:rPr lang="en-ID" sz="1600" dirty="0"/>
              <a:t> </a:t>
            </a:r>
            <a:r>
              <a:rPr lang="en-ID" sz="1600" dirty="0" err="1"/>
              <a:t>daya</a:t>
            </a:r>
            <a:r>
              <a:rPr lang="en-ID" sz="1600" dirty="0"/>
              <a:t> </a:t>
            </a:r>
            <a:r>
              <a:rPr lang="en-ID" sz="1600" dirty="0" err="1"/>
              <a:t>pertahanan</a:t>
            </a:r>
            <a:r>
              <a:rPr lang="en-ID" sz="1600" dirty="0"/>
              <a:t> dan </a:t>
            </a:r>
            <a:r>
              <a:rPr lang="en-ID" sz="1600" dirty="0" err="1"/>
              <a:t>keamanan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Sistem</a:t>
            </a:r>
            <a:r>
              <a:rPr lang="en-ID" sz="1600" dirty="0"/>
              <a:t> </a:t>
            </a:r>
            <a:r>
              <a:rPr lang="en-ID" sz="1600" dirty="0" err="1"/>
              <a:t>Perencanaan</a:t>
            </a:r>
            <a:r>
              <a:rPr lang="en-ID" sz="1600" dirty="0"/>
              <a:t> Strategi </a:t>
            </a:r>
            <a:r>
              <a:rPr lang="en-ID" sz="1600" dirty="0" err="1"/>
              <a:t>Pertahanan</a:t>
            </a:r>
            <a:r>
              <a:rPr lang="en-ID" sz="1600" dirty="0"/>
              <a:t> </a:t>
            </a:r>
            <a:r>
              <a:rPr lang="en-ID" sz="1600" dirty="0" err="1"/>
              <a:t>Keamanan</a:t>
            </a:r>
            <a:r>
              <a:rPr lang="en-ID" sz="1600" dirty="0"/>
              <a:t> Negara </a:t>
            </a:r>
            <a:r>
              <a:rPr lang="en-US" sz="1600" dirty="0"/>
              <a:t>(</a:t>
            </a:r>
            <a:r>
              <a:rPr lang="en-US" sz="1600" dirty="0" err="1"/>
              <a:t>Sisrenstra</a:t>
            </a:r>
            <a:r>
              <a:rPr lang="en-US" sz="1600" dirty="0"/>
              <a:t> </a:t>
            </a:r>
            <a:r>
              <a:rPr lang="en-US" sz="1600" dirty="0" err="1"/>
              <a:t>Hankamneg</a:t>
            </a:r>
            <a:r>
              <a:rPr lang="en-US" sz="1600" dirty="0"/>
              <a:t>) </a:t>
            </a:r>
            <a:r>
              <a:rPr lang="en-ID" sz="1600" dirty="0" err="1"/>
              <a:t>sebagai</a:t>
            </a:r>
            <a:r>
              <a:rPr lang="en-ID" sz="1600" dirty="0"/>
              <a:t> </a:t>
            </a:r>
            <a:r>
              <a:rPr lang="en-ID" sz="1600" dirty="0" err="1"/>
              <a:t>perwujudan</a:t>
            </a:r>
            <a:r>
              <a:rPr lang="en-ID" sz="1600" dirty="0"/>
              <a:t> </a:t>
            </a:r>
            <a:r>
              <a:rPr lang="en-ID" sz="1600" dirty="0" err="1"/>
              <a:t>rencana</a:t>
            </a:r>
            <a:r>
              <a:rPr lang="en-ID" sz="1600" dirty="0"/>
              <a:t> </a:t>
            </a:r>
            <a:r>
              <a:rPr lang="en-ID" sz="1600" dirty="0" err="1"/>
              <a:t>tindakan</a:t>
            </a:r>
            <a:r>
              <a:rPr lang="en-ID" sz="1600" dirty="0"/>
              <a:t> dan </a:t>
            </a:r>
            <a:r>
              <a:rPr lang="en-ID" sz="1600" dirty="0" err="1"/>
              <a:t>kegiatan</a:t>
            </a:r>
            <a:r>
              <a:rPr lang="en-ID" sz="1600" dirty="0"/>
              <a:t> </a:t>
            </a:r>
            <a:r>
              <a:rPr lang="en-ID" sz="1600" dirty="0" err="1"/>
              <a:t>mendasar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pola</a:t>
            </a:r>
            <a:r>
              <a:rPr lang="en-ID" sz="1600" dirty="0"/>
              <a:t> </a:t>
            </a:r>
            <a:r>
              <a:rPr lang="en-ID" sz="1600" dirty="0" err="1"/>
              <a:t>impelementasi</a:t>
            </a:r>
            <a:r>
              <a:rPr lang="en-ID" sz="1600" dirty="0"/>
              <a:t>. </a:t>
            </a:r>
          </a:p>
          <a:p>
            <a:pPr algn="just">
              <a:buClr>
                <a:srgbClr val="FF0000"/>
              </a:buClr>
            </a:pPr>
            <a:r>
              <a:rPr lang="en-US" sz="1600" dirty="0" err="1"/>
              <a:t>manajemen</a:t>
            </a:r>
            <a:r>
              <a:rPr lang="en-US" sz="1600" dirty="0"/>
              <a:t> </a:t>
            </a:r>
            <a:r>
              <a:rPr lang="en-US" sz="1600" dirty="0" err="1"/>
              <a:t>strategis</a:t>
            </a:r>
            <a:r>
              <a:rPr lang="en-US" sz="1600" dirty="0"/>
              <a:t> </a:t>
            </a:r>
            <a:r>
              <a:rPr lang="en-US" sz="1600" dirty="0" err="1"/>
              <a:t>versi</a:t>
            </a:r>
            <a:r>
              <a:rPr lang="en-US" sz="1600" dirty="0"/>
              <a:t> ABRI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hendak</a:t>
            </a:r>
            <a:r>
              <a:rPr lang="en-US" sz="1600" dirty="0"/>
              <a:t> </a:t>
            </a:r>
            <a:r>
              <a:rPr lang="en-US" sz="1600" dirty="0" err="1"/>
              <a:t>dijadikan</a:t>
            </a:r>
            <a:r>
              <a:rPr lang="en-US" sz="1600" dirty="0"/>
              <a:t> model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mendukung</a:t>
            </a:r>
            <a:r>
              <a:rPr lang="en-US" sz="1600" dirty="0"/>
              <a:t> </a:t>
            </a:r>
            <a:r>
              <a:rPr lang="en-US" sz="1600" dirty="0" err="1"/>
              <a:t>perencanaan</a:t>
            </a:r>
            <a:r>
              <a:rPr lang="en-US" sz="1600" dirty="0"/>
              <a:t> </a:t>
            </a:r>
            <a:r>
              <a:rPr lang="en-US" sz="1600" dirty="0" err="1"/>
              <a:t>strategis</a:t>
            </a:r>
            <a:r>
              <a:rPr lang="en-US" sz="1600" dirty="0"/>
              <a:t> </a:t>
            </a:r>
            <a:r>
              <a:rPr lang="en-US" sz="1600" dirty="0" err="1"/>
              <a:t>pembangunan</a:t>
            </a:r>
            <a:r>
              <a:rPr lang="en-US" sz="1600" dirty="0"/>
              <a:t> </a:t>
            </a:r>
            <a:r>
              <a:rPr lang="en-US" sz="1600" dirty="0" err="1"/>
              <a:t>nasional</a:t>
            </a:r>
            <a:r>
              <a:rPr lang="en-US" sz="1600" dirty="0"/>
              <a:t> </a:t>
            </a:r>
            <a:r>
              <a:rPr lang="en-US" sz="1600" dirty="0" err="1"/>
              <a:t>versi</a:t>
            </a:r>
            <a:r>
              <a:rPr lang="en-US" sz="1600" dirty="0"/>
              <a:t> </a:t>
            </a:r>
            <a:r>
              <a:rPr lang="en-US" sz="1600" dirty="0" err="1"/>
              <a:t>pemerintah</a:t>
            </a:r>
            <a:r>
              <a:rPr lang="en-US" sz="1600" dirty="0"/>
              <a:t>,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tetapi</a:t>
            </a:r>
            <a:r>
              <a:rPr lang="en-US" sz="1600" dirty="0"/>
              <a:t> </a:t>
            </a:r>
            <a:r>
              <a:rPr lang="en-US" sz="1600" dirty="0" err="1"/>
              <a:t>hal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berkembang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keputusan</a:t>
            </a:r>
            <a:r>
              <a:rPr lang="en-US" sz="1600" dirty="0"/>
              <a:t> </a:t>
            </a:r>
            <a:r>
              <a:rPr lang="en-US" sz="1600" dirty="0" err="1"/>
              <a:t>manajerial</a:t>
            </a:r>
            <a:r>
              <a:rPr lang="en-US" sz="1600" dirty="0"/>
              <a:t>, </a:t>
            </a:r>
            <a:r>
              <a:rPr lang="en-US" sz="1600" dirty="0" err="1"/>
              <a:t>kecuali</a:t>
            </a:r>
            <a:r>
              <a:rPr lang="en-US" sz="1600" dirty="0"/>
              <a:t> pro dan </a:t>
            </a:r>
            <a:r>
              <a:rPr lang="en-US" sz="1600" dirty="0" err="1"/>
              <a:t>kontra</a:t>
            </a:r>
            <a:r>
              <a:rPr lang="en-US" sz="1600" dirty="0"/>
              <a:t>.</a:t>
            </a:r>
          </a:p>
          <a:p>
            <a:pPr algn="just">
              <a:buClr>
                <a:srgbClr val="FF0000"/>
              </a:buClr>
            </a:pPr>
            <a:r>
              <a:rPr lang="en-US" sz="1600" dirty="0" err="1"/>
              <a:t>mulai</a:t>
            </a:r>
            <a:r>
              <a:rPr lang="en-US" sz="1600" dirty="0"/>
              <a:t> </a:t>
            </a:r>
            <a:r>
              <a:rPr lang="en-US" sz="1600" dirty="0" err="1"/>
              <a:t>dikeluhkan</a:t>
            </a:r>
            <a:r>
              <a:rPr lang="en-US" sz="1600" dirty="0"/>
              <a:t>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fungsi</a:t>
            </a:r>
            <a:r>
              <a:rPr lang="en-US" sz="1600" dirty="0"/>
              <a:t> dan </a:t>
            </a:r>
            <a:r>
              <a:rPr lang="en-US" sz="1600" dirty="0" err="1"/>
              <a:t>efektifitas</a:t>
            </a:r>
            <a:r>
              <a:rPr lang="en-US" sz="1600" dirty="0"/>
              <a:t> </a:t>
            </a:r>
            <a:r>
              <a:rPr lang="en-US" sz="1600" dirty="0" err="1"/>
              <a:t>perencanaan</a:t>
            </a:r>
            <a:r>
              <a:rPr lang="en-US" sz="1600" dirty="0"/>
              <a:t> </a:t>
            </a:r>
            <a:r>
              <a:rPr lang="en-US" sz="1600" dirty="0" err="1"/>
              <a:t>strategis</a:t>
            </a:r>
            <a:r>
              <a:rPr lang="en-US" sz="1600" dirty="0"/>
              <a:t>, di </a:t>
            </a:r>
            <a:r>
              <a:rPr lang="en-US" sz="1600" dirty="0" err="1"/>
              <a:t>saat</a:t>
            </a:r>
            <a:r>
              <a:rPr lang="en-US" sz="1600" dirty="0"/>
              <a:t> yang </a:t>
            </a:r>
            <a:r>
              <a:rPr lang="en-US" sz="1600" dirty="0" err="1"/>
              <a:t>sama</a:t>
            </a:r>
            <a:r>
              <a:rPr lang="en-US" sz="1600" dirty="0"/>
              <a:t> juga </a:t>
            </a:r>
            <a:r>
              <a:rPr lang="en-US" sz="1600" dirty="0" err="1"/>
              <a:t>mulai</a:t>
            </a:r>
            <a:r>
              <a:rPr lang="en-US" sz="1600" dirty="0"/>
              <a:t> </a:t>
            </a:r>
            <a:r>
              <a:rPr lang="en-US" sz="1600" dirty="0" err="1"/>
              <a:t>dirasakan</a:t>
            </a:r>
            <a:r>
              <a:rPr lang="en-US" sz="1600" dirty="0"/>
              <a:t> </a:t>
            </a:r>
            <a:r>
              <a:rPr lang="en-US" sz="1600" dirty="0" err="1"/>
              <a:t>sulitnya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eksekusi</a:t>
            </a:r>
            <a:r>
              <a:rPr lang="en-US" sz="1600" dirty="0"/>
              <a:t> strategi </a:t>
            </a:r>
            <a:r>
              <a:rPr lang="en-US" sz="1600" dirty="0" err="1"/>
              <a:t>seperti</a:t>
            </a:r>
            <a:r>
              <a:rPr lang="en-US" sz="1600" dirty="0"/>
              <a:t> yang </a:t>
            </a:r>
            <a:r>
              <a:rPr lang="en-US" sz="1600" dirty="0" err="1"/>
              <a:t>telah</a:t>
            </a:r>
            <a:r>
              <a:rPr lang="en-US" sz="1600" dirty="0"/>
              <a:t> </a:t>
            </a:r>
            <a:r>
              <a:rPr lang="en-US" sz="1600" dirty="0" err="1"/>
              <a:t>direncanakan</a:t>
            </a:r>
            <a:r>
              <a:rPr lang="en-US" sz="1600" dirty="0"/>
              <a:t>. </a:t>
            </a:r>
            <a:r>
              <a:rPr lang="en-US" sz="1600" dirty="0" err="1"/>
              <a:t>Manajemen</a:t>
            </a:r>
            <a:r>
              <a:rPr lang="en-US" sz="1600" dirty="0"/>
              <a:t> </a:t>
            </a:r>
            <a:r>
              <a:rPr lang="en-US" sz="1600" dirty="0" err="1"/>
              <a:t>strategik</a:t>
            </a:r>
            <a:r>
              <a:rPr lang="en-US" sz="1600" dirty="0"/>
              <a:t> </a:t>
            </a:r>
            <a:r>
              <a:rPr lang="en-US" sz="1600" dirty="0" err="1"/>
              <a:t>hanya</a:t>
            </a:r>
            <a:r>
              <a:rPr lang="en-US" sz="1600" dirty="0"/>
              <a:t> </a:t>
            </a:r>
            <a:r>
              <a:rPr lang="en-US" sz="1600" dirty="0" err="1"/>
              <a:t>memberi</a:t>
            </a:r>
            <a:r>
              <a:rPr lang="en-US" sz="1600" dirty="0"/>
              <a:t> </a:t>
            </a:r>
            <a:r>
              <a:rPr lang="en-US" sz="1600" dirty="0" err="1"/>
              <a:t>perhatian</a:t>
            </a:r>
            <a:r>
              <a:rPr lang="en-US" sz="1600" dirty="0"/>
              <a:t> pada </a:t>
            </a:r>
            <a:r>
              <a:rPr lang="en-US" sz="1600" dirty="0" err="1"/>
              <a:t>faktor</a:t>
            </a:r>
            <a:r>
              <a:rPr lang="en-US" sz="1600" dirty="0"/>
              <a:t> </a:t>
            </a:r>
            <a:r>
              <a:rPr lang="en-US" sz="1600" i="1" dirty="0"/>
              <a:t>internal </a:t>
            </a:r>
            <a:r>
              <a:rPr lang="en-US" sz="1600" i="1" dirty="0" err="1"/>
              <a:t>organisasi</a:t>
            </a:r>
            <a:r>
              <a:rPr lang="en-US" sz="1600" i="1" dirty="0"/>
              <a:t> (ABRI), </a:t>
            </a:r>
            <a:r>
              <a:rPr lang="en-US" sz="1600" i="1" dirty="0" err="1"/>
              <a:t>khususnya</a:t>
            </a:r>
            <a:r>
              <a:rPr lang="en-US" sz="1600" i="1" dirty="0"/>
              <a:t> </a:t>
            </a:r>
            <a:r>
              <a:rPr lang="en-US" sz="1600" i="1" dirty="0" err="1"/>
              <a:t>manajemen</a:t>
            </a:r>
            <a:r>
              <a:rPr lang="en-US" sz="1600" i="1" dirty="0"/>
              <a:t> </a:t>
            </a:r>
            <a:r>
              <a:rPr lang="en-US" sz="1600" i="1" dirty="0" err="1"/>
              <a:t>keuangan</a:t>
            </a:r>
            <a:endParaRPr lang="en-US" sz="1600" i="1" dirty="0"/>
          </a:p>
          <a:p>
            <a:pPr algn="just">
              <a:buClr>
                <a:srgbClr val="FF0000"/>
              </a:buClr>
            </a:pPr>
            <a:r>
              <a:rPr lang="en-US" sz="1600" dirty="0" err="1"/>
              <a:t>terbentuk</a:t>
            </a:r>
            <a:r>
              <a:rPr lang="en-US" sz="1600" dirty="0"/>
              <a:t> </a:t>
            </a:r>
            <a:r>
              <a:rPr lang="en-US" sz="1600" dirty="0" err="1"/>
              <a:t>dasar-dasar</a:t>
            </a:r>
            <a:r>
              <a:rPr lang="en-US" sz="1600" dirty="0"/>
              <a:t> </a:t>
            </a:r>
            <a:r>
              <a:rPr lang="en-US" sz="1600" dirty="0" err="1"/>
              <a:t>perubahan</a:t>
            </a:r>
            <a:r>
              <a:rPr lang="en-US" sz="1600" dirty="0"/>
              <a:t> di </a:t>
            </a:r>
            <a:r>
              <a:rPr lang="en-US" sz="1600" dirty="0" err="1"/>
              <a:t>bidang</a:t>
            </a:r>
            <a:r>
              <a:rPr lang="en-US" sz="1600" dirty="0"/>
              <a:t> </a:t>
            </a:r>
            <a:r>
              <a:rPr lang="en-US" sz="1600" dirty="0" err="1"/>
              <a:t>manajemen</a:t>
            </a:r>
            <a:r>
              <a:rPr lang="en-US" sz="1600" dirty="0"/>
              <a:t> </a:t>
            </a:r>
            <a:r>
              <a:rPr lang="en-US" sz="1600" dirty="0" err="1"/>
              <a:t>pemerintahan</a:t>
            </a:r>
            <a:r>
              <a:rPr lang="en-US" sz="1600" dirty="0"/>
              <a:t> dan </a:t>
            </a:r>
            <a:r>
              <a:rPr lang="en-US" sz="1600" dirty="0" err="1"/>
              <a:t>pembangunan</a:t>
            </a:r>
            <a:r>
              <a:rPr lang="en-US" sz="1600" dirty="0"/>
              <a:t> yang </a:t>
            </a:r>
            <a:r>
              <a:rPr lang="en-US" sz="1600" dirty="0" err="1"/>
              <a:t>terwujudkan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UU No. 28 </a:t>
            </a:r>
            <a:r>
              <a:rPr lang="en-US" sz="1600" dirty="0" err="1"/>
              <a:t>tahun</a:t>
            </a:r>
            <a:r>
              <a:rPr lang="en-US" sz="1600" dirty="0"/>
              <a:t> 1999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Penyelenggaraan</a:t>
            </a:r>
            <a:r>
              <a:rPr lang="en-US" sz="1600" dirty="0"/>
              <a:t> Negara yang </a:t>
            </a:r>
            <a:r>
              <a:rPr lang="en-US" sz="1600" dirty="0" err="1"/>
              <a:t>bersih</a:t>
            </a:r>
            <a:r>
              <a:rPr lang="en-US" sz="1600" dirty="0"/>
              <a:t> dan </a:t>
            </a:r>
            <a:r>
              <a:rPr lang="en-US" sz="1600" dirty="0" err="1"/>
              <a:t>bebas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Korupsi</a:t>
            </a:r>
            <a:r>
              <a:rPr lang="en-US" sz="1600" dirty="0"/>
              <a:t>, </a:t>
            </a:r>
            <a:r>
              <a:rPr lang="en-US" sz="1600" dirty="0" err="1"/>
              <a:t>Kolusi</a:t>
            </a:r>
            <a:r>
              <a:rPr lang="en-US" sz="1600" dirty="0"/>
              <a:t> dan </a:t>
            </a:r>
            <a:r>
              <a:rPr lang="en-US" sz="1600" dirty="0" err="1"/>
              <a:t>Nepotisme</a:t>
            </a:r>
            <a:r>
              <a:rPr lang="en-US" sz="1600" dirty="0"/>
              <a:t>, </a:t>
            </a:r>
            <a:r>
              <a:rPr lang="en-US" sz="1600" dirty="0" err="1"/>
              <a:t>kemudian</a:t>
            </a:r>
            <a:r>
              <a:rPr lang="en-US" sz="1600" dirty="0"/>
              <a:t> </a:t>
            </a:r>
            <a:r>
              <a:rPr lang="en-US" sz="1600" dirty="0" err="1"/>
              <a:t>ditindaklanjuti</a:t>
            </a:r>
            <a:r>
              <a:rPr lang="en-US" sz="1600" dirty="0"/>
              <a:t> oleh </a:t>
            </a:r>
            <a:r>
              <a:rPr lang="en-US" sz="1600" dirty="0" err="1"/>
              <a:t>pemerintah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menerbitkan</a:t>
            </a:r>
            <a:r>
              <a:rPr lang="en-US" sz="1600" dirty="0"/>
              <a:t> </a:t>
            </a:r>
            <a:r>
              <a:rPr lang="en-US" sz="1600" dirty="0" err="1"/>
              <a:t>Inpres</a:t>
            </a:r>
            <a:r>
              <a:rPr lang="en-US" sz="1600" dirty="0"/>
              <a:t> No. 7 </a:t>
            </a:r>
            <a:r>
              <a:rPr lang="en-US" sz="1600" dirty="0" err="1"/>
              <a:t>tahun</a:t>
            </a:r>
            <a:r>
              <a:rPr lang="en-US" sz="1600" dirty="0"/>
              <a:t> 1999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Akuntabilitas</a:t>
            </a:r>
            <a:r>
              <a:rPr lang="en-US" sz="1600" dirty="0"/>
              <a:t> Kinerja </a:t>
            </a:r>
            <a:r>
              <a:rPr lang="en-US" sz="1600" dirty="0" err="1"/>
              <a:t>Instansi</a:t>
            </a:r>
            <a:r>
              <a:rPr lang="en-US" sz="1600" dirty="0"/>
              <a:t> </a:t>
            </a:r>
            <a:r>
              <a:rPr lang="en-US" sz="1600" dirty="0" err="1"/>
              <a:t>Pemerintah</a:t>
            </a:r>
            <a:r>
              <a:rPr lang="en-US" sz="1600" dirty="0"/>
              <a:t>. Dari </a:t>
            </a:r>
            <a:r>
              <a:rPr lang="en-US" sz="1600" dirty="0" err="1"/>
              <a:t>sinilah</a:t>
            </a:r>
            <a:r>
              <a:rPr lang="en-US" sz="1600" dirty="0"/>
              <a:t> </a:t>
            </a:r>
            <a:r>
              <a:rPr lang="en-US" sz="1600" dirty="0" err="1"/>
              <a:t>diawali</a:t>
            </a:r>
            <a:r>
              <a:rPr lang="en-US" sz="1600" dirty="0"/>
              <a:t> </a:t>
            </a:r>
            <a:r>
              <a:rPr lang="en-US" sz="1600" dirty="0" err="1"/>
              <a:t>tahap</a:t>
            </a:r>
            <a:r>
              <a:rPr lang="en-US" sz="1600" dirty="0"/>
              <a:t> </a:t>
            </a:r>
            <a:r>
              <a:rPr lang="en-US" sz="1600" dirty="0" err="1"/>
              <a:t>baru</a:t>
            </a:r>
            <a:r>
              <a:rPr lang="en-US" sz="1600" dirty="0"/>
              <a:t> di mana </a:t>
            </a:r>
            <a:r>
              <a:rPr lang="en-US" sz="1600" dirty="0" err="1"/>
              <a:t>manajemen</a:t>
            </a:r>
            <a:r>
              <a:rPr lang="en-US" sz="1600" dirty="0"/>
              <a:t> </a:t>
            </a:r>
            <a:r>
              <a:rPr lang="en-US" sz="1600" dirty="0" err="1"/>
              <a:t>strategik</a:t>
            </a:r>
            <a:r>
              <a:rPr lang="en-US" sz="1600" dirty="0"/>
              <a:t> </a:t>
            </a:r>
            <a:r>
              <a:rPr lang="en-US" sz="1600" dirty="0" err="1"/>
              <a:t>berusaha</a:t>
            </a:r>
            <a:r>
              <a:rPr lang="en-US" sz="1600" dirty="0"/>
              <a:t> </a:t>
            </a:r>
            <a:r>
              <a:rPr lang="en-US" sz="1600" dirty="0" err="1"/>
              <a:t>memperoleh</a:t>
            </a:r>
            <a:r>
              <a:rPr lang="en-US" sz="1600" dirty="0"/>
              <a:t> </a:t>
            </a:r>
            <a:r>
              <a:rPr lang="en-US" sz="1600" dirty="0" err="1"/>
              <a:t>posisinya</a:t>
            </a:r>
            <a:r>
              <a:rPr lang="en-US" sz="1600" dirty="0"/>
              <a:t> </a:t>
            </a:r>
            <a:r>
              <a:rPr lang="en-US" sz="1600" dirty="0" err="1"/>
              <a:t>seirama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kompleksitas</a:t>
            </a:r>
            <a:r>
              <a:rPr lang="en-US" sz="1600" dirty="0"/>
              <a:t> </a:t>
            </a:r>
            <a:r>
              <a:rPr lang="en-US" sz="1600" dirty="0" err="1"/>
              <a:t>permasalahan</a:t>
            </a:r>
            <a:r>
              <a:rPr lang="en-US" sz="1600" dirty="0"/>
              <a:t> negara. </a:t>
            </a:r>
            <a:endParaRPr lang="en-US" sz="1600" dirty="0">
              <a:solidFill>
                <a:schemeClr val="tx1"/>
              </a:solidFill>
            </a:endParaRPr>
          </a:p>
          <a:p>
            <a:pPr algn="just"/>
            <a:endParaRPr lang="en-US" sz="1600" i="1" dirty="0"/>
          </a:p>
          <a:p>
            <a:pPr marL="0" indent="0" algn="just">
              <a:buNone/>
            </a:pPr>
            <a:r>
              <a:rPr lang="en-US" sz="1600" dirty="0" err="1"/>
              <a:t>Sumber</a:t>
            </a:r>
            <a:r>
              <a:rPr lang="en-US" sz="1600" dirty="0"/>
              <a:t>: </a:t>
            </a:r>
            <a:r>
              <a:rPr lang="en-ID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Pahlevi</a:t>
            </a:r>
            <a:r>
              <a:rPr lang="en-ID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Musa I. Muhamad &amp; </a:t>
            </a:r>
            <a:r>
              <a:rPr lang="en-ID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Baharuddin</a:t>
            </a:r>
            <a:r>
              <a:rPr lang="en-ID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M. </a:t>
            </a:r>
            <a:r>
              <a:rPr lang="en-ID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Sitti</a:t>
            </a:r>
            <a:r>
              <a:rPr lang="en-ID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(2023).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/>
          </a:p>
          <a:p>
            <a:pPr algn="just"/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>
              <a:buClr>
                <a:srgbClr val="FF0000"/>
              </a:buClr>
            </a:pPr>
            <a:r>
              <a:rPr lang="en-US" sz="1800" dirty="0" err="1"/>
              <a:t>Menurut</a:t>
            </a:r>
            <a:r>
              <a:rPr lang="en-US" sz="1800" dirty="0"/>
              <a:t> </a:t>
            </a:r>
            <a:r>
              <a:rPr lang="en-US" sz="1800" dirty="0" err="1"/>
              <a:t>Husein</a:t>
            </a:r>
            <a:r>
              <a:rPr lang="en-US" sz="1800" dirty="0"/>
              <a:t> </a:t>
            </a:r>
            <a:r>
              <a:rPr lang="en-US" sz="1800" dirty="0" err="1"/>
              <a:t>Umar</a:t>
            </a:r>
            <a:r>
              <a:rPr lang="en-US" sz="1800" dirty="0"/>
              <a:t> (1999), </a:t>
            </a:r>
            <a:r>
              <a:rPr lang="en-US" sz="1800" dirty="0" err="1"/>
              <a:t>manajemen</a:t>
            </a:r>
            <a:r>
              <a:rPr lang="en-US" sz="1800" dirty="0"/>
              <a:t> </a:t>
            </a:r>
            <a:r>
              <a:rPr lang="en-US" sz="1800" dirty="0" err="1"/>
              <a:t>strategik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/>
              <a:t>seni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ilmu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hal</a:t>
            </a:r>
            <a:r>
              <a:rPr lang="en-US" sz="1800" dirty="0"/>
              <a:t> </a:t>
            </a:r>
            <a:r>
              <a:rPr lang="en-US" sz="1800" dirty="0" err="1"/>
              <a:t>pembuatan</a:t>
            </a:r>
            <a:r>
              <a:rPr lang="en-US" sz="1800" dirty="0"/>
              <a:t> (</a:t>
            </a:r>
            <a:r>
              <a:rPr lang="en-US" sz="1800" i="1" dirty="0"/>
              <a:t>formulating</a:t>
            </a:r>
            <a:r>
              <a:rPr lang="en-US" sz="1800" dirty="0"/>
              <a:t>), </a:t>
            </a:r>
            <a:r>
              <a:rPr lang="en-US" sz="1800" dirty="0" err="1"/>
              <a:t>penerapan</a:t>
            </a:r>
            <a:r>
              <a:rPr lang="en-US" sz="1800" dirty="0"/>
              <a:t> (</a:t>
            </a:r>
            <a:r>
              <a:rPr lang="en-US" sz="1800" i="1" dirty="0"/>
              <a:t>implementing</a:t>
            </a:r>
            <a:r>
              <a:rPr lang="en-US" sz="1800" dirty="0"/>
              <a:t>),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evaluasi</a:t>
            </a:r>
            <a:r>
              <a:rPr lang="en-US" sz="1800" dirty="0"/>
              <a:t> </a:t>
            </a:r>
            <a:r>
              <a:rPr lang="en-US" sz="1800" dirty="0" err="1"/>
              <a:t>keputusan-keputusan</a:t>
            </a:r>
            <a:r>
              <a:rPr lang="en-US" sz="1800" dirty="0"/>
              <a:t> </a:t>
            </a:r>
            <a:r>
              <a:rPr lang="en-US" sz="1800" dirty="0" err="1"/>
              <a:t>strategis</a:t>
            </a:r>
            <a:r>
              <a:rPr lang="en-US" sz="1800" dirty="0"/>
              <a:t> </a:t>
            </a:r>
            <a:r>
              <a:rPr lang="en-US" sz="1800" dirty="0" err="1"/>
              <a:t>antara</a:t>
            </a:r>
            <a:r>
              <a:rPr lang="en-US" sz="1800" dirty="0"/>
              <a:t> </a:t>
            </a:r>
            <a:r>
              <a:rPr lang="en-US" sz="1800" dirty="0" err="1"/>
              <a:t>fungsi</a:t>
            </a:r>
            <a:r>
              <a:rPr lang="en-US" sz="1800" dirty="0"/>
              <a:t> yang </a:t>
            </a:r>
            <a:r>
              <a:rPr lang="en-US" sz="1800" dirty="0" err="1"/>
              <a:t>memungkinkan</a:t>
            </a:r>
            <a:r>
              <a:rPr lang="en-US" sz="1800" dirty="0"/>
              <a:t> </a:t>
            </a:r>
            <a:r>
              <a:rPr lang="en-US" sz="1800" dirty="0" err="1"/>
              <a:t>sebuah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mencapai</a:t>
            </a:r>
            <a:r>
              <a:rPr lang="en-US" sz="1800" dirty="0"/>
              <a:t> </a:t>
            </a:r>
            <a:r>
              <a:rPr lang="en-US" sz="1800" dirty="0" err="1"/>
              <a:t>tujuannya</a:t>
            </a:r>
            <a:r>
              <a:rPr lang="en-US" sz="1800" dirty="0"/>
              <a:t> </a:t>
            </a:r>
            <a:r>
              <a:rPr lang="en-US" sz="1800" dirty="0" err="1"/>
              <a:t>di</a:t>
            </a:r>
            <a:r>
              <a:rPr lang="en-US" sz="1800" dirty="0"/>
              <a:t> </a:t>
            </a:r>
            <a:r>
              <a:rPr lang="en-US" sz="1800" dirty="0" err="1"/>
              <a:t>masa</a:t>
            </a:r>
            <a:r>
              <a:rPr lang="en-US" sz="1800" dirty="0"/>
              <a:t> </a:t>
            </a:r>
            <a:r>
              <a:rPr lang="en-US" sz="1800" dirty="0" err="1"/>
              <a:t>datang</a:t>
            </a:r>
            <a:r>
              <a:rPr lang="en-US" sz="1800" dirty="0"/>
              <a:t>.</a:t>
            </a:r>
          </a:p>
          <a:p>
            <a:pPr algn="just">
              <a:buClr>
                <a:srgbClr val="FF0000"/>
              </a:buClr>
            </a:pPr>
            <a:r>
              <a:rPr lang="en-US" sz="1800" dirty="0" err="1"/>
              <a:t>Menurut</a:t>
            </a:r>
            <a:r>
              <a:rPr lang="en-US" sz="1800" dirty="0"/>
              <a:t> </a:t>
            </a:r>
            <a:r>
              <a:rPr lang="en-US" sz="1800" dirty="0" err="1"/>
              <a:t>Pearch</a:t>
            </a:r>
            <a:r>
              <a:rPr lang="en-US" sz="1800" dirty="0"/>
              <a:t> dan Robinson (1997) </a:t>
            </a:r>
            <a:r>
              <a:rPr lang="en-US" sz="1800" dirty="0" err="1"/>
              <a:t>dikatakan</a:t>
            </a:r>
            <a:r>
              <a:rPr lang="en-US" sz="1800" dirty="0"/>
              <a:t> </a:t>
            </a:r>
            <a:r>
              <a:rPr lang="en-US" sz="1800" dirty="0" err="1"/>
              <a:t>bahwa</a:t>
            </a:r>
            <a:r>
              <a:rPr lang="en-US" sz="1800" dirty="0"/>
              <a:t> </a:t>
            </a:r>
            <a:r>
              <a:rPr lang="en-US" sz="1800" dirty="0" err="1"/>
              <a:t>manajemen</a:t>
            </a:r>
            <a:r>
              <a:rPr lang="en-US" sz="1800" dirty="0"/>
              <a:t> </a:t>
            </a:r>
            <a:r>
              <a:rPr lang="en-US" sz="1800" dirty="0" err="1"/>
              <a:t>strategik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kumpulan</a:t>
            </a:r>
            <a:r>
              <a:rPr lang="en-US" sz="1800" dirty="0"/>
              <a:t> dan </a:t>
            </a:r>
            <a:r>
              <a:rPr lang="en-US" sz="1800" dirty="0" err="1"/>
              <a:t>tindakan</a:t>
            </a:r>
            <a:r>
              <a:rPr lang="en-US" sz="1800" dirty="0"/>
              <a:t> yang </a:t>
            </a:r>
            <a:r>
              <a:rPr lang="en-US" sz="1800" dirty="0" err="1"/>
              <a:t>menghasilkan</a:t>
            </a:r>
            <a:r>
              <a:rPr lang="en-US" sz="1800" dirty="0"/>
              <a:t> </a:t>
            </a:r>
            <a:r>
              <a:rPr lang="en-US" sz="1800" dirty="0" err="1"/>
              <a:t>perumusan</a:t>
            </a:r>
            <a:r>
              <a:rPr lang="en-US" sz="1800" dirty="0"/>
              <a:t> (</a:t>
            </a:r>
            <a:r>
              <a:rPr lang="en-US" sz="1800" dirty="0" err="1"/>
              <a:t>formulasi</a:t>
            </a:r>
            <a:r>
              <a:rPr lang="en-US" sz="1800" dirty="0"/>
              <a:t>) dan </a:t>
            </a:r>
            <a:r>
              <a:rPr lang="en-US" sz="1800" dirty="0" err="1"/>
              <a:t>pelaksanaan</a:t>
            </a:r>
            <a:r>
              <a:rPr lang="en-US" sz="1800" dirty="0"/>
              <a:t> (</a:t>
            </a:r>
            <a:r>
              <a:rPr lang="en-US" sz="1800" dirty="0" err="1"/>
              <a:t>implementasi</a:t>
            </a:r>
            <a:r>
              <a:rPr lang="en-US" sz="1800" dirty="0"/>
              <a:t>) </a:t>
            </a:r>
            <a:r>
              <a:rPr lang="en-US" sz="1800" dirty="0" err="1"/>
              <a:t>rencana-rencana</a:t>
            </a:r>
            <a:r>
              <a:rPr lang="en-US" sz="1800" dirty="0"/>
              <a:t> yang </a:t>
            </a:r>
            <a:r>
              <a:rPr lang="en-US" sz="1800" dirty="0" err="1"/>
              <a:t>dirancang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mencapai</a:t>
            </a:r>
            <a:r>
              <a:rPr lang="en-US" sz="1800" dirty="0"/>
              <a:t> </a:t>
            </a:r>
            <a:r>
              <a:rPr lang="en-US" sz="1800" dirty="0" err="1"/>
              <a:t>sasaran-sarana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endParaRPr lang="en-US" sz="1800" dirty="0"/>
          </a:p>
          <a:p>
            <a:pPr algn="just">
              <a:buClr>
                <a:srgbClr val="FF0000"/>
              </a:buClr>
            </a:pPr>
            <a:r>
              <a:rPr lang="en-ID" sz="1800" dirty="0"/>
              <a:t>Barney (2007)</a:t>
            </a:r>
            <a:r>
              <a:rPr lang="en-ID" sz="1800" dirty="0" err="1"/>
              <a:t>Manajemen</a:t>
            </a:r>
            <a:r>
              <a:rPr lang="en-ID" sz="1800" dirty="0"/>
              <a:t> </a:t>
            </a:r>
            <a:r>
              <a:rPr lang="en-ID" sz="1800" dirty="0" err="1"/>
              <a:t>strategis</a:t>
            </a:r>
            <a:r>
              <a:rPr lang="en-ID" sz="1800" dirty="0"/>
              <a:t> (strategic management) </a:t>
            </a:r>
            <a:r>
              <a:rPr lang="en-ID" sz="1800" dirty="0" err="1"/>
              <a:t>dapat</a:t>
            </a:r>
            <a:r>
              <a:rPr lang="en-ID" sz="1800" dirty="0"/>
              <a:t> </a:t>
            </a:r>
            <a:r>
              <a:rPr lang="en-ID" sz="1800" dirty="0" err="1"/>
              <a:t>dipahami</a:t>
            </a:r>
            <a:r>
              <a:rPr lang="en-ID" sz="1800" dirty="0"/>
              <a:t> </a:t>
            </a:r>
            <a:r>
              <a:rPr lang="en-ID" sz="1800" dirty="0" err="1"/>
              <a:t>sebagai</a:t>
            </a:r>
            <a:r>
              <a:rPr lang="en-ID" sz="1800" dirty="0"/>
              <a:t> proses </a:t>
            </a:r>
            <a:r>
              <a:rPr lang="en-ID" sz="1800" dirty="0" err="1"/>
              <a:t>pemilihan</a:t>
            </a:r>
            <a:r>
              <a:rPr lang="en-ID" sz="1800" dirty="0"/>
              <a:t> dan </a:t>
            </a:r>
            <a:r>
              <a:rPr lang="en-ID" sz="1800" dirty="0" err="1"/>
              <a:t>penerapan</a:t>
            </a:r>
            <a:r>
              <a:rPr lang="en-ID" sz="1800" dirty="0"/>
              <a:t> strategi-strategi. </a:t>
            </a:r>
            <a:r>
              <a:rPr lang="en-ID" sz="1800" dirty="0" err="1"/>
              <a:t>Sedangkan</a:t>
            </a:r>
            <a:r>
              <a:rPr lang="en-ID" sz="1800" dirty="0"/>
              <a:t> strategi </a:t>
            </a:r>
            <a:r>
              <a:rPr lang="en-ID" sz="1800" dirty="0" err="1"/>
              <a:t>adalah</a:t>
            </a:r>
            <a:r>
              <a:rPr lang="en-ID" sz="1800" dirty="0"/>
              <a:t> </a:t>
            </a:r>
            <a:r>
              <a:rPr lang="en-ID" sz="1800" dirty="0" err="1"/>
              <a:t>pola</a:t>
            </a:r>
            <a:r>
              <a:rPr lang="en-ID" sz="1800" dirty="0"/>
              <a:t> </a:t>
            </a:r>
            <a:r>
              <a:rPr lang="en-ID" sz="1800" dirty="0" err="1"/>
              <a:t>alokasi</a:t>
            </a:r>
            <a:r>
              <a:rPr lang="en-ID" sz="1800" dirty="0"/>
              <a:t> </a:t>
            </a:r>
            <a:r>
              <a:rPr lang="en-ID" sz="1800" dirty="0" err="1"/>
              <a:t>sumber</a:t>
            </a:r>
            <a:r>
              <a:rPr lang="en-ID" sz="1800" dirty="0"/>
              <a:t> </a:t>
            </a:r>
            <a:r>
              <a:rPr lang="en-ID" sz="1800" dirty="0" err="1"/>
              <a:t>daya</a:t>
            </a:r>
            <a:r>
              <a:rPr lang="en-ID" sz="1800" dirty="0"/>
              <a:t> yang </a:t>
            </a:r>
            <a:r>
              <a:rPr lang="en-ID" sz="1800" dirty="0" err="1"/>
              <a:t>memungkinkan</a:t>
            </a:r>
            <a:r>
              <a:rPr lang="en-ID" sz="1800" dirty="0"/>
              <a:t> </a:t>
            </a:r>
            <a:r>
              <a:rPr lang="en-ID" sz="1800" dirty="0" err="1"/>
              <a:t>organisasi-organisasi</a:t>
            </a:r>
            <a:r>
              <a:rPr lang="en-ID" sz="1800" dirty="0"/>
              <a:t> </a:t>
            </a:r>
            <a:r>
              <a:rPr lang="en-ID" sz="1800" dirty="0" err="1"/>
              <a:t>dapat</a:t>
            </a:r>
            <a:r>
              <a:rPr lang="en-ID" sz="1800" dirty="0"/>
              <a:t> </a:t>
            </a:r>
            <a:r>
              <a:rPr lang="en-ID" sz="1800" dirty="0" err="1"/>
              <a:t>mempertahankan</a:t>
            </a:r>
            <a:r>
              <a:rPr lang="en-ID" sz="1800" dirty="0"/>
              <a:t> </a:t>
            </a:r>
            <a:r>
              <a:rPr lang="en-ID" sz="1800" dirty="0" err="1"/>
              <a:t>kinerjanya</a:t>
            </a:r>
            <a:r>
              <a:rPr lang="en-ID" sz="1800" dirty="0"/>
              <a:t>.</a:t>
            </a:r>
            <a:endParaRPr lang="en-US" sz="1800" dirty="0"/>
          </a:p>
          <a:p>
            <a:pPr algn="just">
              <a:buClr>
                <a:srgbClr val="FF0000"/>
              </a:buClr>
            </a:pPr>
            <a:r>
              <a:rPr lang="en-ID" sz="1800" dirty="0"/>
              <a:t>David (2009) </a:t>
            </a:r>
            <a:r>
              <a:rPr lang="en-ID" sz="1800" dirty="0" err="1"/>
              <a:t>manajemen</a:t>
            </a:r>
            <a:r>
              <a:rPr lang="en-ID" sz="1800" dirty="0"/>
              <a:t> </a:t>
            </a:r>
            <a:r>
              <a:rPr lang="en-ID" sz="1800" dirty="0" err="1"/>
              <a:t>strategiks</a:t>
            </a:r>
            <a:r>
              <a:rPr lang="en-ID" sz="1800" dirty="0"/>
              <a:t> </a:t>
            </a:r>
            <a:r>
              <a:rPr lang="en-ID" sz="1800" dirty="0" err="1"/>
              <a:t>adalah</a:t>
            </a:r>
            <a:r>
              <a:rPr lang="en-ID" sz="1800" dirty="0"/>
              <a:t> Seni dan </a:t>
            </a:r>
            <a:r>
              <a:rPr lang="en-ID" sz="1800" dirty="0" err="1"/>
              <a:t>pengetahuan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merumuskan</a:t>
            </a:r>
            <a:r>
              <a:rPr lang="en-ID" sz="1800" dirty="0"/>
              <a:t>, </a:t>
            </a:r>
            <a:r>
              <a:rPr lang="en-ID" sz="1800" dirty="0" err="1"/>
              <a:t>mengimplementasikan</a:t>
            </a:r>
            <a:r>
              <a:rPr lang="en-ID" sz="1800" dirty="0"/>
              <a:t> dan </a:t>
            </a:r>
            <a:r>
              <a:rPr lang="en-ID" sz="1800" dirty="0" err="1"/>
              <a:t>mengevaluasi</a:t>
            </a:r>
            <a:r>
              <a:rPr lang="en-ID" sz="1800" dirty="0"/>
              <a:t> </a:t>
            </a:r>
            <a:r>
              <a:rPr lang="en-ID" sz="1800" dirty="0" err="1"/>
              <a:t>keputusan</a:t>
            </a:r>
            <a:r>
              <a:rPr lang="en-ID" sz="1800" dirty="0"/>
              <a:t> </a:t>
            </a:r>
            <a:r>
              <a:rPr lang="en-ID" sz="1800" dirty="0" err="1"/>
              <a:t>lintas</a:t>
            </a:r>
            <a:r>
              <a:rPr lang="en-ID" sz="1800" dirty="0"/>
              <a:t> </a:t>
            </a:r>
            <a:r>
              <a:rPr lang="en-ID" sz="1800" dirty="0" err="1"/>
              <a:t>fungsional</a:t>
            </a:r>
            <a:r>
              <a:rPr lang="en-ID" sz="1800" dirty="0"/>
              <a:t> yang </a:t>
            </a:r>
            <a:r>
              <a:rPr lang="en-ID" sz="1800" dirty="0" err="1"/>
              <a:t>membuat</a:t>
            </a:r>
            <a:r>
              <a:rPr lang="en-ID" sz="1800" dirty="0"/>
              <a:t> </a:t>
            </a:r>
            <a:r>
              <a:rPr lang="en-ID" sz="1800" dirty="0" err="1"/>
              <a:t>organisasi</a:t>
            </a:r>
            <a:r>
              <a:rPr lang="en-ID" sz="1800" dirty="0"/>
              <a:t> </a:t>
            </a:r>
            <a:r>
              <a:rPr lang="en-ID" sz="1800" dirty="0" err="1"/>
              <a:t>mampu</a:t>
            </a:r>
            <a:r>
              <a:rPr lang="en-ID" sz="1800" dirty="0"/>
              <a:t> </a:t>
            </a:r>
            <a:r>
              <a:rPr lang="en-ID" sz="1800" dirty="0" err="1"/>
              <a:t>mencapai</a:t>
            </a:r>
            <a:r>
              <a:rPr lang="en-ID" sz="1800" dirty="0"/>
              <a:t> </a:t>
            </a:r>
            <a:r>
              <a:rPr lang="en-ID" sz="1800" dirty="0" err="1"/>
              <a:t>tujuannya</a:t>
            </a:r>
            <a:r>
              <a:rPr lang="en-ID" sz="1800" dirty="0"/>
              <a:t>. </a:t>
            </a:r>
            <a:r>
              <a:rPr lang="en-ID" sz="1800" dirty="0" err="1"/>
              <a:t>Berfokus</a:t>
            </a:r>
            <a:r>
              <a:rPr lang="en-ID" sz="1800" dirty="0"/>
              <a:t> pada </a:t>
            </a:r>
            <a:r>
              <a:rPr lang="en-ID" sz="1800" dirty="0" err="1"/>
              <a:t>usaha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mengintegrasikan</a:t>
            </a:r>
            <a:r>
              <a:rPr lang="en-ID" sz="1800" dirty="0"/>
              <a:t> </a:t>
            </a:r>
            <a:r>
              <a:rPr lang="en-ID" sz="1800" dirty="0" err="1"/>
              <a:t>manajemen</a:t>
            </a:r>
            <a:r>
              <a:rPr lang="en-ID" sz="1800" dirty="0"/>
              <a:t>, </a:t>
            </a:r>
            <a:r>
              <a:rPr lang="en-ID" sz="1800" dirty="0" err="1"/>
              <a:t>pemasaran</a:t>
            </a:r>
            <a:r>
              <a:rPr lang="en-ID" sz="1800" dirty="0"/>
              <a:t>, </a:t>
            </a:r>
            <a:r>
              <a:rPr lang="en-ID" sz="1800" dirty="0" err="1"/>
              <a:t>keuangan</a:t>
            </a:r>
            <a:r>
              <a:rPr lang="en-ID" sz="1800" dirty="0"/>
              <a:t>/</a:t>
            </a:r>
            <a:r>
              <a:rPr lang="en-ID" sz="1800" dirty="0" err="1"/>
              <a:t>akuntansi</a:t>
            </a:r>
            <a:r>
              <a:rPr lang="en-ID" sz="1800" dirty="0"/>
              <a:t>, </a:t>
            </a:r>
            <a:r>
              <a:rPr lang="en-ID" sz="1800" dirty="0" err="1"/>
              <a:t>produksi</a:t>
            </a:r>
            <a:r>
              <a:rPr lang="en-ID" sz="1800" dirty="0"/>
              <a:t>, </a:t>
            </a:r>
            <a:r>
              <a:rPr lang="en-ID" sz="1800" dirty="0" err="1"/>
              <a:t>penelitian</a:t>
            </a:r>
            <a:r>
              <a:rPr lang="en-ID" sz="1800" dirty="0"/>
              <a:t> dan </a:t>
            </a:r>
            <a:r>
              <a:rPr lang="en-ID" sz="1800" dirty="0" err="1"/>
              <a:t>pengembangan</a:t>
            </a:r>
            <a:r>
              <a:rPr lang="en-ID" sz="1800" dirty="0"/>
              <a:t>, </a:t>
            </a:r>
            <a:r>
              <a:rPr lang="en-ID" sz="1800" dirty="0" err="1"/>
              <a:t>serta</a:t>
            </a:r>
            <a:r>
              <a:rPr lang="en-ID" sz="1800" dirty="0"/>
              <a:t> </a:t>
            </a:r>
            <a:r>
              <a:rPr lang="en-ID" sz="1800" dirty="0" err="1"/>
              <a:t>informasi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mencapai</a:t>
            </a:r>
            <a:r>
              <a:rPr lang="en-ID" sz="1800" dirty="0"/>
              <a:t> </a:t>
            </a:r>
            <a:r>
              <a:rPr lang="en-ID" sz="1800" dirty="0" err="1"/>
              <a:t>tujuannya</a:t>
            </a:r>
            <a:r>
              <a:rPr lang="en-ID" sz="1800" dirty="0"/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 algn="l"/>
            <a:r>
              <a:rPr lang="en-US" dirty="0"/>
              <a:t>B. </a:t>
            </a:r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Strategik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lanjutan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28725"/>
            <a:ext cx="8686800" cy="5324475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C00000"/>
              </a:buClr>
            </a:pPr>
            <a:r>
              <a:rPr lang="en-US" sz="2400" dirty="0" err="1"/>
              <a:t>Whelen</a:t>
            </a:r>
            <a:r>
              <a:rPr lang="en-US" sz="2400" dirty="0"/>
              <a:t> dan Hunger (2008) </a:t>
            </a:r>
            <a:r>
              <a:rPr lang="en-US" sz="2400" dirty="0" err="1"/>
              <a:t>manajemen</a:t>
            </a:r>
            <a:r>
              <a:rPr lang="en-US" sz="2400" dirty="0"/>
              <a:t> </a:t>
            </a:r>
            <a:r>
              <a:rPr lang="en-US" sz="2400" dirty="0" err="1"/>
              <a:t>strategik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serangkaian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dan </a:t>
            </a:r>
            <a:r>
              <a:rPr lang="en-US" sz="2400" dirty="0" err="1"/>
              <a:t>tindakan</a:t>
            </a:r>
            <a:r>
              <a:rPr lang="en-US" sz="2400" dirty="0"/>
              <a:t> </a:t>
            </a:r>
            <a:r>
              <a:rPr lang="en-US" sz="2400" dirty="0" err="1"/>
              <a:t>manajerial</a:t>
            </a:r>
            <a:r>
              <a:rPr lang="en-US" sz="2400" dirty="0"/>
              <a:t> yang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kinerja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jangka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. </a:t>
            </a:r>
            <a:r>
              <a:rPr lang="en-US" sz="2400" dirty="0" err="1"/>
              <a:t>Manajemen</a:t>
            </a:r>
            <a:r>
              <a:rPr lang="en-US" sz="2400" dirty="0"/>
              <a:t> </a:t>
            </a:r>
            <a:r>
              <a:rPr lang="en-US" sz="2400" dirty="0" err="1"/>
              <a:t>Strategis</a:t>
            </a:r>
            <a:r>
              <a:rPr lang="en-US" sz="2400" dirty="0"/>
              <a:t> </a:t>
            </a:r>
            <a:r>
              <a:rPr lang="en-US" sz="2400" dirty="0" err="1"/>
              <a:t>meliputi</a:t>
            </a:r>
            <a:r>
              <a:rPr lang="en-US" sz="2400" dirty="0"/>
              <a:t> </a:t>
            </a:r>
            <a:r>
              <a:rPr lang="en-US" sz="2400" dirty="0" err="1"/>
              <a:t>pengamatan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, </a:t>
            </a:r>
            <a:r>
              <a:rPr lang="en-US" sz="2400" dirty="0" err="1"/>
              <a:t>perumusan</a:t>
            </a:r>
            <a:r>
              <a:rPr lang="en-US" sz="2400" dirty="0"/>
              <a:t> strategi (</a:t>
            </a:r>
            <a:r>
              <a:rPr lang="en-US" sz="2400" dirty="0" err="1"/>
              <a:t>perencanaan</a:t>
            </a:r>
            <a:r>
              <a:rPr lang="en-US" sz="2400" dirty="0"/>
              <a:t> </a:t>
            </a:r>
            <a:r>
              <a:rPr lang="en-US" sz="2400" dirty="0" err="1"/>
              <a:t>strategis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perencanaan</a:t>
            </a:r>
            <a:r>
              <a:rPr lang="en-US" sz="2400" dirty="0"/>
              <a:t> </a:t>
            </a:r>
            <a:r>
              <a:rPr lang="en-US" sz="2400" dirty="0" err="1"/>
              <a:t>jangka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), </a:t>
            </a:r>
            <a:r>
              <a:rPr lang="en-US" sz="2400" dirty="0" err="1"/>
              <a:t>evaluasi</a:t>
            </a:r>
            <a:r>
              <a:rPr lang="en-US" sz="2400" dirty="0"/>
              <a:t> dan </a:t>
            </a:r>
            <a:r>
              <a:rPr lang="en-US" sz="2400" dirty="0" err="1"/>
              <a:t>pengendalian</a:t>
            </a:r>
            <a:r>
              <a:rPr lang="en-US" sz="2400" dirty="0"/>
              <a:t>. </a:t>
            </a:r>
          </a:p>
          <a:p>
            <a:pPr>
              <a:buClr>
                <a:srgbClr val="C00000"/>
              </a:buClr>
            </a:pPr>
            <a:r>
              <a:rPr lang="en-US" sz="2400" dirty="0" err="1"/>
              <a:t>Menurut</a:t>
            </a:r>
            <a:r>
              <a:rPr lang="en-US" sz="2400" dirty="0"/>
              <a:t> </a:t>
            </a:r>
            <a:r>
              <a:rPr lang="en-US" sz="2400" dirty="0" err="1"/>
              <a:t>Ardiprawiro</a:t>
            </a:r>
            <a:r>
              <a:rPr lang="en-US" sz="2400" dirty="0"/>
              <a:t> (2015) </a:t>
            </a:r>
            <a:r>
              <a:rPr lang="en-US" sz="2400" dirty="0" err="1"/>
              <a:t>manajemen</a:t>
            </a:r>
            <a:r>
              <a:rPr lang="en-US" sz="2400" dirty="0"/>
              <a:t> </a:t>
            </a:r>
            <a:r>
              <a:rPr lang="en-US" sz="2400" dirty="0" err="1"/>
              <a:t>strategis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proses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rangkaian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pengambilan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yang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mendasar</a:t>
            </a:r>
            <a:r>
              <a:rPr lang="en-US" sz="2400" dirty="0"/>
              <a:t> dan </a:t>
            </a:r>
            <a:r>
              <a:rPr lang="en-US" sz="2400" dirty="0" err="1"/>
              <a:t>menyeluruh</a:t>
            </a:r>
            <a:r>
              <a:rPr lang="en-US" sz="2400" dirty="0"/>
              <a:t>, </a:t>
            </a:r>
            <a:r>
              <a:rPr lang="en-US" sz="2400" dirty="0" err="1"/>
              <a:t>disertai</a:t>
            </a:r>
            <a:r>
              <a:rPr lang="en-US" sz="2400" dirty="0"/>
              <a:t> </a:t>
            </a:r>
            <a:r>
              <a:rPr lang="en-US" sz="2400" dirty="0" err="1"/>
              <a:t>penetapan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melaksanakannya</a:t>
            </a:r>
            <a:r>
              <a:rPr lang="en-US" sz="2400" dirty="0"/>
              <a:t>, yang </a:t>
            </a:r>
            <a:r>
              <a:rPr lang="en-US" sz="2400" dirty="0" err="1"/>
              <a:t>dibuat</a:t>
            </a:r>
            <a:r>
              <a:rPr lang="en-US" sz="2400" dirty="0"/>
              <a:t> oleh </a:t>
            </a:r>
            <a:r>
              <a:rPr lang="en-US" sz="2400" dirty="0" err="1"/>
              <a:t>pimpinan</a:t>
            </a:r>
            <a:r>
              <a:rPr lang="en-US" sz="2400" dirty="0"/>
              <a:t> dan </a:t>
            </a:r>
            <a:r>
              <a:rPr lang="en-US" sz="2400" dirty="0" err="1"/>
              <a:t>diimplementasikan</a:t>
            </a:r>
            <a:r>
              <a:rPr lang="en-US" sz="2400" dirty="0"/>
              <a:t> oleh 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dirty="0" err="1"/>
              <a:t>jajaran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,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mencapai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endParaRPr lang="en-US" sz="2400" dirty="0"/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8CDC7-B07B-F307-2E80-DE1F8BC94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799"/>
            <a:ext cx="8229600" cy="228601"/>
          </a:xfrm>
        </p:spPr>
        <p:txBody>
          <a:bodyPr/>
          <a:lstStyle/>
          <a:p>
            <a:pPr algn="l"/>
            <a:r>
              <a:rPr lang="en-ID" sz="2400" dirty="0"/>
              <a:t>C. </a:t>
            </a:r>
            <a:r>
              <a:rPr lang="en-ID" sz="2400" dirty="0" err="1"/>
              <a:t>Esensi</a:t>
            </a:r>
            <a:r>
              <a:rPr lang="en-ID" sz="2400" dirty="0"/>
              <a:t> </a:t>
            </a:r>
            <a:r>
              <a:rPr lang="en-ID" sz="2400" dirty="0" err="1"/>
              <a:t>Manajemen</a:t>
            </a:r>
            <a:r>
              <a:rPr lang="en-ID" sz="2400" dirty="0"/>
              <a:t> </a:t>
            </a:r>
            <a:r>
              <a:rPr lang="en-ID" sz="2400" dirty="0" err="1"/>
              <a:t>Strategik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pengembangan</a:t>
            </a:r>
            <a:r>
              <a:rPr lang="en-ID" sz="2400" dirty="0"/>
              <a:t> </a:t>
            </a:r>
            <a:r>
              <a:rPr lang="en-ID" sz="2400" dirty="0" err="1"/>
              <a:t>daya</a:t>
            </a:r>
            <a:r>
              <a:rPr lang="en-ID" sz="2400" dirty="0"/>
              <a:t> </a:t>
            </a:r>
            <a:r>
              <a:rPr lang="en-ID" sz="2400" dirty="0" err="1"/>
              <a:t>saing</a:t>
            </a:r>
            <a:r>
              <a:rPr lang="en-ID" sz="2400" dirty="0"/>
              <a:t> </a:t>
            </a:r>
            <a:r>
              <a:rPr lang="en-ID" sz="2400" dirty="0" err="1"/>
              <a:t>organisasi</a:t>
            </a:r>
            <a:endParaRPr lang="en-ID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318689-3B43-9290-5CE1-6E2B23454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ID" sz="1800" dirty="0" err="1"/>
              <a:t>Pertumbuhan</a:t>
            </a:r>
            <a:r>
              <a:rPr lang="en-ID" sz="1800" dirty="0"/>
              <a:t> dan </a:t>
            </a:r>
            <a:r>
              <a:rPr lang="en-ID" sz="1800" dirty="0" err="1"/>
              <a:t>Keberlanjutan</a:t>
            </a:r>
            <a:endParaRPr lang="en-ID" sz="1800" dirty="0"/>
          </a:p>
          <a:p>
            <a:pPr marL="457200" lvl="1" indent="0" algn="just">
              <a:buNone/>
            </a:pPr>
            <a:r>
              <a:rPr lang="en-ID" sz="1400" dirty="0"/>
              <a:t>Hal </a:t>
            </a:r>
            <a:r>
              <a:rPr lang="en-ID" sz="1400" dirty="0" err="1"/>
              <a:t>ini</a:t>
            </a:r>
            <a:r>
              <a:rPr lang="en-ID" sz="1400" dirty="0"/>
              <a:t> </a:t>
            </a:r>
            <a:r>
              <a:rPr lang="en-ID" sz="1400" dirty="0" err="1"/>
              <a:t>dicirikan</a:t>
            </a:r>
            <a:r>
              <a:rPr lang="en-ID" sz="1400" dirty="0"/>
              <a:t> oleh </a:t>
            </a:r>
            <a:r>
              <a:rPr lang="en-ID" sz="1400" dirty="0" err="1"/>
              <a:t>adanya</a:t>
            </a:r>
            <a:r>
              <a:rPr lang="en-ID" sz="1400" dirty="0"/>
              <a:t> </a:t>
            </a:r>
            <a:r>
              <a:rPr lang="en-ID" sz="1400" dirty="0" err="1"/>
              <a:t>kegiatan</a:t>
            </a:r>
            <a:r>
              <a:rPr lang="en-ID" sz="1400" dirty="0"/>
              <a:t> </a:t>
            </a:r>
            <a:r>
              <a:rPr lang="en-ID" sz="1400" dirty="0" err="1"/>
              <a:t>lebih</a:t>
            </a:r>
            <a:r>
              <a:rPr lang="en-ID" sz="1400" dirty="0"/>
              <a:t> </a:t>
            </a:r>
            <a:r>
              <a:rPr lang="en-ID" sz="1400" dirty="0" err="1"/>
              <a:t>besar</a:t>
            </a:r>
            <a:r>
              <a:rPr lang="en-ID" sz="1400" dirty="0"/>
              <a:t> </a:t>
            </a:r>
            <a:r>
              <a:rPr lang="en-ID" sz="1400" dirty="0" err="1"/>
              <a:t>dari</a:t>
            </a:r>
            <a:r>
              <a:rPr lang="en-ID" sz="1400" dirty="0"/>
              <a:t> </a:t>
            </a:r>
            <a:r>
              <a:rPr lang="en-ID" sz="1400" dirty="0" err="1"/>
              <a:t>organisasi</a:t>
            </a:r>
            <a:r>
              <a:rPr lang="en-ID" sz="1400" dirty="0"/>
              <a:t> yang </a:t>
            </a:r>
            <a:r>
              <a:rPr lang="en-ID" sz="1400" dirty="0" err="1"/>
              <a:t>nantinya</a:t>
            </a:r>
            <a:r>
              <a:rPr lang="en-ID" sz="1400" dirty="0"/>
              <a:t> </a:t>
            </a:r>
            <a:r>
              <a:rPr lang="en-ID" sz="1400" dirty="0" err="1"/>
              <a:t>berdampak</a:t>
            </a:r>
            <a:r>
              <a:rPr lang="en-ID" sz="1400" dirty="0"/>
              <a:t> pada </a:t>
            </a:r>
            <a:r>
              <a:rPr lang="en-ID" sz="1400" dirty="0" err="1"/>
              <a:t>peningkatan</a:t>
            </a:r>
            <a:r>
              <a:rPr lang="en-ID" sz="1400" dirty="0"/>
              <a:t> </a:t>
            </a:r>
            <a:r>
              <a:rPr lang="en-ID" sz="1400" dirty="0" err="1"/>
              <a:t>kesejahteraan</a:t>
            </a:r>
            <a:r>
              <a:rPr lang="en-ID" sz="1400" dirty="0"/>
              <a:t> SDM. </a:t>
            </a:r>
            <a:r>
              <a:rPr lang="en-ID" sz="1400" dirty="0" err="1"/>
              <a:t>Pencapaian</a:t>
            </a:r>
            <a:r>
              <a:rPr lang="en-ID" sz="1400" dirty="0"/>
              <a:t> </a:t>
            </a:r>
            <a:r>
              <a:rPr lang="en-ID" sz="1400" dirty="0" err="1"/>
              <a:t>kondisi</a:t>
            </a:r>
            <a:r>
              <a:rPr lang="en-ID" sz="1400" dirty="0"/>
              <a:t> </a:t>
            </a:r>
            <a:r>
              <a:rPr lang="en-ID" sz="1400" dirty="0" err="1"/>
              <a:t>tersebut</a:t>
            </a:r>
            <a:r>
              <a:rPr lang="en-ID" sz="1400" dirty="0"/>
              <a:t> di-</a:t>
            </a:r>
            <a:r>
              <a:rPr lang="en-ID" sz="1400" dirty="0" err="1"/>
              <a:t>dapatkan</a:t>
            </a:r>
            <a:r>
              <a:rPr lang="en-ID" sz="1400" dirty="0"/>
              <a:t> </a:t>
            </a:r>
            <a:r>
              <a:rPr lang="en-ID" sz="1400" dirty="0" err="1"/>
              <a:t>dari</a:t>
            </a:r>
            <a:r>
              <a:rPr lang="en-ID" sz="1400" dirty="0"/>
              <a:t> </a:t>
            </a:r>
            <a:r>
              <a:rPr lang="en-ID" sz="1400" dirty="0" err="1"/>
              <a:t>kerjasama</a:t>
            </a:r>
            <a:r>
              <a:rPr lang="en-ID" sz="1400" dirty="0"/>
              <a:t> </a:t>
            </a:r>
            <a:r>
              <a:rPr lang="en-ID" sz="1400" dirty="0" err="1"/>
              <a:t>antar</a:t>
            </a:r>
            <a:r>
              <a:rPr lang="en-ID" sz="1400" dirty="0"/>
              <a:t> </a:t>
            </a:r>
            <a:r>
              <a:rPr lang="en-ID" sz="1400" dirty="0" err="1"/>
              <a:t>individu</a:t>
            </a:r>
            <a:r>
              <a:rPr lang="en-ID" sz="1400" dirty="0"/>
              <a:t> yang </a:t>
            </a:r>
            <a:r>
              <a:rPr lang="en-ID" sz="1400" dirty="0" err="1"/>
              <a:t>mampu</a:t>
            </a:r>
            <a:r>
              <a:rPr lang="en-ID" sz="1400" dirty="0"/>
              <a:t> </a:t>
            </a:r>
            <a:r>
              <a:rPr lang="en-ID" sz="1400" dirty="0" err="1"/>
              <a:t>mewujudkan</a:t>
            </a:r>
            <a:r>
              <a:rPr lang="en-ID" sz="1400" dirty="0"/>
              <a:t> </a:t>
            </a:r>
            <a:r>
              <a:rPr lang="en-ID" sz="1400" dirty="0" err="1"/>
              <a:t>sinergi</a:t>
            </a:r>
            <a:r>
              <a:rPr lang="en-ID" sz="1400" dirty="0"/>
              <a:t> </a:t>
            </a:r>
            <a:r>
              <a:rPr lang="en-ID" sz="1400" dirty="0" err="1"/>
              <a:t>perkembangan</a:t>
            </a:r>
            <a:r>
              <a:rPr lang="en-ID" sz="1400" dirty="0"/>
              <a:t> </a:t>
            </a:r>
            <a:r>
              <a:rPr lang="en-ID" sz="1400" dirty="0" err="1"/>
              <a:t>organisasi</a:t>
            </a:r>
            <a:r>
              <a:rPr lang="en-ID" sz="1400" dirty="0"/>
              <a:t> </a:t>
            </a:r>
            <a:r>
              <a:rPr lang="en-ID" sz="1400" dirty="0" err="1"/>
              <a:t>sesuai</a:t>
            </a:r>
            <a:r>
              <a:rPr lang="en-ID" sz="1400" dirty="0"/>
              <a:t> </a:t>
            </a:r>
            <a:r>
              <a:rPr lang="en-ID" sz="1400" dirty="0" err="1"/>
              <a:t>siklus</a:t>
            </a:r>
            <a:r>
              <a:rPr lang="en-ID" sz="1400" dirty="0"/>
              <a:t> </a:t>
            </a:r>
            <a:r>
              <a:rPr lang="en-ID" sz="1400" dirty="0" err="1"/>
              <a:t>organisasi</a:t>
            </a:r>
            <a:r>
              <a:rPr lang="en-ID" sz="1400" dirty="0"/>
              <a:t> (</a:t>
            </a:r>
            <a:r>
              <a:rPr lang="en-ID" sz="1400" dirty="0" err="1"/>
              <a:t>pengenalan</a:t>
            </a:r>
            <a:r>
              <a:rPr lang="en-ID" sz="1400" dirty="0"/>
              <a:t>, </a:t>
            </a:r>
            <a:r>
              <a:rPr lang="en-ID" sz="1400" dirty="0" err="1"/>
              <a:t>pertumbuhan</a:t>
            </a:r>
            <a:r>
              <a:rPr lang="en-ID" sz="1400" dirty="0"/>
              <a:t>, </a:t>
            </a:r>
            <a:r>
              <a:rPr lang="en-ID" sz="1400" dirty="0" err="1"/>
              <a:t>kedewa-saa</a:t>
            </a:r>
            <a:r>
              <a:rPr lang="en-ID" sz="1400" dirty="0"/>
              <a:t> dan </a:t>
            </a:r>
            <a:r>
              <a:rPr lang="en-ID" sz="1400" dirty="0" err="1"/>
              <a:t>pembaharuan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kondisi</a:t>
            </a:r>
            <a:r>
              <a:rPr lang="en-ID" sz="1400" dirty="0"/>
              <a:t> </a:t>
            </a:r>
            <a:r>
              <a:rPr lang="en-ID" sz="1400" dirty="0" err="1"/>
              <a:t>penurunan</a:t>
            </a:r>
            <a:r>
              <a:rPr lang="en-ID" sz="1400" dirty="0"/>
              <a:t>, </a:t>
            </a:r>
            <a:r>
              <a:rPr lang="en-ID" sz="1400" dirty="0" err="1"/>
              <a:t>tetap</a:t>
            </a:r>
            <a:r>
              <a:rPr lang="en-ID" sz="1400" dirty="0"/>
              <a:t> dan naik </a:t>
            </a:r>
            <a:r>
              <a:rPr lang="en-ID" sz="1400" dirty="0" err="1"/>
              <a:t>kembali</a:t>
            </a:r>
            <a:r>
              <a:rPr lang="en-ID" sz="1400" dirty="0"/>
              <a:t>) </a:t>
            </a:r>
            <a:r>
              <a:rPr lang="en-ID" sz="1400" dirty="0" err="1"/>
              <a:t>ditinjau</a:t>
            </a:r>
            <a:r>
              <a:rPr lang="en-ID" sz="1400" dirty="0"/>
              <a:t> </a:t>
            </a:r>
            <a:r>
              <a:rPr lang="en-ID" sz="1400" dirty="0" err="1"/>
              <a:t>dari</a:t>
            </a:r>
            <a:r>
              <a:rPr lang="en-ID" sz="1400" dirty="0"/>
              <a:t> </a:t>
            </a:r>
            <a:r>
              <a:rPr lang="en-ID" sz="1400" dirty="0" err="1"/>
              <a:t>faktor</a:t>
            </a:r>
            <a:r>
              <a:rPr lang="en-ID" sz="1400" dirty="0"/>
              <a:t> internal </a:t>
            </a:r>
            <a:r>
              <a:rPr lang="en-ID" sz="1400" dirty="0" err="1"/>
              <a:t>maupun</a:t>
            </a:r>
            <a:r>
              <a:rPr lang="en-ID" sz="1400" dirty="0"/>
              <a:t> </a:t>
            </a:r>
            <a:r>
              <a:rPr lang="en-ID" sz="1400" dirty="0" err="1"/>
              <a:t>eksternal</a:t>
            </a:r>
            <a:r>
              <a:rPr lang="en-ID" sz="1400" dirty="0"/>
              <a:t> yang </a:t>
            </a:r>
            <a:r>
              <a:rPr lang="en-ID" sz="1400" dirty="0" err="1"/>
              <a:t>dipengaruhi</a:t>
            </a:r>
            <a:r>
              <a:rPr lang="en-ID" sz="1400" dirty="0"/>
              <a:t> oleh </a:t>
            </a:r>
            <a:r>
              <a:rPr lang="en-ID" sz="1400" dirty="0" err="1"/>
              <a:t>perubahan-perubahan</a:t>
            </a:r>
            <a:r>
              <a:rPr lang="en-ID" sz="1400" dirty="0"/>
              <a:t>, </a:t>
            </a:r>
            <a:r>
              <a:rPr lang="en-ID" sz="1400" dirty="0" err="1"/>
              <a:t>baik</a:t>
            </a:r>
            <a:r>
              <a:rPr lang="en-ID" sz="1400" dirty="0"/>
              <a:t> fundamental, incremental dan </a:t>
            </a:r>
            <a:r>
              <a:rPr lang="en-ID" sz="1400" dirty="0" err="1"/>
              <a:t>radikal</a:t>
            </a:r>
            <a:r>
              <a:rPr lang="en-ID" sz="1400" dirty="0"/>
              <a:t> </a:t>
            </a:r>
            <a:r>
              <a:rPr lang="en-ID" sz="1400" dirty="0" err="1"/>
              <a:t>dari</a:t>
            </a:r>
            <a:r>
              <a:rPr lang="en-ID" sz="1400" dirty="0"/>
              <a:t> </a:t>
            </a:r>
            <a:r>
              <a:rPr lang="en-ID" sz="1400" dirty="0" err="1"/>
              <a:t>nilai-nilai</a:t>
            </a:r>
            <a:r>
              <a:rPr lang="en-ID" sz="1400" dirty="0"/>
              <a:t> </a:t>
            </a:r>
            <a:r>
              <a:rPr lang="en-ID" sz="1400" dirty="0" err="1"/>
              <a:t>keinginan</a:t>
            </a:r>
            <a:r>
              <a:rPr lang="en-ID" sz="1400" dirty="0"/>
              <a:t> </a:t>
            </a:r>
            <a:r>
              <a:rPr lang="en-ID" sz="1400" dirty="0" err="1"/>
              <a:t>konsumen</a:t>
            </a:r>
            <a:r>
              <a:rPr lang="en-ID" sz="1400" dirty="0"/>
              <a:t>, </a:t>
            </a:r>
            <a:r>
              <a:rPr lang="en-ID" sz="1400" dirty="0" err="1"/>
              <a:t>serta</a:t>
            </a:r>
            <a:r>
              <a:rPr lang="en-ID" sz="1400" dirty="0"/>
              <a:t> </a:t>
            </a:r>
            <a:r>
              <a:rPr lang="en-ID" sz="1400" dirty="0" err="1"/>
              <a:t>persaingan</a:t>
            </a:r>
            <a:r>
              <a:rPr lang="en-ID" sz="1400" dirty="0"/>
              <a:t> yang </a:t>
            </a:r>
            <a:r>
              <a:rPr lang="en-ID" sz="1400" dirty="0" err="1"/>
              <a:t>ketat</a:t>
            </a:r>
            <a:r>
              <a:rPr lang="en-ID" sz="1400" dirty="0"/>
              <a:t> </a:t>
            </a:r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kondisi</a:t>
            </a:r>
            <a:r>
              <a:rPr lang="en-ID" sz="1400" dirty="0"/>
              <a:t> yang </a:t>
            </a:r>
            <a:r>
              <a:rPr lang="en-ID" sz="1400" dirty="0" err="1"/>
              <a:t>mengandung</a:t>
            </a:r>
            <a:r>
              <a:rPr lang="en-ID" sz="1400" dirty="0"/>
              <a:t> </a:t>
            </a:r>
            <a:r>
              <a:rPr lang="en-ID" sz="1400" dirty="0" err="1"/>
              <a:t>ketidak-pastian</a:t>
            </a:r>
            <a:r>
              <a:rPr lang="en-ID" sz="1400" dirty="0"/>
              <a:t> dan </a:t>
            </a:r>
            <a:r>
              <a:rPr lang="en-ID" sz="1400" dirty="0" err="1"/>
              <a:t>penuh</a:t>
            </a:r>
            <a:r>
              <a:rPr lang="en-ID" sz="1400" dirty="0"/>
              <a:t> </a:t>
            </a:r>
            <a:r>
              <a:rPr lang="en-ID" sz="1400" dirty="0" err="1"/>
              <a:t>risiko</a:t>
            </a:r>
            <a:r>
              <a:rPr lang="en-ID" sz="1400" dirty="0"/>
              <a:t>. </a:t>
            </a:r>
          </a:p>
          <a:p>
            <a:pPr lvl="1">
              <a:buFont typeface="+mj-lt"/>
              <a:buAutoNum type="arabicPeriod"/>
            </a:pPr>
            <a:endParaRPr lang="en-ID" sz="1000" dirty="0"/>
          </a:p>
          <a:p>
            <a:pPr>
              <a:buFont typeface="+mj-lt"/>
              <a:buAutoNum type="arabicPeriod"/>
            </a:pPr>
            <a:r>
              <a:rPr lang="en-ID" sz="1800" dirty="0" err="1"/>
              <a:t>Berpikir</a:t>
            </a:r>
            <a:r>
              <a:rPr lang="en-ID" sz="1800" dirty="0"/>
              <a:t> </a:t>
            </a:r>
            <a:r>
              <a:rPr lang="en-ID" sz="1800" dirty="0" err="1"/>
              <a:t>Strategik</a:t>
            </a:r>
            <a:endParaRPr lang="en-ID" sz="1800" dirty="0"/>
          </a:p>
          <a:p>
            <a:pPr marL="457200" lvl="1" indent="0" algn="just">
              <a:buNone/>
            </a:pPr>
            <a:r>
              <a:rPr lang="en-ID" sz="1400" dirty="0"/>
              <a:t>Hal </a:t>
            </a:r>
            <a:r>
              <a:rPr lang="en-ID" sz="1400" dirty="0" err="1"/>
              <a:t>ini</a:t>
            </a:r>
            <a:r>
              <a:rPr lang="en-ID" sz="1400" dirty="0"/>
              <a:t> </a:t>
            </a:r>
            <a:r>
              <a:rPr lang="en-ID" sz="1400" dirty="0" err="1"/>
              <a:t>dicirikan</a:t>
            </a:r>
            <a:r>
              <a:rPr lang="en-ID" sz="1400" dirty="0"/>
              <a:t> oleh </a:t>
            </a:r>
            <a:r>
              <a:rPr lang="en-ID" sz="1400" dirty="0" err="1"/>
              <a:t>pemahaman</a:t>
            </a:r>
            <a:r>
              <a:rPr lang="en-ID" sz="1400" dirty="0"/>
              <a:t> </a:t>
            </a:r>
            <a:r>
              <a:rPr lang="en-ID" sz="1400" dirty="0" err="1"/>
              <a:t>tentang</a:t>
            </a:r>
            <a:r>
              <a:rPr lang="en-ID" sz="1400" dirty="0"/>
              <a:t> </a:t>
            </a:r>
            <a:r>
              <a:rPr lang="en-ID" sz="1400" dirty="0" err="1"/>
              <a:t>pentingnya</a:t>
            </a:r>
            <a:r>
              <a:rPr lang="en-ID" sz="1400" dirty="0"/>
              <a:t> </a:t>
            </a:r>
            <a:r>
              <a:rPr lang="en-ID" sz="1400" dirty="0" err="1"/>
              <a:t>faktor</a:t>
            </a:r>
            <a:r>
              <a:rPr lang="en-ID" sz="1400" dirty="0"/>
              <a:t> </a:t>
            </a:r>
            <a:r>
              <a:rPr lang="en-ID" sz="1400" dirty="0" err="1"/>
              <a:t>waktu</a:t>
            </a:r>
            <a:r>
              <a:rPr lang="en-ID" sz="1400" dirty="0"/>
              <a:t> (</a:t>
            </a:r>
            <a:r>
              <a:rPr lang="en-ID" sz="1400" dirty="0" err="1"/>
              <a:t>lalu</a:t>
            </a:r>
            <a:r>
              <a:rPr lang="en-ID" sz="1400" dirty="0"/>
              <a:t>, </a:t>
            </a:r>
            <a:r>
              <a:rPr lang="en-ID" sz="1400" dirty="0" err="1"/>
              <a:t>kini</a:t>
            </a:r>
            <a:r>
              <a:rPr lang="en-ID" sz="1400" dirty="0"/>
              <a:t> dan </a:t>
            </a:r>
            <a:r>
              <a:rPr lang="en-ID" sz="1400" dirty="0" err="1"/>
              <a:t>esok</a:t>
            </a:r>
            <a:r>
              <a:rPr lang="en-ID" sz="1400" dirty="0"/>
              <a:t>), proses </a:t>
            </a:r>
            <a:r>
              <a:rPr lang="en-ID" sz="1400" dirty="0" err="1"/>
              <a:t>kontinu</a:t>
            </a:r>
            <a:r>
              <a:rPr lang="en-ID" sz="1400" dirty="0"/>
              <a:t> (</a:t>
            </a:r>
            <a:r>
              <a:rPr lang="en-ID" sz="1400" dirty="0" err="1"/>
              <a:t>siklus</a:t>
            </a:r>
            <a:r>
              <a:rPr lang="en-ID" sz="1400" dirty="0"/>
              <a:t>) dan </a:t>
            </a:r>
            <a:r>
              <a:rPr lang="en-ID" sz="1400" dirty="0" err="1"/>
              <a:t>iteratif</a:t>
            </a:r>
            <a:r>
              <a:rPr lang="en-ID" sz="1400" dirty="0"/>
              <a:t> (</a:t>
            </a:r>
            <a:r>
              <a:rPr lang="en-ID" sz="1400" dirty="0" err="1"/>
              <a:t>sekuens</a:t>
            </a:r>
            <a:r>
              <a:rPr lang="en-ID" sz="1400" dirty="0"/>
              <a:t> </a:t>
            </a:r>
            <a:r>
              <a:rPr lang="en-ID" sz="1400" dirty="0" err="1"/>
              <a:t>pembelajaran</a:t>
            </a:r>
            <a:r>
              <a:rPr lang="en-ID" sz="1400" dirty="0"/>
              <a:t>) </a:t>
            </a:r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mengidentifikasi</a:t>
            </a:r>
            <a:r>
              <a:rPr lang="en-ID" sz="1400" dirty="0"/>
              <a:t> </a:t>
            </a:r>
            <a:r>
              <a:rPr lang="en-ID" sz="1400" dirty="0" err="1"/>
              <a:t>kegiatan</a:t>
            </a:r>
            <a:r>
              <a:rPr lang="en-ID" sz="1400" dirty="0"/>
              <a:t> yang </a:t>
            </a:r>
            <a:r>
              <a:rPr lang="en-ID" sz="1400" dirty="0" err="1"/>
              <a:t>menjanjikan</a:t>
            </a:r>
            <a:r>
              <a:rPr lang="en-ID" sz="1400" dirty="0"/>
              <a:t> </a:t>
            </a:r>
            <a:r>
              <a:rPr lang="en-ID" sz="1400" dirty="0" err="1"/>
              <a:t>ke</a:t>
            </a:r>
            <a:r>
              <a:rPr lang="en-ID" sz="1400" dirty="0"/>
              <a:t> </a:t>
            </a:r>
            <a:r>
              <a:rPr lang="en-ID" sz="1400" dirty="0" err="1"/>
              <a:t>depan</a:t>
            </a:r>
            <a:r>
              <a:rPr lang="en-ID" sz="1400" dirty="0"/>
              <a:t> yang </a:t>
            </a:r>
            <a:r>
              <a:rPr lang="en-ID" sz="1400" dirty="0" err="1"/>
              <a:t>berbasis</a:t>
            </a:r>
            <a:r>
              <a:rPr lang="en-ID" sz="1400" dirty="0"/>
              <a:t> pada </a:t>
            </a:r>
            <a:r>
              <a:rPr lang="en-ID" sz="1400" dirty="0" err="1"/>
              <a:t>pemetaan</a:t>
            </a:r>
            <a:r>
              <a:rPr lang="en-ID" sz="1400" dirty="0"/>
              <a:t> </a:t>
            </a:r>
            <a:r>
              <a:rPr lang="en-ID" sz="1400" dirty="0" err="1"/>
              <a:t>kemampuan</a:t>
            </a:r>
            <a:r>
              <a:rPr lang="en-ID" sz="1400" dirty="0"/>
              <a:t> (superior-</a:t>
            </a:r>
            <a:r>
              <a:rPr lang="en-ID" sz="1400" dirty="0" err="1"/>
              <a:t>tas</a:t>
            </a:r>
            <a:r>
              <a:rPr lang="en-ID" sz="1400" dirty="0"/>
              <a:t>) yang </a:t>
            </a:r>
            <a:r>
              <a:rPr lang="en-ID" sz="1400" dirty="0" err="1"/>
              <a:t>dimiliki</a:t>
            </a:r>
            <a:r>
              <a:rPr lang="en-ID" sz="1400" dirty="0"/>
              <a:t> (</a:t>
            </a:r>
            <a:r>
              <a:rPr lang="en-ID" sz="1400" dirty="0" err="1"/>
              <a:t>sumber</a:t>
            </a:r>
            <a:r>
              <a:rPr lang="en-ID" sz="1400" dirty="0"/>
              <a:t> </a:t>
            </a:r>
            <a:r>
              <a:rPr lang="en-ID" sz="1400" dirty="0" err="1"/>
              <a:t>daya</a:t>
            </a:r>
            <a:r>
              <a:rPr lang="en-ID" sz="1400" dirty="0"/>
              <a:t> </a:t>
            </a:r>
            <a:r>
              <a:rPr lang="en-ID" sz="1400" dirty="0" err="1"/>
              <a:t>seperti</a:t>
            </a:r>
            <a:r>
              <a:rPr lang="en-ID" sz="1400" dirty="0"/>
              <a:t> SDA, SDM dan SDB)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secara</a:t>
            </a:r>
            <a:r>
              <a:rPr lang="en-ID" sz="1400" dirty="0"/>
              <a:t> </a:t>
            </a:r>
            <a:r>
              <a:rPr lang="en-ID" sz="1400" dirty="0" err="1"/>
              <a:t>komprehensif</a:t>
            </a:r>
            <a:r>
              <a:rPr lang="en-ID" sz="1400" dirty="0"/>
              <a:t> </a:t>
            </a:r>
            <a:r>
              <a:rPr lang="en-ID" sz="1400" dirty="0" err="1"/>
              <a:t>memperhati-kan</a:t>
            </a:r>
            <a:r>
              <a:rPr lang="en-ID" sz="1400" dirty="0"/>
              <a:t> </a:t>
            </a:r>
            <a:r>
              <a:rPr lang="en-ID" sz="1400" dirty="0" err="1"/>
              <a:t>faktor-faktor</a:t>
            </a:r>
            <a:r>
              <a:rPr lang="en-ID" sz="1400" dirty="0"/>
              <a:t> </a:t>
            </a:r>
            <a:r>
              <a:rPr lang="en-ID" sz="1400" dirty="0" err="1"/>
              <a:t>makro</a:t>
            </a:r>
            <a:r>
              <a:rPr lang="en-ID" sz="1400" dirty="0"/>
              <a:t> </a:t>
            </a:r>
            <a:r>
              <a:rPr lang="en-ID" sz="1400" dirty="0" err="1"/>
              <a:t>seperti</a:t>
            </a:r>
            <a:r>
              <a:rPr lang="en-ID" sz="1400" dirty="0"/>
              <a:t> </a:t>
            </a:r>
            <a:r>
              <a:rPr lang="en-ID" sz="1400" dirty="0" err="1"/>
              <a:t>politik</a:t>
            </a:r>
            <a:r>
              <a:rPr lang="en-ID" sz="1400" dirty="0"/>
              <a:t>, </a:t>
            </a:r>
            <a:r>
              <a:rPr lang="en-ID" sz="1400" dirty="0" err="1"/>
              <a:t>ekonomi</a:t>
            </a:r>
            <a:r>
              <a:rPr lang="en-ID" sz="1400" dirty="0"/>
              <a:t>, </a:t>
            </a:r>
            <a:r>
              <a:rPr lang="en-ID" sz="1400" dirty="0" err="1"/>
              <a:t>teknologi</a:t>
            </a:r>
            <a:r>
              <a:rPr lang="en-ID" sz="1400" dirty="0"/>
              <a:t> dan </a:t>
            </a:r>
            <a:r>
              <a:rPr lang="en-ID" sz="1400" dirty="0" err="1"/>
              <a:t>sosial</a:t>
            </a:r>
            <a:r>
              <a:rPr lang="en-ID" sz="1400" dirty="0"/>
              <a:t> </a:t>
            </a:r>
            <a:r>
              <a:rPr lang="en-ID" sz="1400" dirty="0" err="1"/>
              <a:t>budaya</a:t>
            </a:r>
            <a:r>
              <a:rPr lang="en-ID" sz="1400" dirty="0"/>
              <a:t>, </a:t>
            </a:r>
            <a:r>
              <a:rPr lang="en-ID" sz="1400" dirty="0" err="1"/>
              <a:t>disamping</a:t>
            </a:r>
            <a:r>
              <a:rPr lang="en-ID" sz="1400" dirty="0"/>
              <a:t> </a:t>
            </a:r>
            <a:r>
              <a:rPr lang="en-ID" sz="1400" dirty="0" err="1"/>
              <a:t>upaya</a:t>
            </a:r>
            <a:r>
              <a:rPr lang="en-ID" sz="1400" dirty="0"/>
              <a:t> </a:t>
            </a:r>
            <a:r>
              <a:rPr lang="en-ID" sz="1400" dirty="0" err="1"/>
              <a:t>pembelajaran</a:t>
            </a:r>
            <a:r>
              <a:rPr lang="en-ID" sz="1400" dirty="0"/>
              <a:t> </a:t>
            </a:r>
            <a:r>
              <a:rPr lang="en-ID" sz="1400" dirty="0" err="1"/>
              <a:t>organisasi</a:t>
            </a:r>
            <a:r>
              <a:rPr lang="en-ID" sz="1400" dirty="0"/>
              <a:t> </a:t>
            </a:r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menuju</a:t>
            </a:r>
            <a:r>
              <a:rPr lang="en-ID" sz="1400" dirty="0"/>
              <a:t> </a:t>
            </a:r>
            <a:r>
              <a:rPr lang="en-ID" sz="1400" dirty="0" err="1"/>
              <a:t>daya</a:t>
            </a:r>
            <a:r>
              <a:rPr lang="en-ID" sz="1400" dirty="0"/>
              <a:t> </a:t>
            </a:r>
            <a:r>
              <a:rPr lang="en-ID" sz="1400" dirty="0" err="1"/>
              <a:t>saing</a:t>
            </a:r>
            <a:r>
              <a:rPr lang="en-ID" sz="1400" dirty="0"/>
              <a:t> </a:t>
            </a:r>
            <a:r>
              <a:rPr lang="en-ID" sz="1400" dirty="0" err="1"/>
              <a:t>secara</a:t>
            </a:r>
            <a:r>
              <a:rPr lang="en-ID" sz="1400" dirty="0"/>
              <a:t> </a:t>
            </a:r>
            <a:r>
              <a:rPr lang="en-ID" sz="1400" dirty="0" err="1"/>
              <a:t>parsial</a:t>
            </a:r>
            <a:r>
              <a:rPr lang="en-ID" sz="1400" dirty="0"/>
              <a:t> </a:t>
            </a:r>
            <a:r>
              <a:rPr lang="en-ID" sz="1400" dirty="0" err="1"/>
              <a:t>ataupun</a:t>
            </a:r>
            <a:r>
              <a:rPr lang="en-ID" sz="1400" dirty="0"/>
              <a:t> </a:t>
            </a:r>
            <a:r>
              <a:rPr lang="en-ID" sz="1400" dirty="0" err="1"/>
              <a:t>utuh</a:t>
            </a:r>
            <a:r>
              <a:rPr lang="en-ID" sz="1400" dirty="0"/>
              <a:t>. </a:t>
            </a:r>
            <a:r>
              <a:rPr lang="en-ID" sz="1400" dirty="0" err="1"/>
              <a:t>Realisasi</a:t>
            </a:r>
            <a:r>
              <a:rPr lang="en-ID" sz="1400" dirty="0"/>
              <a:t> </a:t>
            </a:r>
            <a:r>
              <a:rPr lang="en-ID" sz="1400" dirty="0" err="1"/>
              <a:t>berpikir</a:t>
            </a:r>
            <a:r>
              <a:rPr lang="en-ID" sz="1400" dirty="0"/>
              <a:t> </a:t>
            </a:r>
            <a:r>
              <a:rPr lang="en-ID" sz="1400" dirty="0" err="1"/>
              <a:t>strategik</a:t>
            </a:r>
            <a:r>
              <a:rPr lang="en-ID" sz="1400" dirty="0"/>
              <a:t> </a:t>
            </a:r>
            <a:r>
              <a:rPr lang="en-ID" sz="1400" dirty="0" err="1"/>
              <a:t>dapat</a:t>
            </a:r>
            <a:r>
              <a:rPr lang="en-ID" sz="1400" dirty="0"/>
              <a:t> </a:t>
            </a:r>
            <a:r>
              <a:rPr lang="en-ID" sz="1400" dirty="0" err="1"/>
              <a:t>ditunjukkan</a:t>
            </a:r>
            <a:r>
              <a:rPr lang="en-ID" sz="1400" dirty="0"/>
              <a:t> oleh </a:t>
            </a:r>
            <a:r>
              <a:rPr lang="en-ID" sz="1400" dirty="0" err="1"/>
              <a:t>konsep</a:t>
            </a:r>
            <a:r>
              <a:rPr lang="en-ID" sz="1400" dirty="0"/>
              <a:t> </a:t>
            </a:r>
            <a:r>
              <a:rPr lang="en-ID" sz="1400" dirty="0" err="1"/>
              <a:t>masukan</a:t>
            </a:r>
            <a:r>
              <a:rPr lang="en-ID" sz="1400" dirty="0"/>
              <a:t>, proses dan </a:t>
            </a:r>
            <a:r>
              <a:rPr lang="en-ID" sz="1400" dirty="0" err="1"/>
              <a:t>luaran</a:t>
            </a:r>
            <a:r>
              <a:rPr lang="en-ID" sz="1400" dirty="0"/>
              <a:t> </a:t>
            </a:r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mengelola</a:t>
            </a:r>
            <a:r>
              <a:rPr lang="en-ID" sz="1400" dirty="0"/>
              <a:t> </a:t>
            </a:r>
            <a:r>
              <a:rPr lang="en-ID" sz="1400" dirty="0" err="1"/>
              <a:t>perubahan</a:t>
            </a:r>
            <a:r>
              <a:rPr lang="en-ID" sz="1400" dirty="0"/>
              <a:t> </a:t>
            </a:r>
            <a:r>
              <a:rPr lang="en-ID" sz="1400" dirty="0" err="1"/>
              <a:t>menurut</a:t>
            </a:r>
            <a:r>
              <a:rPr lang="en-ID" sz="1400" dirty="0"/>
              <a:t> </a:t>
            </a:r>
            <a:r>
              <a:rPr lang="en-ID" sz="1400" dirty="0" err="1"/>
              <a:t>peluang</a:t>
            </a:r>
            <a:r>
              <a:rPr lang="en-ID" sz="1400" dirty="0"/>
              <a:t> </a:t>
            </a:r>
            <a:r>
              <a:rPr lang="en-ID" sz="1400" dirty="0" err="1"/>
              <a:t>maupun</a:t>
            </a:r>
            <a:r>
              <a:rPr lang="en-ID" sz="1400" dirty="0"/>
              <a:t> </a:t>
            </a:r>
            <a:r>
              <a:rPr lang="en-ID" sz="1400" dirty="0" err="1"/>
              <a:t>ancaman</a:t>
            </a:r>
            <a:r>
              <a:rPr lang="en-ID" sz="1400" dirty="0"/>
              <a:t> yang </a:t>
            </a:r>
            <a:r>
              <a:rPr lang="en-ID" sz="1400" dirty="0" err="1"/>
              <a:t>ditemui</a:t>
            </a:r>
            <a:r>
              <a:rPr lang="en-ID" sz="1400" dirty="0"/>
              <a:t> </a:t>
            </a:r>
            <a:r>
              <a:rPr lang="en-ID" sz="1400" dirty="0" err="1"/>
              <a:t>sesuai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fase-fase</a:t>
            </a:r>
            <a:r>
              <a:rPr lang="en-ID" sz="1400" dirty="0"/>
              <a:t> </a:t>
            </a:r>
            <a:r>
              <a:rPr lang="en-ID" sz="1400" dirty="0" err="1"/>
              <a:t>berikut</a:t>
            </a:r>
            <a:r>
              <a:rPr lang="en-ID" sz="1400" dirty="0"/>
              <a:t> : </a:t>
            </a:r>
            <a:r>
              <a:rPr lang="en-ID" sz="1400" dirty="0" err="1"/>
              <a:t>pembentukan</a:t>
            </a:r>
            <a:r>
              <a:rPr lang="en-ID" sz="1400" dirty="0"/>
              <a:t> </a:t>
            </a:r>
            <a:r>
              <a:rPr lang="en-ID" sz="1400" dirty="0" err="1"/>
              <a:t>kelompok</a:t>
            </a:r>
            <a:r>
              <a:rPr lang="en-ID" sz="1400" dirty="0"/>
              <a:t> </a:t>
            </a:r>
            <a:r>
              <a:rPr lang="en-ID" sz="1400" dirty="0" err="1"/>
              <a:t>kerja</a:t>
            </a:r>
            <a:r>
              <a:rPr lang="en-ID" sz="1400" dirty="0"/>
              <a:t>, </a:t>
            </a:r>
            <a:r>
              <a:rPr lang="en-ID" sz="1400" dirty="0" err="1"/>
              <a:t>inventarisasi</a:t>
            </a:r>
            <a:r>
              <a:rPr lang="en-ID" sz="1400" dirty="0"/>
              <a:t> </a:t>
            </a:r>
            <a:r>
              <a:rPr lang="en-ID" sz="1400" dirty="0" err="1"/>
              <a:t>kegiatan</a:t>
            </a:r>
            <a:r>
              <a:rPr lang="en-ID" sz="1400" dirty="0"/>
              <a:t>, </a:t>
            </a:r>
            <a:r>
              <a:rPr lang="en-ID" sz="1400" dirty="0" err="1"/>
              <a:t>keterlibatan</a:t>
            </a:r>
            <a:r>
              <a:rPr lang="en-ID" sz="1400" dirty="0"/>
              <a:t> unit </a:t>
            </a:r>
            <a:r>
              <a:rPr lang="en-ID" sz="1400" dirty="0" err="1"/>
              <a:t>kerja</a:t>
            </a:r>
            <a:r>
              <a:rPr lang="en-ID" sz="1400" dirty="0"/>
              <a:t> dan status </a:t>
            </a:r>
            <a:r>
              <a:rPr lang="en-ID" sz="1400" dirty="0" err="1"/>
              <a:t>kegiatan</a:t>
            </a:r>
            <a:r>
              <a:rPr lang="en-ID" sz="1400" dirty="0"/>
              <a:t>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74990960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D.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strategik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228725"/>
            <a:ext cx="6629400" cy="5172075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 b="1" dirty="0" err="1"/>
              <a:t>Memberikan</a:t>
            </a:r>
            <a:r>
              <a:rPr lang="en-US" sz="2000" b="1" dirty="0"/>
              <a:t> </a:t>
            </a:r>
            <a:r>
              <a:rPr lang="en-US" sz="2000" b="1" dirty="0" err="1"/>
              <a:t>arah</a:t>
            </a:r>
            <a:r>
              <a:rPr lang="en-US" sz="2000" b="1" dirty="0"/>
              <a:t> </a:t>
            </a:r>
            <a:r>
              <a:rPr lang="en-US" sz="2000" b="1" dirty="0" err="1"/>
              <a:t>dlm</a:t>
            </a:r>
            <a:r>
              <a:rPr lang="en-US" sz="2000" b="1" dirty="0"/>
              <a:t> </a:t>
            </a:r>
            <a:r>
              <a:rPr lang="en-US" sz="2000" b="1" dirty="0" err="1"/>
              <a:t>jangka</a:t>
            </a:r>
            <a:r>
              <a:rPr lang="en-US" sz="2000" b="1" dirty="0"/>
              <a:t> </a:t>
            </a:r>
            <a:r>
              <a:rPr lang="en-US" sz="2000" b="1" dirty="0" err="1"/>
              <a:t>panjang</a:t>
            </a:r>
            <a:endParaRPr lang="en-US" sz="2000" b="1" dirty="0"/>
          </a:p>
          <a:p>
            <a:pPr marL="609600" indent="-609600">
              <a:buFontTx/>
              <a:buAutoNum type="arabicPeriod"/>
            </a:pPr>
            <a:r>
              <a:rPr lang="en-US" sz="2000" b="1" dirty="0" err="1"/>
              <a:t>Membantu</a:t>
            </a:r>
            <a:r>
              <a:rPr lang="en-US" sz="2000" b="1" dirty="0"/>
              <a:t> org </a:t>
            </a:r>
            <a:r>
              <a:rPr lang="en-US" sz="2000" b="1" dirty="0" err="1"/>
              <a:t>beradaptasi</a:t>
            </a:r>
            <a:r>
              <a:rPr lang="en-US" sz="2000" b="1" dirty="0"/>
              <a:t> pd </a:t>
            </a:r>
            <a:r>
              <a:rPr lang="en-US" sz="2000" b="1" dirty="0" err="1"/>
              <a:t>perubahan</a:t>
            </a:r>
            <a:r>
              <a:rPr lang="en-US" sz="2000" b="1" dirty="0"/>
              <a:t> yang </a:t>
            </a:r>
            <a:r>
              <a:rPr lang="en-US" sz="2000" b="1" dirty="0" err="1"/>
              <a:t>terjadi</a:t>
            </a:r>
            <a:endParaRPr lang="en-US" sz="2000" b="1" dirty="0"/>
          </a:p>
          <a:p>
            <a:pPr marL="609600" indent="-609600">
              <a:buFontTx/>
              <a:buAutoNum type="arabicPeriod"/>
            </a:pPr>
            <a:r>
              <a:rPr lang="en-US" sz="2000" b="1" dirty="0" err="1"/>
              <a:t>Membuat</a:t>
            </a:r>
            <a:r>
              <a:rPr lang="en-US" sz="2000" b="1" dirty="0"/>
              <a:t> org </a:t>
            </a:r>
            <a:r>
              <a:rPr lang="en-US" sz="2000" b="1" dirty="0" err="1"/>
              <a:t>lebih</a:t>
            </a:r>
            <a:r>
              <a:rPr lang="en-US" sz="2000" b="1" dirty="0"/>
              <a:t> </a:t>
            </a:r>
            <a:r>
              <a:rPr lang="en-US" sz="2000" b="1" dirty="0" err="1"/>
              <a:t>efektif</a:t>
            </a:r>
            <a:endParaRPr lang="en-US" sz="2000" b="1" dirty="0"/>
          </a:p>
          <a:p>
            <a:pPr marL="609600" indent="-609600">
              <a:buFontTx/>
              <a:buAutoNum type="arabicPeriod"/>
            </a:pPr>
            <a:r>
              <a:rPr lang="en-US" sz="2000" b="1" dirty="0" err="1"/>
              <a:t>Mengidentifikasikan</a:t>
            </a:r>
            <a:r>
              <a:rPr lang="en-US" sz="2000" b="1" dirty="0"/>
              <a:t> </a:t>
            </a:r>
            <a:r>
              <a:rPr lang="en-US" sz="2000" b="1" dirty="0" err="1"/>
              <a:t>keunggulan</a:t>
            </a:r>
            <a:r>
              <a:rPr lang="en-US" sz="2000" b="1" dirty="0"/>
              <a:t> </a:t>
            </a:r>
            <a:r>
              <a:rPr lang="en-US" sz="2000" b="1" dirty="0" err="1"/>
              <a:t>komparatif</a:t>
            </a:r>
            <a:r>
              <a:rPr lang="en-US" sz="2000" b="1" dirty="0"/>
              <a:t> org </a:t>
            </a:r>
            <a:r>
              <a:rPr lang="en-US" sz="2000" b="1" dirty="0" err="1"/>
              <a:t>dlm</a:t>
            </a:r>
            <a:r>
              <a:rPr lang="en-US" sz="2000" b="1" dirty="0"/>
              <a:t> </a:t>
            </a:r>
            <a:r>
              <a:rPr lang="en-US" sz="2000" b="1" dirty="0" err="1"/>
              <a:t>lingk</a:t>
            </a:r>
            <a:r>
              <a:rPr lang="en-US" sz="2000" b="1" dirty="0"/>
              <a:t> </a:t>
            </a:r>
            <a:r>
              <a:rPr lang="en-US" sz="2000" b="1" dirty="0" err="1"/>
              <a:t>yg</a:t>
            </a:r>
            <a:r>
              <a:rPr lang="en-US" sz="2000" b="1" dirty="0"/>
              <a:t> </a:t>
            </a:r>
            <a:r>
              <a:rPr lang="en-US" sz="2000" b="1" dirty="0" err="1"/>
              <a:t>semakin</a:t>
            </a:r>
            <a:r>
              <a:rPr lang="en-US" sz="2000" b="1" dirty="0"/>
              <a:t> </a:t>
            </a:r>
            <a:r>
              <a:rPr lang="en-US" sz="2000" b="1" dirty="0" err="1"/>
              <a:t>beresiko</a:t>
            </a:r>
            <a:endParaRPr lang="en-US" sz="2000" b="1" dirty="0"/>
          </a:p>
          <a:p>
            <a:pPr marL="609600" indent="-609600">
              <a:buFontTx/>
              <a:buAutoNum type="arabicPeriod"/>
            </a:pPr>
            <a:r>
              <a:rPr lang="en-US" sz="2000" b="1" dirty="0" err="1"/>
              <a:t>Aktivitas</a:t>
            </a:r>
            <a:r>
              <a:rPr lang="en-US" sz="2000" b="1" dirty="0"/>
              <a:t> </a:t>
            </a:r>
            <a:r>
              <a:rPr lang="en-US" sz="2000" b="1" dirty="0" err="1"/>
              <a:t>pembuatan</a:t>
            </a:r>
            <a:r>
              <a:rPr lang="en-US" sz="2000" b="1" dirty="0"/>
              <a:t> </a:t>
            </a:r>
            <a:r>
              <a:rPr lang="en-US" sz="2000" b="1" dirty="0" err="1"/>
              <a:t>strategi</a:t>
            </a:r>
            <a:r>
              <a:rPr lang="en-US" sz="2000" b="1" dirty="0"/>
              <a:t> </a:t>
            </a:r>
            <a:r>
              <a:rPr lang="en-US" sz="2000" b="1" dirty="0" err="1"/>
              <a:t>akan</a:t>
            </a:r>
            <a:r>
              <a:rPr lang="en-US" sz="2000" b="1" dirty="0"/>
              <a:t> </a:t>
            </a:r>
            <a:r>
              <a:rPr lang="en-US" sz="2000" b="1" dirty="0" err="1"/>
              <a:t>mempertinggi</a:t>
            </a:r>
            <a:r>
              <a:rPr lang="en-US" sz="2000" b="1" dirty="0"/>
              <a:t> </a:t>
            </a:r>
            <a:r>
              <a:rPr lang="en-US" sz="2000" b="1" dirty="0" err="1"/>
              <a:t>kemampuan</a:t>
            </a:r>
            <a:r>
              <a:rPr lang="en-US" sz="2000" b="1" dirty="0"/>
              <a:t> </a:t>
            </a:r>
            <a:r>
              <a:rPr lang="en-US" sz="2000" b="1" dirty="0" err="1"/>
              <a:t>perusahaan</a:t>
            </a:r>
            <a:r>
              <a:rPr lang="en-US" sz="2000" b="1" dirty="0"/>
              <a:t> </a:t>
            </a:r>
            <a:r>
              <a:rPr lang="en-US" sz="2000" b="1" dirty="0" err="1"/>
              <a:t>utk</a:t>
            </a:r>
            <a:r>
              <a:rPr lang="en-US" sz="2000" b="1" dirty="0"/>
              <a:t> </a:t>
            </a:r>
            <a:r>
              <a:rPr lang="en-US" sz="2000" b="1" dirty="0" err="1"/>
              <a:t>mencegah</a:t>
            </a:r>
            <a:r>
              <a:rPr lang="en-US" sz="2000" b="1" dirty="0"/>
              <a:t> </a:t>
            </a:r>
            <a:r>
              <a:rPr lang="en-US" sz="2000" b="1" dirty="0" err="1"/>
              <a:t>munculnya</a:t>
            </a:r>
            <a:r>
              <a:rPr lang="en-US" sz="2000" b="1" dirty="0"/>
              <a:t> </a:t>
            </a:r>
            <a:r>
              <a:rPr lang="en-US" sz="2000" b="1" dirty="0" err="1"/>
              <a:t>masalah</a:t>
            </a:r>
            <a:r>
              <a:rPr lang="en-US" sz="2000" b="1" dirty="0"/>
              <a:t> </a:t>
            </a:r>
            <a:r>
              <a:rPr lang="en-US" sz="2000" b="1" dirty="0" err="1"/>
              <a:t>dimasa</a:t>
            </a:r>
            <a:r>
              <a:rPr lang="en-US" sz="2000" b="1" dirty="0"/>
              <a:t> </a:t>
            </a:r>
            <a:r>
              <a:rPr lang="en-US" sz="2000" b="1" dirty="0" err="1"/>
              <a:t>yg</a:t>
            </a:r>
            <a:r>
              <a:rPr lang="en-US" sz="2000" b="1" dirty="0"/>
              <a:t> </a:t>
            </a:r>
            <a:r>
              <a:rPr lang="en-US" sz="2000" b="1" dirty="0" err="1"/>
              <a:t>akan</a:t>
            </a:r>
            <a:r>
              <a:rPr lang="en-US" sz="2000" b="1" dirty="0"/>
              <a:t> </a:t>
            </a:r>
            <a:r>
              <a:rPr lang="en-US" sz="2000" b="1" dirty="0" err="1"/>
              <a:t>datang</a:t>
            </a:r>
            <a:endParaRPr lang="en-US" sz="2000" b="1" dirty="0"/>
          </a:p>
          <a:p>
            <a:pPr marL="609600" indent="-609600">
              <a:buFontTx/>
              <a:buAutoNum type="arabicPeriod"/>
            </a:pPr>
            <a:r>
              <a:rPr lang="en-US" sz="2000" b="1" dirty="0" err="1"/>
              <a:t>Keterlibatan</a:t>
            </a:r>
            <a:r>
              <a:rPr lang="en-US" sz="2000" b="1" dirty="0"/>
              <a:t> </a:t>
            </a:r>
            <a:r>
              <a:rPr lang="en-US" sz="2000" b="1" dirty="0" err="1"/>
              <a:t>karyawan</a:t>
            </a:r>
            <a:r>
              <a:rPr lang="en-US" sz="2000" b="1" dirty="0"/>
              <a:t> </a:t>
            </a:r>
            <a:r>
              <a:rPr lang="en-US" sz="2000" b="1" dirty="0" err="1"/>
              <a:t>dlm</a:t>
            </a:r>
            <a:r>
              <a:rPr lang="en-US" sz="2000" b="1" dirty="0"/>
              <a:t> </a:t>
            </a:r>
            <a:r>
              <a:rPr lang="en-US" sz="2000" b="1" dirty="0" err="1"/>
              <a:t>pembuatan</a:t>
            </a:r>
            <a:r>
              <a:rPr lang="en-US" sz="2000" b="1" dirty="0"/>
              <a:t> </a:t>
            </a:r>
            <a:r>
              <a:rPr lang="en-US" sz="2000" b="1" dirty="0" err="1"/>
              <a:t>strategi</a:t>
            </a:r>
            <a:r>
              <a:rPr lang="en-US" sz="2000" b="1" dirty="0"/>
              <a:t> </a:t>
            </a:r>
            <a:r>
              <a:rPr lang="en-US" sz="2000" b="1" dirty="0" err="1"/>
              <a:t>akan</a:t>
            </a:r>
            <a:r>
              <a:rPr lang="en-US" sz="2000" b="1" dirty="0"/>
              <a:t> </a:t>
            </a:r>
            <a:r>
              <a:rPr lang="en-US" sz="2000" b="1" dirty="0" err="1"/>
              <a:t>memotivasi</a:t>
            </a:r>
            <a:r>
              <a:rPr lang="en-US" sz="2000" b="1" dirty="0"/>
              <a:t> </a:t>
            </a:r>
            <a:r>
              <a:rPr lang="en-US" sz="2000" b="1" dirty="0" err="1"/>
              <a:t>mrk</a:t>
            </a:r>
            <a:r>
              <a:rPr lang="en-US" sz="2000" b="1" dirty="0"/>
              <a:t> pd </a:t>
            </a:r>
            <a:r>
              <a:rPr lang="en-US" sz="2000" b="1" dirty="0" err="1"/>
              <a:t>thp</a:t>
            </a:r>
            <a:r>
              <a:rPr lang="en-US" sz="2000" b="1" dirty="0"/>
              <a:t> </a:t>
            </a:r>
            <a:r>
              <a:rPr lang="en-US" sz="2000" b="1" dirty="0" err="1"/>
              <a:t>pelaksanaan</a:t>
            </a:r>
            <a:endParaRPr lang="en-US" sz="2000" b="1" dirty="0"/>
          </a:p>
          <a:p>
            <a:pPr marL="609600" indent="-609600">
              <a:buFontTx/>
              <a:buAutoNum type="arabicPeriod"/>
            </a:pPr>
            <a:r>
              <a:rPr lang="en-US" sz="2000" b="1" dirty="0" err="1"/>
              <a:t>Aktivitas</a:t>
            </a:r>
            <a:r>
              <a:rPr lang="en-US" sz="2000" b="1" dirty="0"/>
              <a:t> </a:t>
            </a:r>
            <a:r>
              <a:rPr lang="en-US" sz="2000" b="1" dirty="0" err="1"/>
              <a:t>timpang</a:t>
            </a:r>
            <a:r>
              <a:rPr lang="en-US" sz="2000" b="1" dirty="0"/>
              <a:t> </a:t>
            </a:r>
            <a:r>
              <a:rPr lang="en-US" sz="2000" b="1" dirty="0" err="1"/>
              <a:t>tindih</a:t>
            </a:r>
            <a:r>
              <a:rPr lang="en-US" sz="2000" b="1" dirty="0"/>
              <a:t> </a:t>
            </a:r>
            <a:r>
              <a:rPr lang="en-US" sz="2000" b="1" dirty="0" err="1"/>
              <a:t>akan</a:t>
            </a:r>
            <a:r>
              <a:rPr lang="en-US" sz="2000" b="1" dirty="0"/>
              <a:t> </a:t>
            </a:r>
            <a:r>
              <a:rPr lang="en-US" sz="2000" b="1" dirty="0" err="1"/>
              <a:t>terhindar</a:t>
            </a:r>
            <a:endParaRPr lang="en-US" sz="2000" b="1" dirty="0"/>
          </a:p>
          <a:p>
            <a:pPr marL="609600" indent="-609600">
              <a:buFontTx/>
              <a:buAutoNum type="arabicPeriod"/>
            </a:pPr>
            <a:r>
              <a:rPr lang="en-US" sz="2000" b="1" dirty="0" err="1"/>
              <a:t>Keengganan</a:t>
            </a:r>
            <a:r>
              <a:rPr lang="en-US" sz="2000" b="1" dirty="0"/>
              <a:t> </a:t>
            </a:r>
            <a:r>
              <a:rPr lang="en-US" sz="2000" b="1" dirty="0" err="1"/>
              <a:t>utk</a:t>
            </a:r>
            <a:r>
              <a:rPr lang="en-US" sz="2000" b="1" dirty="0"/>
              <a:t> </a:t>
            </a:r>
            <a:r>
              <a:rPr lang="en-US" sz="2000" b="1" dirty="0" err="1"/>
              <a:t>berubah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</a:t>
            </a:r>
            <a:r>
              <a:rPr lang="en-US" sz="2000" b="1" dirty="0" err="1"/>
              <a:t>karyawan</a:t>
            </a:r>
            <a:r>
              <a:rPr lang="en-US" sz="2000" b="1" dirty="0"/>
              <a:t> lama </a:t>
            </a:r>
            <a:r>
              <a:rPr lang="en-US" sz="2000" b="1" dirty="0" err="1"/>
              <a:t>dpt</a:t>
            </a:r>
            <a:r>
              <a:rPr lang="en-US" sz="2000" b="1" dirty="0"/>
              <a:t> </a:t>
            </a:r>
            <a:r>
              <a:rPr lang="en-US" sz="2000" b="1" dirty="0" err="1"/>
              <a:t>dikurangi</a:t>
            </a:r>
            <a:r>
              <a:rPr lang="en-US" sz="2000" b="1" dirty="0"/>
              <a:t>.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FC594C-11B9-8B5F-123D-E161697D0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6670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pPr lvl="0" algn="l"/>
            <a:r>
              <a:rPr lang="en-US" sz="2700" dirty="0"/>
              <a:t>E. </a:t>
            </a:r>
            <a:r>
              <a:rPr lang="en-US" sz="2700" dirty="0" err="1"/>
              <a:t>Ruang</a:t>
            </a:r>
            <a:r>
              <a:rPr lang="en-US" sz="2700" dirty="0"/>
              <a:t> </a:t>
            </a:r>
            <a:r>
              <a:rPr lang="en-US" sz="2700" dirty="0" err="1"/>
              <a:t>Lingkup</a:t>
            </a:r>
            <a:r>
              <a:rPr lang="en-US" sz="2700" dirty="0"/>
              <a:t> </a:t>
            </a:r>
            <a:r>
              <a:rPr lang="en-US" sz="2700" dirty="0" err="1"/>
              <a:t>Manajemen</a:t>
            </a:r>
            <a:r>
              <a:rPr lang="en-US" sz="2700" dirty="0"/>
              <a:t> </a:t>
            </a:r>
            <a:r>
              <a:rPr lang="en-US" sz="2700" dirty="0" err="1"/>
              <a:t>Strategik</a:t>
            </a:r>
            <a:endParaRPr lang="en-US" sz="27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14800" cy="54101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2000" dirty="0"/>
              <a:t>1</a:t>
            </a:r>
            <a:r>
              <a:rPr lang="en-US" sz="2400" dirty="0"/>
              <a:t>.  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Luar</a:t>
            </a:r>
            <a:r>
              <a:rPr lang="en-US" sz="2400" dirty="0"/>
              <a:t> (</a:t>
            </a:r>
            <a:r>
              <a:rPr lang="en-US" sz="2400" dirty="0" err="1"/>
              <a:t>Eksternal</a:t>
            </a:r>
            <a:r>
              <a:rPr lang="en-US" sz="2400" dirty="0"/>
              <a:t>)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1800" dirty="0"/>
              <a:t> </a:t>
            </a:r>
            <a:r>
              <a:rPr lang="en-US" sz="1800" dirty="0" err="1"/>
              <a:t>Lingkungan</a:t>
            </a:r>
            <a:r>
              <a:rPr lang="en-US" sz="1800" dirty="0"/>
              <a:t> </a:t>
            </a:r>
            <a:r>
              <a:rPr lang="en-US" sz="1800" dirty="0" err="1"/>
              <a:t>umum</a:t>
            </a:r>
            <a:r>
              <a:rPr lang="en-US" sz="1800" dirty="0"/>
              <a:t> </a:t>
            </a:r>
          </a:p>
          <a:p>
            <a:pPr lvl="1">
              <a:buClr>
                <a:srgbClr val="FF0000"/>
              </a:buClr>
              <a:buNone/>
            </a:pPr>
            <a:r>
              <a:rPr lang="en-US" sz="1800" dirty="0"/>
              <a:t>	</a:t>
            </a:r>
            <a:r>
              <a:rPr lang="en-US" sz="1800" dirty="0" err="1"/>
              <a:t>Meliputi</a:t>
            </a:r>
            <a:r>
              <a:rPr lang="en-US" sz="1800" dirty="0"/>
              <a:t> </a:t>
            </a:r>
            <a:r>
              <a:rPr lang="en-US" sz="1800" dirty="0" err="1"/>
              <a:t>ekonomi</a:t>
            </a:r>
            <a:r>
              <a:rPr lang="en-US" sz="1800" dirty="0"/>
              <a:t>, </a:t>
            </a:r>
            <a:r>
              <a:rPr lang="en-US" sz="1800" dirty="0" err="1"/>
              <a:t>politik</a:t>
            </a:r>
            <a:r>
              <a:rPr lang="en-US" sz="1800" dirty="0"/>
              <a:t> </a:t>
            </a:r>
            <a:r>
              <a:rPr lang="en-US" sz="1800" dirty="0" err="1"/>
              <a:t>hukum</a:t>
            </a:r>
            <a:r>
              <a:rPr lang="en-US" sz="1800" dirty="0"/>
              <a:t>, </a:t>
            </a:r>
            <a:r>
              <a:rPr lang="en-US" sz="1800" dirty="0" err="1"/>
              <a:t>sosio-kultural</a:t>
            </a:r>
            <a:r>
              <a:rPr lang="en-US" sz="1800" dirty="0"/>
              <a:t> (</a:t>
            </a:r>
            <a:r>
              <a:rPr lang="en-US" sz="1800" dirty="0" err="1"/>
              <a:t>budaya</a:t>
            </a:r>
            <a:r>
              <a:rPr lang="en-US" sz="1800" dirty="0"/>
              <a:t>), </a:t>
            </a:r>
            <a:r>
              <a:rPr lang="en-US" sz="1800" dirty="0" err="1"/>
              <a:t>teknologi</a:t>
            </a:r>
            <a:r>
              <a:rPr lang="en-US" sz="1800" dirty="0"/>
              <a:t>, </a:t>
            </a:r>
            <a:r>
              <a:rPr lang="en-US" sz="1800" dirty="0" err="1"/>
              <a:t>dimensi</a:t>
            </a:r>
            <a:r>
              <a:rPr lang="en-US" sz="1800" dirty="0"/>
              <a:t> </a:t>
            </a:r>
            <a:r>
              <a:rPr lang="en-US" sz="1800" dirty="0" err="1"/>
              <a:t>internasional</a:t>
            </a:r>
            <a:r>
              <a:rPr lang="en-US" sz="1800" dirty="0"/>
              <a:t> (</a:t>
            </a:r>
            <a:r>
              <a:rPr lang="en-US" sz="1800" dirty="0" err="1"/>
              <a:t>seperti</a:t>
            </a:r>
            <a:r>
              <a:rPr lang="en-US" sz="1800" dirty="0"/>
              <a:t> </a:t>
            </a:r>
            <a:r>
              <a:rPr lang="en-US" sz="1800" dirty="0" err="1"/>
              <a:t>globalisasi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paham</a:t>
            </a:r>
            <a:r>
              <a:rPr lang="en-US" sz="1800" dirty="0"/>
              <a:t> </a:t>
            </a:r>
            <a:r>
              <a:rPr lang="en-US" sz="1800" dirty="0" err="1"/>
              <a:t>ekonomi</a:t>
            </a:r>
            <a:r>
              <a:rPr lang="en-US" sz="1800" dirty="0"/>
              <a:t>),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kondisi</a:t>
            </a:r>
            <a:r>
              <a:rPr lang="en-US" sz="1800" dirty="0"/>
              <a:t> </a:t>
            </a:r>
            <a:r>
              <a:rPr lang="en-US" sz="1800" dirty="0" err="1"/>
              <a:t>lingkungan</a:t>
            </a:r>
            <a:r>
              <a:rPr lang="en-US" sz="1800" dirty="0"/>
              <a:t> </a:t>
            </a:r>
            <a:r>
              <a:rPr lang="en-US" sz="1800" dirty="0" err="1"/>
              <a:t>alam</a:t>
            </a:r>
            <a:r>
              <a:rPr lang="en-US" sz="1800" dirty="0"/>
              <a:t>.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1800" dirty="0" err="1"/>
              <a:t>Lingkungan</a:t>
            </a:r>
            <a:r>
              <a:rPr lang="en-US" sz="1800" dirty="0"/>
              <a:t> </a:t>
            </a:r>
            <a:r>
              <a:rPr lang="en-US" sz="1800" dirty="0" err="1"/>
              <a:t>khusus</a:t>
            </a:r>
            <a:r>
              <a:rPr lang="en-US" sz="1800" dirty="0"/>
              <a:t> </a:t>
            </a:r>
          </a:p>
          <a:p>
            <a:pPr lvl="1">
              <a:buClr>
                <a:srgbClr val="FF0000"/>
              </a:buClr>
              <a:buNone/>
            </a:pPr>
            <a:r>
              <a:rPr lang="en-US" sz="1800" dirty="0"/>
              <a:t>	</a:t>
            </a:r>
            <a:r>
              <a:rPr lang="en-US" sz="1800" dirty="0" err="1"/>
              <a:t>Meliputi</a:t>
            </a:r>
            <a:r>
              <a:rPr lang="en-US" sz="1800" dirty="0"/>
              <a:t> </a:t>
            </a:r>
            <a:r>
              <a:rPr lang="en-US" sz="1800" dirty="0" err="1"/>
              <a:t>pemilik</a:t>
            </a:r>
            <a:r>
              <a:rPr lang="en-US" sz="1800" dirty="0"/>
              <a:t> (stockholder), </a:t>
            </a:r>
            <a:r>
              <a:rPr lang="en-US" sz="1800" dirty="0" err="1"/>
              <a:t>pelanggan</a:t>
            </a:r>
            <a:r>
              <a:rPr lang="en-US" sz="1800" dirty="0"/>
              <a:t> (customer), </a:t>
            </a:r>
            <a:r>
              <a:rPr lang="en-US" sz="1800" dirty="0" err="1"/>
              <a:t>klien</a:t>
            </a:r>
            <a:r>
              <a:rPr lang="en-US" sz="1800" dirty="0"/>
              <a:t>, </a:t>
            </a:r>
            <a:r>
              <a:rPr lang="en-US" sz="1800" dirty="0" err="1"/>
              <a:t>pemasok</a:t>
            </a:r>
            <a:r>
              <a:rPr lang="en-US" sz="1800" dirty="0"/>
              <a:t> (supplier), </a:t>
            </a:r>
            <a:r>
              <a:rPr lang="en-US" sz="1800" dirty="0" err="1"/>
              <a:t>pesaing</a:t>
            </a:r>
            <a:r>
              <a:rPr lang="en-US" sz="1800" dirty="0"/>
              <a:t>, </a:t>
            </a:r>
            <a:r>
              <a:rPr lang="en-US" sz="1800" dirty="0" err="1"/>
              <a:t>suplai</a:t>
            </a:r>
            <a:r>
              <a:rPr lang="en-US" sz="1800" dirty="0"/>
              <a:t> </a:t>
            </a:r>
            <a:r>
              <a:rPr lang="en-US" sz="1800" dirty="0" err="1"/>
              <a:t>tenaga</a:t>
            </a:r>
            <a:r>
              <a:rPr lang="en-US" sz="1800" dirty="0"/>
              <a:t> </a:t>
            </a:r>
            <a:r>
              <a:rPr lang="en-US" sz="1800" dirty="0" err="1"/>
              <a:t>kerja</a:t>
            </a:r>
            <a:r>
              <a:rPr lang="en-US" sz="1800" dirty="0"/>
              <a:t>, </a:t>
            </a:r>
            <a:r>
              <a:rPr lang="en-US" sz="1800" dirty="0" err="1"/>
              <a:t>badan</a:t>
            </a:r>
            <a:r>
              <a:rPr lang="en-US" sz="1800" dirty="0"/>
              <a:t> </a:t>
            </a:r>
            <a:r>
              <a:rPr lang="en-US" sz="1800" dirty="0" err="1"/>
              <a:t>pemerintah</a:t>
            </a:r>
            <a:r>
              <a:rPr lang="en-US" sz="1800" dirty="0"/>
              <a:t>, </a:t>
            </a:r>
            <a:r>
              <a:rPr lang="en-US" sz="1800" dirty="0" err="1"/>
              <a:t>lembaga</a:t>
            </a:r>
            <a:r>
              <a:rPr lang="en-US" sz="1800" dirty="0"/>
              <a:t> </a:t>
            </a:r>
            <a:r>
              <a:rPr lang="en-US" sz="1800" dirty="0" err="1"/>
              <a:t>keuangan</a:t>
            </a:r>
            <a:r>
              <a:rPr lang="en-US" sz="1800" dirty="0"/>
              <a:t>, media,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serikat</a:t>
            </a:r>
            <a:r>
              <a:rPr lang="en-US" sz="1800" dirty="0"/>
              <a:t> </a:t>
            </a:r>
            <a:r>
              <a:rPr lang="en-US" sz="1800" dirty="0" err="1"/>
              <a:t>pekerja</a:t>
            </a:r>
            <a:r>
              <a:rPr lang="en-US" sz="1800" dirty="0"/>
              <a:t>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4863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/>
              <a:t>2.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 (Internal)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err="1"/>
              <a:t>Manusia</a:t>
            </a:r>
            <a:r>
              <a:rPr lang="en-US" sz="2000" dirty="0"/>
              <a:t> (specialized </a:t>
            </a:r>
            <a:r>
              <a:rPr lang="en-US" sz="2000" dirty="0" err="1"/>
              <a:t>dan</a:t>
            </a:r>
            <a:r>
              <a:rPr lang="en-US" sz="2000" dirty="0"/>
              <a:t> managerial personal).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 err="1"/>
              <a:t>Finansial</a:t>
            </a:r>
            <a:r>
              <a:rPr lang="en-US" sz="2400" dirty="0"/>
              <a:t> (</a:t>
            </a:r>
            <a:r>
              <a:rPr lang="en-US" sz="2400" dirty="0" err="1"/>
              <a:t>sumber</a:t>
            </a:r>
            <a:r>
              <a:rPr lang="en-US" sz="2400" dirty="0"/>
              <a:t>, </a:t>
            </a:r>
            <a:r>
              <a:rPr lang="en-US" sz="2400" dirty="0" err="1"/>
              <a:t>alokasi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kontrol</a:t>
            </a:r>
            <a:r>
              <a:rPr lang="en-US" sz="2400" dirty="0"/>
              <a:t> </a:t>
            </a:r>
            <a:r>
              <a:rPr lang="en-US" sz="2400" dirty="0" err="1"/>
              <a:t>dana</a:t>
            </a:r>
            <a:r>
              <a:rPr lang="en-US" sz="2400" dirty="0"/>
              <a:t>).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 err="1"/>
              <a:t>Fisik</a:t>
            </a:r>
            <a:r>
              <a:rPr lang="en-US" sz="2400" dirty="0"/>
              <a:t> (</a:t>
            </a:r>
            <a:r>
              <a:rPr lang="en-US" sz="2400" dirty="0" err="1"/>
              <a:t>gedung</a:t>
            </a:r>
            <a:r>
              <a:rPr lang="en-US" sz="2400" dirty="0"/>
              <a:t>, </a:t>
            </a:r>
            <a:r>
              <a:rPr lang="en-US" sz="2400" dirty="0" err="1"/>
              <a:t>kantor</a:t>
            </a:r>
            <a:r>
              <a:rPr lang="en-US" sz="2400" dirty="0"/>
              <a:t>, </a:t>
            </a:r>
            <a:r>
              <a:rPr lang="en-US" sz="2400" dirty="0" err="1"/>
              <a:t>dll</a:t>
            </a:r>
            <a:r>
              <a:rPr lang="en-US" sz="2400" dirty="0"/>
              <a:t>). </a:t>
            </a:r>
            <a:endParaRPr lang="en-US" dirty="0"/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endParaRPr lang="en-US" dirty="0"/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budaya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100TGp_biz_diagram">
  <a:themeElements>
    <a:clrScheme name="100TGp_biz_diagram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F85F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C2FA"/>
      </a:accent5>
      <a:accent6>
        <a:srgbClr val="E78A00"/>
      </a:accent6>
      <a:hlink>
        <a:srgbClr val="5AD9F2"/>
      </a:hlink>
      <a:folHlink>
        <a:srgbClr val="969696"/>
      </a:folHlink>
    </a:clrScheme>
    <a:fontScheme name="100TGp_biz_diagram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0TGp_biz_diagram 1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0099CC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AACAE2"/>
        </a:accent5>
        <a:accent6>
          <a:srgbClr val="E78A2D"/>
        </a:accent6>
        <a:hlink>
          <a:srgbClr val="33CCCC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TGp_biz_diagram 2">
        <a:dk1>
          <a:srgbClr val="592C0D"/>
        </a:dk1>
        <a:lt1>
          <a:srgbClr val="FFFFFF"/>
        </a:lt1>
        <a:dk2>
          <a:srgbClr val="000000"/>
        </a:dk2>
        <a:lt2>
          <a:srgbClr val="C0C0C0"/>
        </a:lt2>
        <a:accent1>
          <a:srgbClr val="5B9569"/>
        </a:accent1>
        <a:accent2>
          <a:srgbClr val="5D8FC1"/>
        </a:accent2>
        <a:accent3>
          <a:srgbClr val="FFFFFF"/>
        </a:accent3>
        <a:accent4>
          <a:srgbClr val="4B2409"/>
        </a:accent4>
        <a:accent5>
          <a:srgbClr val="B5C8B9"/>
        </a:accent5>
        <a:accent6>
          <a:srgbClr val="5381AF"/>
        </a:accent6>
        <a:hlink>
          <a:srgbClr val="C5C059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TGp_biz_diagram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F85F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C2FA"/>
        </a:accent5>
        <a:accent6>
          <a:srgbClr val="E78A00"/>
        </a:accent6>
        <a:hlink>
          <a:srgbClr val="5AD9F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cdb2004100l</Template>
  <TotalTime>775</TotalTime>
  <Words>1291</Words>
  <Application>Microsoft Office PowerPoint</Application>
  <PresentationFormat>On-screen Show (4:3)</PresentationFormat>
  <Paragraphs>83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Comic Sans MS</vt:lpstr>
      <vt:lpstr>Verdana</vt:lpstr>
      <vt:lpstr>Wingdings</vt:lpstr>
      <vt:lpstr>100TGp_biz_diagram</vt:lpstr>
      <vt:lpstr>Image</vt:lpstr>
      <vt:lpstr>Konsep Dasar, Ruang Lingkup Dan Sejarah Manajemen Strategi</vt:lpstr>
      <vt:lpstr>A. SEJARAH MANAJEMEN STRATEGI</vt:lpstr>
      <vt:lpstr>Strategi</vt:lpstr>
      <vt:lpstr>Sejarah dan perkembangan manajemen Strategik di Indonesia</vt:lpstr>
      <vt:lpstr>B. Pengertian Manajemen Strategik</vt:lpstr>
      <vt:lpstr>lanjutan</vt:lpstr>
      <vt:lpstr>C. Esensi Manajemen Strategik dalam pengembangan daya saing organisasi</vt:lpstr>
      <vt:lpstr>D. Manfaat manajemen strategik</vt:lpstr>
      <vt:lpstr>E. Ruang Lingkup Manajemen Strategik</vt:lpstr>
      <vt:lpstr>F. Hirarki Strategik</vt:lpstr>
      <vt:lpstr>PERTANYAAN UNTUK DIDISKUSIKAN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Dasar, Ruang Lingkup Dan Sejarah Manajemen Strategi</dc:title>
  <dc:creator/>
  <cp:lastModifiedBy>USER</cp:lastModifiedBy>
  <cp:revision>14</cp:revision>
  <dcterms:created xsi:type="dcterms:W3CDTF">2006-08-16T00:00:00Z</dcterms:created>
  <dcterms:modified xsi:type="dcterms:W3CDTF">2023-08-30T01:55:00Z</dcterms:modified>
</cp:coreProperties>
</file>