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5"/>
  </p:notesMasterIdLst>
  <p:sldIdLst>
    <p:sldId id="256" r:id="rId4"/>
    <p:sldId id="261" r:id="rId5"/>
    <p:sldId id="264" r:id="rId6"/>
    <p:sldId id="298" r:id="rId7"/>
    <p:sldId id="265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62" r:id="rId3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2BF27"/>
    <a:srgbClr val="FFC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664"/>
      </p:cViewPr>
      <p:guideLst>
        <p:guide orient="horz" pos="19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DA3F-ED3A-4897-B8F3-C49A97F730D1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ED4F-90B4-4BD8-A817-6A0A9D036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8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4572000" y="387072"/>
            <a:ext cx="4569687" cy="4756528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=""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=""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=""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=""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=""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=""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=""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=""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=""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787774"/>
            <a:ext cx="381642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380" y="3867894"/>
            <a:ext cx="38164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48065" y="1431235"/>
            <a:ext cx="2568434" cy="228027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704000" y="370350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08064" y="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4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86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959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572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04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4000" y="-1"/>
            <a:ext cx="2160000" cy="51435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34004" y="2131318"/>
            <a:ext cx="2160000" cy="3012182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2000" y="2131318"/>
            <a:ext cx="1152008" cy="30121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492000" y="-1"/>
            <a:ext cx="3393830" cy="2043485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77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="" xmlns:a16="http://schemas.microsoft.com/office/drawing/2014/main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7301328" y="1495130"/>
            <a:ext cx="1840931" cy="3649326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="" xmlns:a16="http://schemas.microsoft.com/office/drawing/2014/main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476381" y="3386021"/>
            <a:ext cx="3530788" cy="1769004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="" xmlns:a16="http://schemas.microsoft.com/office/drawing/2014/main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491431" y="1495130"/>
            <a:ext cx="3681862" cy="3649326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="" xmlns:a16="http://schemas.microsoft.com/office/drawing/2014/main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396868" y="-11318"/>
            <a:ext cx="3681862" cy="3267664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71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5536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11680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911680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736054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736055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7252198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7252198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427823" y="1275605"/>
            <a:ext cx="2232248" cy="3528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6467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=""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9038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=""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1902711" y="1537517"/>
            <a:ext cx="5620059" cy="3598510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=""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11">
              <a:extLst>
                <a:ext uri="{FF2B5EF4-FFF2-40B4-BE49-F238E27FC236}">
                  <a16:creationId xmlns=""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11">
              <a:extLst>
                <a:ext uri="{FF2B5EF4-FFF2-40B4-BE49-F238E27FC236}">
                  <a16:creationId xmlns=""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1">
              <a:extLst>
                <a:ext uri="{FF2B5EF4-FFF2-40B4-BE49-F238E27FC236}">
                  <a16:creationId xmlns=""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11">
              <a:extLst>
                <a:ext uri="{FF2B5EF4-FFF2-40B4-BE49-F238E27FC236}">
                  <a16:creationId xmlns=""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Oval 11">
              <a:extLst>
                <a:ext uri="{FF2B5EF4-FFF2-40B4-BE49-F238E27FC236}">
                  <a16:creationId xmlns=""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Oval 11">
              <a:extLst>
                <a:ext uri="{FF2B5EF4-FFF2-40B4-BE49-F238E27FC236}">
                  <a16:creationId xmlns=""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11">
              <a:extLst>
                <a:ext uri="{FF2B5EF4-FFF2-40B4-BE49-F238E27FC236}">
                  <a16:creationId xmlns=""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11">
              <a:extLst>
                <a:ext uri="{FF2B5EF4-FFF2-40B4-BE49-F238E27FC236}">
                  <a16:creationId xmlns=""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Oval 11">
              <a:extLst>
                <a:ext uri="{FF2B5EF4-FFF2-40B4-BE49-F238E27FC236}">
                  <a16:creationId xmlns=""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Oval 11">
              <a:extLst>
                <a:ext uri="{FF2B5EF4-FFF2-40B4-BE49-F238E27FC236}">
                  <a16:creationId xmlns=""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11">
              <a:extLst>
                <a:ext uri="{FF2B5EF4-FFF2-40B4-BE49-F238E27FC236}">
                  <a16:creationId xmlns=""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Oval 11">
              <a:extLst>
                <a:ext uri="{FF2B5EF4-FFF2-40B4-BE49-F238E27FC236}">
                  <a16:creationId xmlns=""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Oval 11">
              <a:extLst>
                <a:ext uri="{FF2B5EF4-FFF2-40B4-BE49-F238E27FC236}">
                  <a16:creationId xmlns=""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11">
              <a:extLst>
                <a:ext uri="{FF2B5EF4-FFF2-40B4-BE49-F238E27FC236}">
                  <a16:creationId xmlns=""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11">
              <a:extLst>
                <a:ext uri="{FF2B5EF4-FFF2-40B4-BE49-F238E27FC236}">
                  <a16:creationId xmlns=""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11">
              <a:extLst>
                <a:ext uri="{FF2B5EF4-FFF2-40B4-BE49-F238E27FC236}">
                  <a16:creationId xmlns=""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=""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3798740"/>
            <a:ext cx="9144000" cy="1344760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758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2387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=""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4249055" y="497586"/>
            <a:ext cx="645890" cy="1241591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=""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=""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=""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=""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=""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=""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=""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=""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=""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11510"/>
            <a:ext cx="2303282" cy="13681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779662"/>
            <a:ext cx="230328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0" y="2571749"/>
            <a:ext cx="2984923" cy="257175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=""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=""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=""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=""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=""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=""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=""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=""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=""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251520" y="339502"/>
            <a:ext cx="8640960" cy="4464496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7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523EB7A4-0598-4887-ACB7-E8220F8DDFED}"/>
              </a:ext>
            </a:extLst>
          </p:cNvPr>
          <p:cNvGrpSpPr/>
          <p:nvPr userDrawn="1"/>
        </p:nvGrpSpPr>
        <p:grpSpPr>
          <a:xfrm>
            <a:off x="1902711" y="232356"/>
            <a:ext cx="5620059" cy="4638441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="" xmlns:a16="http://schemas.microsoft.com/office/drawing/2014/main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="" xmlns:a16="http://schemas.microsoft.com/office/drawing/2014/main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="" xmlns:a16="http://schemas.microsoft.com/office/drawing/2014/main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="" xmlns:a16="http://schemas.microsoft.com/office/drawing/2014/main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="" xmlns:a16="http://schemas.microsoft.com/office/drawing/2014/main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="" xmlns:a16="http://schemas.microsoft.com/office/drawing/2014/main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="" xmlns:a16="http://schemas.microsoft.com/office/drawing/2014/main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="" xmlns:a16="http://schemas.microsoft.com/office/drawing/2014/main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="" xmlns:a16="http://schemas.microsoft.com/office/drawing/2014/main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="" xmlns:a16="http://schemas.microsoft.com/office/drawing/2014/main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="" xmlns:a16="http://schemas.microsoft.com/office/drawing/2014/main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="" xmlns:a16="http://schemas.microsoft.com/office/drawing/2014/main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="" xmlns:a16="http://schemas.microsoft.com/office/drawing/2014/main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="" xmlns:a16="http://schemas.microsoft.com/office/drawing/2014/main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="" xmlns:a16="http://schemas.microsoft.com/office/drawing/2014/main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="" xmlns:a16="http://schemas.microsoft.com/office/drawing/2014/main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="" xmlns:a16="http://schemas.microsoft.com/office/drawing/2014/main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="" xmlns:a16="http://schemas.microsoft.com/office/drawing/2014/main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="" xmlns:a16="http://schemas.microsoft.com/office/drawing/2014/main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="" xmlns:a16="http://schemas.microsoft.com/office/drawing/2014/main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="" xmlns:a16="http://schemas.microsoft.com/office/drawing/2014/main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="" xmlns:a16="http://schemas.microsoft.com/office/drawing/2014/main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="" xmlns:a16="http://schemas.microsoft.com/office/drawing/2014/main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="" xmlns:a16="http://schemas.microsoft.com/office/drawing/2014/main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="" xmlns:a16="http://schemas.microsoft.com/office/drawing/2014/main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="" xmlns:a16="http://schemas.microsoft.com/office/drawing/2014/main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="" xmlns:a16="http://schemas.microsoft.com/office/drawing/2014/main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="" xmlns:a16="http://schemas.microsoft.com/office/drawing/2014/main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16057" y="2931790"/>
            <a:ext cx="389493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15909" y="3579862"/>
            <a:ext cx="38949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60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07904" y="1203090"/>
            <a:ext cx="1710999" cy="3600908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87227" y="1312181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9035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843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243611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15419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33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32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19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65" r:id="rId14"/>
    <p:sldLayoutId id="2147483672" r:id="rId15"/>
    <p:sldLayoutId id="2147483656" r:id="rId16"/>
    <p:sldLayoutId id="2147483673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2139702"/>
            <a:ext cx="4320480" cy="10801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TEORI BELAJAR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BEHAVIORISTIK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dirty="0"/>
              <a:t>Dr. Riswanti Rini, M.Si</a:t>
            </a:r>
            <a:endParaRPr lang="en-US" dirty="0"/>
          </a:p>
          <a:p>
            <a:r>
              <a:rPr lang="id-ID" dirty="0"/>
              <a:t>Citra Abriani Maharani, M.Pd., Kons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1234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PERTEMUAN 2 DAN 3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 descr="uni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650" y="2211710"/>
            <a:ext cx="168475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Rectangle 4"/>
          <p:cNvSpPr/>
          <p:nvPr/>
        </p:nvSpPr>
        <p:spPr>
          <a:xfrm>
            <a:off x="4275832" y="62753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Meskipun</a:t>
            </a:r>
            <a:r>
              <a:rPr lang="en-US" sz="1400" dirty="0" smtClean="0"/>
              <a:t> </a:t>
            </a:r>
            <a:r>
              <a:rPr lang="en-US" sz="1400" dirty="0" err="1" smtClean="0"/>
              <a:t>aliran</a:t>
            </a:r>
            <a:r>
              <a:rPr lang="en-US" sz="1400" dirty="0" smtClean="0"/>
              <a:t> </a:t>
            </a:r>
            <a:r>
              <a:rPr lang="en-US" sz="1400" dirty="0" err="1" smtClean="0"/>
              <a:t>behaviorisme</a:t>
            </a:r>
            <a:r>
              <a:rPr lang="en-US" sz="1400" dirty="0" smtClean="0"/>
              <a:t> </a:t>
            </a:r>
            <a:r>
              <a:rPr lang="en-US" sz="1400" dirty="0" err="1" smtClean="0"/>
              <a:t>sangat</a:t>
            </a:r>
            <a:r>
              <a:rPr lang="en-US" sz="1400" dirty="0" smtClean="0"/>
              <a:t> </a:t>
            </a:r>
            <a:r>
              <a:rPr lang="en-US" sz="1400" dirty="0" err="1" smtClean="0"/>
              <a:t>mengutamakan</a:t>
            </a:r>
            <a:endParaRPr lang="en-US" sz="1400" dirty="0" smtClean="0"/>
          </a:p>
          <a:p>
            <a:r>
              <a:rPr lang="en-US" sz="1400" dirty="0" err="1" smtClean="0"/>
              <a:t>pengukuran</a:t>
            </a:r>
            <a:r>
              <a:rPr lang="en-US" sz="1400" dirty="0" smtClean="0"/>
              <a:t>,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sv-SE" sz="1400" dirty="0" smtClean="0"/>
              <a:t>dapat menjelaskan </a:t>
            </a:r>
          </a:p>
          <a:p>
            <a:r>
              <a:rPr lang="sv-SE" sz="1400" dirty="0" smtClean="0"/>
              <a:t>bagaimana cara mengukur tingkah laku-tingkah laku </a:t>
            </a:r>
          </a:p>
          <a:p>
            <a:r>
              <a:rPr lang="sv-SE" sz="1400" dirty="0" smtClean="0"/>
              <a:t>yang tidak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diamati</a:t>
            </a:r>
            <a:r>
              <a:rPr lang="en-US" sz="1400" dirty="0" smtClean="0"/>
              <a:t>.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demikian</a:t>
            </a:r>
            <a:r>
              <a:rPr lang="en-US" sz="1400" dirty="0" smtClean="0"/>
              <a:t>, </a:t>
            </a:r>
            <a:r>
              <a:rPr lang="en-US" sz="1400" dirty="0" err="1" smtClean="0"/>
              <a:t>teorinya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banyak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pemikiran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endParaRPr lang="en-US" sz="1400" dirty="0" smtClean="0"/>
          </a:p>
          <a:p>
            <a:r>
              <a:rPr lang="en-US" sz="1400" dirty="0" err="1" smtClean="0"/>
              <a:t>inspirasi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tokoh-tokoh</a:t>
            </a:r>
            <a:r>
              <a:rPr lang="en-US" sz="1400" dirty="0" smtClean="0"/>
              <a:t> lain yang </a:t>
            </a:r>
            <a:r>
              <a:rPr lang="en-US" sz="1400" dirty="0" err="1" smtClean="0"/>
              <a:t>datang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kemudian</a:t>
            </a:r>
            <a:r>
              <a:rPr lang="en-US" sz="1400" dirty="0" smtClean="0"/>
              <a:t>. </a:t>
            </a:r>
            <a:r>
              <a:rPr lang="en-US" sz="1400" dirty="0" err="1" smtClean="0"/>
              <a:t>Teori</a:t>
            </a:r>
            <a:r>
              <a:rPr lang="en-US" sz="1400" dirty="0" smtClean="0"/>
              <a:t> Thorndike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disebut</a:t>
            </a:r>
            <a:r>
              <a:rPr lang="en-US" sz="1400" dirty="0" smtClean="0"/>
              <a:t> </a:t>
            </a:r>
            <a:r>
              <a:rPr lang="it-IT" sz="1400" dirty="0" smtClean="0"/>
              <a:t>juga sebagai </a:t>
            </a:r>
          </a:p>
          <a:p>
            <a:r>
              <a:rPr lang="it-IT" sz="1400" b="1" dirty="0" smtClean="0"/>
              <a:t>aliran Koneksionisme </a:t>
            </a:r>
            <a:r>
              <a:rPr lang="it-IT" sz="1400" b="1" i="1" dirty="0" smtClean="0"/>
              <a:t>(Connectionism).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851920" y="436265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HUKUM PENGARUH THORNDIKE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5832" y="262691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 err="1">
                <a:solidFill>
                  <a:schemeClr val="accent3"/>
                </a:solidFill>
              </a:rPr>
              <a:t>menyatakan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jika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suatu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tindakan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diikuti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oleh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hal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algn="just">
              <a:defRPr/>
            </a:pPr>
            <a:r>
              <a:rPr lang="en-US" sz="1400" dirty="0" err="1" smtClean="0">
                <a:solidFill>
                  <a:schemeClr val="accent3"/>
                </a:solidFill>
              </a:rPr>
              <a:t>memuaskan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(</a:t>
            </a:r>
            <a:r>
              <a:rPr lang="en-US" sz="1400" dirty="0" err="1">
                <a:solidFill>
                  <a:schemeClr val="accent3"/>
                </a:solidFill>
              </a:rPr>
              <a:t>menyenangkan</a:t>
            </a:r>
            <a:r>
              <a:rPr lang="en-US" sz="1400" dirty="0">
                <a:solidFill>
                  <a:schemeClr val="accent3"/>
                </a:solidFill>
              </a:rPr>
              <a:t>), </a:t>
            </a:r>
            <a:r>
              <a:rPr lang="en-US" sz="1400" dirty="0" err="1">
                <a:solidFill>
                  <a:schemeClr val="accent3"/>
                </a:solidFill>
              </a:rPr>
              <a:t>maka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kemungkinan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algn="just">
              <a:defRPr/>
            </a:pPr>
            <a:r>
              <a:rPr lang="en-US" sz="1400" dirty="0" err="1" smtClean="0">
                <a:solidFill>
                  <a:schemeClr val="accent3"/>
                </a:solidFill>
              </a:rPr>
              <a:t>tindakan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diulangi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suasana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serupa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meningkat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Sebaliknya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jika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suatu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perilaku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diikuti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oleh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algn="just">
              <a:defRPr/>
            </a:pPr>
            <a:r>
              <a:rPr lang="en-US" sz="1400" dirty="0" err="1" smtClean="0">
                <a:solidFill>
                  <a:schemeClr val="accent3"/>
                </a:solidFill>
              </a:rPr>
              <a:t>suatu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perubahan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tidak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memuaskan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 smtClean="0">
                <a:solidFill>
                  <a:schemeClr val="accent3"/>
                </a:solidFill>
              </a:rPr>
              <a:t>maka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algn="just">
              <a:defRPr/>
            </a:pP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kemungkinan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tindakan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diulangi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menurun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8" name="Bent-Up Arrow 7"/>
          <p:cNvSpPr/>
          <p:nvPr/>
        </p:nvSpPr>
        <p:spPr>
          <a:xfrm>
            <a:off x="7740352" y="3980552"/>
            <a:ext cx="432048" cy="679430"/>
          </a:xfrm>
          <a:prstGeom prst="bentUpArrow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512167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Aliran Koneksionisme</a:t>
            </a:r>
            <a:endParaRPr lang="en-US" sz="2400" b="1" dirty="0"/>
          </a:p>
        </p:txBody>
      </p:sp>
      <p:grpSp>
        <p:nvGrpSpPr>
          <p:cNvPr id="11" name="그룹 28">
            <a:extLst>
              <a:ext uri="{FF2B5EF4-FFF2-40B4-BE49-F238E27FC236}">
                <a16:creationId xmlns:a16="http://schemas.microsoft.com/office/drawing/2014/main" xmlns="" id="{094AA589-1286-4B2E-B40D-D601EEC45612}"/>
              </a:ext>
            </a:extLst>
          </p:cNvPr>
          <p:cNvGrpSpPr/>
          <p:nvPr/>
        </p:nvGrpSpPr>
        <p:grpSpPr>
          <a:xfrm>
            <a:off x="1007641" y="1491630"/>
            <a:ext cx="3132311" cy="2154532"/>
            <a:chOff x="1588571" y="1212890"/>
            <a:chExt cx="5920374" cy="394199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7DDB1153-6013-4B29-B967-C1FB1D19A8AF}"/>
                </a:ext>
              </a:extLst>
            </p:cNvPr>
            <p:cNvCxnSpPr/>
            <p:nvPr/>
          </p:nvCxnSpPr>
          <p:spPr>
            <a:xfrm flipH="1" flipV="1">
              <a:off x="4534796" y="1919138"/>
              <a:ext cx="2" cy="563405"/>
            </a:xfrm>
            <a:prstGeom prst="straightConnector1">
              <a:avLst/>
            </a:prstGeom>
            <a:ln w="25400">
              <a:solidFill>
                <a:schemeClr val="accent5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08ED6405-BD8C-44E1-A6FC-332C6BB90541}"/>
                </a:ext>
              </a:extLst>
            </p:cNvPr>
            <p:cNvCxnSpPr/>
            <p:nvPr/>
          </p:nvCxnSpPr>
          <p:spPr>
            <a:xfrm flipV="1">
              <a:off x="4746076" y="2200841"/>
              <a:ext cx="1026818" cy="339449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EA155C0B-E742-4B43-A2AC-4D626CEBF50A}"/>
                </a:ext>
              </a:extLst>
            </p:cNvPr>
            <p:cNvCxnSpPr/>
            <p:nvPr/>
          </p:nvCxnSpPr>
          <p:spPr>
            <a:xfrm flipH="1" flipV="1">
              <a:off x="3394782" y="2224462"/>
              <a:ext cx="955232" cy="31459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1AB236FE-A06D-4630-A1E6-8640E5B46A03}"/>
                </a:ext>
              </a:extLst>
            </p:cNvPr>
            <p:cNvCxnSpPr>
              <a:stCxn id="34" idx="0"/>
            </p:cNvCxnSpPr>
            <p:nvPr/>
          </p:nvCxnSpPr>
          <p:spPr>
            <a:xfrm flipH="1">
              <a:off x="2820566" y="2600898"/>
              <a:ext cx="1714906" cy="1004776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F36620E6-DF25-440E-BAB4-BA8A4B16EEE3}"/>
                </a:ext>
              </a:extLst>
            </p:cNvPr>
            <p:cNvCxnSpPr>
              <a:stCxn id="34" idx="0"/>
            </p:cNvCxnSpPr>
            <p:nvPr/>
          </p:nvCxnSpPr>
          <p:spPr>
            <a:xfrm>
              <a:off x="4535472" y="2600898"/>
              <a:ext cx="1741478" cy="902159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AA463CF-15B9-418E-A4E3-56E5688590B3}"/>
                </a:ext>
              </a:extLst>
            </p:cNvPr>
            <p:cNvGrpSpPr/>
            <p:nvPr/>
          </p:nvGrpSpPr>
          <p:grpSpPr>
            <a:xfrm>
              <a:off x="3476976" y="2974568"/>
              <a:ext cx="1992232" cy="2180315"/>
              <a:chOff x="3572226" y="2727415"/>
              <a:chExt cx="1992232" cy="2180315"/>
            </a:xfr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xmlns="" id="{51251F1B-0260-4F63-8FB7-0B49E4A2FF97}"/>
                  </a:ext>
                </a:extLst>
              </p:cNvPr>
              <p:cNvSpPr/>
              <p:nvPr/>
            </p:nvSpPr>
            <p:spPr>
              <a:xfrm rot="2939061">
                <a:off x="4640832" y="2121239"/>
                <a:ext cx="282462" cy="156479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xmlns="" id="{8AA004BB-CC39-4742-9C03-6BC07BE4D583}"/>
                  </a:ext>
                </a:extLst>
              </p:cNvPr>
              <p:cNvSpPr/>
              <p:nvPr/>
            </p:nvSpPr>
            <p:spPr>
              <a:xfrm>
                <a:off x="3572226" y="2727415"/>
                <a:ext cx="1746077" cy="2180315"/>
              </a:xfrm>
              <a:custGeom>
                <a:avLst/>
                <a:gdLst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228953 w 1762963"/>
                  <a:gd name="connsiteY5" fmla="*/ 1499615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250899 w 1762963"/>
                  <a:gd name="connsiteY5" fmla="*/ 1484985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3"/>
                  <a:gd name="connsiteX1" fmla="*/ 234086 w 1762963"/>
                  <a:gd name="connsiteY1" fmla="*/ 665683 h 1931213"/>
                  <a:gd name="connsiteX2" fmla="*/ 292608 w 1762963"/>
                  <a:gd name="connsiteY2" fmla="*/ 1382572 h 1931213"/>
                  <a:gd name="connsiteX3" fmla="*/ 0 w 1762963"/>
                  <a:gd name="connsiteY3" fmla="*/ 1931212 h 1931213"/>
                  <a:gd name="connsiteX4" fmla="*/ 1089965 w 1762963"/>
                  <a:gd name="connsiteY4" fmla="*/ 1931213 h 1931213"/>
                  <a:gd name="connsiteX5" fmla="*/ 1250899 w 1762963"/>
                  <a:gd name="connsiteY5" fmla="*/ 1484985 h 1931213"/>
                  <a:gd name="connsiteX6" fmla="*/ 1762963 w 1762963"/>
                  <a:gd name="connsiteY6" fmla="*/ 672998 h 1931213"/>
                  <a:gd name="connsiteX7" fmla="*/ 1236268 w 1762963"/>
                  <a:gd name="connsiteY7" fmla="*/ 0 h 1931213"/>
                  <a:gd name="connsiteX8" fmla="*/ 651052 w 1762963"/>
                  <a:gd name="connsiteY8" fmla="*/ 526694 h 1931213"/>
                  <a:gd name="connsiteX9" fmla="*/ 409651 w 1762963"/>
                  <a:gd name="connsiteY9" fmla="*/ 7315 h 1931213"/>
                  <a:gd name="connsiteX0" fmla="*/ 277978 w 1631290"/>
                  <a:gd name="connsiteY0" fmla="*/ 7315 h 1931213"/>
                  <a:gd name="connsiteX1" fmla="*/ 102413 w 1631290"/>
                  <a:gd name="connsiteY1" fmla="*/ 665683 h 1931213"/>
                  <a:gd name="connsiteX2" fmla="*/ 160935 w 1631290"/>
                  <a:gd name="connsiteY2" fmla="*/ 1382572 h 1931213"/>
                  <a:gd name="connsiteX3" fmla="*/ 0 w 1631290"/>
                  <a:gd name="connsiteY3" fmla="*/ 1923896 h 1931213"/>
                  <a:gd name="connsiteX4" fmla="*/ 958292 w 1631290"/>
                  <a:gd name="connsiteY4" fmla="*/ 1931213 h 1931213"/>
                  <a:gd name="connsiteX5" fmla="*/ 1119226 w 1631290"/>
                  <a:gd name="connsiteY5" fmla="*/ 1484985 h 1931213"/>
                  <a:gd name="connsiteX6" fmla="*/ 1631290 w 1631290"/>
                  <a:gd name="connsiteY6" fmla="*/ 672998 h 1931213"/>
                  <a:gd name="connsiteX7" fmla="*/ 1104595 w 1631290"/>
                  <a:gd name="connsiteY7" fmla="*/ 0 h 1931213"/>
                  <a:gd name="connsiteX8" fmla="*/ 519379 w 1631290"/>
                  <a:gd name="connsiteY8" fmla="*/ 526694 h 1931213"/>
                  <a:gd name="connsiteX9" fmla="*/ 277978 w 1631290"/>
                  <a:gd name="connsiteY9" fmla="*/ 7315 h 1931213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119226 w 1631290"/>
                  <a:gd name="connsiteY5" fmla="*/ 1484985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119226 w 1631290"/>
                  <a:gd name="connsiteY6" fmla="*/ 1484985 h 1953159"/>
                  <a:gd name="connsiteX7" fmla="*/ 1631290 w 1631290"/>
                  <a:gd name="connsiteY7" fmla="*/ 672998 h 1953159"/>
                  <a:gd name="connsiteX8" fmla="*/ 1104595 w 1631290"/>
                  <a:gd name="connsiteY8" fmla="*/ 0 h 1953159"/>
                  <a:gd name="connsiteX9" fmla="*/ 519379 w 1631290"/>
                  <a:gd name="connsiteY9" fmla="*/ 526694 h 1953159"/>
                  <a:gd name="connsiteX10" fmla="*/ 277978 w 1631290"/>
                  <a:gd name="connsiteY10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0 h 2033626"/>
                  <a:gd name="connsiteX1" fmla="*/ 102413 w 1631290"/>
                  <a:gd name="connsiteY1" fmla="*/ 746150 h 2033626"/>
                  <a:gd name="connsiteX2" fmla="*/ 160935 w 1631290"/>
                  <a:gd name="connsiteY2" fmla="*/ 1463039 h 2033626"/>
                  <a:gd name="connsiteX3" fmla="*/ 0 w 1631290"/>
                  <a:gd name="connsiteY3" fmla="*/ 2004363 h 2033626"/>
                  <a:gd name="connsiteX4" fmla="*/ 1016814 w 1631290"/>
                  <a:gd name="connsiteY4" fmla="*/ 2033626 h 2033626"/>
                  <a:gd name="connsiteX5" fmla="*/ 1082649 w 1631290"/>
                  <a:gd name="connsiteY5" fmla="*/ 1580083 h 2033626"/>
                  <a:gd name="connsiteX6" fmla="*/ 1631290 w 1631290"/>
                  <a:gd name="connsiteY6" fmla="*/ 753465 h 2033626"/>
                  <a:gd name="connsiteX7" fmla="*/ 1104595 w 1631290"/>
                  <a:gd name="connsiteY7" fmla="*/ 80467 h 2033626"/>
                  <a:gd name="connsiteX8" fmla="*/ 519379 w 1631290"/>
                  <a:gd name="connsiteY8" fmla="*/ 607161 h 2033626"/>
                  <a:gd name="connsiteX9" fmla="*/ 277978 w 1631290"/>
                  <a:gd name="connsiteY9" fmla="*/ 0 h 2033626"/>
                  <a:gd name="connsiteX0" fmla="*/ 277978 w 1631290"/>
                  <a:gd name="connsiteY0" fmla="*/ 10 h 2033636"/>
                  <a:gd name="connsiteX1" fmla="*/ 102413 w 1631290"/>
                  <a:gd name="connsiteY1" fmla="*/ 746160 h 2033636"/>
                  <a:gd name="connsiteX2" fmla="*/ 160935 w 1631290"/>
                  <a:gd name="connsiteY2" fmla="*/ 1463049 h 2033636"/>
                  <a:gd name="connsiteX3" fmla="*/ 0 w 1631290"/>
                  <a:gd name="connsiteY3" fmla="*/ 2004373 h 2033636"/>
                  <a:gd name="connsiteX4" fmla="*/ 1016814 w 1631290"/>
                  <a:gd name="connsiteY4" fmla="*/ 2033636 h 2033636"/>
                  <a:gd name="connsiteX5" fmla="*/ 1082649 w 1631290"/>
                  <a:gd name="connsiteY5" fmla="*/ 1580093 h 2033636"/>
                  <a:gd name="connsiteX6" fmla="*/ 1631290 w 1631290"/>
                  <a:gd name="connsiteY6" fmla="*/ 753475 h 2033636"/>
                  <a:gd name="connsiteX7" fmla="*/ 1104595 w 1631290"/>
                  <a:gd name="connsiteY7" fmla="*/ 80477 h 2033636"/>
                  <a:gd name="connsiteX8" fmla="*/ 519379 w 1631290"/>
                  <a:gd name="connsiteY8" fmla="*/ 607171 h 2033636"/>
                  <a:gd name="connsiteX9" fmla="*/ 277978 w 1631290"/>
                  <a:gd name="connsiteY9" fmla="*/ 10 h 2033636"/>
                  <a:gd name="connsiteX0" fmla="*/ 277978 w 1631290"/>
                  <a:gd name="connsiteY0" fmla="*/ 10 h 2033636"/>
                  <a:gd name="connsiteX1" fmla="*/ 102413 w 1631290"/>
                  <a:gd name="connsiteY1" fmla="*/ 746160 h 2033636"/>
                  <a:gd name="connsiteX2" fmla="*/ 160935 w 1631290"/>
                  <a:gd name="connsiteY2" fmla="*/ 1463049 h 2033636"/>
                  <a:gd name="connsiteX3" fmla="*/ 0 w 1631290"/>
                  <a:gd name="connsiteY3" fmla="*/ 2004373 h 2033636"/>
                  <a:gd name="connsiteX4" fmla="*/ 1016814 w 1631290"/>
                  <a:gd name="connsiteY4" fmla="*/ 2033636 h 2033636"/>
                  <a:gd name="connsiteX5" fmla="*/ 1082649 w 1631290"/>
                  <a:gd name="connsiteY5" fmla="*/ 1580093 h 2033636"/>
                  <a:gd name="connsiteX6" fmla="*/ 1631290 w 1631290"/>
                  <a:gd name="connsiteY6" fmla="*/ 753475 h 2033636"/>
                  <a:gd name="connsiteX7" fmla="*/ 1104595 w 1631290"/>
                  <a:gd name="connsiteY7" fmla="*/ 80477 h 2033636"/>
                  <a:gd name="connsiteX8" fmla="*/ 490118 w 1631290"/>
                  <a:gd name="connsiteY8" fmla="*/ 680323 h 2033636"/>
                  <a:gd name="connsiteX9" fmla="*/ 277978 w 1631290"/>
                  <a:gd name="connsiteY9" fmla="*/ 10 h 2033636"/>
                  <a:gd name="connsiteX0" fmla="*/ 284841 w 1638153"/>
                  <a:gd name="connsiteY0" fmla="*/ 10 h 2045551"/>
                  <a:gd name="connsiteX1" fmla="*/ 109276 w 1638153"/>
                  <a:gd name="connsiteY1" fmla="*/ 746160 h 2045551"/>
                  <a:gd name="connsiteX2" fmla="*/ 167798 w 1638153"/>
                  <a:gd name="connsiteY2" fmla="*/ 1463049 h 2045551"/>
                  <a:gd name="connsiteX3" fmla="*/ 0 w 1638153"/>
                  <a:gd name="connsiteY3" fmla="*/ 2045551 h 2045551"/>
                  <a:gd name="connsiteX4" fmla="*/ 1023677 w 1638153"/>
                  <a:gd name="connsiteY4" fmla="*/ 2033636 h 2045551"/>
                  <a:gd name="connsiteX5" fmla="*/ 1089512 w 1638153"/>
                  <a:gd name="connsiteY5" fmla="*/ 1580093 h 2045551"/>
                  <a:gd name="connsiteX6" fmla="*/ 1638153 w 1638153"/>
                  <a:gd name="connsiteY6" fmla="*/ 753475 h 2045551"/>
                  <a:gd name="connsiteX7" fmla="*/ 1111458 w 1638153"/>
                  <a:gd name="connsiteY7" fmla="*/ 80477 h 2045551"/>
                  <a:gd name="connsiteX8" fmla="*/ 496981 w 1638153"/>
                  <a:gd name="connsiteY8" fmla="*/ 680323 h 2045551"/>
                  <a:gd name="connsiteX9" fmla="*/ 284841 w 1638153"/>
                  <a:gd name="connsiteY9" fmla="*/ 10 h 2045551"/>
                  <a:gd name="connsiteX0" fmla="*/ 284841 w 1638153"/>
                  <a:gd name="connsiteY0" fmla="*/ 10 h 2045551"/>
                  <a:gd name="connsiteX1" fmla="*/ 109276 w 1638153"/>
                  <a:gd name="connsiteY1" fmla="*/ 746160 h 2045551"/>
                  <a:gd name="connsiteX2" fmla="*/ 167798 w 1638153"/>
                  <a:gd name="connsiteY2" fmla="*/ 1463049 h 2045551"/>
                  <a:gd name="connsiteX3" fmla="*/ 0 w 1638153"/>
                  <a:gd name="connsiteY3" fmla="*/ 2045551 h 2045551"/>
                  <a:gd name="connsiteX4" fmla="*/ 1023677 w 1638153"/>
                  <a:gd name="connsiteY4" fmla="*/ 2033636 h 2045551"/>
                  <a:gd name="connsiteX5" fmla="*/ 1089512 w 1638153"/>
                  <a:gd name="connsiteY5" fmla="*/ 1580093 h 2045551"/>
                  <a:gd name="connsiteX6" fmla="*/ 1638153 w 1638153"/>
                  <a:gd name="connsiteY6" fmla="*/ 753475 h 2045551"/>
                  <a:gd name="connsiteX7" fmla="*/ 1111458 w 1638153"/>
                  <a:gd name="connsiteY7" fmla="*/ 80477 h 2045551"/>
                  <a:gd name="connsiteX8" fmla="*/ 496981 w 1638153"/>
                  <a:gd name="connsiteY8" fmla="*/ 680323 h 2045551"/>
                  <a:gd name="connsiteX9" fmla="*/ 284841 w 1638153"/>
                  <a:gd name="connsiteY9" fmla="*/ 10 h 20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8153" h="2045551">
                    <a:moveTo>
                      <a:pt x="284841" y="10"/>
                    </a:moveTo>
                    <a:cubicBezTo>
                      <a:pt x="292156" y="285302"/>
                      <a:pt x="101961" y="643747"/>
                      <a:pt x="109276" y="746160"/>
                    </a:cubicBezTo>
                    <a:cubicBezTo>
                      <a:pt x="99522" y="1014384"/>
                      <a:pt x="148291" y="1224086"/>
                      <a:pt x="167798" y="1463049"/>
                    </a:cubicBezTo>
                    <a:lnTo>
                      <a:pt x="0" y="2045551"/>
                    </a:lnTo>
                    <a:lnTo>
                      <a:pt x="1023677" y="2033636"/>
                    </a:lnTo>
                    <a:cubicBezTo>
                      <a:pt x="1055376" y="1884893"/>
                      <a:pt x="1057813" y="1728836"/>
                      <a:pt x="1089512" y="1580093"/>
                    </a:cubicBezTo>
                    <a:cubicBezTo>
                      <a:pt x="1440642" y="1333815"/>
                      <a:pt x="1535740" y="1153373"/>
                      <a:pt x="1638153" y="753475"/>
                    </a:cubicBezTo>
                    <a:lnTo>
                      <a:pt x="1111458" y="80477"/>
                    </a:lnTo>
                    <a:lnTo>
                      <a:pt x="496981" y="680323"/>
                    </a:lnTo>
                    <a:cubicBezTo>
                      <a:pt x="416514" y="477936"/>
                      <a:pt x="599395" y="-2428"/>
                      <a:pt x="284841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D56FFE70-4009-4F8A-88AF-C78146500FFA}"/>
                </a:ext>
              </a:extLst>
            </p:cNvPr>
            <p:cNvGrpSpPr/>
            <p:nvPr/>
          </p:nvGrpSpPr>
          <p:grpSpPr>
            <a:xfrm>
              <a:off x="3635903" y="2482543"/>
              <a:ext cx="1666119" cy="2017638"/>
              <a:chOff x="3731153" y="2225865"/>
              <a:chExt cx="1666119" cy="2017638"/>
            </a:xfrm>
          </p:grpSpPr>
          <p:pic>
            <p:nvPicPr>
              <p:cNvPr id="33" name="Picture 2" descr="D:\KBM-정애\014-Fullppt\PNG이미지\핸드폰2.png">
                <a:extLst>
                  <a:ext uri="{FF2B5EF4-FFF2-40B4-BE49-F238E27FC236}">
                    <a16:creationId xmlns:a16="http://schemas.microsoft.com/office/drawing/2014/main" xmlns="" id="{72A84A95-9B16-4C1D-9D2A-A6635361DB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1153" y="2225865"/>
                <a:ext cx="1666119" cy="2017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67580B3-DCE5-40D5-A53B-B7EBD5220A35}"/>
                  </a:ext>
                </a:extLst>
              </p:cNvPr>
              <p:cNvSpPr/>
              <p:nvPr/>
            </p:nvSpPr>
            <p:spPr>
              <a:xfrm>
                <a:off x="4177052" y="2344220"/>
                <a:ext cx="907339" cy="14356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23B6BD5F-67E3-453B-89A1-9A707CB818E8}"/>
                </a:ext>
              </a:extLst>
            </p:cNvPr>
            <p:cNvGrpSpPr/>
            <p:nvPr/>
          </p:nvGrpSpPr>
          <p:grpSpPr>
            <a:xfrm>
              <a:off x="4722759" y="3079004"/>
              <a:ext cx="543317" cy="824717"/>
              <a:chOff x="4661983" y="2106581"/>
              <a:chExt cx="509735" cy="77374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3F9CE6E8-487E-4910-A7D7-560D655A2082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xmlns="" id="{3532034E-A29B-4B80-8698-B23340EE6756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ADA6E46B-0AE7-4DBA-8FBD-08DF6F1C6FE9}"/>
                  </a:ext>
                </a:extLst>
              </p:cNvPr>
              <p:cNvSpPr/>
              <p:nvPr/>
            </p:nvSpPr>
            <p:spPr>
              <a:xfrm rot="3148397">
                <a:off x="4812149" y="252075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xmlns="" id="{7F48CA2E-8B61-4886-8C4D-09A9295251D7}"/>
                </a:ext>
              </a:extLst>
            </p:cNvPr>
            <p:cNvSpPr/>
            <p:nvPr/>
          </p:nvSpPr>
          <p:spPr>
            <a:xfrm>
              <a:off x="3919952" y="1212890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xmlns="" id="{E0ED9377-D0E5-4C4E-86BA-E4EABA4FAC69}"/>
                </a:ext>
              </a:extLst>
            </p:cNvPr>
            <p:cNvSpPr/>
            <p:nvPr/>
          </p:nvSpPr>
          <p:spPr>
            <a:xfrm>
              <a:off x="2388518" y="212704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0B287000-7AAA-4620-A57B-7CCF5C96E0F5}"/>
                </a:ext>
              </a:extLst>
            </p:cNvPr>
            <p:cNvSpPr/>
            <p:nvPr/>
          </p:nvSpPr>
          <p:spPr>
            <a:xfrm>
              <a:off x="1588571" y="324332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xmlns="" id="{ACD5F0F5-E4F6-481D-926D-A702BFA64410}"/>
                </a:ext>
              </a:extLst>
            </p:cNvPr>
            <p:cNvSpPr/>
            <p:nvPr/>
          </p:nvSpPr>
          <p:spPr>
            <a:xfrm>
              <a:off x="6276950" y="324332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B9D531E-1AE3-422C-BF9F-6A1C8093B85F}"/>
                </a:ext>
              </a:extLst>
            </p:cNvPr>
            <p:cNvSpPr/>
            <p:nvPr/>
          </p:nvSpPr>
          <p:spPr>
            <a:xfrm>
              <a:off x="5549011" y="212704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Block Arc 14">
              <a:extLst>
                <a:ext uri="{FF2B5EF4-FFF2-40B4-BE49-F238E27FC236}">
                  <a16:creationId xmlns:a16="http://schemas.microsoft.com/office/drawing/2014/main" xmlns="" id="{61019D02-A269-46F4-BA02-01A20BCCEDCC}"/>
                </a:ext>
              </a:extLst>
            </p:cNvPr>
            <p:cNvSpPr/>
            <p:nvPr/>
          </p:nvSpPr>
          <p:spPr>
            <a:xfrm rot="16200000">
              <a:off x="1988943" y="3442422"/>
              <a:ext cx="448947" cy="449242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xmlns="" id="{86064B46-7F97-4DE3-8B7F-F95DAFA2D499}"/>
                </a:ext>
              </a:extLst>
            </p:cNvPr>
            <p:cNvSpPr/>
            <p:nvPr/>
          </p:nvSpPr>
          <p:spPr>
            <a:xfrm>
              <a:off x="2781802" y="2365867"/>
              <a:ext cx="476822" cy="398586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Teardrop 6">
              <a:extLst>
                <a:ext uri="{FF2B5EF4-FFF2-40B4-BE49-F238E27FC236}">
                  <a16:creationId xmlns:a16="http://schemas.microsoft.com/office/drawing/2014/main" xmlns="" id="{49061CB8-121A-4CC9-A91B-1E6E39DCCAD3}"/>
                </a:ext>
              </a:extLst>
            </p:cNvPr>
            <p:cNvSpPr/>
            <p:nvPr/>
          </p:nvSpPr>
          <p:spPr>
            <a:xfrm rot="8100000">
              <a:off x="4333779" y="1371167"/>
              <a:ext cx="402035" cy="402036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xmlns="" id="{4C6BFFE2-DF36-423E-B3EA-5F4AF1550829}"/>
                </a:ext>
              </a:extLst>
            </p:cNvPr>
            <p:cNvSpPr/>
            <p:nvPr/>
          </p:nvSpPr>
          <p:spPr>
            <a:xfrm rot="2700000">
              <a:off x="6027427" y="2247432"/>
              <a:ext cx="306558" cy="58324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27">
              <a:extLst>
                <a:ext uri="{FF2B5EF4-FFF2-40B4-BE49-F238E27FC236}">
                  <a16:creationId xmlns:a16="http://schemas.microsoft.com/office/drawing/2014/main" xmlns="" id="{7BAD7DB1-BC37-4380-B3C2-97372FA31564}"/>
                </a:ext>
              </a:extLst>
            </p:cNvPr>
            <p:cNvSpPr/>
            <p:nvPr/>
          </p:nvSpPr>
          <p:spPr>
            <a:xfrm>
              <a:off x="6683096" y="3493792"/>
              <a:ext cx="451098" cy="34650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121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Teori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288032"/>
          </a:xfrm>
        </p:spPr>
        <p:txBody>
          <a:bodyPr/>
          <a:lstStyle/>
          <a:p>
            <a:pPr lvl="0"/>
            <a:r>
              <a:rPr lang="en-US" sz="1800" b="1" dirty="0" err="1"/>
              <a:t>Menurut</a:t>
            </a:r>
            <a:r>
              <a:rPr lang="en-US" sz="1800" b="1" dirty="0"/>
              <a:t> John </a:t>
            </a:r>
            <a:r>
              <a:rPr lang="en-US" sz="1800" b="1" dirty="0" err="1"/>
              <a:t>Broades</a:t>
            </a:r>
            <a:r>
              <a:rPr lang="en-US" sz="1800" b="1" dirty="0"/>
              <a:t> Watson (1878-1958)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39887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411510"/>
            <a:ext cx="2448272" cy="1368152"/>
          </a:xfrm>
        </p:spPr>
        <p:txBody>
          <a:bodyPr/>
          <a:lstStyle/>
          <a:p>
            <a:r>
              <a:rPr lang="en-US" sz="2400" b="1" dirty="0" err="1" smtClean="0"/>
              <a:t>Konsep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Belajar</a:t>
            </a:r>
            <a:r>
              <a:rPr lang="en-US" sz="2400" b="1" dirty="0" smtClean="0"/>
              <a:t> Watson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635646"/>
            <a:ext cx="2303282" cy="936104"/>
          </a:xfrm>
        </p:spPr>
        <p:txBody>
          <a:bodyPr/>
          <a:lstStyle/>
          <a:p>
            <a:r>
              <a:rPr lang="en-US" dirty="0"/>
              <a:t>J.B. Watson </a:t>
            </a:r>
            <a:r>
              <a:rPr lang="en-US" dirty="0" err="1"/>
              <a:t>adalah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behavioristik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Thorndike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3848" y="996791"/>
            <a:ext cx="5256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Belajar</a:t>
            </a:r>
            <a:r>
              <a:rPr lang="en-US" sz="1400" dirty="0" smtClean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proses </a:t>
            </a:r>
            <a:r>
              <a:rPr lang="en-US" sz="1400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stimulus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,</a:t>
            </a:r>
          </a:p>
          <a:p>
            <a:r>
              <a:rPr lang="en-US" sz="1400" dirty="0" err="1"/>
              <a:t>namun</a:t>
            </a:r>
            <a:r>
              <a:rPr lang="en-US" sz="1400" dirty="0"/>
              <a:t> stimulus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 yang </a:t>
            </a:r>
            <a:r>
              <a:rPr lang="en-US" sz="1400" dirty="0" err="1"/>
              <a:t>dimaksud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berbentuk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tingkah</a:t>
            </a:r>
            <a:r>
              <a:rPr lang="en-US" sz="1400" dirty="0" smtClean="0"/>
              <a:t> </a:t>
            </a:r>
            <a:r>
              <a:rPr lang="en-US" sz="1400" dirty="0" err="1"/>
              <a:t>laku</a:t>
            </a:r>
            <a:r>
              <a:rPr lang="en-US" sz="1400" dirty="0"/>
              <a:t> yang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diamati</a:t>
            </a:r>
            <a:r>
              <a:rPr lang="en-US" sz="1400" dirty="0" smtClean="0"/>
              <a:t> </a:t>
            </a:r>
            <a:r>
              <a:rPr lang="en-US" sz="1400" i="1" dirty="0"/>
              <a:t>(</a:t>
            </a:r>
            <a:r>
              <a:rPr lang="en-US" sz="1400" i="1" dirty="0" err="1"/>
              <a:t>observabel</a:t>
            </a:r>
            <a:r>
              <a:rPr lang="en-US" sz="1400" i="1" dirty="0"/>
              <a:t>)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diukur</a:t>
            </a:r>
            <a:r>
              <a:rPr lang="en-US" sz="1400" i="1" dirty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203848" y="1860887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accent3"/>
                </a:solidFill>
              </a:rPr>
              <a:t>Dengan kata lain, walaupun ia mengakui </a:t>
            </a:r>
            <a:r>
              <a:rPr lang="fi-FI" sz="1400" dirty="0" smtClean="0">
                <a:solidFill>
                  <a:schemeClr val="accent3"/>
                </a:solidFill>
              </a:rPr>
              <a:t>adanya </a:t>
            </a:r>
            <a:r>
              <a:rPr lang="en-US" sz="1400" dirty="0" err="1" smtClean="0">
                <a:solidFill>
                  <a:schemeClr val="accent3"/>
                </a:solidFill>
              </a:rPr>
              <a:t>perubahan</a:t>
            </a:r>
            <a:r>
              <a:rPr lang="en-US" sz="1400" dirty="0" smtClean="0">
                <a:solidFill>
                  <a:schemeClr val="accent3"/>
                </a:solidFill>
              </a:rPr>
              <a:t>-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perubahan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mental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diri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seseorang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selama</a:t>
            </a:r>
            <a:r>
              <a:rPr lang="en-US" sz="1400" dirty="0">
                <a:solidFill>
                  <a:schemeClr val="accent3"/>
                </a:solidFill>
              </a:rPr>
              <a:t> proses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namun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ia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menganggap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hal-hal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tersebut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sebagai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faktor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tak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perlu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diperhitungkan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2913787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Ia</a:t>
            </a:r>
            <a:r>
              <a:rPr lang="en-US" sz="1400" dirty="0"/>
              <a:t> </a:t>
            </a:r>
            <a:r>
              <a:rPr lang="en-US" sz="1400" dirty="0" err="1" smtClean="0"/>
              <a:t>tetap</a:t>
            </a:r>
            <a:r>
              <a:rPr lang="en-US" sz="1400" dirty="0" smtClean="0"/>
              <a:t> </a:t>
            </a:r>
            <a:r>
              <a:rPr lang="en-US" sz="1400" dirty="0" err="1" smtClean="0"/>
              <a:t>mengakui</a:t>
            </a:r>
            <a:r>
              <a:rPr lang="en-US" sz="1400" dirty="0" smtClean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perubahan-perubahan</a:t>
            </a:r>
            <a:r>
              <a:rPr lang="en-US" sz="1400" dirty="0"/>
              <a:t> mental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benak</a:t>
            </a:r>
            <a:r>
              <a:rPr lang="en-US" sz="1400" dirty="0" smtClean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penting</a:t>
            </a:r>
            <a:r>
              <a:rPr lang="en-US" sz="1400" dirty="0"/>
              <a:t>,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menjelaskan</a:t>
            </a:r>
            <a:r>
              <a:rPr lang="en-US" sz="1400" dirty="0" smtClean="0"/>
              <a:t> </a:t>
            </a:r>
            <a:r>
              <a:rPr lang="en-US" sz="1400" dirty="0" err="1"/>
              <a:t>apakah</a:t>
            </a:r>
            <a:r>
              <a:rPr lang="en-US" sz="1400" dirty="0"/>
              <a:t> </a:t>
            </a:r>
            <a:r>
              <a:rPr lang="en-US" sz="1400" dirty="0" err="1"/>
              <a:t>seseorang</a:t>
            </a:r>
            <a:r>
              <a:rPr lang="en-US" sz="1400" dirty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endParaRPr lang="en-US" sz="1400" dirty="0"/>
          </a:p>
          <a:p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diamati</a:t>
            </a:r>
            <a:r>
              <a:rPr lang="en-US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218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411510"/>
            <a:ext cx="2448272" cy="1368152"/>
          </a:xfrm>
        </p:spPr>
        <p:txBody>
          <a:bodyPr/>
          <a:lstStyle/>
          <a:p>
            <a:r>
              <a:rPr lang="en-US" sz="2400" b="1" dirty="0" err="1" smtClean="0"/>
              <a:t>Watsen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Behavioris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Murni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347864" y="771550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Dikatakan</a:t>
            </a:r>
            <a:r>
              <a:rPr lang="en-US" sz="1600" dirty="0" smtClean="0"/>
              <a:t> </a:t>
            </a:r>
            <a:r>
              <a:rPr lang="en-US" sz="1600" dirty="0" err="1" smtClean="0"/>
              <a:t>demikian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/>
              <a:t>kajiannya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endParaRPr lang="en-US" sz="1600" dirty="0"/>
          </a:p>
          <a:p>
            <a:r>
              <a:rPr lang="en-US" sz="1600" dirty="0" err="1"/>
              <a:t>disejajarkan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ilmu-ilmu</a:t>
            </a:r>
            <a:r>
              <a:rPr lang="en-US" sz="1600" dirty="0"/>
              <a:t> lain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fisika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biologi</a:t>
            </a:r>
            <a:r>
              <a:rPr lang="en-US" sz="1600" dirty="0" smtClean="0"/>
              <a:t> yang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 smtClean="0"/>
              <a:t>berorientasi</a:t>
            </a:r>
            <a:r>
              <a:rPr lang="en-US" sz="1600" dirty="0" smtClean="0"/>
              <a:t> </a:t>
            </a:r>
            <a:r>
              <a:rPr lang="sv-SE" sz="1600" dirty="0" smtClean="0"/>
              <a:t>pada </a:t>
            </a:r>
            <a:r>
              <a:rPr lang="sv-SE" sz="1600" dirty="0"/>
              <a:t>pengalaman </a:t>
            </a:r>
            <a:endParaRPr lang="sv-SE" sz="1600" dirty="0" smtClean="0"/>
          </a:p>
          <a:p>
            <a:r>
              <a:rPr lang="sv-SE" sz="1600" dirty="0" smtClean="0"/>
              <a:t>empirik </a:t>
            </a:r>
            <a:r>
              <a:rPr lang="sv-SE" sz="1600" dirty="0"/>
              <a:t>semata, </a:t>
            </a:r>
            <a:r>
              <a:rPr lang="sv-SE" sz="1600" dirty="0" smtClean="0"/>
              <a:t>yaitu </a:t>
            </a:r>
            <a:r>
              <a:rPr lang="sv-SE" sz="1600" dirty="0"/>
              <a:t>sejauh dapat diamati dan dapat </a:t>
            </a:r>
            <a:endParaRPr lang="sv-SE" sz="1600" dirty="0" smtClean="0"/>
          </a:p>
          <a:p>
            <a:r>
              <a:rPr lang="sv-SE" sz="1600" dirty="0" smtClean="0"/>
              <a:t>diukur</a:t>
            </a:r>
            <a:r>
              <a:rPr lang="sv-SE" sz="1600" dirty="0"/>
              <a:t>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326408" y="2390566"/>
            <a:ext cx="5134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Asumsinya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demikianlah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diramalkan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 smtClean="0"/>
              <a:t>setelah</a:t>
            </a:r>
            <a:endParaRPr lang="en-US" dirty="0" smtClean="0"/>
          </a:p>
          <a:p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Pemikiran</a:t>
            </a:r>
            <a:r>
              <a:rPr lang="en-US" b="1" dirty="0" smtClean="0"/>
              <a:t> Watson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7614"/>
            <a:ext cx="74888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398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786279"/>
            <a:ext cx="2303282" cy="1368152"/>
          </a:xfrm>
        </p:spPr>
        <p:txBody>
          <a:bodyPr/>
          <a:lstStyle/>
          <a:p>
            <a:r>
              <a:rPr lang="en-US" sz="2800" b="1" dirty="0" err="1" smtClean="0"/>
              <a:t>Kesimpulan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275856" y="1275606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Para tokoh aliran behavioristik cenderung untuk </a:t>
            </a:r>
            <a:endParaRPr lang="da-DK" dirty="0" smtClean="0"/>
          </a:p>
          <a:p>
            <a:r>
              <a:rPr lang="da-DK" dirty="0" smtClean="0"/>
              <a:t>tidak </a:t>
            </a:r>
            <a:r>
              <a:rPr lang="da-DK" dirty="0"/>
              <a:t>memperhatikan </a:t>
            </a:r>
            <a:r>
              <a:rPr lang="da-DK" dirty="0" smtClean="0"/>
              <a:t>hal-hal </a:t>
            </a:r>
            <a:r>
              <a:rPr lang="en-US" dirty="0" smtClean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perubahan-perubahan</a:t>
            </a:r>
            <a:r>
              <a:rPr lang="en-US" dirty="0"/>
              <a:t> </a:t>
            </a:r>
            <a:r>
              <a:rPr lang="en-US" dirty="0" smtClean="0"/>
              <a:t>mental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 smtClean="0"/>
              <a:t>hal</a:t>
            </a:r>
            <a:endParaRPr lang="en-US" dirty="0" smtClean="0"/>
          </a:p>
          <a:p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/>
              <a:t>penting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xmlns="" id="{08366A07-262C-415A-B56E-04A0EB02253E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632874" y="3695693"/>
            <a:ext cx="326433" cy="992088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Freeform 108">
            <a:extLst>
              <a:ext uri="{FF2B5EF4-FFF2-40B4-BE49-F238E27FC236}">
                <a16:creationId xmlns:a16="http://schemas.microsoft.com/office/drawing/2014/main" xmlns="" id="{09AAD879-21CF-4C4C-A30B-DF9E5F22659A}"/>
              </a:ext>
            </a:extLst>
          </p:cNvPr>
          <p:cNvSpPr/>
          <p:nvPr/>
        </p:nvSpPr>
        <p:spPr>
          <a:xfrm>
            <a:off x="899592" y="4083918"/>
            <a:ext cx="434829" cy="465699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rapezoid 28">
            <a:extLst>
              <a:ext uri="{FF2B5EF4-FFF2-40B4-BE49-F238E27FC236}">
                <a16:creationId xmlns:a16="http://schemas.microsoft.com/office/drawing/2014/main" xmlns="" id="{AF88E06B-69BC-4CFA-9825-125E069B58C6}"/>
              </a:ext>
            </a:extLst>
          </p:cNvPr>
          <p:cNvSpPr>
            <a:spLocks noChangeAspect="1"/>
          </p:cNvSpPr>
          <p:nvPr/>
        </p:nvSpPr>
        <p:spPr>
          <a:xfrm>
            <a:off x="2260542" y="4191737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97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Teori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288032"/>
          </a:xfrm>
        </p:spPr>
        <p:txBody>
          <a:bodyPr/>
          <a:lstStyle/>
          <a:p>
            <a:pPr lvl="0"/>
            <a:r>
              <a:rPr lang="en-US" sz="1800" b="1" dirty="0" err="1"/>
              <a:t>Menurut</a:t>
            </a:r>
            <a:r>
              <a:rPr lang="en-US" sz="1800" b="1" dirty="0"/>
              <a:t> Clark </a:t>
            </a:r>
            <a:r>
              <a:rPr lang="en-US" sz="1800" b="1" dirty="0" err="1"/>
              <a:t>Leaonard</a:t>
            </a:r>
            <a:r>
              <a:rPr lang="en-US" sz="1800" b="1" dirty="0"/>
              <a:t> Hull (1884-1952)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635217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Behaviour</a:t>
            </a:r>
            <a:r>
              <a:rPr lang="en-US" b="1" dirty="0" smtClean="0"/>
              <a:t> Clark Hull</a:t>
            </a:r>
            <a:endParaRPr lang="en-US" b="1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Rectangle 4"/>
          <p:cNvSpPr/>
          <p:nvPr/>
        </p:nvSpPr>
        <p:spPr>
          <a:xfrm>
            <a:off x="4355976" y="186967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Clark Hull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stimulus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respon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menjelaskan</a:t>
            </a:r>
            <a:endParaRPr lang="en-US" sz="1600" dirty="0" smtClean="0"/>
          </a:p>
          <a:p>
            <a:r>
              <a:rPr lang="en-US" sz="1600" dirty="0" err="1" smtClean="0"/>
              <a:t>pengertian</a:t>
            </a:r>
            <a:r>
              <a:rPr lang="en-US" sz="1600" dirty="0" smtClean="0"/>
              <a:t> </a:t>
            </a:r>
            <a:r>
              <a:rPr lang="en-US" sz="1600" dirty="0" err="1" smtClean="0"/>
              <a:t>tentang</a:t>
            </a:r>
            <a:r>
              <a:rPr lang="en-US" sz="1600" dirty="0" smtClean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.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ia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terpengaruh</a:t>
            </a:r>
            <a:r>
              <a:rPr lang="en-US" sz="1600" dirty="0" smtClean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 smtClean="0"/>
              <a:t>teori</a:t>
            </a:r>
            <a:r>
              <a:rPr lang="en-US" sz="1600" dirty="0" smtClean="0"/>
              <a:t> </a:t>
            </a:r>
            <a:r>
              <a:rPr lang="en-US" sz="1600" dirty="0" err="1" smtClean="0"/>
              <a:t>evolusi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endParaRPr lang="en-US" sz="1600" dirty="0" smtClean="0"/>
          </a:p>
          <a:p>
            <a:r>
              <a:rPr lang="en-US" sz="1600" dirty="0" err="1" smtClean="0"/>
              <a:t>dikembangkan</a:t>
            </a:r>
            <a:r>
              <a:rPr lang="en-US" sz="1600" dirty="0" smtClean="0"/>
              <a:t> </a:t>
            </a:r>
            <a:r>
              <a:rPr lang="en-US" sz="1600" dirty="0" err="1"/>
              <a:t>oleh</a:t>
            </a:r>
            <a:r>
              <a:rPr lang="en-US" sz="1600" dirty="0"/>
              <a:t> Charles Darwin.</a:t>
            </a:r>
            <a:endParaRPr lang="en-US" sz="1600" dirty="0"/>
          </a:p>
        </p:txBody>
      </p:sp>
      <p:sp>
        <p:nvSpPr>
          <p:cNvPr id="6" name="AutoShape 2" descr="Clark Leonard Hull - Wikipedia bahasa Indonesia, ensiklopedia beb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lark Leonard Hull - Wikipedia bahasa Indonesia, ensiklopedia beb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Clark Leonard Hull - Wikipedia bahasa Indonesia, ensiklopedia beb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96" y="1419623"/>
            <a:ext cx="3143039" cy="24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807120"/>
            <a:ext cx="2303282" cy="1368152"/>
          </a:xfrm>
        </p:spPr>
        <p:txBody>
          <a:bodyPr/>
          <a:lstStyle/>
          <a:p>
            <a:r>
              <a:rPr lang="en-US" sz="3200" b="1" dirty="0" err="1" smtClean="0"/>
              <a:t>Konsep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Clark Hull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275856" y="627534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accent3"/>
                </a:solidFill>
              </a:rPr>
              <a:t>Bagi Hull, seperti halnya </a:t>
            </a:r>
            <a:r>
              <a:rPr lang="sv-SE" sz="1400" dirty="0" smtClean="0">
                <a:solidFill>
                  <a:schemeClr val="accent3"/>
                </a:solidFill>
              </a:rPr>
              <a:t>teori </a:t>
            </a:r>
            <a:r>
              <a:rPr lang="en-US" sz="1400" dirty="0" err="1" smtClean="0">
                <a:solidFill>
                  <a:schemeClr val="accent3"/>
                </a:solidFill>
              </a:rPr>
              <a:t>evolusi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semua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fungsi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tingkah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laku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bermanfaat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terutama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untuk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menjaga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Kelangsungan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hidup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manusia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Oleh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sebab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itu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teori</a:t>
            </a:r>
            <a:r>
              <a:rPr lang="en-US" sz="1400" dirty="0">
                <a:solidFill>
                  <a:schemeClr val="accent3"/>
                </a:solidFill>
              </a:rPr>
              <a:t> Hull </a:t>
            </a:r>
            <a:r>
              <a:rPr lang="en-US" sz="1400" dirty="0" err="1">
                <a:solidFill>
                  <a:schemeClr val="accent3"/>
                </a:solidFill>
              </a:rPr>
              <a:t>mengatakan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bahwa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kebutuhan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biologis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pemuasan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kebutuhan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biologis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adalah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penting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menempati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posisi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sentral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dalam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seluruh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kegiatan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manusia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 smtClean="0">
                <a:solidFill>
                  <a:schemeClr val="accent3"/>
                </a:solidFill>
              </a:rPr>
              <a:t>sehingga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belajarpun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hampir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selalu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dikaitkan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dengan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kebutuhan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biologis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walaupun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respon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akan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muncul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mungkin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dapat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bermacam-macam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bentuknya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2914367"/>
            <a:ext cx="4032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kenyataannya</a:t>
            </a:r>
            <a:r>
              <a:rPr lang="en-US" sz="1400" dirty="0"/>
              <a:t>, </a:t>
            </a:r>
            <a:r>
              <a:rPr lang="en-US" sz="1400" dirty="0" err="1"/>
              <a:t>teori-teori</a:t>
            </a:r>
            <a:r>
              <a:rPr lang="en-US" sz="1400" dirty="0"/>
              <a:t> </a:t>
            </a:r>
            <a:r>
              <a:rPr lang="en-US" sz="1400" dirty="0" err="1"/>
              <a:t>demikian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banyakdigunakan</a:t>
            </a:r>
            <a:r>
              <a:rPr lang="en-US" sz="1400" dirty="0" smtClean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kehidupan</a:t>
            </a:r>
            <a:r>
              <a:rPr lang="en-US" sz="1400" dirty="0"/>
              <a:t> </a:t>
            </a:r>
            <a:r>
              <a:rPr lang="en-US" sz="1400" dirty="0" err="1"/>
              <a:t>praktis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 err="1" smtClean="0"/>
              <a:t>terutama</a:t>
            </a:r>
            <a:r>
              <a:rPr lang="en-US" sz="1400" dirty="0" smtClean="0"/>
              <a:t> </a:t>
            </a:r>
            <a:r>
              <a:rPr lang="en-US" sz="1400" dirty="0" err="1"/>
              <a:t>setelah</a:t>
            </a:r>
            <a:r>
              <a:rPr lang="en-US" sz="1400" dirty="0"/>
              <a:t> Skinner </a:t>
            </a:r>
            <a:r>
              <a:rPr lang="en-US" sz="1400" dirty="0" err="1" smtClean="0"/>
              <a:t>Memperkenalkan</a:t>
            </a:r>
            <a:r>
              <a:rPr lang="en-US" sz="1400" dirty="0" smtClean="0"/>
              <a:t> </a:t>
            </a:r>
            <a:r>
              <a:rPr lang="en-US" sz="1400" dirty="0" err="1" smtClean="0"/>
              <a:t>teorinya</a:t>
            </a:r>
            <a:r>
              <a:rPr lang="en-US" sz="1400" dirty="0"/>
              <a:t>.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sering</a:t>
            </a:r>
            <a:r>
              <a:rPr lang="en-US" sz="1400" dirty="0"/>
              <a:t> </a:t>
            </a:r>
            <a:r>
              <a:rPr lang="en-US" sz="1400" dirty="0" err="1" smtClean="0"/>
              <a:t>dipergunakan</a:t>
            </a:r>
            <a:r>
              <a:rPr lang="en-US" sz="1400" dirty="0" smtClean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eksperimen</a:t>
            </a:r>
            <a:r>
              <a:rPr lang="en-US" sz="1400" dirty="0"/>
              <a:t> </a:t>
            </a:r>
            <a:r>
              <a:rPr lang="en-US" sz="1400" dirty="0" smtClean="0"/>
              <a:t>di </a:t>
            </a:r>
            <a:r>
              <a:rPr lang="en-US" sz="1400" dirty="0" err="1" smtClean="0"/>
              <a:t>laboratorium</a:t>
            </a:r>
            <a:r>
              <a:rPr lang="en-US" sz="1400" dirty="0"/>
              <a:t>.</a:t>
            </a:r>
            <a:endParaRPr lang="en-US" sz="1400" dirty="0"/>
          </a:p>
        </p:txBody>
      </p:sp>
      <p:pic>
        <p:nvPicPr>
          <p:cNvPr id="5122" name="Picture 2" descr="Biography of Influential Psychologist Clark H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87432"/>
            <a:ext cx="3810000" cy="23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Teori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288032"/>
          </a:xfrm>
        </p:spPr>
        <p:txBody>
          <a:bodyPr/>
          <a:lstStyle/>
          <a:p>
            <a:pPr lvl="0"/>
            <a:r>
              <a:rPr lang="en-US" sz="1800" b="1" dirty="0" err="1"/>
              <a:t>Menurut</a:t>
            </a:r>
            <a:r>
              <a:rPr lang="en-US" sz="1800" b="1" dirty="0"/>
              <a:t> Edwin Ray Guthrie (1886-1959)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40975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/>
          <p:cNvSpPr/>
          <p:nvPr/>
        </p:nvSpPr>
        <p:spPr>
          <a:xfrm>
            <a:off x="179511" y="2145517"/>
            <a:ext cx="1217198" cy="1217254"/>
          </a:xfrm>
          <a:custGeom>
            <a:avLst/>
            <a:gdLst/>
            <a:ahLst/>
            <a:cxnLst/>
            <a:rect l="l" t="t" r="r" b="b"/>
            <a:pathLst>
              <a:path w="1217198" h="1217254">
                <a:moveTo>
                  <a:pt x="1172073" y="616019"/>
                </a:moveTo>
                <a:lnTo>
                  <a:pt x="1217198" y="616610"/>
                </a:lnTo>
                <a:cubicBezTo>
                  <a:pt x="1216181" y="694136"/>
                  <a:pt x="1200702" y="768120"/>
                  <a:pt x="1172073" y="835497"/>
                </a:cubicBezTo>
                <a:close/>
                <a:moveTo>
                  <a:pt x="592301" y="223"/>
                </a:moveTo>
                <a:cubicBezTo>
                  <a:pt x="925156" y="-8708"/>
                  <a:pt x="1203399" y="251500"/>
                  <a:pt x="1216760" y="584207"/>
                </a:cubicBezTo>
                <a:lnTo>
                  <a:pt x="1025903" y="591872"/>
                </a:lnTo>
                <a:cubicBezTo>
                  <a:pt x="1016735" y="363582"/>
                  <a:pt x="825816" y="185038"/>
                  <a:pt x="597424" y="191166"/>
                </a:cubicBezTo>
                <a:cubicBezTo>
                  <a:pt x="369033" y="197294"/>
                  <a:pt x="187962" y="385820"/>
                  <a:pt x="191049" y="614273"/>
                </a:cubicBezTo>
                <a:cubicBezTo>
                  <a:pt x="194136" y="842726"/>
                  <a:pt x="380235" y="1026290"/>
                  <a:pt x="608708" y="1026244"/>
                </a:cubicBezTo>
                <a:cubicBezTo>
                  <a:pt x="773320" y="1026211"/>
                  <a:pt x="915896" y="930876"/>
                  <a:pt x="982606" y="791527"/>
                </a:cubicBezTo>
                <a:lnTo>
                  <a:pt x="982606" y="1085471"/>
                </a:lnTo>
                <a:cubicBezTo>
                  <a:pt x="880769" y="1168806"/>
                  <a:pt x="750352" y="1217226"/>
                  <a:pt x="608747" y="1217254"/>
                </a:cubicBezTo>
                <a:cubicBezTo>
                  <a:pt x="275773" y="1217320"/>
                  <a:pt x="4555" y="949797"/>
                  <a:pt x="56" y="616853"/>
                </a:cubicBezTo>
                <a:cubicBezTo>
                  <a:pt x="-4443" y="283909"/>
                  <a:pt x="259446" y="9154"/>
                  <a:pt x="592301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294" y="1563638"/>
            <a:ext cx="189467" cy="1040153"/>
          </a:xfrm>
          <a:custGeom>
            <a:avLst/>
            <a:gdLst>
              <a:gd name="connsiteX0" fmla="*/ 0 w 189467"/>
              <a:gd name="connsiteY0" fmla="*/ 0 h 1080346"/>
              <a:gd name="connsiteX1" fmla="*/ 189467 w 189467"/>
              <a:gd name="connsiteY1" fmla="*/ 0 h 1080346"/>
              <a:gd name="connsiteX2" fmla="*/ 189467 w 189467"/>
              <a:gd name="connsiteY2" fmla="*/ 1080346 h 1080346"/>
              <a:gd name="connsiteX3" fmla="*/ 187528 w 189467"/>
              <a:gd name="connsiteY3" fmla="*/ 1040153 h 1080346"/>
              <a:gd name="connsiteX4" fmla="*/ 0 w 189467"/>
              <a:gd name="connsiteY4" fmla="*/ 674512 h 1080346"/>
              <a:gd name="connsiteX5" fmla="*/ 0 w 189467"/>
              <a:gd name="connsiteY5" fmla="*/ 0 h 1080346"/>
              <a:gd name="connsiteX0" fmla="*/ 0 w 189467"/>
              <a:gd name="connsiteY0" fmla="*/ 0 h 1040153"/>
              <a:gd name="connsiteX1" fmla="*/ 189467 w 189467"/>
              <a:gd name="connsiteY1" fmla="*/ 0 h 1040153"/>
              <a:gd name="connsiteX2" fmla="*/ 187528 w 189467"/>
              <a:gd name="connsiteY2" fmla="*/ 1040153 h 1040153"/>
              <a:gd name="connsiteX3" fmla="*/ 0 w 189467"/>
              <a:gd name="connsiteY3" fmla="*/ 674512 h 1040153"/>
              <a:gd name="connsiteX4" fmla="*/ 0 w 189467"/>
              <a:gd name="connsiteY4" fmla="*/ 0 h 10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67" h="1040153">
                <a:moveTo>
                  <a:pt x="0" y="0"/>
                </a:moveTo>
                <a:lnTo>
                  <a:pt x="189467" y="0"/>
                </a:lnTo>
                <a:cubicBezTo>
                  <a:pt x="188821" y="346718"/>
                  <a:pt x="188174" y="693435"/>
                  <a:pt x="187528" y="1040153"/>
                </a:cubicBezTo>
                <a:cubicBezTo>
                  <a:pt x="179329" y="879836"/>
                  <a:pt x="108663" y="777233"/>
                  <a:pt x="0" y="6745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483518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cs typeface="Arial" pitchFamily="34" charset="0"/>
              </a:rPr>
              <a:t>CAPAIAN PEMBELAJARAN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0504" y="1692265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263981" y="1756433"/>
            <a:ext cx="5040560" cy="548521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400" dirty="0"/>
              <a:t>dapat menjelaskan pengertian Belajar menurut Teori </a:t>
            </a:r>
            <a:endParaRPr lang="sv-SE" sz="1400" dirty="0" smtClean="0"/>
          </a:p>
          <a:p>
            <a:pPr>
              <a:defRPr/>
            </a:pPr>
            <a:r>
              <a:rPr lang="sv-SE" sz="1400" dirty="0" smtClean="0"/>
              <a:t>Behavioristik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 rot="16200000">
            <a:off x="2096802" y="1558708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9223" y="165001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50152" y="421885"/>
            <a:ext cx="726841" cy="1121399"/>
          </a:xfrm>
          <a:custGeom>
            <a:avLst/>
            <a:gdLst/>
            <a:ahLst/>
            <a:cxnLst/>
            <a:rect l="l" t="t" r="r" b="b"/>
            <a:pathLst>
              <a:path w="726841" h="1121399">
                <a:moveTo>
                  <a:pt x="236325" y="1049494"/>
                </a:moveTo>
                <a:lnTo>
                  <a:pt x="495287" y="1049494"/>
                </a:lnTo>
                <a:cubicBezTo>
                  <a:pt x="491080" y="1064561"/>
                  <a:pt x="487966" y="1079199"/>
                  <a:pt x="485273" y="1093187"/>
                </a:cubicBezTo>
                <a:lnTo>
                  <a:pt x="245258" y="1092728"/>
                </a:lnTo>
                <a:close/>
                <a:moveTo>
                  <a:pt x="363421" y="203844"/>
                </a:moveTo>
                <a:cubicBezTo>
                  <a:pt x="401307" y="203844"/>
                  <a:pt x="432020" y="234557"/>
                  <a:pt x="432020" y="272443"/>
                </a:cubicBezTo>
                <a:cubicBezTo>
                  <a:pt x="432020" y="310329"/>
                  <a:pt x="401307" y="341042"/>
                  <a:pt x="363421" y="341042"/>
                </a:cubicBezTo>
                <a:cubicBezTo>
                  <a:pt x="325534" y="341042"/>
                  <a:pt x="294821" y="310329"/>
                  <a:pt x="294821" y="272443"/>
                </a:cubicBezTo>
                <a:cubicBezTo>
                  <a:pt x="294821" y="234557"/>
                  <a:pt x="325534" y="203844"/>
                  <a:pt x="363421" y="203844"/>
                </a:cubicBezTo>
                <a:close/>
                <a:moveTo>
                  <a:pt x="363421" y="135244"/>
                </a:moveTo>
                <a:cubicBezTo>
                  <a:pt x="287648" y="135244"/>
                  <a:pt x="226222" y="196671"/>
                  <a:pt x="226222" y="272443"/>
                </a:cubicBezTo>
                <a:cubicBezTo>
                  <a:pt x="226222" y="348216"/>
                  <a:pt x="287648" y="409642"/>
                  <a:pt x="363421" y="409642"/>
                </a:cubicBezTo>
                <a:cubicBezTo>
                  <a:pt x="439193" y="409642"/>
                  <a:pt x="500619" y="348216"/>
                  <a:pt x="500619" y="272443"/>
                </a:cubicBezTo>
                <a:cubicBezTo>
                  <a:pt x="500619" y="196671"/>
                  <a:pt x="439193" y="135244"/>
                  <a:pt x="363421" y="135244"/>
                </a:cubicBezTo>
                <a:close/>
                <a:moveTo>
                  <a:pt x="196200" y="0"/>
                </a:moveTo>
                <a:cubicBezTo>
                  <a:pt x="300307" y="58658"/>
                  <a:pt x="427219" y="59450"/>
                  <a:pt x="531959" y="2129"/>
                </a:cubicBezTo>
                <a:cubicBezTo>
                  <a:pt x="645195" y="251105"/>
                  <a:pt x="615578" y="521951"/>
                  <a:pt x="565642" y="749813"/>
                </a:cubicBezTo>
                <a:lnTo>
                  <a:pt x="726841" y="904479"/>
                </a:lnTo>
                <a:lnTo>
                  <a:pt x="700460" y="1113326"/>
                </a:lnTo>
                <a:lnTo>
                  <a:pt x="510728" y="982128"/>
                </a:lnTo>
                <a:lnTo>
                  <a:pt x="503274" y="1014651"/>
                </a:lnTo>
                <a:lnTo>
                  <a:pt x="228241" y="1014651"/>
                </a:lnTo>
                <a:cubicBezTo>
                  <a:pt x="226194" y="1005458"/>
                  <a:pt x="223902" y="996068"/>
                  <a:pt x="221524" y="986461"/>
                </a:cubicBezTo>
                <a:lnTo>
                  <a:pt x="26381" y="1121399"/>
                </a:lnTo>
                <a:lnTo>
                  <a:pt x="0" y="912552"/>
                </a:lnTo>
                <a:lnTo>
                  <a:pt x="162681" y="756465"/>
                </a:lnTo>
                <a:lnTo>
                  <a:pt x="163137" y="757906"/>
                </a:lnTo>
                <a:lnTo>
                  <a:pt x="165881" y="748957"/>
                </a:lnTo>
                <a:cubicBezTo>
                  <a:pt x="117348" y="521774"/>
                  <a:pt x="87568" y="246912"/>
                  <a:pt x="196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1207294" y="2705475"/>
            <a:ext cx="189467" cy="2440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164435" y="190079"/>
            <a:ext cx="298274" cy="244742"/>
          </a:xfrm>
          <a:custGeom>
            <a:avLst/>
            <a:gdLst/>
            <a:ahLst/>
            <a:cxnLst/>
            <a:rect l="l" t="t" r="r" b="b"/>
            <a:pathLst>
              <a:path w="298274" h="244742">
                <a:moveTo>
                  <a:pt x="147328" y="0"/>
                </a:moveTo>
                <a:cubicBezTo>
                  <a:pt x="212319" y="65590"/>
                  <a:pt x="261867" y="134854"/>
                  <a:pt x="298274" y="206570"/>
                </a:cubicBezTo>
                <a:cubicBezTo>
                  <a:pt x="205418" y="258299"/>
                  <a:pt x="92251" y="257374"/>
                  <a:pt x="0" y="204273"/>
                </a:cubicBezTo>
                <a:cubicBezTo>
                  <a:pt x="35363" y="132633"/>
                  <a:pt x="83678" y="64016"/>
                  <a:pt x="147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/>
        </p:nvSpPr>
        <p:spPr>
          <a:xfrm>
            <a:off x="3060504" y="2557975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0"/>
          <p:cNvSpPr txBox="1"/>
          <p:nvPr/>
        </p:nvSpPr>
        <p:spPr bwMode="auto">
          <a:xfrm>
            <a:off x="3263981" y="2622143"/>
            <a:ext cx="5040560" cy="548521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menjelaskan</a:t>
            </a:r>
            <a:r>
              <a:rPr lang="en-US" sz="1400" dirty="0"/>
              <a:t> </a:t>
            </a: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Menurut</a:t>
            </a:r>
            <a:r>
              <a:rPr lang="en-US" sz="1400" dirty="0"/>
              <a:t> E.L. Thorndike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J.B, Watson</a:t>
            </a:r>
            <a:r>
              <a:rPr lang="en-US" sz="1400" dirty="0"/>
              <a:t>, C.L</a:t>
            </a:r>
            <a:r>
              <a:rPr lang="en-US" sz="1400" dirty="0" smtClean="0"/>
              <a:t>. Hull</a:t>
            </a:r>
            <a:r>
              <a:rPr lang="en-US" sz="1400" dirty="0"/>
              <a:t>, E.R. Guthrie, </a:t>
            </a:r>
            <a:r>
              <a:rPr lang="en-US" sz="1400" dirty="0" err="1"/>
              <a:t>dan</a:t>
            </a:r>
            <a:r>
              <a:rPr lang="en-US" sz="1400" dirty="0"/>
              <a:t> B.F Skinner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 rot="16200000">
            <a:off x="2096802" y="2424418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9223" y="251572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60504" y="3423685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10"/>
          <p:cNvSpPr txBox="1"/>
          <p:nvPr/>
        </p:nvSpPr>
        <p:spPr bwMode="auto">
          <a:xfrm>
            <a:off x="3263981" y="3487853"/>
            <a:ext cx="5040560" cy="548521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menjelaskan</a:t>
            </a:r>
            <a:r>
              <a:rPr lang="en-US" sz="1400" dirty="0"/>
              <a:t> </a:t>
            </a:r>
            <a:r>
              <a:rPr lang="en-US" sz="1400" dirty="0" err="1"/>
              <a:t>aplikasi</a:t>
            </a:r>
            <a:r>
              <a:rPr lang="en-US" sz="1400" dirty="0"/>
              <a:t> </a:t>
            </a: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/>
              <a:t>Pembelajaran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 rot="16200000">
            <a:off x="2096802" y="3290128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39223" y="338143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Belajar</a:t>
            </a:r>
            <a:r>
              <a:rPr lang="en-US" b="1" dirty="0"/>
              <a:t> </a:t>
            </a:r>
            <a:r>
              <a:rPr lang="en-US" b="1" dirty="0" smtClean="0"/>
              <a:t>Edwin </a:t>
            </a:r>
            <a:r>
              <a:rPr lang="en-US" b="1" dirty="0"/>
              <a:t>Ray Guthrie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Teori Belajar Edwin Ray Guthrie - Iwan Rid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47614"/>
            <a:ext cx="3168352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1960" y="987574"/>
            <a:ext cx="4752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Sebagaimana</a:t>
            </a:r>
            <a:r>
              <a:rPr lang="en-US" sz="1400" dirty="0" smtClean="0"/>
              <a:t> Hull, Edwin Guthrie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variabel</a:t>
            </a:r>
            <a:r>
              <a:rPr lang="en-US" sz="1400" dirty="0" smtClean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</a:t>
            </a:r>
            <a:r>
              <a:rPr lang="en-US" sz="1400" dirty="0" smtClean="0"/>
              <a:t>stimulus </a:t>
            </a:r>
            <a:r>
              <a:rPr lang="sv-SE" sz="1400" dirty="0" smtClean="0"/>
              <a:t>dan </a:t>
            </a:r>
            <a:r>
              <a:rPr lang="sv-SE" sz="1400" dirty="0"/>
              <a:t>respon untuk </a:t>
            </a:r>
            <a:endParaRPr lang="sv-SE" sz="1400" dirty="0" smtClean="0"/>
          </a:p>
          <a:p>
            <a:r>
              <a:rPr lang="sv-SE" sz="1400" dirty="0" smtClean="0"/>
              <a:t>menjelaskan </a:t>
            </a:r>
            <a:r>
              <a:rPr lang="sv-SE" sz="1400" dirty="0"/>
              <a:t>terjadinya proses belajar. Namun ia </a:t>
            </a:r>
            <a:endParaRPr lang="sv-SE" sz="1400" dirty="0" smtClean="0"/>
          </a:p>
          <a:p>
            <a:r>
              <a:rPr lang="sv-SE" sz="1400" dirty="0" smtClean="0"/>
              <a:t>Mengemukakan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/>
              <a:t>stimulus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berhubungan</a:t>
            </a:r>
            <a:r>
              <a:rPr lang="en-US" sz="1400" dirty="0" smtClean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pemuasan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biologis</a:t>
            </a:r>
            <a:r>
              <a:rPr lang="en-US" sz="1400" dirty="0" smtClean="0"/>
              <a:t> </a:t>
            </a:r>
            <a:r>
              <a:rPr lang="sv-SE" sz="1400" dirty="0" smtClean="0"/>
              <a:t>sebagaimana </a:t>
            </a:r>
            <a:r>
              <a:rPr lang="sv-SE" sz="1400" dirty="0"/>
              <a:t>yang dijelaskan oleh Clark dan </a:t>
            </a:r>
            <a:endParaRPr lang="sv-SE" sz="1400" dirty="0" smtClean="0"/>
          </a:p>
          <a:p>
            <a:r>
              <a:rPr lang="sv-SE" sz="1400" dirty="0" smtClean="0"/>
              <a:t>Hull</a:t>
            </a:r>
            <a:r>
              <a:rPr lang="sv-SE" sz="1400" dirty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536504" y="278777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Dijelaskannya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bahwa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hubungan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antara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respon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cenderung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hanya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bersifat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sementara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oleh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sebab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dalam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kegiatan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perlu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sesering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mungkin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diberikan</a:t>
            </a:r>
            <a:r>
              <a:rPr lang="en-US" sz="1400" dirty="0">
                <a:solidFill>
                  <a:schemeClr val="accent3"/>
                </a:solidFill>
              </a:rPr>
              <a:t> stimulus agar </a:t>
            </a:r>
            <a:r>
              <a:rPr lang="en-US" sz="1400" dirty="0" err="1">
                <a:solidFill>
                  <a:schemeClr val="accent3"/>
                </a:solidFill>
              </a:rPr>
              <a:t>hubungan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antara</a:t>
            </a:r>
            <a:endParaRPr lang="en-US" sz="1400" dirty="0">
              <a:solidFill>
                <a:schemeClr val="accent3"/>
              </a:solidFill>
            </a:endParaRPr>
          </a:p>
          <a:p>
            <a:r>
              <a:rPr lang="en-US" sz="1400" dirty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respon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bersifat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lebih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tetap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7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1025900"/>
            <a:ext cx="2303282" cy="1368152"/>
          </a:xfrm>
        </p:spPr>
        <p:txBody>
          <a:bodyPr/>
          <a:lstStyle/>
          <a:p>
            <a:r>
              <a:rPr lang="en-US" sz="2400" b="1" dirty="0" err="1" smtClean="0"/>
              <a:t>Konsep</a:t>
            </a:r>
            <a:r>
              <a:rPr lang="en-US" sz="2400" b="1" dirty="0" smtClean="0"/>
              <a:t> Edwin Guthrie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275856" y="1171074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Guthrie </a:t>
            </a:r>
            <a:r>
              <a:rPr lang="en-US" sz="1400" dirty="0" err="1" smtClean="0"/>
              <a:t>mengemukakan</a:t>
            </a:r>
            <a:r>
              <a:rPr lang="en-US" sz="1400" dirty="0"/>
              <a:t>, agar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muncul</a:t>
            </a:r>
            <a:r>
              <a:rPr lang="en-US" sz="1400" dirty="0" smtClean="0"/>
              <a:t> </a:t>
            </a:r>
            <a:r>
              <a:rPr lang="en-US" sz="1400" dirty="0" err="1"/>
              <a:t>sifatnya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kuat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bahkan</a:t>
            </a:r>
            <a:r>
              <a:rPr lang="en-US" sz="1400" dirty="0"/>
              <a:t> </a:t>
            </a:r>
            <a:r>
              <a:rPr lang="en-US" sz="1400" dirty="0" err="1"/>
              <a:t>menetap</a:t>
            </a:r>
            <a:r>
              <a:rPr lang="en-US" sz="1400" dirty="0"/>
              <a:t>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diperlukan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 smtClean="0"/>
              <a:t>macam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stimulus </a:t>
            </a:r>
            <a:r>
              <a:rPr lang="en-US" sz="1400" dirty="0"/>
              <a:t>yang </a:t>
            </a:r>
            <a:r>
              <a:rPr lang="en-US" sz="1400" dirty="0" err="1"/>
              <a:t>berhubungan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. </a:t>
            </a:r>
            <a:r>
              <a:rPr lang="en-US" sz="1400" dirty="0" smtClean="0"/>
              <a:t>Guthrie</a:t>
            </a:r>
          </a:p>
          <a:p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/>
              <a:t>percaya</a:t>
            </a:r>
            <a:r>
              <a:rPr lang="en-US" sz="1400" dirty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 err="1" smtClean="0"/>
              <a:t>hukuman</a:t>
            </a:r>
            <a:r>
              <a:rPr lang="en-US" sz="1400" dirty="0" smtClean="0"/>
              <a:t> </a:t>
            </a:r>
            <a:r>
              <a:rPr lang="en-US" sz="1400" i="1" dirty="0"/>
              <a:t>(punishment) </a:t>
            </a:r>
            <a:r>
              <a:rPr lang="en-US" sz="1400" dirty="0" err="1"/>
              <a:t>memegang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peranan</a:t>
            </a:r>
            <a:r>
              <a:rPr lang="en-US" sz="1400" dirty="0" smtClean="0"/>
              <a:t> </a:t>
            </a:r>
            <a:r>
              <a:rPr lang="en-US" sz="1400" dirty="0" err="1"/>
              <a:t>penting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proses </a:t>
            </a:r>
            <a:r>
              <a:rPr lang="en-US" sz="1400" dirty="0" err="1"/>
              <a:t>belajar</a:t>
            </a:r>
            <a:r>
              <a:rPr lang="en-US" sz="1400" dirty="0"/>
              <a:t>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275856" y="2554327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accent3"/>
                </a:solidFill>
              </a:rPr>
              <a:t>Hukuman</a:t>
            </a:r>
            <a:r>
              <a:rPr lang="en-US" sz="1400" dirty="0" smtClean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diberikan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pada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saat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tepat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mampu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merubah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kebiasaan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perilaku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seseorang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Namun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setelah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smtClean="0">
                <a:solidFill>
                  <a:schemeClr val="accent3"/>
                </a:solidFill>
              </a:rPr>
              <a:t>Skinner </a:t>
            </a:r>
            <a:r>
              <a:rPr lang="en-US" sz="1400" dirty="0" err="1">
                <a:solidFill>
                  <a:schemeClr val="accent3"/>
                </a:solidFill>
              </a:rPr>
              <a:t>mengemukakan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mempopulerkan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endParaRPr lang="en-US" sz="1400" dirty="0">
              <a:solidFill>
                <a:schemeClr val="accent3"/>
              </a:solidFill>
            </a:endParaRPr>
          </a:p>
          <a:p>
            <a:r>
              <a:rPr lang="en-US" sz="1400" dirty="0" err="1">
                <a:solidFill>
                  <a:schemeClr val="accent3"/>
                </a:solidFill>
              </a:rPr>
              <a:t>pentingnya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penguatan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i="1" dirty="0">
                <a:solidFill>
                  <a:schemeClr val="accent3"/>
                </a:solidFill>
              </a:rPr>
              <a:t>(</a:t>
            </a:r>
            <a:r>
              <a:rPr lang="en-US" sz="1400" i="1" dirty="0" err="1">
                <a:solidFill>
                  <a:schemeClr val="accent3"/>
                </a:solidFill>
              </a:rPr>
              <a:t>reinforcemant</a:t>
            </a:r>
            <a:r>
              <a:rPr lang="en-US" sz="1400" i="1" dirty="0">
                <a:solidFill>
                  <a:schemeClr val="accent3"/>
                </a:solidFill>
              </a:rPr>
              <a:t>)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teori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belajarnya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maka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hukuman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tidak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lagi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dipentingkan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1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Teori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504056"/>
          </a:xfrm>
        </p:spPr>
        <p:txBody>
          <a:bodyPr/>
          <a:lstStyle/>
          <a:p>
            <a:pPr lvl="0"/>
            <a:r>
              <a:rPr lang="nb-NO" sz="1800" b="1" dirty="0"/>
              <a:t>Menurut Burrhusm Frederic Skinner </a:t>
            </a:r>
            <a:endParaRPr lang="nb-NO" sz="1800" b="1" dirty="0" smtClean="0"/>
          </a:p>
          <a:p>
            <a:pPr lvl="0"/>
            <a:r>
              <a:rPr lang="nb-NO" sz="1800" b="1" dirty="0" smtClean="0"/>
              <a:t>(</a:t>
            </a:r>
            <a:r>
              <a:rPr lang="nb-NO" sz="1800" b="1" dirty="0"/>
              <a:t>1904-1990)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420878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Teori</a:t>
            </a:r>
            <a:r>
              <a:rPr lang="en-US" b="1" dirty="0" smtClean="0"/>
              <a:t> BF Skinner</a:t>
            </a:r>
            <a:endParaRPr lang="en-US" b="1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7172" name="Picture 4" descr="Burrhus Frederic Skinner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4320480" cy="29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1059582"/>
            <a:ext cx="4139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Skinner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tokoh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 yang </a:t>
            </a:r>
            <a:endParaRPr lang="en-US" sz="1400" dirty="0" smtClean="0"/>
          </a:p>
          <a:p>
            <a:r>
              <a:rPr lang="en-US" sz="1400" dirty="0" smtClean="0"/>
              <a:t>paling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diperbincangkan</a:t>
            </a:r>
            <a:r>
              <a:rPr lang="en-US" sz="1400" dirty="0" smtClean="0"/>
              <a:t>, </a:t>
            </a:r>
            <a:r>
              <a:rPr lang="en-US" sz="1400" dirty="0" err="1" smtClean="0"/>
              <a:t>konsep-konsep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yang </a:t>
            </a:r>
            <a:r>
              <a:rPr lang="en-US" sz="1400" dirty="0" err="1"/>
              <a:t>dikemukakan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Skinner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mampu</a:t>
            </a:r>
            <a:r>
              <a:rPr lang="en-US" sz="1400" dirty="0" smtClean="0"/>
              <a:t> </a:t>
            </a:r>
            <a:r>
              <a:rPr lang="en-US" sz="1400" dirty="0" err="1" smtClean="0"/>
              <a:t>mengungguli</a:t>
            </a:r>
            <a:r>
              <a:rPr lang="en-US" sz="1400" dirty="0" smtClean="0"/>
              <a:t> </a:t>
            </a:r>
            <a:r>
              <a:rPr lang="en-US" sz="1400" dirty="0" err="1" smtClean="0"/>
              <a:t>konsep-konsep</a:t>
            </a:r>
            <a:r>
              <a:rPr lang="en-US" sz="1400" dirty="0" smtClean="0"/>
              <a:t> </a:t>
            </a:r>
            <a:r>
              <a:rPr lang="en-US" sz="1400" dirty="0"/>
              <a:t>lain yang </a:t>
            </a:r>
            <a:endParaRPr lang="en-US" sz="1400" dirty="0" smtClean="0"/>
          </a:p>
          <a:p>
            <a:r>
              <a:rPr lang="en-US" sz="1400" dirty="0" err="1" smtClean="0"/>
              <a:t>dikemukakan</a:t>
            </a:r>
            <a:r>
              <a:rPr lang="en-US" sz="1400" dirty="0" smtClean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tokoh</a:t>
            </a:r>
            <a:r>
              <a:rPr lang="en-US" sz="1400" dirty="0"/>
              <a:t> </a:t>
            </a:r>
            <a:r>
              <a:rPr lang="en-US" sz="1400" dirty="0" err="1"/>
              <a:t>sebelumnya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mampu</a:t>
            </a:r>
            <a:r>
              <a:rPr lang="en-US" sz="1400" dirty="0" smtClean="0"/>
              <a:t> </a:t>
            </a:r>
            <a:r>
              <a:rPr lang="en-US" sz="1400" dirty="0" err="1" smtClean="0"/>
              <a:t>menjelaskan</a:t>
            </a:r>
            <a:r>
              <a:rPr lang="en-US" sz="1400" dirty="0" smtClean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sederhana</a:t>
            </a:r>
            <a:r>
              <a:rPr lang="en-US" sz="1400" dirty="0"/>
              <a:t>,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Konsepnya</a:t>
            </a:r>
            <a:r>
              <a:rPr lang="en-US" sz="1400" dirty="0" smtClean="0"/>
              <a:t> </a:t>
            </a:r>
            <a:r>
              <a:rPr lang="en-US" sz="1400" dirty="0" err="1" smtClean="0"/>
              <a:t>tentang</a:t>
            </a:r>
            <a:r>
              <a:rPr lang="en-US" sz="1400" dirty="0" smtClean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komprehensif</a:t>
            </a:r>
            <a:r>
              <a:rPr lang="en-US" sz="1400" dirty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788024" y="3273827"/>
            <a:ext cx="4139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Menurut</a:t>
            </a:r>
            <a:r>
              <a:rPr lang="en-US" sz="1400" dirty="0">
                <a:solidFill>
                  <a:schemeClr val="accent3"/>
                </a:solidFill>
              </a:rPr>
              <a:t> Skinner, </a:t>
            </a:r>
            <a:r>
              <a:rPr lang="en-US" sz="1400" dirty="0" err="1">
                <a:solidFill>
                  <a:schemeClr val="accent3"/>
                </a:solidFill>
              </a:rPr>
              <a:t>hubungan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antara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b="1" dirty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</a:rPr>
              <a:t>respon</a:t>
            </a:r>
            <a:r>
              <a:rPr lang="en-US" sz="1400" b="1" dirty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yang </a:t>
            </a:r>
            <a:r>
              <a:rPr lang="en-US" sz="1400" dirty="0" err="1" smtClean="0">
                <a:solidFill>
                  <a:schemeClr val="accent3"/>
                </a:solidFill>
              </a:rPr>
              <a:t>terjadi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melalui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interaksi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lingkungannya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menimbulkan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perubahan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tingkah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laku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3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6764" y="1068583"/>
            <a:ext cx="2736304" cy="1368152"/>
          </a:xfrm>
        </p:spPr>
        <p:txBody>
          <a:bodyPr/>
          <a:lstStyle/>
          <a:p>
            <a:r>
              <a:rPr lang="en-US" sz="2400" b="1" dirty="0" err="1" smtClean="0"/>
              <a:t>Konsep</a:t>
            </a:r>
            <a:r>
              <a:rPr lang="en-US" sz="2400" b="1" dirty="0" smtClean="0"/>
              <a:t> Stimulus </a:t>
            </a:r>
          </a:p>
          <a:p>
            <a:r>
              <a:rPr lang="en-US" sz="2400" b="1" dirty="0" err="1" smtClean="0"/>
              <a:t>Respon</a:t>
            </a:r>
            <a:r>
              <a:rPr lang="en-US" sz="2400" b="1" dirty="0" smtClean="0"/>
              <a:t> Skinner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059832" y="411510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dasarnya</a:t>
            </a:r>
            <a:r>
              <a:rPr lang="en-US" sz="1400" dirty="0"/>
              <a:t> stimulus-stimulus yang </a:t>
            </a:r>
            <a:r>
              <a:rPr lang="en-US" sz="1400" dirty="0" err="1"/>
              <a:t>diberikan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seseorang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 smtClean="0"/>
              <a:t>saling</a:t>
            </a:r>
            <a:r>
              <a:rPr lang="en-US" sz="1400" dirty="0" smtClean="0"/>
              <a:t> </a:t>
            </a:r>
            <a:r>
              <a:rPr lang="en-US" sz="1400" dirty="0" err="1" smtClean="0"/>
              <a:t>berinteraksi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stimulus-stimulus </a:t>
            </a:r>
            <a:endParaRPr lang="en-US" sz="1400" dirty="0" smtClean="0"/>
          </a:p>
          <a:p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mempengaruhi</a:t>
            </a:r>
            <a:r>
              <a:rPr lang="en-US" sz="1400" dirty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 smtClean="0"/>
              <a:t>respon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diberikan</a:t>
            </a:r>
            <a:r>
              <a:rPr lang="en-US" sz="1400" dirty="0"/>
              <a:t>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059832" y="1275606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Demikian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juga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dengan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respon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dimunculkan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inipun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akan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mempunyai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konsekuensi-konsekuensi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 smtClean="0">
                <a:solidFill>
                  <a:schemeClr val="accent3"/>
                </a:solidFill>
              </a:rPr>
              <a:t>Konsekuensi-konsekuensi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inilah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yang </a:t>
            </a:r>
            <a:r>
              <a:rPr lang="en-US" sz="1400" dirty="0" err="1" smtClean="0">
                <a:solidFill>
                  <a:schemeClr val="accent3"/>
                </a:solidFill>
              </a:rPr>
              <a:t>pada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gilirannya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mempengaruhi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atau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menjadi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pertimbangan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munculnya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perilaku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2355726"/>
            <a:ext cx="57606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sebab</a:t>
            </a:r>
            <a:r>
              <a:rPr lang="en-US" sz="1400" dirty="0" smtClean="0"/>
              <a:t> </a:t>
            </a:r>
            <a:r>
              <a:rPr lang="en-US" sz="1400" dirty="0" err="1"/>
              <a:t>itu</a:t>
            </a:r>
            <a:r>
              <a:rPr lang="en-US" sz="1400" dirty="0"/>
              <a:t>,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tingkah</a:t>
            </a:r>
            <a:r>
              <a:rPr lang="en-US" sz="1400" dirty="0"/>
              <a:t> </a:t>
            </a:r>
            <a:r>
              <a:rPr lang="en-US" sz="1400" dirty="0" err="1"/>
              <a:t>laku</a:t>
            </a:r>
            <a:r>
              <a:rPr lang="en-US" sz="1400" dirty="0"/>
              <a:t> </a:t>
            </a:r>
            <a:r>
              <a:rPr lang="en-US" sz="1400" dirty="0" err="1"/>
              <a:t>seseorang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benar</a:t>
            </a:r>
            <a:r>
              <a:rPr lang="en-US" sz="1400" dirty="0"/>
              <a:t>,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terlebih</a:t>
            </a:r>
            <a:r>
              <a:rPr lang="en-US" sz="1400" dirty="0"/>
              <a:t> </a:t>
            </a:r>
            <a:r>
              <a:rPr lang="en-US" sz="1400" dirty="0" err="1" smtClean="0"/>
              <a:t>dahulu</a:t>
            </a:r>
            <a:r>
              <a:rPr lang="en-US" sz="1400" dirty="0" smtClean="0"/>
              <a:t> </a:t>
            </a:r>
            <a:r>
              <a:rPr lang="en-US" sz="1400" dirty="0" err="1" smtClean="0"/>
              <a:t>memahami</a:t>
            </a:r>
            <a:r>
              <a:rPr lang="en-US" sz="1400" dirty="0" smtClean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stimulus </a:t>
            </a:r>
            <a:endParaRPr lang="en-US" sz="1400" dirty="0" smtClean="0"/>
          </a:p>
          <a:p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mungkin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dimunculkan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konsekuensi</a:t>
            </a:r>
            <a:r>
              <a:rPr lang="en-US" sz="1400" dirty="0"/>
              <a:t> yang </a:t>
            </a:r>
            <a:r>
              <a:rPr lang="en-US" sz="1400" dirty="0" err="1"/>
              <a:t>mungkin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 smtClean="0"/>
              <a:t>timbul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akibat</a:t>
            </a:r>
            <a:r>
              <a:rPr lang="en-US" sz="1400" dirty="0" smtClean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059832" y="3579862"/>
            <a:ext cx="5696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Skinner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mengemukakan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endParaRPr lang="en-US" sz="1400" dirty="0"/>
          </a:p>
          <a:p>
            <a:r>
              <a:rPr lang="en-US" sz="1400" dirty="0" err="1"/>
              <a:t>perubahan-perubahan</a:t>
            </a:r>
            <a:r>
              <a:rPr lang="en-US" sz="1400" dirty="0"/>
              <a:t> mental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menjelaskan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tingkah</a:t>
            </a:r>
            <a:r>
              <a:rPr lang="en-US" sz="1400" dirty="0" smtClean="0"/>
              <a:t> </a:t>
            </a:r>
            <a:r>
              <a:rPr lang="en-US" sz="1400" dirty="0" err="1"/>
              <a:t>laku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menambah</a:t>
            </a:r>
            <a:r>
              <a:rPr lang="en-US" sz="1400" dirty="0" smtClean="0"/>
              <a:t> </a:t>
            </a:r>
            <a:r>
              <a:rPr lang="en-US" sz="1400" dirty="0" err="1"/>
              <a:t>rumitnya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. </a:t>
            </a:r>
            <a:r>
              <a:rPr lang="en-US" sz="1400" dirty="0" err="1"/>
              <a:t>Sebab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/>
              <a:t>alat</a:t>
            </a:r>
            <a:r>
              <a:rPr lang="en-US" sz="1400" dirty="0"/>
              <a:t> yang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penjelasan</a:t>
            </a:r>
            <a:r>
              <a:rPr lang="en-US" sz="1400" dirty="0"/>
              <a:t> </a:t>
            </a:r>
            <a:r>
              <a:rPr lang="en-US" sz="1400" dirty="0" err="1" smtClean="0"/>
              <a:t>lagi,demikian</a:t>
            </a:r>
            <a:r>
              <a:rPr lang="en-US" sz="1400" dirty="0" smtClean="0"/>
              <a:t> </a:t>
            </a:r>
            <a:r>
              <a:rPr lang="en-US" sz="1400" dirty="0" err="1" smtClean="0"/>
              <a:t>seterusnya</a:t>
            </a:r>
            <a:r>
              <a:rPr lang="en-US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932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 smtClean="0"/>
              <a:t>Kelemahan</a:t>
            </a:r>
            <a:endParaRPr lang="en-US" sz="2800" dirty="0" smtClean="0"/>
          </a:p>
          <a:p>
            <a:r>
              <a:rPr lang="en-US" sz="2800" dirty="0" err="1" smtClean="0"/>
              <a:t>Teori</a:t>
            </a:r>
            <a:r>
              <a:rPr lang="en-US" sz="2800" dirty="0" smtClean="0"/>
              <a:t> Skinner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96344" y="697220"/>
            <a:ext cx="5580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dikritik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sering</a:t>
            </a:r>
            <a:r>
              <a:rPr lang="en-US" sz="1400" dirty="0"/>
              <a:t> kali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/>
              <a:t>m</a:t>
            </a:r>
            <a:r>
              <a:rPr lang="en-US" sz="1400" dirty="0" err="1" smtClean="0"/>
              <a:t>enjelaskan</a:t>
            </a:r>
            <a:r>
              <a:rPr lang="en-US" sz="1400" dirty="0" smtClean="0"/>
              <a:t> </a:t>
            </a:r>
            <a:r>
              <a:rPr lang="en-US" sz="1400" dirty="0" err="1" smtClean="0"/>
              <a:t>situasi</a:t>
            </a:r>
            <a:r>
              <a:rPr lang="en-US" sz="1400" dirty="0" smtClean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yang </a:t>
            </a:r>
            <a:r>
              <a:rPr lang="en-US" sz="1400" dirty="0" err="1"/>
              <a:t>kompleks</a:t>
            </a:r>
            <a:r>
              <a:rPr lang="en-US" sz="1400" dirty="0"/>
              <a:t>, </a:t>
            </a:r>
            <a:r>
              <a:rPr lang="en-US" sz="1400" dirty="0" err="1"/>
              <a:t>sebab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variable </a:t>
            </a:r>
            <a:endParaRPr lang="en-US" sz="1400" dirty="0" smtClean="0"/>
          </a:p>
          <a:p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/>
              <a:t>hal-hal</a:t>
            </a:r>
            <a:r>
              <a:rPr lang="en-US" sz="1400" dirty="0"/>
              <a:t> yang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/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diubah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sekedar</a:t>
            </a:r>
            <a:r>
              <a:rPr lang="en-US" sz="1400" dirty="0"/>
              <a:t> </a:t>
            </a:r>
            <a:r>
              <a:rPr lang="en-US" sz="1400" dirty="0" err="1" smtClean="0"/>
              <a:t>hubungan</a:t>
            </a:r>
            <a:r>
              <a:rPr lang="en-US" sz="1400" dirty="0" smtClean="0"/>
              <a:t> stimulus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respon</a:t>
            </a:r>
            <a:r>
              <a:rPr lang="en-US" sz="1400" dirty="0"/>
              <a:t>. </a:t>
            </a:r>
            <a:r>
              <a:rPr lang="en-US" sz="1400" dirty="0" err="1"/>
              <a:t>Contohnya</a:t>
            </a:r>
            <a:r>
              <a:rPr lang="en-US" sz="1400" dirty="0"/>
              <a:t>, </a:t>
            </a:r>
            <a:r>
              <a:rPr lang="en-US" sz="1400" dirty="0" err="1"/>
              <a:t>seorang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setelah</a:t>
            </a:r>
            <a:r>
              <a:rPr lang="en-US" sz="1400" dirty="0" smtClean="0"/>
              <a:t> </a:t>
            </a:r>
            <a:r>
              <a:rPr lang="en-US" sz="1400" dirty="0" err="1" smtClean="0"/>
              <a:t>diberi</a:t>
            </a:r>
            <a:r>
              <a:rPr lang="en-US" sz="1400" dirty="0" smtClean="0"/>
              <a:t> </a:t>
            </a:r>
            <a:r>
              <a:rPr lang="en-US" sz="1400" dirty="0"/>
              <a:t>stimulus </a:t>
            </a:r>
            <a:r>
              <a:rPr lang="en-US" sz="1400" dirty="0" err="1"/>
              <a:t>tertentu</a:t>
            </a:r>
            <a:r>
              <a:rPr lang="en-US" sz="1400" dirty="0"/>
              <a:t>.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setelah</a:t>
            </a:r>
            <a:r>
              <a:rPr lang="en-US" sz="1400" dirty="0"/>
              <a:t> </a:t>
            </a:r>
            <a:r>
              <a:rPr lang="en-US" sz="1400" dirty="0" err="1"/>
              <a:t>diberi</a:t>
            </a:r>
            <a:r>
              <a:rPr lang="en-US" sz="1400" dirty="0"/>
              <a:t> stimulus </a:t>
            </a:r>
            <a:r>
              <a:rPr lang="en-US" sz="1400" dirty="0" err="1"/>
              <a:t>lagi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yang 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bahkan</a:t>
            </a:r>
            <a:r>
              <a:rPr lang="en-US" sz="1400" dirty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baik</a:t>
            </a:r>
            <a:r>
              <a:rPr lang="en-US" sz="1400" dirty="0"/>
              <a:t>, </a:t>
            </a:r>
            <a:r>
              <a:rPr lang="en-US" sz="1400" dirty="0" err="1"/>
              <a:t>ternyata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mau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belajar</a:t>
            </a:r>
            <a:r>
              <a:rPr lang="en-US" sz="1400" dirty="0" smtClean="0"/>
              <a:t> </a:t>
            </a:r>
            <a:r>
              <a:rPr lang="en-US" sz="1400" dirty="0" err="1"/>
              <a:t>lagi</a:t>
            </a:r>
            <a:r>
              <a:rPr lang="en-US" sz="1400" dirty="0"/>
              <a:t>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096344" y="2628076"/>
            <a:ext cx="5580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Di </a:t>
            </a:r>
            <a:r>
              <a:rPr lang="en-US" sz="1400" dirty="0" err="1">
                <a:solidFill>
                  <a:schemeClr val="accent3"/>
                </a:solidFill>
              </a:rPr>
              <a:t>sinilah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persoalannya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 smtClean="0">
                <a:solidFill>
                  <a:schemeClr val="accent3"/>
                </a:solidFill>
              </a:rPr>
              <a:t>ternyata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teori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behavioristik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tidak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mampu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menjelaskan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alasan-alasan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 smtClean="0">
                <a:solidFill>
                  <a:schemeClr val="accent3"/>
                </a:solidFill>
              </a:rPr>
              <a:t>mengacaukan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hubungan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antara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smtClean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respon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ini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Namun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teori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behavioristik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dapat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mengganti</a:t>
            </a:r>
            <a:endParaRPr lang="en-US" sz="1400" dirty="0">
              <a:solidFill>
                <a:schemeClr val="accent3"/>
              </a:solidFill>
            </a:endParaRPr>
          </a:p>
          <a:p>
            <a:r>
              <a:rPr lang="en-US" sz="1400" dirty="0">
                <a:solidFill>
                  <a:schemeClr val="accent3"/>
                </a:solidFill>
              </a:rPr>
              <a:t>stimulus </a:t>
            </a:r>
            <a:r>
              <a:rPr lang="en-US" sz="1400" dirty="0" err="1">
                <a:solidFill>
                  <a:schemeClr val="accent3"/>
                </a:solidFill>
              </a:rPr>
              <a:t>satu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dengan</a:t>
            </a:r>
            <a:r>
              <a:rPr lang="en-US" sz="1400" dirty="0">
                <a:solidFill>
                  <a:schemeClr val="accent3"/>
                </a:solidFill>
              </a:rPr>
              <a:t> stimulus </a:t>
            </a:r>
            <a:r>
              <a:rPr lang="en-US" sz="1400" dirty="0" err="1">
                <a:solidFill>
                  <a:schemeClr val="accent3"/>
                </a:solidFill>
              </a:rPr>
              <a:t>lainnya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seterusnya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sampai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respon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</a:rPr>
              <a:t>yang </a:t>
            </a:r>
            <a:r>
              <a:rPr lang="en-US" sz="1400" dirty="0" err="1" smtClean="0">
                <a:solidFill>
                  <a:schemeClr val="accent3"/>
                </a:solidFill>
              </a:rPr>
              <a:t>diinginkan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muncul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Namun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demikian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persoalannya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adalah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bahwa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teori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behavioristik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tidak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dapat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menjawab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hal-hal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menyebabkan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terjadinya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penyimpangan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antara</a:t>
            </a:r>
            <a:r>
              <a:rPr lang="en-US" sz="1400" dirty="0">
                <a:solidFill>
                  <a:schemeClr val="accent3"/>
                </a:solidFill>
              </a:rPr>
              <a:t> stimulus yang</a:t>
            </a:r>
          </a:p>
          <a:p>
            <a:r>
              <a:rPr lang="en-US" sz="1400" dirty="0" err="1">
                <a:solidFill>
                  <a:schemeClr val="accent3"/>
                </a:solidFill>
              </a:rPr>
              <a:t>diberikan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dengan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responnya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6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915566"/>
            <a:ext cx="2303282" cy="1368152"/>
          </a:xfrm>
        </p:spPr>
        <p:txBody>
          <a:bodyPr/>
          <a:lstStyle/>
          <a:p>
            <a:r>
              <a:rPr lang="en-US" sz="2800" dirty="0" err="1" smtClean="0"/>
              <a:t>Kelemahan</a:t>
            </a:r>
            <a:endParaRPr lang="en-US" sz="2800" dirty="0" smtClean="0"/>
          </a:p>
          <a:p>
            <a:r>
              <a:rPr lang="en-US" sz="2800" dirty="0" err="1" smtClean="0"/>
              <a:t>Teori</a:t>
            </a:r>
            <a:r>
              <a:rPr lang="en-US" sz="2800" dirty="0" smtClean="0"/>
              <a:t> Skinner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96344" y="555526"/>
            <a:ext cx="56521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Sebagai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contoh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motivasi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sangat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berpengaruh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proses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 smtClean="0">
                <a:solidFill>
                  <a:schemeClr val="accent3"/>
                </a:solidFill>
              </a:rPr>
              <a:t>Pandangan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behavioristik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menjelaskan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bahwa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banyak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termotivasi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pada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kegiatan-kegiatan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diluar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kelas</a:t>
            </a:r>
            <a:r>
              <a:rPr lang="en-US" sz="1400" dirty="0">
                <a:solidFill>
                  <a:schemeClr val="accent3"/>
                </a:solidFill>
              </a:rPr>
              <a:t> (</a:t>
            </a:r>
            <a:r>
              <a:rPr lang="en-US" sz="1400" dirty="0" err="1">
                <a:solidFill>
                  <a:schemeClr val="accent3"/>
                </a:solidFill>
              </a:rPr>
              <a:t>bermain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video game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berlatih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atletik</a:t>
            </a:r>
            <a:r>
              <a:rPr lang="en-US" sz="1400" dirty="0">
                <a:solidFill>
                  <a:schemeClr val="accent3"/>
                </a:solidFill>
              </a:rPr>
              <a:t>), </a:t>
            </a:r>
            <a:r>
              <a:rPr lang="en-US" sz="1400" dirty="0" err="1">
                <a:solidFill>
                  <a:schemeClr val="accent3"/>
                </a:solidFill>
              </a:rPr>
              <a:t>tetapi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tidak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termotivasi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mengerjakan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tugas-tugas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sekolah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tersebut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mendapatkan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pengalaman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penguatan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 smtClean="0">
                <a:solidFill>
                  <a:schemeClr val="accent3"/>
                </a:solidFill>
              </a:rPr>
              <a:t>kuat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sv-SE" sz="1400" dirty="0" smtClean="0">
                <a:solidFill>
                  <a:schemeClr val="accent3"/>
                </a:solidFill>
              </a:rPr>
              <a:t>pada </a:t>
            </a:r>
            <a:r>
              <a:rPr lang="sv-SE" sz="1400" dirty="0">
                <a:solidFill>
                  <a:schemeClr val="accent3"/>
                </a:solidFill>
              </a:rPr>
              <a:t>kegiatan-kegiatan di luar pelajaran, tetapi tidak </a:t>
            </a:r>
            <a:endParaRPr lang="sv-SE" sz="1400" dirty="0" smtClean="0">
              <a:solidFill>
                <a:schemeClr val="accent3"/>
              </a:solidFill>
            </a:endParaRPr>
          </a:p>
          <a:p>
            <a:r>
              <a:rPr lang="sv-SE" sz="1400" dirty="0" smtClean="0">
                <a:solidFill>
                  <a:schemeClr val="accent3"/>
                </a:solidFill>
              </a:rPr>
              <a:t>mendapatkan </a:t>
            </a:r>
            <a:r>
              <a:rPr lang="sv-SE" sz="1400" dirty="0">
                <a:solidFill>
                  <a:schemeClr val="accent3"/>
                </a:solidFill>
              </a:rPr>
              <a:t>penguatan </a:t>
            </a:r>
            <a:r>
              <a:rPr lang="sv-SE" sz="1400" dirty="0" smtClean="0">
                <a:solidFill>
                  <a:schemeClr val="accent3"/>
                </a:solidFill>
              </a:rPr>
              <a:t>dalam </a:t>
            </a:r>
            <a:r>
              <a:rPr lang="en-US" sz="1400" dirty="0" err="1" smtClean="0">
                <a:solidFill>
                  <a:schemeClr val="accent3"/>
                </a:solidFill>
              </a:rPr>
              <a:t>kegiatan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 di </a:t>
            </a:r>
            <a:r>
              <a:rPr lang="en-US" sz="1400" dirty="0" err="1">
                <a:solidFill>
                  <a:schemeClr val="accent3"/>
                </a:solidFill>
              </a:rPr>
              <a:t>kelas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6344" y="2355726"/>
            <a:ext cx="5580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Pandangan behavioristik tidak sempurna, kurang dapat menjelaskan </a:t>
            </a:r>
            <a:r>
              <a:rPr lang="sv-SE" sz="1400" dirty="0" smtClean="0"/>
              <a:t>adanya </a:t>
            </a:r>
            <a:r>
              <a:rPr lang="en-US" sz="1400" dirty="0" err="1" smtClean="0"/>
              <a:t>variasi</a:t>
            </a:r>
            <a:r>
              <a:rPr lang="en-US" sz="1400" dirty="0" smtClean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emosi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, </a:t>
            </a:r>
            <a:r>
              <a:rPr lang="en-US" sz="1400" dirty="0" err="1"/>
              <a:t>walaupun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pengalaman</a:t>
            </a:r>
            <a:r>
              <a:rPr lang="en-US" sz="1400" dirty="0" smtClean="0"/>
              <a:t> </a:t>
            </a:r>
            <a:r>
              <a:rPr lang="en-US" sz="1400" dirty="0" err="1"/>
              <a:t>penguatan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sama</a:t>
            </a:r>
            <a:r>
              <a:rPr lang="en-US" sz="1400" dirty="0"/>
              <a:t>. </a:t>
            </a:r>
            <a:r>
              <a:rPr lang="en-US" sz="1400" dirty="0" err="1"/>
              <a:t>Pandangan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 smtClean="0"/>
              <a:t>dapat</a:t>
            </a:r>
            <a:endParaRPr lang="en-US" sz="1400" dirty="0" smtClean="0"/>
          </a:p>
          <a:p>
            <a:r>
              <a:rPr lang="en-US" sz="1400" dirty="0" err="1" smtClean="0"/>
              <a:t>menjelaskan</a:t>
            </a:r>
            <a:r>
              <a:rPr lang="en-US" sz="1400" dirty="0" smtClean="0"/>
              <a:t> </a:t>
            </a:r>
            <a:r>
              <a:rPr lang="en-US" sz="1400" dirty="0" err="1"/>
              <a:t>mengapa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anak</a:t>
            </a:r>
            <a:r>
              <a:rPr lang="en-US" sz="1400" dirty="0"/>
              <a:t> yang </a:t>
            </a:r>
            <a:r>
              <a:rPr lang="en-US" sz="1400" dirty="0" err="1" smtClean="0"/>
              <a:t>mempunyai</a:t>
            </a:r>
            <a:r>
              <a:rPr lang="en-US" sz="1400" dirty="0" smtClean="0"/>
              <a:t> </a:t>
            </a:r>
            <a:r>
              <a:rPr lang="en-US" sz="1400" dirty="0" err="1" smtClean="0"/>
              <a:t>kemampuan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pengalaman</a:t>
            </a:r>
            <a:r>
              <a:rPr lang="en-US" sz="1400" dirty="0"/>
              <a:t> </a:t>
            </a:r>
            <a:r>
              <a:rPr lang="en-US" sz="1400" dirty="0" err="1"/>
              <a:t>penguatan</a:t>
            </a:r>
            <a:r>
              <a:rPr lang="en-US" sz="1400" dirty="0"/>
              <a:t> yang </a:t>
            </a:r>
            <a:r>
              <a:rPr lang="en-US" sz="1400" dirty="0" err="1"/>
              <a:t>relatif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, </a:t>
            </a:r>
            <a:r>
              <a:rPr lang="en-US" sz="1400" dirty="0" err="1"/>
              <a:t>ternyata</a:t>
            </a:r>
            <a:r>
              <a:rPr lang="en-US" sz="1400" dirty="0"/>
              <a:t> </a:t>
            </a:r>
            <a:r>
              <a:rPr lang="en-US" sz="1400" dirty="0" err="1"/>
              <a:t>perilakunya</a:t>
            </a:r>
            <a:endParaRPr lang="en-US" sz="1400" dirty="0"/>
          </a:p>
          <a:p>
            <a:r>
              <a:rPr lang="sv-SE" sz="1400" dirty="0"/>
              <a:t>terhadap suatu pelajaran berbeda, juga dalam memilih tugas sangat berbeda </a:t>
            </a:r>
            <a:r>
              <a:rPr lang="sv-SE" sz="1400" dirty="0" smtClean="0"/>
              <a:t>tingkat </a:t>
            </a:r>
            <a:r>
              <a:rPr lang="en-US" sz="1400" dirty="0" err="1" smtClean="0"/>
              <a:t>kesulitannya</a:t>
            </a:r>
            <a:r>
              <a:rPr lang="en-US" sz="1400" dirty="0"/>
              <a:t>. </a:t>
            </a:r>
            <a:r>
              <a:rPr lang="en-US" sz="1400" dirty="0" err="1"/>
              <a:t>Pandangan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mengakui</a:t>
            </a:r>
            <a:r>
              <a:rPr lang="en-US" sz="1400" dirty="0" smtClean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stimulus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respon</a:t>
            </a:r>
            <a:r>
              <a:rPr lang="en-US" sz="1400" dirty="0" smtClean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diamati</a:t>
            </a:r>
            <a:r>
              <a:rPr lang="en-US" sz="1400" dirty="0"/>
              <a:t>. </a:t>
            </a:r>
            <a:r>
              <a:rPr lang="en-US" sz="1400" dirty="0" err="1" smtClean="0"/>
              <a:t>Mereka</a:t>
            </a:r>
            <a:endParaRPr lang="en-US" sz="1400" dirty="0" smtClean="0"/>
          </a:p>
          <a:p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/>
              <a:t>memperhatikan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pengaruh</a:t>
            </a:r>
            <a:r>
              <a:rPr lang="en-US" sz="1400" dirty="0"/>
              <a:t> </a:t>
            </a:r>
            <a:r>
              <a:rPr lang="en-US" sz="1400" dirty="0" err="1"/>
              <a:t>pikiran</a:t>
            </a:r>
            <a:r>
              <a:rPr lang="en-US" sz="1400" dirty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perasaan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mempertemukan</a:t>
            </a:r>
            <a:r>
              <a:rPr lang="en-US" sz="1400" dirty="0"/>
              <a:t> </a:t>
            </a:r>
            <a:r>
              <a:rPr lang="en-US" sz="1400" dirty="0" err="1"/>
              <a:t>unsur-unsur</a:t>
            </a:r>
            <a:r>
              <a:rPr lang="en-US" sz="1400" dirty="0"/>
              <a:t> yang </a:t>
            </a:r>
            <a:r>
              <a:rPr lang="en-US" sz="1400" dirty="0" err="1"/>
              <a:t>diamati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77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915566"/>
            <a:ext cx="2303282" cy="1368152"/>
          </a:xfrm>
        </p:spPr>
        <p:txBody>
          <a:bodyPr/>
          <a:lstStyle/>
          <a:p>
            <a:r>
              <a:rPr lang="en-US" sz="2800" dirty="0" err="1" smtClean="0"/>
              <a:t>Kelemahan</a:t>
            </a:r>
            <a:endParaRPr lang="en-US" sz="2800" dirty="0" smtClean="0"/>
          </a:p>
          <a:p>
            <a:r>
              <a:rPr lang="en-US" sz="2800" dirty="0" err="1" smtClean="0"/>
              <a:t>Teori</a:t>
            </a:r>
            <a:r>
              <a:rPr lang="en-US" sz="2800" dirty="0" smtClean="0"/>
              <a:t> Skinner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96344" y="555526"/>
            <a:ext cx="5652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cenderung</a:t>
            </a:r>
            <a:r>
              <a:rPr lang="en-US" sz="1400" dirty="0"/>
              <a:t> </a:t>
            </a:r>
            <a:r>
              <a:rPr lang="en-US" sz="1400" dirty="0" err="1"/>
              <a:t>mengarahkan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berfikir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linier, </a:t>
            </a:r>
            <a:r>
              <a:rPr lang="en-US" sz="1400" dirty="0" err="1" smtClean="0"/>
              <a:t>konvergen</a:t>
            </a:r>
            <a:r>
              <a:rPr lang="en-US" sz="1400" dirty="0"/>
              <a:t>,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kreatif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produktif</a:t>
            </a:r>
            <a:r>
              <a:rPr lang="en-US" sz="1400" dirty="0"/>
              <a:t>. </a:t>
            </a:r>
            <a:r>
              <a:rPr lang="en-US" sz="1400" dirty="0" err="1"/>
              <a:t>Pandangan</a:t>
            </a:r>
            <a:r>
              <a:rPr lang="en-US" sz="1400" dirty="0"/>
              <a:t> </a:t>
            </a: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 smtClean="0"/>
              <a:t>belajar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/>
              <a:t>proses </a:t>
            </a:r>
            <a:r>
              <a:rPr lang="en-US" sz="1400" dirty="0" err="1"/>
              <a:t>pembentukan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i="1" dirty="0"/>
              <a:t>shaping,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membawa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menuju</a:t>
            </a:r>
            <a:r>
              <a:rPr lang="en-US" sz="1400" dirty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/>
              <a:t>target </a:t>
            </a:r>
            <a:r>
              <a:rPr lang="en-US" sz="1400" dirty="0" err="1"/>
              <a:t>tertentu</a:t>
            </a:r>
            <a:r>
              <a:rPr lang="en-US" sz="1400" dirty="0"/>
              <a:t>,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menjadikan</a:t>
            </a:r>
            <a:r>
              <a:rPr lang="en-US" sz="1400" dirty="0" smtClean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bebas</a:t>
            </a:r>
            <a:r>
              <a:rPr lang="en-US" sz="1400" dirty="0"/>
              <a:t> </a:t>
            </a:r>
            <a:r>
              <a:rPr lang="en-US" sz="1400" dirty="0" err="1"/>
              <a:t>berkreasi</a:t>
            </a:r>
            <a:r>
              <a:rPr lang="en-US" sz="1400" dirty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berimajinasi</a:t>
            </a:r>
            <a:r>
              <a:rPr lang="en-US" sz="1400" dirty="0"/>
              <a:t>. </a:t>
            </a:r>
            <a:r>
              <a:rPr lang="en-US" sz="1400" dirty="0" err="1"/>
              <a:t>Padahal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faktor</a:t>
            </a:r>
            <a:r>
              <a:rPr lang="en-US" sz="1400" dirty="0"/>
              <a:t> yang </a:t>
            </a:r>
            <a:r>
              <a:rPr lang="en-US" sz="1400" dirty="0" err="1"/>
              <a:t>berpengaruh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</a:p>
          <a:p>
            <a:r>
              <a:rPr lang="en-US" sz="1400" dirty="0" err="1" smtClean="0"/>
              <a:t>mempengaruhi</a:t>
            </a:r>
            <a:r>
              <a:rPr lang="en-US" sz="1400" dirty="0" smtClean="0"/>
              <a:t> </a:t>
            </a:r>
            <a:r>
              <a:rPr lang="en-US" sz="1400" dirty="0"/>
              <a:t>proses </a:t>
            </a:r>
            <a:r>
              <a:rPr lang="en-US" sz="1400" dirty="0" err="1"/>
              <a:t>belajar</a:t>
            </a:r>
            <a:r>
              <a:rPr lang="en-US" sz="1400" dirty="0"/>
              <a:t>. </a:t>
            </a:r>
            <a:r>
              <a:rPr lang="en-US" sz="1400" dirty="0" err="1"/>
              <a:t>Jadi</a:t>
            </a:r>
            <a:r>
              <a:rPr lang="en-US" sz="1400" dirty="0"/>
              <a:t> </a:t>
            </a:r>
            <a:r>
              <a:rPr lang="en-US" sz="1400" dirty="0" err="1"/>
              <a:t>pengertian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 smtClean="0"/>
              <a:t>tidak</a:t>
            </a:r>
            <a:endParaRPr lang="en-US" sz="1400" dirty="0" smtClean="0"/>
          </a:p>
          <a:p>
            <a:r>
              <a:rPr lang="en-US" sz="1400" dirty="0" err="1" smtClean="0"/>
              <a:t>sesederhana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 smtClean="0"/>
              <a:t>dilukiskan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behavioristik</a:t>
            </a:r>
            <a:r>
              <a:rPr lang="en-US" sz="1400" dirty="0"/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6344" y="2493933"/>
            <a:ext cx="55801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Skinner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tokoh-tokoh</a:t>
            </a:r>
            <a:r>
              <a:rPr lang="en-US" sz="1400" dirty="0">
                <a:solidFill>
                  <a:schemeClr val="accent3"/>
                </a:solidFill>
              </a:rPr>
              <a:t> lain </a:t>
            </a:r>
            <a:r>
              <a:rPr lang="en-US" sz="1400" dirty="0" err="1">
                <a:solidFill>
                  <a:schemeClr val="accent3"/>
                </a:solidFill>
              </a:rPr>
              <a:t>pendukung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teori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behavioristik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memang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tidak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menganjurkan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digunakannya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hukuman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dalam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kegiatan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Namun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apa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 smtClean="0">
                <a:solidFill>
                  <a:schemeClr val="accent3"/>
                </a:solidFill>
              </a:rPr>
              <a:t>mereka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sebut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dengan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penguat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negatif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i="1" dirty="0">
                <a:solidFill>
                  <a:schemeClr val="accent3"/>
                </a:solidFill>
              </a:rPr>
              <a:t>(negative </a:t>
            </a:r>
            <a:endParaRPr lang="en-US" sz="1400" i="1" dirty="0" smtClean="0">
              <a:solidFill>
                <a:schemeClr val="accent3"/>
              </a:solidFill>
            </a:endParaRPr>
          </a:p>
          <a:p>
            <a:r>
              <a:rPr lang="en-US" sz="1400" i="1" dirty="0" smtClean="0">
                <a:solidFill>
                  <a:schemeClr val="accent3"/>
                </a:solidFill>
              </a:rPr>
              <a:t>reinforcement</a:t>
            </a:r>
            <a:r>
              <a:rPr lang="en-US" sz="1400" i="1" dirty="0">
                <a:solidFill>
                  <a:schemeClr val="accent3"/>
                </a:solidFill>
              </a:rPr>
              <a:t>) </a:t>
            </a:r>
            <a:r>
              <a:rPr lang="en-US" sz="1400" dirty="0" err="1">
                <a:solidFill>
                  <a:schemeClr val="accent3"/>
                </a:solidFill>
              </a:rPr>
              <a:t>cenderung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membatasi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siswa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nl-NL" sz="1400" dirty="0" smtClean="0">
                <a:solidFill>
                  <a:schemeClr val="accent3"/>
                </a:solidFill>
              </a:rPr>
              <a:t>untuk </a:t>
            </a:r>
            <a:r>
              <a:rPr lang="nl-NL" sz="1400" dirty="0">
                <a:solidFill>
                  <a:schemeClr val="accent3"/>
                </a:solidFill>
              </a:rPr>
              <a:t>bebas berpikir </a:t>
            </a:r>
            <a:endParaRPr lang="nl-NL" sz="1400" dirty="0" smtClean="0">
              <a:solidFill>
                <a:schemeClr val="accent3"/>
              </a:solidFill>
            </a:endParaRPr>
          </a:p>
          <a:p>
            <a:r>
              <a:rPr lang="nl-NL" sz="1400" dirty="0" smtClean="0">
                <a:solidFill>
                  <a:schemeClr val="accent3"/>
                </a:solidFill>
              </a:rPr>
              <a:t>dan </a:t>
            </a:r>
            <a:r>
              <a:rPr lang="nl-NL" sz="1400" dirty="0">
                <a:solidFill>
                  <a:schemeClr val="accent3"/>
                </a:solidFill>
              </a:rPr>
              <a:t>berimajinasi.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71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01735" y="216638"/>
            <a:ext cx="5508104" cy="576064"/>
          </a:xfrm>
        </p:spPr>
        <p:txBody>
          <a:bodyPr/>
          <a:lstStyle/>
          <a:p>
            <a:r>
              <a:rPr lang="en-US" b="1" dirty="0" err="1" smtClean="0"/>
              <a:t>Teori</a:t>
            </a:r>
            <a:r>
              <a:rPr lang="en-US" b="1" dirty="0" smtClean="0"/>
              <a:t> Skinner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39552" y="1140778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Skinner lebih percaya kepada apa yang disebut sebagai </a:t>
            </a:r>
            <a:r>
              <a:rPr lang="sv-SE" sz="1400" dirty="0" smtClean="0"/>
              <a:t> penguat </a:t>
            </a:r>
            <a:r>
              <a:rPr lang="sv-SE" sz="1400" dirty="0"/>
              <a:t>negatif. </a:t>
            </a:r>
            <a:r>
              <a:rPr lang="sv-SE" sz="1400" dirty="0" smtClean="0"/>
              <a:t>Penguat </a:t>
            </a:r>
            <a:r>
              <a:rPr lang="en-US" sz="1400" dirty="0" err="1" smtClean="0"/>
              <a:t>negatif</a:t>
            </a:r>
            <a:r>
              <a:rPr lang="en-US" sz="1400" dirty="0" smtClean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 smtClean="0"/>
              <a:t>hukuman</a:t>
            </a:r>
            <a:r>
              <a:rPr lang="en-US" sz="1400" dirty="0"/>
              <a:t>. </a:t>
            </a:r>
            <a:r>
              <a:rPr lang="en-US" sz="1400" dirty="0" err="1"/>
              <a:t>Ketidaksamaannya</a:t>
            </a:r>
            <a:r>
              <a:rPr lang="en-US" sz="1400" dirty="0"/>
              <a:t> </a:t>
            </a:r>
            <a:r>
              <a:rPr lang="en-US" sz="1400" dirty="0" err="1"/>
              <a:t>terletak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 smtClean="0"/>
              <a:t>hukuman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diberikan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/>
              <a:t>sebagai</a:t>
            </a:r>
            <a:r>
              <a:rPr lang="en-US" sz="1400" dirty="0"/>
              <a:t> stimulus) agar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err="1"/>
              <a:t>berbeda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/>
              <a:t>, </a:t>
            </a:r>
            <a:r>
              <a:rPr lang="en-US" sz="1400" dirty="0" err="1"/>
              <a:t>sedangkan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penguat</a:t>
            </a:r>
            <a:r>
              <a:rPr lang="en-US" sz="1400" dirty="0" smtClean="0"/>
              <a:t> </a:t>
            </a:r>
            <a:r>
              <a:rPr lang="en-US" sz="1400" dirty="0" err="1"/>
              <a:t>negatif</a:t>
            </a:r>
            <a:r>
              <a:rPr lang="en-US" sz="1400" dirty="0"/>
              <a:t> (</a:t>
            </a:r>
            <a:r>
              <a:rPr lang="en-US" sz="1400" dirty="0" err="1"/>
              <a:t>sebagai</a:t>
            </a:r>
            <a:r>
              <a:rPr lang="en-US" sz="1400" dirty="0"/>
              <a:t> stimulus)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/>
              <a:t>dikurangi</a:t>
            </a:r>
            <a:r>
              <a:rPr lang="en-US" sz="1400" dirty="0"/>
              <a:t> agar </a:t>
            </a:r>
            <a:r>
              <a:rPr lang="en-US" sz="1400" dirty="0" err="1"/>
              <a:t>respon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semakin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kuat</a:t>
            </a:r>
            <a:r>
              <a:rPr lang="en-US" sz="1400" dirty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39552" y="2299216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3"/>
                </a:solidFill>
              </a:rPr>
              <a:t>Misalnya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seorang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perlu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dihukum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karena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melakukan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fi-FI" sz="1400" dirty="0" smtClean="0">
                <a:solidFill>
                  <a:schemeClr val="accent3"/>
                </a:solidFill>
              </a:rPr>
              <a:t>kesalahan</a:t>
            </a:r>
            <a:r>
              <a:rPr lang="fi-FI" sz="1400" dirty="0">
                <a:solidFill>
                  <a:schemeClr val="accent3"/>
                </a:solidFill>
              </a:rPr>
              <a:t>. Jika siswa tersebut masih </a:t>
            </a:r>
            <a:endParaRPr lang="fi-FI" sz="1400" dirty="0" smtClean="0">
              <a:solidFill>
                <a:schemeClr val="accent3"/>
              </a:solidFill>
            </a:endParaRPr>
          </a:p>
          <a:p>
            <a:r>
              <a:rPr lang="fi-FI" sz="1400" dirty="0" smtClean="0">
                <a:solidFill>
                  <a:schemeClr val="accent3"/>
                </a:solidFill>
              </a:rPr>
              <a:t>saja </a:t>
            </a:r>
            <a:r>
              <a:rPr lang="fi-FI" sz="1400" dirty="0">
                <a:solidFill>
                  <a:schemeClr val="accent3"/>
                </a:solidFill>
              </a:rPr>
              <a:t>melakukan kesalahan, maka hukuman </a:t>
            </a:r>
            <a:r>
              <a:rPr lang="fi-FI" sz="1400" dirty="0" smtClean="0">
                <a:solidFill>
                  <a:schemeClr val="accent3"/>
                </a:solidFill>
              </a:rPr>
              <a:t>harus </a:t>
            </a:r>
            <a:r>
              <a:rPr lang="en-US" sz="1400" dirty="0" err="1" smtClean="0">
                <a:solidFill>
                  <a:schemeClr val="accent3"/>
                </a:solidFill>
              </a:rPr>
              <a:t>ditambahkan</a:t>
            </a:r>
            <a:r>
              <a:rPr lang="en-US" sz="1400" dirty="0">
                <a:solidFill>
                  <a:schemeClr val="accent3"/>
                </a:solidFill>
              </a:rPr>
              <a:t>. </a:t>
            </a:r>
            <a:r>
              <a:rPr lang="en-US" sz="1400" dirty="0" err="1">
                <a:solidFill>
                  <a:schemeClr val="accent3"/>
                </a:solidFill>
              </a:rPr>
              <a:t>Tetapi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jika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sesuatu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 smtClean="0">
                <a:solidFill>
                  <a:schemeClr val="accent3"/>
                </a:solidFill>
              </a:rPr>
              <a:t>tidak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mengenakkan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(</a:t>
            </a:r>
            <a:r>
              <a:rPr lang="en-US" sz="1400" dirty="0" err="1">
                <a:solidFill>
                  <a:schemeClr val="accent3"/>
                </a:solidFill>
              </a:rPr>
              <a:t>sehingga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melakukan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kesalahan</a:t>
            </a:r>
            <a:r>
              <a:rPr lang="en-US" sz="1400" dirty="0">
                <a:solidFill>
                  <a:schemeClr val="accent3"/>
                </a:solidFill>
              </a:rPr>
              <a:t>) </a:t>
            </a:r>
            <a:r>
              <a:rPr lang="en-US" sz="1400" dirty="0" err="1">
                <a:solidFill>
                  <a:schemeClr val="accent3"/>
                </a:solidFill>
              </a:rPr>
              <a:t>dikurangi</a:t>
            </a:r>
            <a:r>
              <a:rPr lang="en-US" sz="1400" dirty="0">
                <a:solidFill>
                  <a:schemeClr val="accent3"/>
                </a:solidFill>
              </a:rPr>
              <a:t> (</a:t>
            </a:r>
            <a:r>
              <a:rPr lang="en-US" sz="1400" dirty="0" err="1">
                <a:solidFill>
                  <a:schemeClr val="accent3"/>
                </a:solidFill>
              </a:rPr>
              <a:t>bukan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malah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ditambah</a:t>
            </a:r>
            <a:r>
              <a:rPr lang="en-US" sz="1400" dirty="0">
                <a:solidFill>
                  <a:schemeClr val="accent3"/>
                </a:solidFill>
              </a:rPr>
              <a:t>) </a:t>
            </a:r>
            <a:r>
              <a:rPr lang="en-US" sz="1400" dirty="0" err="1">
                <a:solidFill>
                  <a:schemeClr val="accent3"/>
                </a:solidFill>
              </a:rPr>
              <a:t>dan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pengurangan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ini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mendorong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untuk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sv-SE" sz="1400" dirty="0" smtClean="0">
                <a:solidFill>
                  <a:schemeClr val="accent3"/>
                </a:solidFill>
              </a:rPr>
              <a:t>memperbaiki </a:t>
            </a:r>
            <a:r>
              <a:rPr lang="sv-SE" sz="1400" dirty="0">
                <a:solidFill>
                  <a:schemeClr val="accent3"/>
                </a:solidFill>
              </a:rPr>
              <a:t>kesalahannya, maka inilah yang disebut </a:t>
            </a:r>
            <a:endParaRPr lang="sv-SE" sz="1400" dirty="0" smtClean="0">
              <a:solidFill>
                <a:schemeClr val="accent3"/>
              </a:solidFill>
            </a:endParaRPr>
          </a:p>
          <a:p>
            <a:r>
              <a:rPr lang="sv-SE" sz="1400" dirty="0" smtClean="0">
                <a:solidFill>
                  <a:schemeClr val="accent3"/>
                </a:solidFill>
              </a:rPr>
              <a:t>penguat </a:t>
            </a:r>
            <a:r>
              <a:rPr lang="sv-SE" sz="1400" dirty="0">
                <a:solidFill>
                  <a:schemeClr val="accent3"/>
                </a:solidFill>
              </a:rPr>
              <a:t>negatif. </a:t>
            </a:r>
            <a:endParaRPr lang="sv-SE" sz="1400" dirty="0" smtClean="0">
              <a:solidFill>
                <a:schemeClr val="accent3"/>
              </a:solidFill>
            </a:endParaRPr>
          </a:p>
          <a:p>
            <a:endParaRPr lang="sv-SE" sz="1400" dirty="0"/>
          </a:p>
          <a:p>
            <a:r>
              <a:rPr lang="sv-SE" sz="1400" dirty="0" smtClean="0"/>
              <a:t>Lawan </a:t>
            </a:r>
            <a:r>
              <a:rPr lang="sv-SE" sz="1400" dirty="0"/>
              <a:t>dari </a:t>
            </a:r>
            <a:r>
              <a:rPr lang="sv-SE" sz="1400" dirty="0" smtClean="0"/>
              <a:t>penguat </a:t>
            </a:r>
            <a:r>
              <a:rPr lang="en-US" sz="1400" dirty="0" err="1" smtClean="0"/>
              <a:t>negatif</a:t>
            </a:r>
            <a:r>
              <a:rPr lang="en-US" sz="1400" dirty="0" smtClean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penguat</a:t>
            </a:r>
            <a:r>
              <a:rPr lang="en-US" sz="1400" dirty="0"/>
              <a:t> </a:t>
            </a:r>
            <a:r>
              <a:rPr lang="en-US" sz="1400" dirty="0" err="1"/>
              <a:t>positif</a:t>
            </a:r>
            <a:r>
              <a:rPr lang="en-US" sz="1400" dirty="0"/>
              <a:t> (</a:t>
            </a:r>
            <a:r>
              <a:rPr lang="en-US" sz="1400" i="1" dirty="0"/>
              <a:t>positive reinforcement</a:t>
            </a:r>
            <a:r>
              <a:rPr lang="en-US" sz="1400" dirty="0"/>
              <a:t>). </a:t>
            </a:r>
            <a:endParaRPr lang="en-US" sz="1400" dirty="0" smtClean="0"/>
          </a:p>
          <a:p>
            <a:r>
              <a:rPr lang="en-US" sz="1400" dirty="0" err="1" smtClean="0"/>
              <a:t>Keduanya</a:t>
            </a:r>
            <a:r>
              <a:rPr lang="en-US" sz="1400" dirty="0" smtClean="0"/>
              <a:t> </a:t>
            </a:r>
            <a:r>
              <a:rPr lang="en-US" sz="1400" dirty="0" err="1"/>
              <a:t>bertujuan</a:t>
            </a:r>
            <a:r>
              <a:rPr lang="en-US" sz="1400" dirty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memperkuat</a:t>
            </a:r>
            <a:r>
              <a:rPr lang="en-US" sz="1400" dirty="0" smtClean="0"/>
              <a:t> </a:t>
            </a:r>
            <a:r>
              <a:rPr lang="en-US" sz="1400" dirty="0" err="1"/>
              <a:t>respon</a:t>
            </a:r>
            <a:r>
              <a:rPr lang="en-US" sz="1400" dirty="0"/>
              <a:t>.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bedanya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penguat</a:t>
            </a:r>
            <a:r>
              <a:rPr lang="en-US" sz="1400" dirty="0"/>
              <a:t> </a:t>
            </a:r>
            <a:r>
              <a:rPr lang="en-US" sz="1400" dirty="0" err="1"/>
              <a:t>positif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ditambah</a:t>
            </a:r>
            <a:r>
              <a:rPr lang="en-US" sz="1400" dirty="0"/>
              <a:t>, </a:t>
            </a:r>
            <a:r>
              <a:rPr lang="en-US" sz="1400" dirty="0" err="1" smtClean="0"/>
              <a:t>sedangkan</a:t>
            </a:r>
            <a:r>
              <a:rPr lang="en-US" sz="1400" dirty="0" smtClean="0"/>
              <a:t> </a:t>
            </a:r>
            <a:r>
              <a:rPr lang="en-US" sz="1400" dirty="0" err="1" smtClean="0"/>
              <a:t>penguat</a:t>
            </a:r>
            <a:r>
              <a:rPr lang="en-US" sz="1400" dirty="0" smtClean="0"/>
              <a:t> </a:t>
            </a:r>
            <a:r>
              <a:rPr lang="en-US" sz="1400" dirty="0" err="1"/>
              <a:t>negatif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dikurangi</a:t>
            </a:r>
            <a:r>
              <a:rPr lang="en-US" sz="1400" dirty="0"/>
              <a:t> agar </a:t>
            </a:r>
            <a:r>
              <a:rPr lang="en-US" sz="1400" dirty="0" err="1"/>
              <a:t>memperkuat</a:t>
            </a:r>
            <a:r>
              <a:rPr lang="en-US" sz="1400" dirty="0"/>
              <a:t> </a:t>
            </a:r>
            <a:r>
              <a:rPr lang="en-US" sz="1400" dirty="0" err="1"/>
              <a:t>respons</a:t>
            </a:r>
            <a:r>
              <a:rPr lang="en-US" sz="1400" dirty="0"/>
              <a:t>.</a:t>
            </a:r>
            <a:endParaRPr lang="en-US" sz="1400" dirty="0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A0817E28-CE16-4F77-90EB-290C33FCAF10}"/>
              </a:ext>
            </a:extLst>
          </p:cNvPr>
          <p:cNvGrpSpPr/>
          <p:nvPr/>
        </p:nvGrpSpPr>
        <p:grpSpPr>
          <a:xfrm>
            <a:off x="8409838" y="160073"/>
            <a:ext cx="716948" cy="1888261"/>
            <a:chOff x="7223079" y="2883091"/>
            <a:chExt cx="1366873" cy="3600000"/>
          </a:xfrm>
          <a:solidFill>
            <a:schemeClr val="bg1">
              <a:lumMod val="50000"/>
            </a:schemeClr>
          </a:solidFill>
        </p:grpSpPr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xmlns="" id="{DFF7DFF1-7F57-4E2E-BB46-7AAF0BC03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7032" y="2883091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xmlns="" id="{60461893-C1B4-48F1-B870-57217F33D5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9870" y="3243091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xmlns="" id="{7EBE75B2-1EDC-4F0F-B901-17E9202A5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79" y="360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xmlns="" id="{61A487DD-EC57-41BD-A5AF-B7C24A964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79" y="3963091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xmlns="" id="{E4F90649-FE05-41A9-BEB2-5E936126F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80" y="432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xmlns="" id="{A4C46F9A-5BF4-441E-87A1-737DACBC3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80" y="468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xmlns="" id="{AFB9B82E-421D-4C10-9A00-6D694E375D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2951" y="504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xmlns="" id="{CD5DC214-1C7F-4F58-8F7E-A3C48E7CD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1875" y="5403091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xmlns="" id="{0DBF6C4A-E7F5-4981-B350-99FC54851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0798" y="576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xmlns="" id="{6195AD66-144E-479D-952C-BA754936B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0216" y="6123091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3" name="矩形: 圆角 1"/>
          <p:cNvSpPr/>
          <p:nvPr/>
        </p:nvSpPr>
        <p:spPr>
          <a:xfrm>
            <a:off x="0" y="0"/>
            <a:ext cx="3305175" cy="1140778"/>
          </a:xfrm>
          <a:prstGeom prst="roundRect">
            <a:avLst>
              <a:gd name="adj" fmla="val 8223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41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411510"/>
            <a:ext cx="2376264" cy="1368152"/>
          </a:xfrm>
        </p:spPr>
        <p:txBody>
          <a:bodyPr/>
          <a:lstStyle/>
          <a:p>
            <a:r>
              <a:rPr lang="en-US" sz="2000" b="1" dirty="0" smtClean="0"/>
              <a:t>KAITKAN</a:t>
            </a:r>
          </a:p>
          <a:p>
            <a:r>
              <a:rPr lang="en-US" sz="2000" b="1" dirty="0" smtClean="0"/>
              <a:t>TUGAS  </a:t>
            </a:r>
          </a:p>
          <a:p>
            <a:r>
              <a:rPr lang="en-US" sz="2000" b="1" dirty="0" smtClean="0"/>
              <a:t>DENGAN MATERI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3059832" y="1292904"/>
            <a:ext cx="54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Amati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kelas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sajakah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err="1" smtClean="0"/>
              <a:t>tersebut</a:t>
            </a:r>
            <a:r>
              <a:rPr lang="en-US" dirty="0"/>
              <a:t>?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smtClean="0"/>
              <a:t>    yang 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belajarkah</a:t>
            </a:r>
            <a:r>
              <a:rPr lang="en-US" dirty="0"/>
              <a:t> ? </a:t>
            </a:r>
            <a:r>
              <a:rPr lang="en-US" dirty="0" smtClean="0"/>
              <a:t>         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Pengertian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288032"/>
          </a:xfrm>
        </p:spPr>
        <p:txBody>
          <a:bodyPr/>
          <a:lstStyle/>
          <a:p>
            <a:pPr lvl="0"/>
            <a:r>
              <a:rPr lang="en-US" altLang="ko-KR" sz="1800" b="1" dirty="0" err="1" smtClean="0"/>
              <a:t>Menurut</a:t>
            </a: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Teori</a:t>
            </a: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Behaviortistik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97601" y="2344692"/>
            <a:ext cx="6133512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11510"/>
            <a:ext cx="9144000" cy="576064"/>
          </a:xfrm>
        </p:spPr>
        <p:txBody>
          <a:bodyPr/>
          <a:lstStyle/>
          <a:p>
            <a:r>
              <a:rPr lang="en-US" altLang="ko-KR" b="1" dirty="0" err="1" smtClean="0"/>
              <a:t>Tugas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Diskusi</a:t>
            </a:r>
            <a:r>
              <a:rPr lang="en-US" altLang="ko-KR" b="1" dirty="0" smtClean="0"/>
              <a:t> 1</a:t>
            </a:r>
            <a:endParaRPr lang="ko-KR" altLang="en-US" b="1" dirty="0"/>
          </a:p>
        </p:txBody>
      </p:sp>
      <p:sp>
        <p:nvSpPr>
          <p:cNvPr id="5" name="Block Arc 14"/>
          <p:cNvSpPr/>
          <p:nvPr/>
        </p:nvSpPr>
        <p:spPr>
          <a:xfrm rot="16200000">
            <a:off x="7461077" y="1586376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rapezoid 22"/>
          <p:cNvSpPr/>
          <p:nvPr/>
        </p:nvSpPr>
        <p:spPr>
          <a:xfrm>
            <a:off x="3319763" y="1643413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/>
          <p:nvPr/>
        </p:nvSpPr>
        <p:spPr>
          <a:xfrm>
            <a:off x="5398485" y="1563638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25"/>
          <p:cNvSpPr/>
          <p:nvPr/>
        </p:nvSpPr>
        <p:spPr>
          <a:xfrm>
            <a:off x="1322589" y="1628267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Oval 3"/>
          <p:cNvSpPr/>
          <p:nvPr/>
        </p:nvSpPr>
        <p:spPr>
          <a:xfrm>
            <a:off x="1353585" y="2218676"/>
            <a:ext cx="288032" cy="28803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8089" y="2218676"/>
            <a:ext cx="288032" cy="28803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42593" y="2218676"/>
            <a:ext cx="288032" cy="28803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87097" y="2218676"/>
            <a:ext cx="288032" cy="28803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6175" y="2643758"/>
            <a:ext cx="1322851" cy="673514"/>
            <a:chOff x="2113657" y="4283314"/>
            <a:chExt cx="3647460" cy="673514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dirty="0" err="1"/>
                <a:t>Apakah</a:t>
              </a:r>
              <a:r>
                <a:rPr lang="en-US" sz="1200" dirty="0"/>
                <a:t> </a:t>
              </a:r>
              <a:r>
                <a:rPr lang="en-US" sz="1200" dirty="0" err="1"/>
                <a:t>Makna</a:t>
              </a:r>
              <a:r>
                <a:rPr lang="en-US" sz="1200" dirty="0"/>
                <a:t> </a:t>
              </a:r>
              <a:r>
                <a:rPr lang="en-US" sz="1200" dirty="0" err="1"/>
                <a:t>Belajar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80679" y="2643758"/>
            <a:ext cx="1322851" cy="673514"/>
            <a:chOff x="2113657" y="4283314"/>
            <a:chExt cx="3647460" cy="67351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dirty="0" err="1"/>
                <a:t>Apakah</a:t>
              </a:r>
              <a:r>
                <a:rPr lang="en-US" sz="1200" dirty="0"/>
                <a:t> </a:t>
              </a:r>
              <a:r>
                <a:rPr lang="en-US" sz="1200" dirty="0" err="1"/>
                <a:t>Makna</a:t>
              </a:r>
              <a:r>
                <a:rPr lang="en-US" sz="1200" dirty="0"/>
                <a:t> </a:t>
              </a:r>
              <a:r>
                <a:rPr lang="en-US" sz="1200" dirty="0" err="1"/>
                <a:t>Membelajarkan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25183" y="2643758"/>
            <a:ext cx="1322851" cy="858180"/>
            <a:chOff x="2113657" y="4283314"/>
            <a:chExt cx="3647460" cy="85818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d-ID" sz="1200" dirty="0" smtClean="0"/>
                <a:t>Apa </a:t>
              </a:r>
              <a:r>
                <a:rPr lang="id-ID" sz="1200" dirty="0"/>
                <a:t>implikasi </a:t>
              </a:r>
              <a:endParaRPr lang="en-US" sz="1200" dirty="0" smtClean="0"/>
            </a:p>
            <a:p>
              <a:pPr algn="ctr">
                <a:defRPr/>
              </a:pPr>
              <a:r>
                <a:rPr lang="id-ID" sz="1200" dirty="0" smtClean="0"/>
                <a:t>pada </a:t>
              </a:r>
              <a:endParaRPr lang="en-US" sz="1200" dirty="0" smtClean="0"/>
            </a:p>
            <a:p>
              <a:pPr algn="ctr">
                <a:defRPr/>
              </a:pPr>
              <a:r>
                <a:rPr lang="id-ID" sz="1200" dirty="0" smtClean="0"/>
                <a:t>pembelajaran</a:t>
              </a:r>
              <a:r>
                <a:rPr lang="id-ID" sz="1200" dirty="0"/>
                <a:t>?</a:t>
              </a:r>
              <a:endParaRPr lang="id-ID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69687" y="2643758"/>
            <a:ext cx="1634761" cy="1227512"/>
            <a:chOff x="2113658" y="4283314"/>
            <a:chExt cx="4507482" cy="1227512"/>
          </a:xfrm>
        </p:grpSpPr>
        <p:sp>
          <p:nvSpPr>
            <p:cNvPr id="24" name="TextBox 23"/>
            <p:cNvSpPr txBox="1"/>
            <p:nvPr/>
          </p:nvSpPr>
          <p:spPr>
            <a:xfrm>
              <a:off x="2709295" y="4495163"/>
              <a:ext cx="39118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d-ID" sz="1200" dirty="0"/>
                <a:t>Bagaimana </a:t>
              </a:r>
              <a:endParaRPr lang="en-US" sz="1200" dirty="0" smtClean="0"/>
            </a:p>
            <a:p>
              <a:pPr>
                <a:defRPr/>
              </a:pPr>
              <a:r>
                <a:rPr lang="id-ID" sz="1200" dirty="0" smtClean="0"/>
                <a:t>menerapkan </a:t>
              </a:r>
              <a:endParaRPr lang="en-US" sz="1200" dirty="0" smtClean="0"/>
            </a:p>
            <a:p>
              <a:pPr>
                <a:defRPr/>
              </a:pPr>
              <a:r>
                <a:rPr lang="id-ID" sz="1200" dirty="0" smtClean="0"/>
                <a:t>prinsip </a:t>
              </a:r>
              <a:r>
                <a:rPr lang="en-US" sz="1200" dirty="0"/>
                <a:t>Thorndike</a:t>
              </a:r>
              <a:r>
                <a:rPr lang="id-ID" sz="1200" dirty="0"/>
                <a:t> pada </a:t>
              </a:r>
              <a:endParaRPr lang="en-US" sz="1200" dirty="0" smtClean="0"/>
            </a:p>
            <a:p>
              <a:pPr>
                <a:defRPr/>
              </a:pPr>
              <a:r>
                <a:rPr lang="id-ID" sz="1200" dirty="0" smtClean="0"/>
                <a:t>pembelajaran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74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2020" y="699542"/>
            <a:ext cx="2520280" cy="576064"/>
          </a:xfrm>
        </p:spPr>
        <p:txBody>
          <a:bodyPr/>
          <a:lstStyle/>
          <a:p>
            <a:r>
              <a:rPr lang="en-US" sz="2400" b="1" dirty="0" err="1" smtClean="0"/>
              <a:t>Belajar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563638"/>
            <a:ext cx="2448272" cy="1008112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Perubahan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tingkah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laku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sebagai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akibat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dari </a:t>
            </a:r>
            <a:r>
              <a:rPr lang="sv-SE" dirty="0">
                <a:solidFill>
                  <a:srgbClr val="FF0000"/>
                </a:solidFill>
              </a:rPr>
              <a:t>adanya 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interaksi </a:t>
            </a:r>
            <a:r>
              <a:rPr lang="sv-SE" dirty="0">
                <a:solidFill>
                  <a:srgbClr val="FF0000"/>
                </a:solidFill>
              </a:rPr>
              <a:t>antara stimulus dan respon.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843558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Dengan</a:t>
            </a:r>
            <a:r>
              <a:rPr lang="en-US" sz="1400" dirty="0"/>
              <a:t> kata lain,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yang </a:t>
            </a:r>
            <a:endParaRPr lang="en-US" sz="1400" dirty="0" smtClean="0"/>
          </a:p>
          <a:p>
            <a:r>
              <a:rPr lang="en-US" sz="1400" dirty="0" err="1" smtClean="0"/>
              <a:t>dialami</a:t>
            </a:r>
            <a:r>
              <a:rPr lang="en-US" sz="1400" dirty="0" smtClean="0"/>
              <a:t> </a:t>
            </a:r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kemampuannya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bertingkah</a:t>
            </a:r>
            <a:r>
              <a:rPr lang="en-US" sz="1400" dirty="0"/>
              <a:t> </a:t>
            </a:r>
            <a:r>
              <a:rPr lang="en-US" sz="1400" dirty="0" err="1"/>
              <a:t>laku</a:t>
            </a:r>
            <a:endParaRPr lang="en-US" sz="1400" dirty="0"/>
          </a:p>
          <a:p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yang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stimulus </a:t>
            </a:r>
            <a:endParaRPr lang="en-US" sz="1400" dirty="0" smtClean="0"/>
          </a:p>
          <a:p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/>
              <a:t>respon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1547664" y="1166723"/>
            <a:ext cx="1440160" cy="32316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192367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Seseorang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dianggap</a:t>
            </a:r>
            <a:r>
              <a:rPr lang="en-US" sz="1400" dirty="0" smtClean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 smtClean="0"/>
              <a:t>sesuatu</a:t>
            </a:r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/>
              <a:t>ia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menunjukkan</a:t>
            </a:r>
            <a:r>
              <a:rPr lang="en-US" sz="1400" dirty="0" smtClean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</a:t>
            </a:r>
            <a:r>
              <a:rPr lang="en-US" sz="1400" dirty="0" err="1"/>
              <a:t>tingkah</a:t>
            </a:r>
            <a:r>
              <a:rPr lang="en-US" sz="1400" dirty="0"/>
              <a:t> </a:t>
            </a:r>
            <a:r>
              <a:rPr lang="en-US" sz="1400" dirty="0" err="1" smtClean="0"/>
              <a:t>lakunya</a:t>
            </a:r>
            <a:r>
              <a:rPr lang="en-US" sz="1400" dirty="0"/>
              <a:t>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275856" y="2571750"/>
            <a:ext cx="51125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Sebagai</a:t>
            </a:r>
            <a:r>
              <a:rPr lang="en-US" sz="1400" b="1" dirty="0"/>
              <a:t> </a:t>
            </a:r>
            <a:r>
              <a:rPr lang="en-US" sz="1400" b="1" dirty="0" err="1"/>
              <a:t>contoh</a:t>
            </a:r>
            <a:r>
              <a:rPr lang="en-US" sz="1400" b="1" dirty="0"/>
              <a:t>, </a:t>
            </a:r>
            <a:endParaRPr lang="en-US" sz="1400" b="1" dirty="0" smtClean="0"/>
          </a:p>
          <a:p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berhitung</a:t>
            </a:r>
            <a:r>
              <a:rPr lang="en-US" sz="1400" dirty="0"/>
              <a:t> </a:t>
            </a:r>
            <a:r>
              <a:rPr lang="en-US" sz="1400" dirty="0" err="1"/>
              <a:t>perkalian</a:t>
            </a:r>
            <a:r>
              <a:rPr lang="en-US" sz="1400" dirty="0"/>
              <a:t>. </a:t>
            </a:r>
            <a:r>
              <a:rPr lang="en-US" sz="1400" dirty="0" err="1"/>
              <a:t>Walaupun</a:t>
            </a:r>
            <a:r>
              <a:rPr lang="en-US" sz="1400" dirty="0"/>
              <a:t> </a:t>
            </a:r>
            <a:r>
              <a:rPr lang="en-US" sz="1400" dirty="0" err="1"/>
              <a:t>ia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berusaha</a:t>
            </a:r>
            <a:r>
              <a:rPr lang="en-US" sz="1400" dirty="0" smtClean="0"/>
              <a:t> </a:t>
            </a:r>
            <a:r>
              <a:rPr lang="en-US" sz="1400" dirty="0" err="1" smtClean="0"/>
              <a:t>giat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gurunya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mengajarkan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tekun</a:t>
            </a:r>
            <a:r>
              <a:rPr lang="en-US" sz="1400" dirty="0"/>
              <a:t>,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anak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 smtClean="0"/>
              <a:t>belum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/>
              <a:t>mempraktekkan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perhitungan</a:t>
            </a:r>
            <a:r>
              <a:rPr lang="en-US" sz="1400" dirty="0" smtClean="0"/>
              <a:t> </a:t>
            </a:r>
            <a:r>
              <a:rPr lang="en-US" sz="1400" dirty="0" err="1"/>
              <a:t>perkalian</a:t>
            </a:r>
            <a:r>
              <a:rPr lang="en-US" sz="1400" dirty="0"/>
              <a:t>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ia</a:t>
            </a:r>
            <a:r>
              <a:rPr lang="en-US" sz="1400" dirty="0"/>
              <a:t>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dianggap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 smtClean="0"/>
              <a:t>. </a:t>
            </a:r>
          </a:p>
          <a:p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 smtClean="0"/>
              <a:t>perubahan</a:t>
            </a:r>
            <a:r>
              <a:rPr lang="en-US" sz="1400" dirty="0" smtClean="0"/>
              <a:t>  </a:t>
            </a:r>
            <a:r>
              <a:rPr lang="en-US" sz="1400" dirty="0" err="1" smtClean="0"/>
              <a:t>perilaku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.</a:t>
            </a:r>
            <a:endParaRPr lang="en-US" sz="1400" dirty="0"/>
          </a:p>
        </p:txBody>
      </p:sp>
      <p:sp>
        <p:nvSpPr>
          <p:cNvPr id="10" name="椭圆 2"/>
          <p:cNvSpPr/>
          <p:nvPr/>
        </p:nvSpPr>
        <p:spPr>
          <a:xfrm>
            <a:off x="893464" y="3635111"/>
            <a:ext cx="1446288" cy="1456919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7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4227934"/>
            <a:ext cx="6156176" cy="576064"/>
          </a:xfrm>
        </p:spPr>
        <p:txBody>
          <a:bodyPr/>
          <a:lstStyle/>
          <a:p>
            <a:pPr algn="r"/>
            <a:r>
              <a:rPr lang="en-US" altLang="ko-KR" b="1" dirty="0" smtClean="0">
                <a:solidFill>
                  <a:schemeClr val="bg1"/>
                </a:solidFill>
              </a:rPr>
              <a:t>Stimulus </a:t>
            </a:r>
            <a:r>
              <a:rPr lang="en-US" altLang="ko-KR" b="1" dirty="0" err="1" smtClean="0">
                <a:solidFill>
                  <a:schemeClr val="bg1"/>
                </a:solidFill>
              </a:rPr>
              <a:t>dan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</a:rPr>
              <a:t>Respon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99992" y="1347614"/>
            <a:ext cx="4320480" cy="1080120"/>
          </a:xfrm>
        </p:spPr>
        <p:txBody>
          <a:bodyPr/>
          <a:lstStyle/>
          <a:p>
            <a:r>
              <a:rPr lang="en-US" b="1" dirty="0" smtClean="0"/>
              <a:t>Stimulus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smtClean="0"/>
              <a:t>guru </a:t>
            </a:r>
          </a:p>
          <a:p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perkalian</a:t>
            </a:r>
            <a:r>
              <a:rPr lang="en-US" dirty="0"/>
              <a:t>,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peraga</a:t>
            </a:r>
            <a:r>
              <a:rPr lang="en-US" dirty="0"/>
              <a:t>,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/>
      </p:sp>
      <p:sp>
        <p:nvSpPr>
          <p:cNvPr id="17" name="椭圆 7"/>
          <p:cNvSpPr/>
          <p:nvPr/>
        </p:nvSpPr>
        <p:spPr>
          <a:xfrm>
            <a:off x="1236597" y="1547766"/>
            <a:ext cx="2348922" cy="2348922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8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987574"/>
            <a:ext cx="3172843" cy="31208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99992" y="2748331"/>
            <a:ext cx="4211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</a:rPr>
              <a:t>RESPON </a:t>
            </a:r>
            <a:r>
              <a:rPr lang="en-US" sz="1400" dirty="0" err="1">
                <a:solidFill>
                  <a:schemeClr val="accent3"/>
                </a:solidFill>
              </a:rPr>
              <a:t>adalah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reaksi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atau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tanggapan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algn="ctr"/>
            <a:r>
              <a:rPr lang="en-US" sz="1400" dirty="0" err="1" smtClean="0">
                <a:solidFill>
                  <a:schemeClr val="accent3"/>
                </a:solidFill>
              </a:rPr>
              <a:t>terhadap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sv-SE" sz="1400" dirty="0" smtClean="0">
                <a:solidFill>
                  <a:schemeClr val="accent3"/>
                </a:solidFill>
              </a:rPr>
              <a:t>stimulus </a:t>
            </a:r>
            <a:r>
              <a:rPr lang="sv-SE" sz="1400" dirty="0">
                <a:solidFill>
                  <a:schemeClr val="accent3"/>
                </a:solidFill>
              </a:rPr>
              <a:t>yang diberikan oleh guru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339502"/>
            <a:ext cx="9144000" cy="57606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Stimulus </a:t>
            </a:r>
            <a:r>
              <a:rPr lang="en-US" sz="2800" b="1" dirty="0" err="1" smtClean="0">
                <a:solidFill>
                  <a:schemeClr val="accent3"/>
                </a:solidFill>
              </a:rPr>
              <a:t>dan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Respon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Menurut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Teori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Behaviour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9622"/>
            <a:ext cx="2983783" cy="218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39382" y="1302896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Menurut</a:t>
            </a:r>
            <a:r>
              <a:rPr lang="en-US" sz="1200" dirty="0"/>
              <a:t> </a:t>
            </a:r>
            <a:r>
              <a:rPr lang="en-US" sz="1200" dirty="0" err="1"/>
              <a:t>teori</a:t>
            </a:r>
            <a:r>
              <a:rPr lang="en-US" sz="1200" dirty="0"/>
              <a:t> </a:t>
            </a:r>
            <a:r>
              <a:rPr lang="en-US" sz="1200" dirty="0" err="1"/>
              <a:t>behavioristik</a:t>
            </a:r>
            <a:r>
              <a:rPr lang="en-US" sz="1200" dirty="0"/>
              <a:t>, </a:t>
            </a:r>
            <a:r>
              <a:rPr lang="en-US" sz="1200" dirty="0" err="1"/>
              <a:t>apa</a:t>
            </a:r>
            <a:r>
              <a:rPr lang="en-US" sz="1200" dirty="0"/>
              <a:t> yang </a:t>
            </a:r>
            <a:r>
              <a:rPr lang="en-US" sz="1200" dirty="0" err="1"/>
              <a:t>terjadi</a:t>
            </a:r>
            <a:r>
              <a:rPr lang="en-US" sz="1200" dirty="0"/>
              <a:t> di </a:t>
            </a:r>
            <a:r>
              <a:rPr lang="en-US" sz="1200" dirty="0" err="1"/>
              <a:t>antara</a:t>
            </a:r>
            <a:r>
              <a:rPr lang="en-US" sz="1200" dirty="0"/>
              <a:t> stimulus </a:t>
            </a:r>
            <a:endParaRPr lang="en-US" sz="1200" dirty="0" smtClean="0"/>
          </a:p>
          <a:p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respon</a:t>
            </a:r>
            <a:r>
              <a:rPr lang="en-US" sz="1200" dirty="0" smtClean="0"/>
              <a:t> </a:t>
            </a:r>
            <a:r>
              <a:rPr lang="en-US" sz="1200" dirty="0" err="1" smtClean="0"/>
              <a:t>dianggap</a:t>
            </a:r>
            <a:r>
              <a:rPr lang="en-US" sz="1200" dirty="0" smtClean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diperhatikan</a:t>
            </a:r>
            <a:r>
              <a:rPr lang="en-US" sz="1200" dirty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/>
              <a:t>diamati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diukur</a:t>
            </a:r>
            <a:r>
              <a:rPr lang="en-US" sz="1200" dirty="0" smtClean="0"/>
              <a:t>. </a:t>
            </a:r>
            <a:r>
              <a:rPr lang="en-US" sz="1200" b="1" dirty="0" smtClean="0"/>
              <a:t>Yang </a:t>
            </a:r>
            <a:r>
              <a:rPr lang="en-US" sz="1200" b="1" dirty="0" err="1"/>
              <a:t>dapat</a:t>
            </a:r>
            <a:r>
              <a:rPr lang="en-US" sz="1200" b="1" dirty="0"/>
              <a:t> </a:t>
            </a:r>
            <a:r>
              <a:rPr lang="en-US" sz="1200" b="1" dirty="0" err="1"/>
              <a:t>diamati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r>
              <a:rPr lang="en-US" sz="1200" b="1" dirty="0" err="1" smtClean="0"/>
              <a:t>hanyalah</a:t>
            </a:r>
            <a:r>
              <a:rPr lang="en-US" sz="1200" b="1" dirty="0" smtClean="0"/>
              <a:t> </a:t>
            </a:r>
            <a:r>
              <a:rPr lang="en-US" sz="1200" b="1" dirty="0"/>
              <a:t>stimulus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respons</a:t>
            </a:r>
            <a:r>
              <a:rPr lang="en-US" sz="1200" b="1" dirty="0"/>
              <a:t>. </a:t>
            </a:r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/>
              <a:t>sebab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 err="1" smtClean="0"/>
              <a:t>apa</a:t>
            </a:r>
            <a:r>
              <a:rPr lang="en-US" sz="1200" dirty="0" smtClean="0"/>
              <a:t> </a:t>
            </a:r>
            <a:r>
              <a:rPr lang="en-US" sz="1200" dirty="0" err="1"/>
              <a:t>saja</a:t>
            </a:r>
            <a:r>
              <a:rPr lang="en-US" sz="1200" dirty="0"/>
              <a:t> </a:t>
            </a:r>
            <a:r>
              <a:rPr lang="en-US" sz="1200" dirty="0" smtClean="0"/>
              <a:t>yang </a:t>
            </a:r>
            <a:r>
              <a:rPr lang="en-US" sz="1200" dirty="0" err="1" smtClean="0"/>
              <a:t>diberikan</a:t>
            </a:r>
            <a:r>
              <a:rPr lang="en-US" sz="1200" dirty="0" smtClean="0"/>
              <a:t> </a:t>
            </a:r>
            <a:r>
              <a:rPr lang="en-US" sz="1200" dirty="0"/>
              <a:t>guru (stimulus),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</a:t>
            </a:r>
            <a:r>
              <a:rPr lang="en-US" sz="1200" dirty="0" err="1"/>
              <a:t>saja</a:t>
            </a:r>
            <a:r>
              <a:rPr lang="en-US" sz="1200" dirty="0"/>
              <a:t> yang </a:t>
            </a:r>
            <a:endParaRPr lang="en-US" sz="1200" dirty="0" smtClean="0"/>
          </a:p>
          <a:p>
            <a:r>
              <a:rPr lang="en-US" sz="1200" dirty="0" err="1" smtClean="0"/>
              <a:t>dihasilkan</a:t>
            </a:r>
            <a:r>
              <a:rPr lang="en-US" sz="1200" dirty="0" smtClean="0"/>
              <a:t> </a:t>
            </a:r>
            <a:r>
              <a:rPr lang="en-US" sz="1200" dirty="0" err="1"/>
              <a:t>siswa</a:t>
            </a:r>
            <a:r>
              <a:rPr lang="en-US" sz="1200" dirty="0"/>
              <a:t> (</a:t>
            </a:r>
            <a:r>
              <a:rPr lang="en-US" sz="1200" dirty="0" err="1"/>
              <a:t>respons</a:t>
            </a:r>
            <a:r>
              <a:rPr lang="en-US" sz="1200" dirty="0"/>
              <a:t>), </a:t>
            </a:r>
            <a:r>
              <a:rPr lang="en-US" sz="1200" b="1" dirty="0" err="1" smtClean="0"/>
              <a:t>semuanya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harus</a:t>
            </a:r>
            <a:r>
              <a:rPr lang="en-US" sz="1200" b="1" dirty="0" smtClean="0"/>
              <a:t> </a:t>
            </a:r>
            <a:r>
              <a:rPr lang="en-US" sz="1200" b="1" dirty="0" err="1"/>
              <a:t>dapat</a:t>
            </a:r>
            <a:r>
              <a:rPr lang="en-US" sz="1200" b="1" dirty="0"/>
              <a:t> </a:t>
            </a:r>
            <a:r>
              <a:rPr lang="en-US" sz="1200" b="1" dirty="0" err="1" smtClean="0"/>
              <a:t>diamati</a:t>
            </a:r>
            <a:endParaRPr lang="en-US" sz="1200" b="1" dirty="0" smtClean="0"/>
          </a:p>
          <a:p>
            <a:r>
              <a:rPr lang="en-US" sz="1200" b="1" dirty="0" err="1" smtClean="0"/>
              <a:t>dan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dapat</a:t>
            </a:r>
            <a:r>
              <a:rPr lang="en-US" sz="1200" b="1" dirty="0" smtClean="0"/>
              <a:t> </a:t>
            </a:r>
            <a:r>
              <a:rPr lang="en-US" sz="1200" b="1" dirty="0" err="1"/>
              <a:t>diukur</a:t>
            </a:r>
            <a:r>
              <a:rPr lang="en-US" sz="1200" b="1" dirty="0"/>
              <a:t>. </a:t>
            </a:r>
            <a:endParaRPr lang="en-US" sz="1200" b="1" dirty="0" smtClean="0"/>
          </a:p>
          <a:p>
            <a:endParaRPr lang="en-US" sz="1200" dirty="0"/>
          </a:p>
          <a:p>
            <a:r>
              <a:rPr lang="en-US" sz="1200" dirty="0" err="1" smtClean="0"/>
              <a:t>Teori</a:t>
            </a:r>
            <a:r>
              <a:rPr lang="en-US" sz="1200" dirty="0" smtClean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mengutamakan</a:t>
            </a:r>
            <a:r>
              <a:rPr lang="en-US" sz="1200" dirty="0"/>
              <a:t> </a:t>
            </a:r>
            <a:r>
              <a:rPr lang="en-US" sz="1200" dirty="0" err="1"/>
              <a:t>pengukuran</a:t>
            </a:r>
            <a:r>
              <a:rPr lang="en-US" sz="1200" dirty="0"/>
              <a:t>, </a:t>
            </a:r>
            <a:r>
              <a:rPr lang="en-US" sz="1200" dirty="0" err="1" smtClean="0"/>
              <a:t>sebab</a:t>
            </a:r>
            <a:r>
              <a:rPr lang="en-US" sz="1200" dirty="0" smtClean="0"/>
              <a:t> </a:t>
            </a:r>
            <a:r>
              <a:rPr lang="en-US" sz="1200" dirty="0" err="1" smtClean="0"/>
              <a:t>pengukuran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yang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melihat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tidaknya</a:t>
            </a:r>
            <a:r>
              <a:rPr lang="en-US" sz="1200" dirty="0"/>
              <a:t> </a:t>
            </a:r>
            <a:r>
              <a:rPr lang="en-US" sz="1200" dirty="0" err="1" smtClean="0"/>
              <a:t>perubahan</a:t>
            </a:r>
            <a:r>
              <a:rPr lang="en-US" sz="1200" dirty="0" smtClean="0"/>
              <a:t> </a:t>
            </a:r>
            <a:r>
              <a:rPr lang="en-US" sz="1200" dirty="0" err="1" smtClean="0"/>
              <a:t>tingkah</a:t>
            </a:r>
            <a:r>
              <a:rPr lang="en-US" sz="1200" dirty="0" smtClean="0"/>
              <a:t> </a:t>
            </a:r>
            <a:r>
              <a:rPr lang="en-US" sz="1200" dirty="0" err="1"/>
              <a:t>laku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641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2020" y="699542"/>
            <a:ext cx="2520280" cy="576064"/>
          </a:xfrm>
        </p:spPr>
        <p:txBody>
          <a:bodyPr/>
          <a:lstStyle/>
          <a:p>
            <a:r>
              <a:rPr lang="en-US" sz="2400" b="1" i="1" dirty="0" smtClean="0"/>
              <a:t>Reinforcement</a:t>
            </a:r>
            <a:endParaRPr lang="en-US" sz="24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563638"/>
            <a:ext cx="2448272" cy="1008112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Perubahan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tingkah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laku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sebagai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akibat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dari </a:t>
            </a:r>
            <a:r>
              <a:rPr lang="sv-SE" dirty="0">
                <a:solidFill>
                  <a:srgbClr val="FF0000"/>
                </a:solidFill>
              </a:rPr>
              <a:t>adanya 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interaksi </a:t>
            </a:r>
            <a:r>
              <a:rPr lang="sv-SE" dirty="0">
                <a:solidFill>
                  <a:srgbClr val="FF0000"/>
                </a:solidFill>
              </a:rPr>
              <a:t>antara stimulus dan respon.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843558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Faktor</a:t>
            </a:r>
            <a:r>
              <a:rPr lang="en-US" sz="1200" dirty="0"/>
              <a:t> lain yang </a:t>
            </a:r>
            <a:r>
              <a:rPr lang="en-US" sz="1200" dirty="0" err="1"/>
              <a:t>juga</a:t>
            </a:r>
            <a:r>
              <a:rPr lang="en-US" sz="1200" dirty="0"/>
              <a:t> </a:t>
            </a:r>
            <a:r>
              <a:rPr lang="en-US" sz="1200" dirty="0" err="1"/>
              <a:t>dianggap</a:t>
            </a:r>
            <a:r>
              <a:rPr lang="en-US" sz="1200" dirty="0"/>
              <a:t>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aliran</a:t>
            </a:r>
            <a:r>
              <a:rPr lang="en-US" sz="1200" dirty="0"/>
              <a:t> </a:t>
            </a:r>
            <a:r>
              <a:rPr lang="en-US" sz="1200" dirty="0" err="1"/>
              <a:t>behaviotistik</a:t>
            </a:r>
            <a:r>
              <a:rPr lang="en-US" sz="1200" dirty="0"/>
              <a:t>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faktor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penguatan</a:t>
            </a:r>
            <a:r>
              <a:rPr lang="en-US" sz="1200" dirty="0" smtClean="0"/>
              <a:t> </a:t>
            </a:r>
            <a:r>
              <a:rPr lang="en-US" sz="1200" i="1" dirty="0"/>
              <a:t>(reinforcement). </a:t>
            </a:r>
            <a:r>
              <a:rPr lang="en-US" sz="1200" dirty="0" err="1"/>
              <a:t>Penguatan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</a:t>
            </a:r>
            <a:r>
              <a:rPr lang="en-US" sz="1200" dirty="0" err="1"/>
              <a:t>saja</a:t>
            </a:r>
            <a:r>
              <a:rPr lang="en-US" sz="1200" dirty="0"/>
              <a:t>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memperkuat</a:t>
            </a:r>
            <a:r>
              <a:rPr lang="en-US" sz="1200" dirty="0" smtClean="0"/>
              <a:t> </a:t>
            </a:r>
            <a:r>
              <a:rPr lang="en-US" sz="1200" dirty="0" err="1" smtClean="0"/>
              <a:t>timbulnya</a:t>
            </a:r>
            <a:r>
              <a:rPr lang="en-US" sz="1200" dirty="0" smtClean="0"/>
              <a:t> </a:t>
            </a:r>
            <a:r>
              <a:rPr lang="en-US" sz="1200" dirty="0" err="1" smtClean="0"/>
              <a:t>respon</a:t>
            </a:r>
            <a:r>
              <a:rPr lang="en-US" sz="1200" dirty="0"/>
              <a:t>. </a:t>
            </a:r>
            <a:r>
              <a:rPr lang="en-US" sz="1200" b="1" dirty="0" err="1"/>
              <a:t>Bila</a:t>
            </a:r>
            <a:r>
              <a:rPr lang="en-US" sz="1200" b="1" dirty="0"/>
              <a:t> </a:t>
            </a:r>
            <a:r>
              <a:rPr lang="en-US" sz="1200" b="1" dirty="0" err="1"/>
              <a:t>penguatan</a:t>
            </a:r>
            <a:r>
              <a:rPr lang="en-US" sz="1200" b="1" dirty="0"/>
              <a:t> </a:t>
            </a:r>
            <a:r>
              <a:rPr lang="en-US" sz="1200" b="1" dirty="0" err="1" smtClean="0"/>
              <a:t>ditambahkan</a:t>
            </a:r>
            <a:r>
              <a:rPr lang="en-US" sz="1200" b="1" dirty="0" smtClean="0"/>
              <a:t> </a:t>
            </a:r>
            <a:r>
              <a:rPr lang="en-US" sz="1200" b="1" i="1" dirty="0" smtClean="0"/>
              <a:t>(</a:t>
            </a:r>
            <a:r>
              <a:rPr lang="en-US" sz="1200" b="1" i="1" dirty="0"/>
              <a:t>positive </a:t>
            </a:r>
            <a:endParaRPr lang="en-US" sz="1200" b="1" i="1" dirty="0" smtClean="0"/>
          </a:p>
          <a:p>
            <a:r>
              <a:rPr lang="en-US" sz="1200" b="1" i="1" dirty="0" smtClean="0"/>
              <a:t>reinforcement</a:t>
            </a:r>
            <a:r>
              <a:rPr lang="en-US" sz="1200" b="1" i="1" dirty="0"/>
              <a:t>)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respon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 smtClean="0"/>
              <a:t>semakin</a:t>
            </a:r>
            <a:r>
              <a:rPr lang="en-US" sz="1200" dirty="0" smtClean="0"/>
              <a:t> </a:t>
            </a:r>
            <a:r>
              <a:rPr lang="en-US" sz="1200" dirty="0" err="1" smtClean="0"/>
              <a:t>kuat</a:t>
            </a:r>
            <a:r>
              <a:rPr lang="en-US" sz="1200" dirty="0"/>
              <a:t>. </a:t>
            </a:r>
            <a:endParaRPr lang="en-US" sz="1200" dirty="0" smtClean="0"/>
          </a:p>
          <a:p>
            <a:r>
              <a:rPr lang="en-US" sz="1200" dirty="0" err="1" smtClean="0"/>
              <a:t>Begitu</a:t>
            </a:r>
            <a:r>
              <a:rPr lang="en-US" sz="1200" dirty="0" smtClean="0"/>
              <a:t> </a:t>
            </a:r>
            <a:r>
              <a:rPr lang="en-US" sz="1200" dirty="0" err="1"/>
              <a:t>juga</a:t>
            </a:r>
            <a:r>
              <a:rPr lang="en-US" sz="1200" dirty="0"/>
              <a:t> </a:t>
            </a:r>
            <a:r>
              <a:rPr lang="en-US" sz="1200" dirty="0" err="1" smtClean="0"/>
              <a:t>bila</a:t>
            </a:r>
            <a:r>
              <a:rPr lang="en-US" sz="1200" dirty="0"/>
              <a:t>,</a:t>
            </a:r>
            <a:endParaRPr lang="en-US" sz="1200" dirty="0" smtClean="0"/>
          </a:p>
          <a:p>
            <a:r>
              <a:rPr lang="en-US" sz="1200" b="1" dirty="0" err="1" smtClean="0"/>
              <a:t>penguatan</a:t>
            </a:r>
            <a:r>
              <a:rPr lang="en-US" sz="1200" b="1" dirty="0" smtClean="0"/>
              <a:t> </a:t>
            </a:r>
            <a:r>
              <a:rPr lang="en-US" sz="1200" b="1" dirty="0" err="1"/>
              <a:t>dikurangi</a:t>
            </a:r>
            <a:r>
              <a:rPr lang="en-US" sz="1200" b="1" dirty="0"/>
              <a:t> </a:t>
            </a:r>
            <a:r>
              <a:rPr lang="en-US" sz="1200" b="1" i="1" dirty="0"/>
              <a:t>(negative reinforcement)</a:t>
            </a:r>
            <a:r>
              <a:rPr lang="en-US" sz="1200" i="1" dirty="0"/>
              <a:t> </a:t>
            </a:r>
            <a:r>
              <a:rPr lang="en-US" sz="1200" dirty="0" err="1"/>
              <a:t>responpun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 smtClean="0"/>
              <a:t>tetap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dikuatkan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755576" y="3716681"/>
            <a:ext cx="1728192" cy="1111771"/>
          </a:xfrm>
          <a:prstGeom prst="roundRect">
            <a:avLst>
              <a:gd name="adj" fmla="val 8223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5450" y="2351658"/>
            <a:ext cx="5304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Misalnya</a:t>
            </a:r>
            <a:r>
              <a:rPr lang="en-US" sz="1200" dirty="0"/>
              <a:t>, </a:t>
            </a:r>
            <a:r>
              <a:rPr lang="en-US" sz="1200" dirty="0" err="1"/>
              <a:t>ketika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</a:t>
            </a:r>
            <a:r>
              <a:rPr lang="en-US" sz="1200" dirty="0" err="1"/>
              <a:t>diberi</a:t>
            </a:r>
            <a:r>
              <a:rPr lang="en-US" sz="1200" dirty="0"/>
              <a:t>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guru, </a:t>
            </a:r>
            <a:r>
              <a:rPr lang="en-US" sz="1200" dirty="0" err="1"/>
              <a:t>ketika</a:t>
            </a:r>
            <a:r>
              <a:rPr lang="en-US" sz="1200" dirty="0"/>
              <a:t> </a:t>
            </a:r>
            <a:r>
              <a:rPr lang="en-US" sz="1200" dirty="0" err="1"/>
              <a:t>tugasnya</a:t>
            </a:r>
            <a:r>
              <a:rPr lang="en-US" sz="1200" dirty="0"/>
              <a:t> </a:t>
            </a:r>
            <a:r>
              <a:rPr lang="en-US" sz="1200" dirty="0" err="1"/>
              <a:t>ditambahkan</a:t>
            </a:r>
            <a:endParaRPr lang="en-US" sz="1200" dirty="0"/>
          </a:p>
          <a:p>
            <a:r>
              <a:rPr lang="sv-SE" sz="1200" dirty="0"/>
              <a:t>maka ia akan semakin giat belajarnya. Maka penambahan tugas </a:t>
            </a:r>
            <a:r>
              <a:rPr lang="sv-SE" sz="1200" dirty="0" smtClean="0"/>
              <a:t>tersebut</a:t>
            </a:r>
          </a:p>
          <a:p>
            <a:r>
              <a:rPr lang="sv-SE" sz="1200" dirty="0" smtClean="0"/>
              <a:t>merupakan </a:t>
            </a:r>
            <a:r>
              <a:rPr lang="en-US" sz="1200" dirty="0" err="1" smtClean="0"/>
              <a:t>penguatan</a:t>
            </a:r>
            <a:r>
              <a:rPr lang="en-US" sz="1200" dirty="0" smtClean="0"/>
              <a:t> </a:t>
            </a:r>
            <a:r>
              <a:rPr lang="en-US" sz="1200" dirty="0" err="1"/>
              <a:t>positif</a:t>
            </a:r>
            <a:r>
              <a:rPr lang="en-US" sz="1200" dirty="0"/>
              <a:t> </a:t>
            </a:r>
            <a:r>
              <a:rPr lang="en-US" sz="1200" i="1" dirty="0"/>
              <a:t>(positive reinforcement)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i="1" dirty="0"/>
              <a:t>. </a:t>
            </a:r>
            <a:r>
              <a:rPr lang="en-US" sz="1200" dirty="0" err="1" smtClean="0"/>
              <a:t>Bila</a:t>
            </a:r>
            <a:endParaRPr lang="en-US" sz="1200" dirty="0" smtClean="0"/>
          </a:p>
          <a:p>
            <a:r>
              <a:rPr lang="en-US" sz="1200" dirty="0" err="1" smtClean="0"/>
              <a:t>tugas-tugas</a:t>
            </a:r>
            <a:r>
              <a:rPr lang="en-US" sz="1200" dirty="0" smtClean="0"/>
              <a:t> </a:t>
            </a:r>
            <a:r>
              <a:rPr lang="en-US" sz="1200" dirty="0" err="1"/>
              <a:t>dikurangi</a:t>
            </a:r>
            <a:r>
              <a:rPr lang="en-US" sz="1200" dirty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sv-SE" sz="1200" dirty="0" smtClean="0"/>
              <a:t>pengurangan </a:t>
            </a:r>
            <a:r>
              <a:rPr lang="sv-SE" sz="1200" dirty="0"/>
              <a:t>ini justru meningkatkan aktivitas </a:t>
            </a:r>
            <a:endParaRPr lang="sv-SE" sz="1200" dirty="0" smtClean="0"/>
          </a:p>
          <a:p>
            <a:r>
              <a:rPr lang="sv-SE" sz="1200" dirty="0" smtClean="0"/>
              <a:t>belajarnya</a:t>
            </a:r>
            <a:r>
              <a:rPr lang="sv-SE" sz="1200" dirty="0"/>
              <a:t>, maka pengurangan </a:t>
            </a:r>
            <a:r>
              <a:rPr lang="sv-SE" sz="1200" dirty="0" smtClean="0"/>
              <a:t>tugas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/>
              <a:t>penguatan</a:t>
            </a:r>
            <a:r>
              <a:rPr lang="en-US" sz="1200" dirty="0"/>
              <a:t> </a:t>
            </a:r>
            <a:r>
              <a:rPr lang="en-US" sz="1200" dirty="0" err="1"/>
              <a:t>negatif</a:t>
            </a:r>
            <a:r>
              <a:rPr lang="en-US" sz="1200" dirty="0"/>
              <a:t> </a:t>
            </a:r>
            <a:r>
              <a:rPr lang="en-US" sz="1200" i="1" dirty="0"/>
              <a:t>(negative reinforcement)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.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b="1" dirty="0" err="1" smtClean="0">
                <a:solidFill>
                  <a:schemeClr val="accent3"/>
                </a:solidFill>
              </a:rPr>
              <a:t>Jadi</a:t>
            </a:r>
            <a:r>
              <a:rPr lang="en-US" sz="1200" b="1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</a:rPr>
              <a:t>penguatan</a:t>
            </a:r>
            <a:r>
              <a:rPr lang="en-US" sz="1200" b="1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</a:rPr>
              <a:t>merupakan</a:t>
            </a:r>
            <a:r>
              <a:rPr lang="en-US" sz="1200" b="1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</a:rPr>
              <a:t>suatu</a:t>
            </a:r>
            <a:r>
              <a:rPr lang="en-US" sz="1200" b="1" dirty="0">
                <a:solidFill>
                  <a:schemeClr val="accent3"/>
                </a:solidFill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</a:rPr>
              <a:t>bentuk</a:t>
            </a:r>
            <a:r>
              <a:rPr lang="en-US" sz="1200" b="1" dirty="0">
                <a:solidFill>
                  <a:schemeClr val="accent3"/>
                </a:solidFill>
              </a:rPr>
              <a:t> stimulus yang </a:t>
            </a:r>
            <a:r>
              <a:rPr lang="en-US" sz="1200" b="1" dirty="0" err="1">
                <a:solidFill>
                  <a:schemeClr val="accent3"/>
                </a:solidFill>
              </a:rPr>
              <a:t>penting</a:t>
            </a:r>
            <a:r>
              <a:rPr lang="en-US" sz="1200" b="1" dirty="0">
                <a:solidFill>
                  <a:schemeClr val="accent3"/>
                </a:solidFill>
              </a:rPr>
              <a:t> </a:t>
            </a:r>
            <a:endParaRPr lang="en-US" sz="1200" b="1" dirty="0" smtClean="0">
              <a:solidFill>
                <a:schemeClr val="accent3"/>
              </a:solidFill>
            </a:endParaRPr>
          </a:p>
          <a:p>
            <a:r>
              <a:rPr lang="en-US" sz="1200" b="1" dirty="0" err="1" smtClean="0">
                <a:solidFill>
                  <a:schemeClr val="accent3"/>
                </a:solidFill>
              </a:rPr>
              <a:t>diberikan</a:t>
            </a:r>
            <a:r>
              <a:rPr lang="en-US" sz="1200" b="1" dirty="0" smtClean="0">
                <a:solidFill>
                  <a:schemeClr val="accent3"/>
                </a:solidFill>
              </a:rPr>
              <a:t> (</a:t>
            </a:r>
            <a:r>
              <a:rPr lang="en-US" sz="1200" b="1" dirty="0" err="1">
                <a:solidFill>
                  <a:schemeClr val="accent3"/>
                </a:solidFill>
              </a:rPr>
              <a:t>ditambahkan</a:t>
            </a:r>
            <a:r>
              <a:rPr lang="en-US" sz="1200" b="1" dirty="0">
                <a:solidFill>
                  <a:schemeClr val="accent3"/>
                </a:solidFill>
              </a:rPr>
              <a:t>) </a:t>
            </a:r>
            <a:r>
              <a:rPr lang="en-US" sz="1200" b="1" dirty="0" err="1">
                <a:solidFill>
                  <a:schemeClr val="accent3"/>
                </a:solidFill>
              </a:rPr>
              <a:t>atau</a:t>
            </a:r>
            <a:r>
              <a:rPr lang="en-US" sz="1200" b="1" dirty="0">
                <a:solidFill>
                  <a:schemeClr val="accent3"/>
                </a:solidFill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</a:rPr>
              <a:t>dihilangkan</a:t>
            </a:r>
            <a:r>
              <a:rPr lang="en-US" sz="1200" b="1" dirty="0" smtClean="0">
                <a:solidFill>
                  <a:schemeClr val="accent3"/>
                </a:solidFill>
              </a:rPr>
              <a:t> (</a:t>
            </a:r>
            <a:r>
              <a:rPr lang="en-US" sz="1200" b="1" dirty="0" err="1">
                <a:solidFill>
                  <a:schemeClr val="accent3"/>
                </a:solidFill>
              </a:rPr>
              <a:t>dikurangi</a:t>
            </a:r>
            <a:r>
              <a:rPr lang="en-US" sz="1200" b="1" dirty="0">
                <a:solidFill>
                  <a:schemeClr val="accent3"/>
                </a:solidFill>
              </a:rPr>
              <a:t>) </a:t>
            </a:r>
            <a:endParaRPr lang="en-US" sz="1200" b="1" dirty="0" smtClean="0">
              <a:solidFill>
                <a:schemeClr val="accent3"/>
              </a:solidFill>
            </a:endParaRPr>
          </a:p>
          <a:p>
            <a:r>
              <a:rPr lang="en-US" sz="1200" b="1" dirty="0" err="1" smtClean="0">
                <a:solidFill>
                  <a:schemeClr val="accent3"/>
                </a:solidFill>
              </a:rPr>
              <a:t>untuk</a:t>
            </a:r>
            <a:r>
              <a:rPr lang="en-US" sz="1200" b="1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</a:rPr>
              <a:t>memungkinkan</a:t>
            </a:r>
            <a:r>
              <a:rPr lang="en-US" sz="1200" b="1" dirty="0">
                <a:solidFill>
                  <a:schemeClr val="accent3"/>
                </a:solidFill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</a:rPr>
              <a:t>terjadinya</a:t>
            </a:r>
            <a:r>
              <a:rPr lang="en-US" sz="1200" b="1" dirty="0">
                <a:solidFill>
                  <a:schemeClr val="accent3"/>
                </a:solidFill>
              </a:rPr>
              <a:t> </a:t>
            </a:r>
            <a:r>
              <a:rPr lang="en-US" sz="1200" b="1" dirty="0" err="1">
                <a:solidFill>
                  <a:schemeClr val="accent3"/>
                </a:solidFill>
              </a:rPr>
              <a:t>respons</a:t>
            </a:r>
            <a:r>
              <a:rPr lang="en-US" sz="1200" b="1" dirty="0">
                <a:solidFill>
                  <a:schemeClr val="accent3"/>
                </a:solidFill>
              </a:rPr>
              <a:t>.</a:t>
            </a:r>
            <a:endParaRPr lang="en-US" sz="1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Teori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Belajar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931790"/>
            <a:ext cx="5018916" cy="288032"/>
          </a:xfrm>
        </p:spPr>
        <p:txBody>
          <a:bodyPr/>
          <a:lstStyle/>
          <a:p>
            <a:pPr lvl="0"/>
            <a:r>
              <a:rPr lang="en-US" altLang="ko-KR" sz="1800" b="1" dirty="0" err="1" smtClean="0"/>
              <a:t>Menurut</a:t>
            </a:r>
            <a:r>
              <a:rPr lang="en-US" altLang="ko-KR" sz="1800" dirty="0" smtClean="0"/>
              <a:t> </a:t>
            </a:r>
            <a:r>
              <a:rPr lang="en-US" sz="1800" b="1" dirty="0"/>
              <a:t>Edward Lee Thorndike (1874-1949)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02677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err="1"/>
              <a:t>Menurut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Thorndike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635646"/>
            <a:ext cx="2448272" cy="648072"/>
          </a:xfrm>
        </p:spPr>
        <p:txBody>
          <a:bodyPr/>
          <a:lstStyle/>
          <a:p>
            <a:r>
              <a:rPr lang="en-US" sz="1300" dirty="0" err="1"/>
              <a:t>B</a:t>
            </a:r>
            <a:r>
              <a:rPr lang="en-US" sz="1300" dirty="0" err="1" smtClean="0"/>
              <a:t>elajar</a:t>
            </a:r>
            <a:r>
              <a:rPr lang="en-US" sz="1300" dirty="0" smtClean="0"/>
              <a:t> </a:t>
            </a:r>
            <a:r>
              <a:rPr lang="en-US" sz="1300" dirty="0" err="1"/>
              <a:t>adalah</a:t>
            </a:r>
            <a:r>
              <a:rPr lang="en-US" sz="1300" dirty="0"/>
              <a:t> proses </a:t>
            </a:r>
            <a:r>
              <a:rPr lang="en-US" sz="1300" dirty="0" err="1"/>
              <a:t>interaksi</a:t>
            </a:r>
            <a:r>
              <a:rPr lang="en-US" sz="1300" dirty="0"/>
              <a:t> </a:t>
            </a:r>
            <a:r>
              <a:rPr lang="en-US" sz="1300" dirty="0" err="1"/>
              <a:t>antara</a:t>
            </a:r>
            <a:r>
              <a:rPr lang="en-US" sz="1300" dirty="0"/>
              <a:t> stimulus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respon</a:t>
            </a:r>
            <a:r>
              <a:rPr lang="en-US" sz="1300" dirty="0"/>
              <a:t>.</a:t>
            </a:r>
            <a:endParaRPr lang="en-US" sz="1300" dirty="0"/>
          </a:p>
        </p:txBody>
      </p:sp>
      <p:sp>
        <p:nvSpPr>
          <p:cNvPr id="4" name="Rectangle 3"/>
          <p:cNvSpPr/>
          <p:nvPr/>
        </p:nvSpPr>
        <p:spPr>
          <a:xfrm>
            <a:off x="3024047" y="699542"/>
            <a:ext cx="5544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Stimulus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</a:t>
            </a:r>
            <a:r>
              <a:rPr lang="en-US" sz="1400" dirty="0" err="1"/>
              <a:t>saja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merangsang</a:t>
            </a:r>
            <a:r>
              <a:rPr lang="en-US" sz="1400" dirty="0"/>
              <a:t> </a:t>
            </a:r>
            <a:r>
              <a:rPr lang="en-US" sz="1400" dirty="0" err="1"/>
              <a:t>terjadinya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sv-SE" sz="1400" dirty="0" smtClean="0"/>
              <a:t>pikiran</a:t>
            </a:r>
            <a:r>
              <a:rPr lang="sv-SE" sz="1400" dirty="0"/>
              <a:t>, perasaan, atau hal-hal lain yang </a:t>
            </a:r>
            <a:r>
              <a:rPr lang="sv-SE" sz="1400" dirty="0" smtClean="0"/>
              <a:t>dapat</a:t>
            </a:r>
          </a:p>
          <a:p>
            <a:r>
              <a:rPr lang="sv-SE" sz="1400" dirty="0" smtClean="0"/>
              <a:t>ditangkap </a:t>
            </a:r>
            <a:r>
              <a:rPr lang="sv-SE" sz="1400" dirty="0"/>
              <a:t>melalui alat indera. </a:t>
            </a:r>
            <a:r>
              <a:rPr lang="sv-SE" sz="1400" dirty="0" smtClean="0">
                <a:solidFill>
                  <a:schemeClr val="accent3"/>
                </a:solidFill>
              </a:rPr>
              <a:t>Sedangkan </a:t>
            </a:r>
            <a:r>
              <a:rPr lang="en-US" sz="1400" dirty="0" err="1" smtClean="0">
                <a:solidFill>
                  <a:schemeClr val="accent3"/>
                </a:solidFill>
              </a:rPr>
              <a:t>respon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yaitu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reaksi</a:t>
            </a:r>
            <a:r>
              <a:rPr lang="en-US" sz="1400" dirty="0">
                <a:solidFill>
                  <a:schemeClr val="accent3"/>
                </a:solidFill>
              </a:rPr>
              <a:t> yang </a:t>
            </a:r>
            <a:r>
              <a:rPr lang="en-US" sz="1400" dirty="0" err="1">
                <a:solidFill>
                  <a:schemeClr val="accent3"/>
                </a:solidFill>
              </a:rPr>
              <a:t>dimunculkan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siswa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ketika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belajar</a:t>
            </a:r>
            <a:r>
              <a:rPr lang="en-US" sz="1400" dirty="0">
                <a:solidFill>
                  <a:schemeClr val="accent3"/>
                </a:solidFill>
              </a:rPr>
              <a:t>, yang </a:t>
            </a:r>
            <a:r>
              <a:rPr lang="en-US" sz="1400" dirty="0" err="1">
                <a:solidFill>
                  <a:schemeClr val="accent3"/>
                </a:solidFill>
              </a:rPr>
              <a:t>juga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>
                <a:solidFill>
                  <a:schemeClr val="accent3"/>
                </a:solidFill>
              </a:rPr>
              <a:t>dapat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berupa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pikiran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endParaRPr lang="en-US" sz="1400" dirty="0" smtClean="0">
              <a:solidFill>
                <a:schemeClr val="accent3"/>
              </a:solidFill>
            </a:endParaRPr>
          </a:p>
          <a:p>
            <a:r>
              <a:rPr lang="en-US" sz="1400" dirty="0" err="1" smtClean="0">
                <a:solidFill>
                  <a:schemeClr val="accent3"/>
                </a:solidFill>
              </a:rPr>
              <a:t>perasaan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err="1">
                <a:solidFill>
                  <a:schemeClr val="accent3"/>
                </a:solidFill>
              </a:rPr>
              <a:t>atau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err="1" smtClean="0">
                <a:solidFill>
                  <a:schemeClr val="accent3"/>
                </a:solidFill>
              </a:rPr>
              <a:t>gerakan</a:t>
            </a:r>
            <a:r>
              <a:rPr lang="en-US" sz="1400" dirty="0" smtClean="0">
                <a:solidFill>
                  <a:schemeClr val="accent3"/>
                </a:solidFill>
              </a:rPr>
              <a:t>/</a:t>
            </a:r>
            <a:r>
              <a:rPr lang="en-US" sz="1400" dirty="0" err="1" smtClean="0">
                <a:solidFill>
                  <a:schemeClr val="accent3"/>
                </a:solidFill>
              </a:rPr>
              <a:t>tindakan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2139702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Dari definisi belajar tersebut maka </a:t>
            </a:r>
            <a:r>
              <a:rPr lang="sv-SE" sz="1400" dirty="0" smtClean="0"/>
              <a:t>menurut </a:t>
            </a:r>
            <a:r>
              <a:rPr lang="en-US" sz="1400" dirty="0" smtClean="0"/>
              <a:t>Thorndike </a:t>
            </a:r>
            <a:r>
              <a:rPr lang="en-US" sz="1400" dirty="0" err="1"/>
              <a:t>perubahan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tingkah</a:t>
            </a:r>
            <a:r>
              <a:rPr lang="en-US" sz="1400" dirty="0" smtClean="0"/>
              <a:t> </a:t>
            </a:r>
            <a:r>
              <a:rPr lang="en-US" sz="1400" dirty="0" err="1"/>
              <a:t>laku</a:t>
            </a:r>
            <a:r>
              <a:rPr lang="en-US" sz="1400" dirty="0"/>
              <a:t> </a:t>
            </a:r>
            <a:r>
              <a:rPr lang="en-US" sz="1400" dirty="0" err="1"/>
              <a:t>akibat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b="1" dirty="0" err="1" smtClean="0"/>
              <a:t>berujud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kongkrit</a:t>
            </a:r>
            <a:r>
              <a:rPr lang="en-US" sz="1400" b="1" dirty="0" smtClean="0"/>
              <a:t> </a:t>
            </a:r>
          </a:p>
          <a:p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diamati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kongkrit</a:t>
            </a:r>
            <a:r>
              <a:rPr lang="en-US" sz="1400" b="1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/>
              <a:t>diamati</a:t>
            </a:r>
            <a:r>
              <a:rPr lang="en-US" sz="1400" dirty="0"/>
              <a:t>.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63838"/>
            <a:ext cx="5184576" cy="952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그룹 64">
            <a:extLst>
              <a:ext uri="{FF2B5EF4-FFF2-40B4-BE49-F238E27FC236}">
                <a16:creationId xmlns:a16="http://schemas.microsoft.com/office/drawing/2014/main" xmlns="" id="{B613BEF4-009F-4971-898C-B227220940F8}"/>
              </a:ext>
            </a:extLst>
          </p:cNvPr>
          <p:cNvGrpSpPr/>
          <p:nvPr/>
        </p:nvGrpSpPr>
        <p:grpSpPr>
          <a:xfrm>
            <a:off x="899592" y="3471108"/>
            <a:ext cx="1586191" cy="1453057"/>
            <a:chOff x="5343748" y="1625471"/>
            <a:chExt cx="3487729" cy="2808312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7B65CD5-44B3-4207-AB1C-3E7DA75F88A9}"/>
                </a:ext>
              </a:extLst>
            </p:cNvPr>
            <p:cNvGrpSpPr/>
            <p:nvPr/>
          </p:nvGrpSpPr>
          <p:grpSpPr>
            <a:xfrm>
              <a:off x="5343748" y="1625471"/>
              <a:ext cx="2808312" cy="2808312"/>
              <a:chOff x="5076056" y="1563638"/>
              <a:chExt cx="3060000" cy="306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Donut 4">
                <a:extLst>
                  <a:ext uri="{FF2B5EF4-FFF2-40B4-BE49-F238E27FC236}">
                    <a16:creationId xmlns:a16="http://schemas.microsoft.com/office/drawing/2014/main" xmlns="" id="{0DD7DB64-4774-4A6B-B4C3-6C0DC2245330}"/>
                  </a:ext>
                </a:extLst>
              </p:cNvPr>
              <p:cNvSpPr/>
              <p:nvPr/>
            </p:nvSpPr>
            <p:spPr>
              <a:xfrm>
                <a:off x="5076056" y="1563638"/>
                <a:ext cx="3060000" cy="3060000"/>
              </a:xfrm>
              <a:prstGeom prst="donut">
                <a:avLst>
                  <a:gd name="adj" fmla="val 8425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16" name="Donut 5">
                <a:extLst>
                  <a:ext uri="{FF2B5EF4-FFF2-40B4-BE49-F238E27FC236}">
                    <a16:creationId xmlns:a16="http://schemas.microsoft.com/office/drawing/2014/main" xmlns="" id="{89F88A5D-2881-4B4C-B0FA-4AEBD1B97EC9}"/>
                  </a:ext>
                </a:extLst>
              </p:cNvPr>
              <p:cNvSpPr/>
              <p:nvPr/>
            </p:nvSpPr>
            <p:spPr>
              <a:xfrm>
                <a:off x="5526056" y="2013638"/>
                <a:ext cx="2160000" cy="2160000"/>
              </a:xfrm>
              <a:prstGeom prst="donut">
                <a:avLst>
                  <a:gd name="adj" fmla="val 12941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17" name="Donut 6">
                <a:extLst>
                  <a:ext uri="{FF2B5EF4-FFF2-40B4-BE49-F238E27FC236}">
                    <a16:creationId xmlns:a16="http://schemas.microsoft.com/office/drawing/2014/main" xmlns="" id="{4D33325F-EAD0-462C-857B-FFE4D7EFF6F7}"/>
                  </a:ext>
                </a:extLst>
              </p:cNvPr>
              <p:cNvSpPr/>
              <p:nvPr/>
            </p:nvSpPr>
            <p:spPr>
              <a:xfrm>
                <a:off x="5976056" y="2463638"/>
                <a:ext cx="1260000" cy="1260000"/>
              </a:xfrm>
              <a:prstGeom prst="donut">
                <a:avLst>
                  <a:gd name="adj" fmla="val 1951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xmlns="" id="{50452883-FC04-428C-923C-FE079D141CD2}"/>
                  </a:ext>
                </a:extLst>
              </p:cNvPr>
              <p:cNvSpPr/>
              <p:nvPr/>
            </p:nvSpPr>
            <p:spPr>
              <a:xfrm>
                <a:off x="6426056" y="2913638"/>
                <a:ext cx="360000" cy="36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B637609-0050-4940-9457-0F2A61B46E9F}"/>
                </a:ext>
              </a:extLst>
            </p:cNvPr>
            <p:cNvGrpSpPr/>
            <p:nvPr/>
          </p:nvGrpSpPr>
          <p:grpSpPr>
            <a:xfrm rot="2735218">
              <a:off x="7404512" y="969276"/>
              <a:ext cx="421380" cy="2432550"/>
              <a:chOff x="3233928" y="1334772"/>
              <a:chExt cx="361471" cy="2086706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Left Arrow 9">
                <a:extLst>
                  <a:ext uri="{FF2B5EF4-FFF2-40B4-BE49-F238E27FC236}">
                    <a16:creationId xmlns:a16="http://schemas.microsoft.com/office/drawing/2014/main" xmlns="" id="{BC1D4169-8A4B-48AE-A0A4-0AF4931A28F9}"/>
                  </a:ext>
                </a:extLst>
              </p:cNvPr>
              <p:cNvSpPr/>
              <p:nvPr/>
            </p:nvSpPr>
            <p:spPr>
              <a:xfrm rot="16200000">
                <a:off x="2485786" y="2376930"/>
                <a:ext cx="1857841" cy="231256"/>
              </a:xfrm>
              <a:prstGeom prst="leftArrow">
                <a:avLst>
                  <a:gd name="adj1" fmla="val 50000"/>
                  <a:gd name="adj2" fmla="val 1206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0">
                <a:extLst>
                  <a:ext uri="{FF2B5EF4-FFF2-40B4-BE49-F238E27FC236}">
                    <a16:creationId xmlns:a16="http://schemas.microsoft.com/office/drawing/2014/main" xmlns="" id="{5A37E69E-BD70-45D0-B881-6C3DBC4D525E}"/>
                  </a:ext>
                </a:extLst>
              </p:cNvPr>
              <p:cNvSpPr/>
              <p:nvPr/>
            </p:nvSpPr>
            <p:spPr>
              <a:xfrm rot="5400000">
                <a:off x="3258072" y="1660044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hevron 11">
                <a:extLst>
                  <a:ext uri="{FF2B5EF4-FFF2-40B4-BE49-F238E27FC236}">
                    <a16:creationId xmlns:a16="http://schemas.microsoft.com/office/drawing/2014/main" xmlns="" id="{115EB6FF-D706-43E4-A8F4-9E589F249245}"/>
                  </a:ext>
                </a:extLst>
              </p:cNvPr>
              <p:cNvSpPr/>
              <p:nvPr/>
            </p:nvSpPr>
            <p:spPr>
              <a:xfrm rot="5400000">
                <a:off x="3256309" y="1487099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>
                <a:extLst>
                  <a:ext uri="{FF2B5EF4-FFF2-40B4-BE49-F238E27FC236}">
                    <a16:creationId xmlns:a16="http://schemas.microsoft.com/office/drawing/2014/main" xmlns="" id="{36AE7E5A-241C-47A2-A614-572B2ED6CC10}"/>
                  </a:ext>
                </a:extLst>
              </p:cNvPr>
              <p:cNvSpPr/>
              <p:nvPr/>
            </p:nvSpPr>
            <p:spPr>
              <a:xfrm rot="5400000">
                <a:off x="3254546" y="1314154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0">
                <a:extLst>
                  <a:ext uri="{FF2B5EF4-FFF2-40B4-BE49-F238E27FC236}">
                    <a16:creationId xmlns:a16="http://schemas.microsoft.com/office/drawing/2014/main" xmlns="" id="{0D333949-2A75-491F-AD9B-9735703C56AF}"/>
                  </a:ext>
                </a:extLst>
              </p:cNvPr>
              <p:cNvSpPr/>
              <p:nvPr/>
            </p:nvSpPr>
            <p:spPr>
              <a:xfrm rot="5400000">
                <a:off x="3254947" y="1837978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05851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1991</Words>
  <Application>Microsoft Office PowerPoint</Application>
  <PresentationFormat>On-screen Show (16:9)</PresentationFormat>
  <Paragraphs>281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ismail - [2010]</cp:lastModifiedBy>
  <cp:revision>119</cp:revision>
  <dcterms:created xsi:type="dcterms:W3CDTF">2016-12-05T23:26:54Z</dcterms:created>
  <dcterms:modified xsi:type="dcterms:W3CDTF">2021-03-29T02:07:33Z</dcterms:modified>
</cp:coreProperties>
</file>