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2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" panose="020B0604020202020204" charset="0"/>
      <p:regular r:id="rId15"/>
    </p:embeddedFont>
    <p:embeddedFont>
      <p:font typeface="Marykat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6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60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7839" r="26994"/>
          <a:stretch>
            <a:fillRect/>
          </a:stretch>
        </p:blipFill>
        <p:spPr>
          <a:xfrm rot="-5400000">
            <a:off x="4453112" y="-3646209"/>
            <a:ext cx="9236179" cy="17671597"/>
          </a:xfrm>
          <a:prstGeom prst="rect">
            <a:avLst/>
          </a:prstGeom>
        </p:spPr>
      </p:pic>
      <p:pic>
        <p:nvPicPr>
          <p:cNvPr id="209715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92895">
            <a:off x="573881" y="908023"/>
            <a:ext cx="12163148" cy="9133418"/>
          </a:xfrm>
          <a:prstGeom prst="rect">
            <a:avLst/>
          </a:prstGeom>
        </p:spPr>
      </p:pic>
      <p:pic>
        <p:nvPicPr>
          <p:cNvPr id="209715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512920" flipH="1">
            <a:off x="14913019" y="163436"/>
            <a:ext cx="4017647" cy="1870032"/>
          </a:xfrm>
          <a:prstGeom prst="rect">
            <a:avLst/>
          </a:prstGeom>
        </p:spPr>
      </p:pic>
      <p:pic>
        <p:nvPicPr>
          <p:cNvPr id="209715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51175">
            <a:off x="1387309" y="1436008"/>
            <a:ext cx="2990000" cy="1842588"/>
          </a:xfrm>
          <a:prstGeom prst="rect">
            <a:avLst/>
          </a:prstGeom>
        </p:spPr>
      </p:pic>
      <p:pic>
        <p:nvPicPr>
          <p:cNvPr id="209715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17632">
            <a:off x="9166933" y="7227878"/>
            <a:ext cx="1973605" cy="1934133"/>
          </a:xfrm>
          <a:prstGeom prst="rect">
            <a:avLst/>
          </a:prstGeom>
        </p:spPr>
      </p:pic>
      <p:pic>
        <p:nvPicPr>
          <p:cNvPr id="209715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848831" y="1863753"/>
            <a:ext cx="7410469" cy="8821986"/>
          </a:xfrm>
          <a:prstGeom prst="rect">
            <a:avLst/>
          </a:prstGeom>
        </p:spPr>
      </p:pic>
      <p:pic>
        <p:nvPicPr>
          <p:cNvPr id="209715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0014" y="6424360"/>
            <a:ext cx="3229184" cy="2659673"/>
          </a:xfrm>
          <a:prstGeom prst="rect">
            <a:avLst/>
          </a:prstGeom>
        </p:spPr>
      </p:pic>
      <p:pic>
        <p:nvPicPr>
          <p:cNvPr id="209715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001810">
            <a:off x="9892981" y="1942749"/>
            <a:ext cx="1894235" cy="1894235"/>
          </a:xfrm>
          <a:prstGeom prst="rect">
            <a:avLst/>
          </a:prstGeom>
        </p:spPr>
      </p:pic>
      <p:pic>
        <p:nvPicPr>
          <p:cNvPr id="209716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1027716" y="-1734033"/>
            <a:ext cx="3181950" cy="3468065"/>
          </a:xfrm>
          <a:prstGeom prst="rect">
            <a:avLst/>
          </a:prstGeom>
        </p:spPr>
      </p:pic>
      <p:sp>
        <p:nvSpPr>
          <p:cNvPr id="1048584" name="TextBox 11"/>
          <p:cNvSpPr txBox="1"/>
          <p:nvPr/>
        </p:nvSpPr>
        <p:spPr>
          <a:xfrm>
            <a:off x="3465780" y="3197506"/>
            <a:ext cx="6745296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6600" dirty="0">
                <a:solidFill>
                  <a:srgbClr val="4F3B20"/>
                </a:solidFill>
                <a:latin typeface="Marykate"/>
              </a:rPr>
              <a:t>METODE, JENIS-JENIS MEDIA, DAN MODEL PEMBELAJARAN  </a:t>
            </a:r>
          </a:p>
          <a:p>
            <a:pPr algn="ctr">
              <a:lnSpc>
                <a:spcPts val="6240"/>
              </a:lnSpc>
            </a:pPr>
            <a:r>
              <a:rPr lang="en-US" sz="6600" dirty="0">
                <a:solidFill>
                  <a:srgbClr val="4F3B20"/>
                </a:solidFill>
                <a:latin typeface="Marykate"/>
              </a:rPr>
              <a:t>KELAS TINGGI</a:t>
            </a:r>
          </a:p>
        </p:txBody>
      </p:sp>
      <p:sp>
        <p:nvSpPr>
          <p:cNvPr id="1048585" name="TextBox 12"/>
          <p:cNvSpPr txBox="1"/>
          <p:nvPr/>
        </p:nvSpPr>
        <p:spPr>
          <a:xfrm>
            <a:off x="2285893" y="6360552"/>
            <a:ext cx="852649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dirty="0" err="1">
                <a:solidFill>
                  <a:srgbClr val="4F3B20"/>
                </a:solidFill>
                <a:latin typeface="Marykate"/>
              </a:rPr>
              <a:t>Kelompok</a:t>
            </a:r>
            <a:r>
              <a:rPr lang="en-US" sz="4000" dirty="0">
                <a:solidFill>
                  <a:srgbClr val="4F3B20"/>
                </a:solidFill>
                <a:latin typeface="Marykate"/>
              </a:rPr>
              <a:t> 10:</a:t>
            </a:r>
          </a:p>
          <a:p>
            <a:pPr algn="ctr">
              <a:lnSpc>
                <a:spcPts val="4200"/>
              </a:lnSpc>
            </a:pPr>
            <a:r>
              <a:rPr lang="en-US" sz="4000" dirty="0" err="1">
                <a:solidFill>
                  <a:srgbClr val="4F3B20"/>
                </a:solidFill>
                <a:latin typeface="Marykate"/>
              </a:rPr>
              <a:t>Anggi</a:t>
            </a:r>
            <a:r>
              <a:rPr lang="en-US" sz="4000" dirty="0">
                <a:solidFill>
                  <a:srgbClr val="4F3B20"/>
                </a:solidFill>
                <a:latin typeface="Marykate"/>
              </a:rPr>
              <a:t> Damayanti 2113053297 </a:t>
            </a:r>
          </a:p>
          <a:p>
            <a:pPr algn="ctr">
              <a:lnSpc>
                <a:spcPts val="4200"/>
              </a:lnSpc>
            </a:pPr>
            <a:r>
              <a:rPr lang="en-US" sz="4000" dirty="0" err="1">
                <a:solidFill>
                  <a:srgbClr val="4F3B20"/>
                </a:solidFill>
                <a:latin typeface="Marykate"/>
              </a:rPr>
              <a:t>Ika</a:t>
            </a:r>
            <a:r>
              <a:rPr lang="en-US" sz="4000" dirty="0">
                <a:solidFill>
                  <a:srgbClr val="4F3B20"/>
                </a:solidFill>
                <a:latin typeface="Marykate"/>
              </a:rPr>
              <a:t> </a:t>
            </a:r>
            <a:r>
              <a:rPr lang="en-US" sz="4000" dirty="0" err="1">
                <a:solidFill>
                  <a:srgbClr val="4F3B20"/>
                </a:solidFill>
                <a:latin typeface="Marykate"/>
              </a:rPr>
              <a:t>Rahma</a:t>
            </a:r>
            <a:r>
              <a:rPr lang="en-US" sz="4000" dirty="0">
                <a:solidFill>
                  <a:srgbClr val="4F3B20"/>
                </a:solidFill>
                <a:latin typeface="Marykate"/>
              </a:rPr>
              <a:t> </a:t>
            </a:r>
            <a:r>
              <a:rPr lang="en-US" sz="4000" dirty="0" err="1">
                <a:solidFill>
                  <a:srgbClr val="4F3B20"/>
                </a:solidFill>
                <a:latin typeface="Marykate"/>
              </a:rPr>
              <a:t>Dewi</a:t>
            </a:r>
            <a:r>
              <a:rPr lang="en-US" sz="4000" dirty="0">
                <a:solidFill>
                  <a:srgbClr val="4F3B20"/>
                </a:solidFill>
                <a:latin typeface="Marykate"/>
              </a:rPr>
              <a:t>   2113053240 </a:t>
            </a:r>
          </a:p>
          <a:p>
            <a:pPr algn="ctr">
              <a:lnSpc>
                <a:spcPts val="4200"/>
              </a:lnSpc>
            </a:pPr>
            <a:r>
              <a:rPr lang="en-US" sz="4000" dirty="0" err="1">
                <a:solidFill>
                  <a:srgbClr val="4F3B20"/>
                </a:solidFill>
                <a:latin typeface="Marykate"/>
              </a:rPr>
              <a:t>Riska</a:t>
            </a:r>
            <a:r>
              <a:rPr lang="en-US" sz="4000" dirty="0">
                <a:solidFill>
                  <a:srgbClr val="4F3B20"/>
                </a:solidFill>
                <a:latin typeface="Marykate"/>
              </a:rPr>
              <a:t> Mariana     2113053207</a:t>
            </a:r>
          </a:p>
        </p:txBody>
      </p:sp>
      <p:pic>
        <p:nvPicPr>
          <p:cNvPr id="2097161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512920" flipH="1" flipV="1">
            <a:off x="-1445565" y="8779411"/>
            <a:ext cx="4017647" cy="18700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7839" r="26994"/>
          <a:stretch>
            <a:fillRect/>
          </a:stretch>
        </p:blipFill>
        <p:spPr>
          <a:xfrm rot="-5400000">
            <a:off x="5124813" y="-3040477"/>
            <a:ext cx="8038375" cy="16230600"/>
          </a:xfrm>
          <a:prstGeom prst="rect">
            <a:avLst/>
          </a:prstGeom>
        </p:spPr>
      </p:pic>
      <p:pic>
        <p:nvPicPr>
          <p:cNvPr id="20971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4126" y="2131679"/>
            <a:ext cx="7804504" cy="7607878"/>
          </a:xfrm>
          <a:prstGeom prst="rect">
            <a:avLst/>
          </a:prstGeom>
        </p:spPr>
      </p:pic>
      <p:pic>
        <p:nvPicPr>
          <p:cNvPr id="209716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16396" y="987471"/>
            <a:ext cx="1346303" cy="1690563"/>
          </a:xfrm>
          <a:prstGeom prst="rect">
            <a:avLst/>
          </a:prstGeom>
        </p:spPr>
      </p:pic>
      <p:pic>
        <p:nvPicPr>
          <p:cNvPr id="209716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355992">
            <a:off x="672486" y="2439014"/>
            <a:ext cx="1522436" cy="1189403"/>
          </a:xfrm>
          <a:prstGeom prst="rect">
            <a:avLst/>
          </a:prstGeom>
        </p:spPr>
      </p:pic>
      <p:pic>
        <p:nvPicPr>
          <p:cNvPr id="209716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541299">
            <a:off x="13793311" y="8383959"/>
            <a:ext cx="5343193" cy="1748681"/>
          </a:xfrm>
          <a:prstGeom prst="rect">
            <a:avLst/>
          </a:prstGeom>
        </p:spPr>
      </p:pic>
      <p:pic>
        <p:nvPicPr>
          <p:cNvPr id="209716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192487" y="8207687"/>
            <a:ext cx="5414291" cy="3051691"/>
          </a:xfrm>
          <a:prstGeom prst="rect">
            <a:avLst/>
          </a:prstGeom>
        </p:spPr>
      </p:pic>
      <p:pic>
        <p:nvPicPr>
          <p:cNvPr id="209716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 flipV="1">
            <a:off x="15050024" y="-628531"/>
            <a:ext cx="5414291" cy="3051691"/>
          </a:xfrm>
          <a:prstGeom prst="rect">
            <a:avLst/>
          </a:prstGeom>
        </p:spPr>
      </p:pic>
      <p:pic>
        <p:nvPicPr>
          <p:cNvPr id="209716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683781">
            <a:off x="13931236" y="630063"/>
            <a:ext cx="3209755" cy="2879887"/>
          </a:xfrm>
          <a:prstGeom prst="rect">
            <a:avLst/>
          </a:prstGeom>
        </p:spPr>
      </p:pic>
      <p:pic>
        <p:nvPicPr>
          <p:cNvPr id="209717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541299" flipH="1" flipV="1">
            <a:off x="-2418336" y="-62574"/>
            <a:ext cx="5865990" cy="1919779"/>
          </a:xfrm>
          <a:prstGeom prst="rect">
            <a:avLst/>
          </a:prstGeom>
        </p:spPr>
      </p:pic>
      <p:pic>
        <p:nvPicPr>
          <p:cNvPr id="209717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622964" flipH="1" flipV="1">
            <a:off x="15416831" y="5894450"/>
            <a:ext cx="1771074" cy="1383652"/>
          </a:xfrm>
          <a:prstGeom prst="rect">
            <a:avLst/>
          </a:prstGeom>
        </p:spPr>
      </p:pic>
      <p:pic>
        <p:nvPicPr>
          <p:cNvPr id="209717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553584" y="2225665"/>
            <a:ext cx="7804504" cy="7890584"/>
          </a:xfrm>
          <a:prstGeom prst="rect">
            <a:avLst/>
          </a:prstGeom>
        </p:spPr>
      </p:pic>
      <p:pic>
        <p:nvPicPr>
          <p:cNvPr id="209717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2700000">
            <a:off x="7507127" y="2294786"/>
            <a:ext cx="2237958" cy="2322507"/>
          </a:xfrm>
          <a:prstGeom prst="rect">
            <a:avLst/>
          </a:prstGeom>
        </p:spPr>
      </p:pic>
      <p:sp>
        <p:nvSpPr>
          <p:cNvPr id="1048586" name="TextBox 14"/>
          <p:cNvSpPr txBox="1"/>
          <p:nvPr/>
        </p:nvSpPr>
        <p:spPr>
          <a:xfrm>
            <a:off x="3953330" y="658125"/>
            <a:ext cx="9925307" cy="9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600" dirty="0">
                <a:solidFill>
                  <a:srgbClr val="4F3B20"/>
                </a:solidFill>
                <a:latin typeface="Marykate"/>
              </a:rPr>
              <a:t>A. </a:t>
            </a:r>
            <a:r>
              <a:rPr lang="en-US" sz="6600" dirty="0" err="1">
                <a:solidFill>
                  <a:srgbClr val="4F3B20"/>
                </a:solidFill>
                <a:latin typeface="Marykate"/>
              </a:rPr>
              <a:t>Pengertian</a:t>
            </a:r>
            <a:r>
              <a:rPr lang="en-US" sz="6600" dirty="0">
                <a:solidFill>
                  <a:srgbClr val="4F3B20"/>
                </a:solidFill>
                <a:latin typeface="Marykate"/>
              </a:rPr>
              <a:t> </a:t>
            </a:r>
            <a:r>
              <a:rPr lang="en-US" sz="6600" dirty="0" err="1">
                <a:solidFill>
                  <a:srgbClr val="4F3B20"/>
                </a:solidFill>
                <a:latin typeface="Marykate"/>
              </a:rPr>
              <a:t>Metode</a:t>
            </a:r>
            <a:r>
              <a:rPr lang="en-US" sz="6600" dirty="0">
                <a:solidFill>
                  <a:srgbClr val="4F3B20"/>
                </a:solidFill>
                <a:latin typeface="Marykate"/>
              </a:rPr>
              <a:t> </a:t>
            </a:r>
            <a:r>
              <a:rPr lang="en-US" sz="6600" dirty="0" err="1">
                <a:solidFill>
                  <a:srgbClr val="4F3B20"/>
                </a:solidFill>
                <a:latin typeface="Marykate"/>
              </a:rPr>
              <a:t>pembelajaran</a:t>
            </a:r>
            <a:endParaRPr lang="en-US" sz="6600" dirty="0">
              <a:solidFill>
                <a:srgbClr val="4F3B20"/>
              </a:solidFill>
              <a:latin typeface="Marykate"/>
            </a:endParaRPr>
          </a:p>
        </p:txBody>
      </p:sp>
      <p:sp>
        <p:nvSpPr>
          <p:cNvPr id="1048587" name="TextBox 15"/>
          <p:cNvSpPr txBox="1"/>
          <p:nvPr/>
        </p:nvSpPr>
        <p:spPr>
          <a:xfrm>
            <a:off x="1800789" y="4159645"/>
            <a:ext cx="6441573" cy="4366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92"/>
              </a:lnSpc>
            </a:pP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Metode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berasal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dari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bahasa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latin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,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metodos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yang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artinya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“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jalan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atau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cara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”.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Menurut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Robert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Ulich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,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istilah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metode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berasal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dari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Bahasa Yunani: meta ton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odon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, yang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artinya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berlangsung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menurut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cara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yang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benar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(to proceed  according </a:t>
            </a:r>
            <a:r>
              <a:rPr lang="en-US" sz="2800" dirty="0" err="1">
                <a:solidFill>
                  <a:srgbClr val="4F3B20"/>
                </a:solidFill>
                <a:latin typeface="Canva Sans"/>
              </a:rPr>
              <a:t>tothe</a:t>
            </a:r>
            <a:r>
              <a:rPr lang="en-US" sz="2800" dirty="0">
                <a:solidFill>
                  <a:srgbClr val="4F3B20"/>
                </a:solidFill>
                <a:latin typeface="Canva Sans"/>
              </a:rPr>
              <a:t> right way).</a:t>
            </a:r>
          </a:p>
        </p:txBody>
      </p:sp>
      <p:sp>
        <p:nvSpPr>
          <p:cNvPr id="1048588" name="TextBox 16"/>
          <p:cNvSpPr txBox="1"/>
          <p:nvPr/>
        </p:nvSpPr>
        <p:spPr>
          <a:xfrm>
            <a:off x="9470719" y="4968897"/>
            <a:ext cx="6337506" cy="2404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Dalam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kamus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besar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bahasa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Indonesia,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metode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adalah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“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cara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kerja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yang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bersistem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untuk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memudahkan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pelaksanaan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guna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mencapai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apa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yang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telah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Canva Sans"/>
              </a:rPr>
              <a:t>ditentukan</a:t>
            </a:r>
            <a:r>
              <a:rPr lang="en-US" sz="2700" dirty="0">
                <a:solidFill>
                  <a:srgbClr val="FFFFFF"/>
                </a:solidFill>
                <a:latin typeface="Canva Sans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811966" flipH="1" flipV="1">
            <a:off x="15123896" y="8464520"/>
            <a:ext cx="4017647" cy="1870032"/>
          </a:xfrm>
          <a:prstGeom prst="rect">
            <a:avLst/>
          </a:prstGeom>
        </p:spPr>
      </p:pic>
      <p:pic>
        <p:nvPicPr>
          <p:cNvPr id="209717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25823" y="0"/>
            <a:ext cx="3362177" cy="2351237"/>
          </a:xfrm>
          <a:prstGeom prst="rect">
            <a:avLst/>
          </a:prstGeom>
        </p:spPr>
      </p:pic>
      <p:pic>
        <p:nvPicPr>
          <p:cNvPr id="209717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774483">
            <a:off x="14816964" y="1257086"/>
            <a:ext cx="1579975" cy="1267930"/>
          </a:xfrm>
          <a:prstGeom prst="rect">
            <a:avLst/>
          </a:prstGeom>
        </p:spPr>
      </p:pic>
      <p:pic>
        <p:nvPicPr>
          <p:cNvPr id="209717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722278" y="-153077"/>
            <a:ext cx="2203990" cy="2083772"/>
          </a:xfrm>
          <a:prstGeom prst="rect">
            <a:avLst/>
          </a:prstGeom>
        </p:spPr>
      </p:pic>
      <p:pic>
        <p:nvPicPr>
          <p:cNvPr id="209717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396907" y="6642168"/>
            <a:ext cx="3124529" cy="4509242"/>
          </a:xfrm>
          <a:prstGeom prst="rect">
            <a:avLst/>
          </a:prstGeom>
        </p:spPr>
      </p:pic>
      <p:sp>
        <p:nvSpPr>
          <p:cNvPr id="1048589" name="TextBox 7"/>
          <p:cNvSpPr txBox="1"/>
          <p:nvPr/>
        </p:nvSpPr>
        <p:spPr>
          <a:xfrm>
            <a:off x="3117132" y="526217"/>
            <a:ext cx="11489858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0"/>
              </a:lnSpc>
            </a:pPr>
            <a:r>
              <a:rPr lang="en-US" sz="6600" dirty="0" err="1">
                <a:solidFill>
                  <a:srgbClr val="4F3B20"/>
                </a:solidFill>
                <a:latin typeface="Marykate"/>
              </a:rPr>
              <a:t>Metode</a:t>
            </a:r>
            <a:r>
              <a:rPr lang="en-US" sz="6600" dirty="0">
                <a:solidFill>
                  <a:srgbClr val="4F3B20"/>
                </a:solidFill>
                <a:latin typeface="Marykate"/>
              </a:rPr>
              <a:t> </a:t>
            </a:r>
            <a:r>
              <a:rPr lang="en-US" sz="6600" dirty="0" err="1">
                <a:solidFill>
                  <a:srgbClr val="4F3B20"/>
                </a:solidFill>
                <a:latin typeface="Marykate"/>
              </a:rPr>
              <a:t>Pembelajaran</a:t>
            </a:r>
            <a:r>
              <a:rPr lang="en-US" sz="6600" dirty="0">
                <a:solidFill>
                  <a:srgbClr val="4F3B20"/>
                </a:solidFill>
                <a:latin typeface="Marykate"/>
              </a:rPr>
              <a:t> Kelas Tinggi</a:t>
            </a:r>
          </a:p>
        </p:txBody>
      </p:sp>
      <p:pic>
        <p:nvPicPr>
          <p:cNvPr id="209717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575751" flipH="1">
            <a:off x="2018599" y="1257086"/>
            <a:ext cx="1579975" cy="1267930"/>
          </a:xfrm>
          <a:prstGeom prst="rect">
            <a:avLst/>
          </a:prstGeom>
        </p:spPr>
      </p:pic>
      <p:pic>
        <p:nvPicPr>
          <p:cNvPr id="2097180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07441" y="2687552"/>
            <a:ext cx="6321351" cy="6742774"/>
          </a:xfrm>
          <a:prstGeom prst="rect">
            <a:avLst/>
          </a:prstGeom>
        </p:spPr>
      </p:pic>
      <p:pic>
        <p:nvPicPr>
          <p:cNvPr id="2097181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647885" y="2351237"/>
            <a:ext cx="6321351" cy="6742774"/>
          </a:xfrm>
          <a:prstGeom prst="rect">
            <a:avLst/>
          </a:prstGeom>
        </p:spPr>
      </p:pic>
      <p:sp>
        <p:nvSpPr>
          <p:cNvPr id="1048591" name="TextBox 12"/>
          <p:cNvSpPr txBox="1"/>
          <p:nvPr/>
        </p:nvSpPr>
        <p:spPr>
          <a:xfrm>
            <a:off x="2569512" y="2938321"/>
            <a:ext cx="5662308" cy="5052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697"/>
              </a:lnSpc>
            </a:pPr>
            <a:endParaRPr lang="en-US" sz="3399" spc="-50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6697"/>
              </a:lnSpc>
            </a:pP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1.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Metode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Eksperimen</a:t>
            </a:r>
            <a:endParaRPr lang="en-US" sz="3399" spc="-50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6697"/>
              </a:lnSpc>
            </a:pP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2.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Metode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studi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kasus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atau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case study</a:t>
            </a:r>
          </a:p>
          <a:p>
            <a:pPr algn="just">
              <a:lnSpc>
                <a:spcPts val="6697"/>
              </a:lnSpc>
            </a:pP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3.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Metode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Demonstrasi</a:t>
            </a:r>
            <a:endParaRPr lang="en-US" sz="3399" spc="-50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6697"/>
              </a:lnSpc>
            </a:pP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4.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Metode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Bermain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Peran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2137F-3E94-4F59-8199-2BFDF4DB12AE}"/>
              </a:ext>
            </a:extLst>
          </p:cNvPr>
          <p:cNvSpPr txBox="1"/>
          <p:nvPr/>
        </p:nvSpPr>
        <p:spPr>
          <a:xfrm>
            <a:off x="3657600" y="1848400"/>
            <a:ext cx="1112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Berikut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metode-metode</a:t>
            </a:r>
            <a:r>
              <a:rPr lang="en-ID" sz="2400" dirty="0"/>
              <a:t> </a:t>
            </a:r>
            <a:r>
              <a:rPr lang="en-ID" sz="2400" dirty="0" err="1"/>
              <a:t>pembelajaran</a:t>
            </a:r>
            <a:r>
              <a:rPr lang="en-ID" sz="2400" dirty="0"/>
              <a:t> yang </a:t>
            </a:r>
            <a:r>
              <a:rPr lang="en-ID" sz="2400" dirty="0" err="1"/>
              <a:t>cocok</a:t>
            </a:r>
            <a:r>
              <a:rPr lang="en-ID" sz="2400" dirty="0"/>
              <a:t> </a:t>
            </a:r>
            <a:r>
              <a:rPr lang="en-ID" sz="2400" dirty="0" err="1"/>
              <a:t>diterapkan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kelas</a:t>
            </a:r>
            <a:r>
              <a:rPr lang="en-ID" sz="2400" dirty="0"/>
              <a:t> </a:t>
            </a:r>
            <a:r>
              <a:rPr lang="en-ID" sz="2400" dirty="0" err="1"/>
              <a:t>tinggi</a:t>
            </a:r>
            <a:r>
              <a:rPr lang="en-ID" sz="2400" dirty="0"/>
              <a:t>;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3AF8B8EC-0FDD-4409-BFA1-0CD9858E8E9C}"/>
              </a:ext>
            </a:extLst>
          </p:cNvPr>
          <p:cNvSpPr txBox="1"/>
          <p:nvPr/>
        </p:nvSpPr>
        <p:spPr>
          <a:xfrm>
            <a:off x="10004070" y="3346010"/>
            <a:ext cx="5714418" cy="419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697"/>
              </a:lnSpc>
            </a:pPr>
            <a:endParaRPr lang="en-US" sz="3399" spc="-50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6697"/>
              </a:lnSpc>
            </a:pP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5.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Metode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Tugas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Proyek</a:t>
            </a:r>
            <a:endParaRPr lang="en-US" sz="3399" spc="-50" dirty="0">
              <a:solidFill>
                <a:srgbClr val="000000"/>
              </a:solidFill>
              <a:latin typeface="Canva Sans"/>
            </a:endParaRPr>
          </a:p>
          <a:p>
            <a:pPr algn="just">
              <a:lnSpc>
                <a:spcPts val="6697"/>
              </a:lnSpc>
            </a:pP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6.Metode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Diskusi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Kelompok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just">
              <a:lnSpc>
                <a:spcPts val="6697"/>
              </a:lnSpc>
            </a:pP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7.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Metode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Discovery</a:t>
            </a:r>
          </a:p>
          <a:p>
            <a:pPr algn="just">
              <a:lnSpc>
                <a:spcPts val="6697"/>
              </a:lnSpc>
            </a:pP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8. </a:t>
            </a:r>
            <a:r>
              <a:rPr lang="en-US" sz="3399" spc="-50" dirty="0" err="1">
                <a:solidFill>
                  <a:srgbClr val="000000"/>
                </a:solidFill>
                <a:latin typeface="Canva Sans"/>
              </a:rPr>
              <a:t>Metode</a:t>
            </a:r>
            <a:r>
              <a:rPr lang="en-US" sz="3399" spc="-50" dirty="0">
                <a:solidFill>
                  <a:srgbClr val="000000"/>
                </a:solidFill>
                <a:latin typeface="Canva Sans"/>
              </a:rPr>
              <a:t> Jigsaw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7839" r="26994"/>
          <a:stretch>
            <a:fillRect/>
          </a:stretch>
        </p:blipFill>
        <p:spPr>
          <a:xfrm rot="-5400000">
            <a:off x="5124813" y="-3067413"/>
            <a:ext cx="8038375" cy="16230600"/>
          </a:xfrm>
          <a:prstGeom prst="rect">
            <a:avLst/>
          </a:prstGeom>
        </p:spPr>
      </p:pic>
      <p:pic>
        <p:nvPicPr>
          <p:cNvPr id="209718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3024929" y="8410132"/>
            <a:ext cx="3458525" cy="2584461"/>
          </a:xfrm>
          <a:prstGeom prst="rect">
            <a:avLst/>
          </a:prstGeom>
        </p:spPr>
      </p:pic>
      <p:pic>
        <p:nvPicPr>
          <p:cNvPr id="209718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5442765" y="7494070"/>
            <a:ext cx="3458525" cy="2584461"/>
          </a:xfrm>
          <a:prstGeom prst="rect">
            <a:avLst/>
          </a:prstGeom>
        </p:spPr>
      </p:pic>
      <p:pic>
        <p:nvPicPr>
          <p:cNvPr id="209718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52886" y="7200900"/>
            <a:ext cx="3763172" cy="4114800"/>
          </a:xfrm>
          <a:prstGeom prst="rect">
            <a:avLst/>
          </a:prstGeom>
        </p:spPr>
      </p:pic>
      <p:pic>
        <p:nvPicPr>
          <p:cNvPr id="209718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75686" y="0"/>
            <a:ext cx="4012314" cy="2805891"/>
          </a:xfrm>
          <a:prstGeom prst="rect">
            <a:avLst/>
          </a:prstGeom>
        </p:spPr>
      </p:pic>
      <p:pic>
        <p:nvPicPr>
          <p:cNvPr id="209718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0" y="0"/>
            <a:ext cx="3828870" cy="2677604"/>
          </a:xfrm>
          <a:prstGeom prst="rect">
            <a:avLst/>
          </a:prstGeom>
        </p:spPr>
      </p:pic>
      <p:pic>
        <p:nvPicPr>
          <p:cNvPr id="209718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92895">
            <a:off x="2529182" y="986666"/>
            <a:ext cx="13623777" cy="8996712"/>
          </a:xfrm>
          <a:prstGeom prst="rect">
            <a:avLst/>
          </a:prstGeom>
        </p:spPr>
      </p:pic>
      <p:pic>
        <p:nvPicPr>
          <p:cNvPr id="209718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550130" flipH="1" flipV="1">
            <a:off x="3791889" y="1548417"/>
            <a:ext cx="1810291" cy="1452759"/>
          </a:xfrm>
          <a:prstGeom prst="rect">
            <a:avLst/>
          </a:prstGeom>
        </p:spPr>
      </p:pic>
      <p:pic>
        <p:nvPicPr>
          <p:cNvPr id="209719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550130">
            <a:off x="13083843" y="7007358"/>
            <a:ext cx="1810291" cy="1452759"/>
          </a:xfrm>
          <a:prstGeom prst="rect">
            <a:avLst/>
          </a:prstGeom>
        </p:spPr>
      </p:pic>
      <p:pic>
        <p:nvPicPr>
          <p:cNvPr id="209719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468778">
            <a:off x="12151117" y="856410"/>
            <a:ext cx="3227153" cy="2722911"/>
          </a:xfrm>
          <a:prstGeom prst="rect">
            <a:avLst/>
          </a:prstGeom>
        </p:spPr>
      </p:pic>
      <p:pic>
        <p:nvPicPr>
          <p:cNvPr id="209719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120122" y="6341165"/>
            <a:ext cx="2907272" cy="3193343"/>
          </a:xfrm>
          <a:prstGeom prst="rect">
            <a:avLst/>
          </a:prstGeom>
        </p:spPr>
      </p:pic>
      <p:sp>
        <p:nvSpPr>
          <p:cNvPr id="1048592" name="TextBox 13"/>
          <p:cNvSpPr txBox="1"/>
          <p:nvPr/>
        </p:nvSpPr>
        <p:spPr>
          <a:xfrm>
            <a:off x="2546567" y="304077"/>
            <a:ext cx="13194866" cy="97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>
                <a:solidFill>
                  <a:srgbClr val="4F3B20"/>
                </a:solidFill>
                <a:latin typeface="Marykate"/>
              </a:rPr>
              <a:t>B. </a:t>
            </a:r>
            <a:r>
              <a:rPr lang="en-US" sz="6600" dirty="0" err="1">
                <a:solidFill>
                  <a:srgbClr val="4F3B20"/>
                </a:solidFill>
                <a:latin typeface="Marykate"/>
              </a:rPr>
              <a:t>Jenis-Jenis</a:t>
            </a:r>
            <a:r>
              <a:rPr lang="en-US" sz="6600" dirty="0">
                <a:solidFill>
                  <a:srgbClr val="4F3B20"/>
                </a:solidFill>
                <a:latin typeface="Marykate"/>
              </a:rPr>
              <a:t> Media </a:t>
            </a:r>
            <a:r>
              <a:rPr lang="en-US" sz="6600" dirty="0" err="1">
                <a:solidFill>
                  <a:srgbClr val="4F3B20"/>
                </a:solidFill>
                <a:latin typeface="Marykate"/>
              </a:rPr>
              <a:t>Pembelajaran</a:t>
            </a:r>
            <a:r>
              <a:rPr lang="en-US" sz="6600" dirty="0">
                <a:solidFill>
                  <a:srgbClr val="4F3B20"/>
                </a:solidFill>
                <a:latin typeface="Marykate"/>
              </a:rPr>
              <a:t> Kelas Tinggi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3B9317-2983-413E-8149-EBE5A8C18F72}"/>
              </a:ext>
            </a:extLst>
          </p:cNvPr>
          <p:cNvSpPr txBox="1"/>
          <p:nvPr/>
        </p:nvSpPr>
        <p:spPr>
          <a:xfrm>
            <a:off x="4594172" y="2153897"/>
            <a:ext cx="9925338" cy="6299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endParaRPr lang="en-US" sz="3200" dirty="0">
              <a:solidFill>
                <a:srgbClr val="4F3B20"/>
              </a:solidFill>
              <a:latin typeface="Canva Sans" panose="020B0604020202020204" charset="0"/>
            </a:endParaRPr>
          </a:p>
          <a:p>
            <a:pPr>
              <a:lnSpc>
                <a:spcPts val="8400"/>
              </a:lnSpc>
            </a:pP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Media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pembelajaran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adalah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alat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bantu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dalam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proses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pembelajaran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,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untuk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mempermudah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proses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penerimaan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siswa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terhadap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materi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bahan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ajar yang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disampaikan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oleh guru,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dalam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rangka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mencapai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tujuan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3200" dirty="0" err="1">
                <a:solidFill>
                  <a:srgbClr val="4F3B20"/>
                </a:solidFill>
                <a:latin typeface="Canva Sans" panose="020B0604020202020204" charset="0"/>
              </a:rPr>
              <a:t>pembelajaran</a:t>
            </a:r>
            <a:r>
              <a:rPr lang="en-US" sz="3200" dirty="0">
                <a:solidFill>
                  <a:srgbClr val="4F3B20"/>
                </a:solidFill>
                <a:latin typeface="Canva Sans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7839" r="26994"/>
          <a:stretch>
            <a:fillRect/>
          </a:stretch>
        </p:blipFill>
        <p:spPr>
          <a:xfrm rot="-5400000">
            <a:off x="5124812" y="-2813114"/>
            <a:ext cx="8038375" cy="16230600"/>
          </a:xfrm>
          <a:prstGeom prst="rect">
            <a:avLst/>
          </a:prstGeom>
        </p:spPr>
      </p:pic>
      <p:pic>
        <p:nvPicPr>
          <p:cNvPr id="209719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41299">
            <a:off x="13818830" y="8377665"/>
            <a:ext cx="4696897" cy="1001061"/>
          </a:xfrm>
          <a:prstGeom prst="rect">
            <a:avLst/>
          </a:prstGeom>
        </p:spPr>
      </p:pic>
      <p:pic>
        <p:nvPicPr>
          <p:cNvPr id="209719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309259" y="8954481"/>
            <a:ext cx="3405718" cy="1919587"/>
          </a:xfrm>
          <a:prstGeom prst="rect">
            <a:avLst/>
          </a:prstGeom>
        </p:spPr>
      </p:pic>
      <p:pic>
        <p:nvPicPr>
          <p:cNvPr id="209719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V="1">
            <a:off x="15011558" y="-375918"/>
            <a:ext cx="4495484" cy="2533819"/>
          </a:xfrm>
          <a:prstGeom prst="rect">
            <a:avLst/>
          </a:prstGeom>
        </p:spPr>
      </p:pic>
      <p:pic>
        <p:nvPicPr>
          <p:cNvPr id="209719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41299" flipH="1" flipV="1">
            <a:off x="-544225" y="144559"/>
            <a:ext cx="4896238" cy="1279648"/>
          </a:xfrm>
          <a:prstGeom prst="rect">
            <a:avLst/>
          </a:prstGeom>
        </p:spPr>
      </p:pic>
      <p:pic>
        <p:nvPicPr>
          <p:cNvPr id="2097198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448804">
            <a:off x="15645565" y="4665935"/>
            <a:ext cx="1822857" cy="1424107"/>
          </a:xfrm>
          <a:prstGeom prst="rect">
            <a:avLst/>
          </a:prstGeom>
        </p:spPr>
      </p:pic>
      <p:pic>
        <p:nvPicPr>
          <p:cNvPr id="209719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82873" y="2440881"/>
            <a:ext cx="12097993" cy="6721806"/>
          </a:xfrm>
          <a:prstGeom prst="rect">
            <a:avLst/>
          </a:prstGeom>
        </p:spPr>
      </p:pic>
      <p:pic>
        <p:nvPicPr>
          <p:cNvPr id="2097200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529593" y="2815031"/>
            <a:ext cx="6043282" cy="11161021"/>
          </a:xfrm>
          <a:prstGeom prst="rect">
            <a:avLst/>
          </a:prstGeom>
        </p:spPr>
      </p:pic>
      <p:sp>
        <p:nvSpPr>
          <p:cNvPr id="1048594" name="TextBox 11"/>
          <p:cNvSpPr txBox="1"/>
          <p:nvPr/>
        </p:nvSpPr>
        <p:spPr>
          <a:xfrm>
            <a:off x="5392949" y="3047804"/>
            <a:ext cx="4925711" cy="3616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1379" lvl="1" indent="-514350">
              <a:lnSpc>
                <a:spcPts val="7275"/>
              </a:lnSpc>
              <a:buAutoNum type="arabicPeriod"/>
            </a:pPr>
            <a:r>
              <a:rPr lang="en-US" sz="3200" dirty="0">
                <a:solidFill>
                  <a:srgbClr val="4F3B20"/>
                </a:solidFill>
                <a:latin typeface="Canva Sans"/>
              </a:rPr>
              <a:t>Media </a:t>
            </a:r>
            <a:r>
              <a:rPr lang="en-US" sz="3200" dirty="0" err="1">
                <a:solidFill>
                  <a:srgbClr val="4F3B20"/>
                </a:solidFill>
                <a:latin typeface="Canva Sans"/>
              </a:rPr>
              <a:t>Serbaneka</a:t>
            </a:r>
            <a:endParaRPr lang="en-US" sz="3200" dirty="0">
              <a:solidFill>
                <a:srgbClr val="4F3B20"/>
              </a:solidFill>
              <a:latin typeface="Canva Sans"/>
            </a:endParaRPr>
          </a:p>
          <a:p>
            <a:pPr marL="367029" lvl="1">
              <a:lnSpc>
                <a:spcPts val="7275"/>
              </a:lnSpc>
            </a:pPr>
            <a:r>
              <a:rPr lang="en-US" sz="3200" dirty="0">
                <a:solidFill>
                  <a:srgbClr val="4F3B20"/>
                </a:solidFill>
                <a:latin typeface="Canva Sans"/>
              </a:rPr>
              <a:t>2. Media </a:t>
            </a:r>
            <a:r>
              <a:rPr lang="en-US" sz="3200" dirty="0" err="1">
                <a:solidFill>
                  <a:srgbClr val="4F3B20"/>
                </a:solidFill>
                <a:latin typeface="Canva Sans"/>
              </a:rPr>
              <a:t>Grafis</a:t>
            </a:r>
            <a:endParaRPr lang="en-US" sz="3200" dirty="0">
              <a:solidFill>
                <a:srgbClr val="4F3B20"/>
              </a:solidFill>
              <a:latin typeface="Canva Sans"/>
            </a:endParaRPr>
          </a:p>
          <a:p>
            <a:pPr marL="367029" lvl="1">
              <a:lnSpc>
                <a:spcPts val="7275"/>
              </a:lnSpc>
            </a:pPr>
            <a:r>
              <a:rPr lang="en-US" sz="3200" dirty="0">
                <a:solidFill>
                  <a:srgbClr val="4F3B20"/>
                </a:solidFill>
                <a:latin typeface="Canva Sans"/>
              </a:rPr>
              <a:t>3. Games </a:t>
            </a:r>
            <a:r>
              <a:rPr lang="en-US" sz="3200" dirty="0" err="1">
                <a:solidFill>
                  <a:srgbClr val="4F3B20"/>
                </a:solidFill>
                <a:latin typeface="Canva Sans"/>
              </a:rPr>
              <a:t>Monopoli</a:t>
            </a:r>
            <a:endParaRPr lang="en-US" sz="3200" dirty="0">
              <a:solidFill>
                <a:srgbClr val="4F3B20"/>
              </a:solidFill>
              <a:latin typeface="Canva Sans"/>
            </a:endParaRPr>
          </a:p>
          <a:p>
            <a:pPr marL="367029" lvl="1">
              <a:lnSpc>
                <a:spcPts val="7275"/>
              </a:lnSpc>
            </a:pPr>
            <a:r>
              <a:rPr lang="en-US" sz="3200" dirty="0">
                <a:solidFill>
                  <a:srgbClr val="4F3B20"/>
                </a:solidFill>
                <a:latin typeface="Canva Sans"/>
              </a:rPr>
              <a:t>4. Media Realia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9F66A43-8B2C-4A3E-AC8B-26F5215D8A07}"/>
              </a:ext>
            </a:extLst>
          </p:cNvPr>
          <p:cNvSpPr txBox="1"/>
          <p:nvPr/>
        </p:nvSpPr>
        <p:spPr>
          <a:xfrm>
            <a:off x="2862716" y="719374"/>
            <a:ext cx="13194866" cy="978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>
                <a:solidFill>
                  <a:srgbClr val="4F3B20"/>
                </a:solidFill>
                <a:latin typeface="Marykate"/>
              </a:rPr>
              <a:t>B. </a:t>
            </a:r>
            <a:r>
              <a:rPr lang="en-US" sz="6600" dirty="0" err="1">
                <a:solidFill>
                  <a:srgbClr val="4F3B20"/>
                </a:solidFill>
                <a:latin typeface="Marykate"/>
              </a:rPr>
              <a:t>Jenis-Jenis</a:t>
            </a:r>
            <a:r>
              <a:rPr lang="en-US" sz="6600" dirty="0">
                <a:solidFill>
                  <a:srgbClr val="4F3B20"/>
                </a:solidFill>
                <a:latin typeface="Marykate"/>
              </a:rPr>
              <a:t> Media </a:t>
            </a:r>
            <a:r>
              <a:rPr lang="en-US" sz="6600" dirty="0" err="1">
                <a:solidFill>
                  <a:srgbClr val="4F3B20"/>
                </a:solidFill>
                <a:latin typeface="Marykate"/>
              </a:rPr>
              <a:t>Pembelajaran</a:t>
            </a:r>
            <a:r>
              <a:rPr lang="en-US" sz="6600" dirty="0">
                <a:solidFill>
                  <a:srgbClr val="4F3B20"/>
                </a:solidFill>
                <a:latin typeface="Marykate"/>
              </a:rPr>
              <a:t> Kelas Tinggi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D4155D-AE69-4BDE-89F9-2EE21440CCDC}"/>
              </a:ext>
            </a:extLst>
          </p:cNvPr>
          <p:cNvSpPr txBox="1"/>
          <p:nvPr/>
        </p:nvSpPr>
        <p:spPr>
          <a:xfrm>
            <a:off x="3657600" y="1848400"/>
            <a:ext cx="1112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Berikut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media-media </a:t>
            </a:r>
            <a:r>
              <a:rPr lang="en-ID" sz="2400" dirty="0" err="1"/>
              <a:t>pembelajaran</a:t>
            </a:r>
            <a:r>
              <a:rPr lang="en-ID" sz="2400" dirty="0"/>
              <a:t> yang </a:t>
            </a:r>
            <a:r>
              <a:rPr lang="en-ID" sz="2400" dirty="0" err="1"/>
              <a:t>cocok</a:t>
            </a:r>
            <a:r>
              <a:rPr lang="en-ID" sz="2400" dirty="0"/>
              <a:t> </a:t>
            </a:r>
            <a:r>
              <a:rPr lang="en-ID" sz="2400" dirty="0" err="1"/>
              <a:t>diterapkan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kelas</a:t>
            </a:r>
            <a:r>
              <a:rPr lang="en-ID" sz="2400" dirty="0"/>
              <a:t> </a:t>
            </a:r>
            <a:r>
              <a:rPr lang="en-ID" sz="2400" dirty="0" err="1"/>
              <a:t>tinggi</a:t>
            </a:r>
            <a:r>
              <a:rPr lang="en-ID" sz="2400" dirty="0"/>
              <a:t>; 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A6DB2D1-3F11-457D-84E4-0023606E61A5}"/>
              </a:ext>
            </a:extLst>
          </p:cNvPr>
          <p:cNvSpPr txBox="1"/>
          <p:nvPr/>
        </p:nvSpPr>
        <p:spPr>
          <a:xfrm>
            <a:off x="9835972" y="5887756"/>
            <a:ext cx="4925711" cy="268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>
              <a:lnSpc>
                <a:spcPts val="7275"/>
              </a:lnSpc>
            </a:pPr>
            <a:r>
              <a:rPr lang="en-US" sz="3200" dirty="0">
                <a:solidFill>
                  <a:srgbClr val="4F3B20"/>
                </a:solidFill>
                <a:latin typeface="Canva Sans"/>
              </a:rPr>
              <a:t>5. Peta dan Globe</a:t>
            </a:r>
          </a:p>
          <a:p>
            <a:pPr marL="367029" lvl="1">
              <a:lnSpc>
                <a:spcPts val="7275"/>
              </a:lnSpc>
            </a:pPr>
            <a:r>
              <a:rPr lang="en-US" sz="3200" dirty="0">
                <a:solidFill>
                  <a:srgbClr val="4F3B20"/>
                </a:solidFill>
                <a:latin typeface="Canva Sans"/>
              </a:rPr>
              <a:t>6. Media Herbarium</a:t>
            </a:r>
          </a:p>
          <a:p>
            <a:pPr marL="367029" lvl="1">
              <a:lnSpc>
                <a:spcPts val="7275"/>
              </a:lnSpc>
            </a:pPr>
            <a:r>
              <a:rPr lang="en-US" sz="3200" dirty="0">
                <a:solidFill>
                  <a:srgbClr val="4F3B20"/>
                </a:solidFill>
                <a:latin typeface="Canva Sans"/>
              </a:rPr>
              <a:t>7. Media </a:t>
            </a:r>
            <a:r>
              <a:rPr lang="en-US" sz="3200" dirty="0" err="1">
                <a:solidFill>
                  <a:srgbClr val="4F3B20"/>
                </a:solidFill>
                <a:latin typeface="Canva Sans"/>
              </a:rPr>
              <a:t>Manipulatif</a:t>
            </a:r>
            <a:endParaRPr lang="en-US" sz="3200" dirty="0">
              <a:solidFill>
                <a:srgbClr val="4F3B20"/>
              </a:solidFill>
              <a:latin typeface="Canva Sans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AFFE57C6-286F-4B29-8981-12D97C1D2D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8684553">
            <a:off x="7234194" y="5788627"/>
            <a:ext cx="4892899" cy="7033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1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7839" r="26994"/>
          <a:stretch>
            <a:fillRect/>
          </a:stretch>
        </p:blipFill>
        <p:spPr>
          <a:xfrm rot="-5400000">
            <a:off x="5124813" y="-3040477"/>
            <a:ext cx="8038375" cy="16230600"/>
          </a:xfrm>
          <a:prstGeom prst="rect">
            <a:avLst/>
          </a:prstGeom>
        </p:spPr>
      </p:pic>
      <p:pic>
        <p:nvPicPr>
          <p:cNvPr id="20972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92895">
            <a:off x="959149" y="1091482"/>
            <a:ext cx="12067292" cy="8802115"/>
          </a:xfrm>
          <a:prstGeom prst="rect">
            <a:avLst/>
          </a:prstGeom>
        </p:spPr>
      </p:pic>
      <p:pic>
        <p:nvPicPr>
          <p:cNvPr id="209722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512920" flipH="1">
            <a:off x="14913019" y="163436"/>
            <a:ext cx="4017647" cy="1870032"/>
          </a:xfrm>
          <a:prstGeom prst="rect">
            <a:avLst/>
          </a:prstGeom>
        </p:spPr>
      </p:pic>
      <p:pic>
        <p:nvPicPr>
          <p:cNvPr id="209722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51175">
            <a:off x="1387309" y="1436008"/>
            <a:ext cx="2990000" cy="1842588"/>
          </a:xfrm>
          <a:prstGeom prst="rect">
            <a:avLst/>
          </a:prstGeom>
        </p:spPr>
      </p:pic>
      <p:pic>
        <p:nvPicPr>
          <p:cNvPr id="2097225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17632">
            <a:off x="9209711" y="8074498"/>
            <a:ext cx="1973605" cy="1934133"/>
          </a:xfrm>
          <a:prstGeom prst="rect">
            <a:avLst/>
          </a:prstGeom>
        </p:spPr>
      </p:pic>
      <p:pic>
        <p:nvPicPr>
          <p:cNvPr id="2097226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33067" y="1469630"/>
            <a:ext cx="7410469" cy="8821986"/>
          </a:xfrm>
          <a:prstGeom prst="rect">
            <a:avLst/>
          </a:prstGeom>
        </p:spPr>
      </p:pic>
      <p:pic>
        <p:nvPicPr>
          <p:cNvPr id="2097227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63258" y="7084094"/>
            <a:ext cx="3229184" cy="2659673"/>
          </a:xfrm>
          <a:prstGeom prst="rect">
            <a:avLst/>
          </a:prstGeom>
        </p:spPr>
      </p:pic>
      <p:pic>
        <p:nvPicPr>
          <p:cNvPr id="2097228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001810">
            <a:off x="10515813" y="1701813"/>
            <a:ext cx="1894235" cy="1894235"/>
          </a:xfrm>
          <a:prstGeom prst="rect">
            <a:avLst/>
          </a:prstGeom>
        </p:spPr>
      </p:pic>
      <p:pic>
        <p:nvPicPr>
          <p:cNvPr id="2097229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1027716" y="-1734033"/>
            <a:ext cx="3181950" cy="3468065"/>
          </a:xfrm>
          <a:prstGeom prst="rect">
            <a:avLst/>
          </a:prstGeom>
        </p:spPr>
      </p:pic>
      <p:sp>
        <p:nvSpPr>
          <p:cNvPr id="1048668" name="TextBox 11"/>
          <p:cNvSpPr txBox="1"/>
          <p:nvPr/>
        </p:nvSpPr>
        <p:spPr>
          <a:xfrm>
            <a:off x="2749362" y="427939"/>
            <a:ext cx="11622974" cy="80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sv-SE" altLang="en-US" sz="6600" dirty="0">
                <a:solidFill>
                  <a:srgbClr val="4F3B20"/>
                </a:solidFill>
                <a:latin typeface="Marykate"/>
              </a:rPr>
              <a:t>C. Model Pembelajaran Kelas Tinggi </a:t>
            </a:r>
            <a:endParaRPr lang="zh-CN" altLang="en-US" sz="6600" dirty="0"/>
          </a:p>
        </p:txBody>
      </p:sp>
      <p:pic>
        <p:nvPicPr>
          <p:cNvPr id="2097230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512920" flipH="1" flipV="1">
            <a:off x="-1445565" y="8779411"/>
            <a:ext cx="4017647" cy="18700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A53F57-EA82-4E90-9D09-CDAD8CB477F6}"/>
              </a:ext>
            </a:extLst>
          </p:cNvPr>
          <p:cNvSpPr txBox="1"/>
          <p:nvPr/>
        </p:nvSpPr>
        <p:spPr>
          <a:xfrm>
            <a:off x="3569732" y="2732417"/>
            <a:ext cx="8278905" cy="5209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Menurut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Joyce, Weil, dan Calhoun (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dalam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Warsono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dan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Hariyanto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, 2013: 172) model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pembelajaran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adalah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suatu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deskripsi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dari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lingkungan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pembelajaran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,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termasuk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perilaku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guru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menerapkan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dalam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 </a:t>
            </a:r>
            <a:r>
              <a:rPr lang="en-US" sz="2800" dirty="0" err="1">
                <a:solidFill>
                  <a:srgbClr val="4F3B20"/>
                </a:solidFill>
                <a:latin typeface="Canva Sans" panose="020B0604020202020204" charset="0"/>
              </a:rPr>
              <a:t>pembelajaran</a:t>
            </a:r>
            <a:r>
              <a:rPr lang="en-US" sz="2800" dirty="0">
                <a:solidFill>
                  <a:srgbClr val="4F3B20"/>
                </a:solidFill>
                <a:latin typeface="Canva Sans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1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7839" r="26994"/>
          <a:stretch>
            <a:fillRect/>
          </a:stretch>
        </p:blipFill>
        <p:spPr>
          <a:xfrm rot="-5400000">
            <a:off x="4776627" y="-2623614"/>
            <a:ext cx="8734748" cy="16230600"/>
          </a:xfrm>
          <a:prstGeom prst="rect">
            <a:avLst/>
          </a:prstGeom>
        </p:spPr>
      </p:pic>
      <p:pic>
        <p:nvPicPr>
          <p:cNvPr id="209723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41299">
            <a:off x="15408721" y="8918096"/>
            <a:ext cx="4696897" cy="1537166"/>
          </a:xfrm>
          <a:prstGeom prst="rect">
            <a:avLst/>
          </a:prstGeom>
        </p:spPr>
      </p:pic>
      <p:pic>
        <p:nvPicPr>
          <p:cNvPr id="209723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309259" y="8954481"/>
            <a:ext cx="3405718" cy="1919587"/>
          </a:xfrm>
          <a:prstGeom prst="rect">
            <a:avLst/>
          </a:prstGeom>
        </p:spPr>
      </p:pic>
      <p:pic>
        <p:nvPicPr>
          <p:cNvPr id="209723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V="1">
            <a:off x="15011558" y="-375918"/>
            <a:ext cx="4495484" cy="2533819"/>
          </a:xfrm>
          <a:prstGeom prst="rect">
            <a:avLst/>
          </a:prstGeom>
        </p:spPr>
      </p:pic>
      <p:pic>
        <p:nvPicPr>
          <p:cNvPr id="209723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41299" flipH="1" flipV="1">
            <a:off x="-1904295" y="422596"/>
            <a:ext cx="5865990" cy="1919779"/>
          </a:xfrm>
          <a:prstGeom prst="rect">
            <a:avLst/>
          </a:prstGeom>
        </p:spPr>
      </p:pic>
      <p:pic>
        <p:nvPicPr>
          <p:cNvPr id="2097236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448804">
            <a:off x="16111684" y="4316828"/>
            <a:ext cx="1822857" cy="1424107"/>
          </a:xfrm>
          <a:prstGeom prst="rect">
            <a:avLst/>
          </a:prstGeom>
        </p:spPr>
      </p:pic>
      <p:pic>
        <p:nvPicPr>
          <p:cNvPr id="2097237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58348" y="1790701"/>
            <a:ext cx="13223927" cy="7371987"/>
          </a:xfrm>
          <a:prstGeom prst="rect">
            <a:avLst/>
          </a:prstGeom>
        </p:spPr>
      </p:pic>
      <p:pic>
        <p:nvPicPr>
          <p:cNvPr id="2097238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529593" y="2815031"/>
            <a:ext cx="6311050" cy="11161021"/>
          </a:xfrm>
          <a:prstGeom prst="rect">
            <a:avLst/>
          </a:prstGeom>
        </p:spPr>
      </p:pic>
      <p:sp>
        <p:nvSpPr>
          <p:cNvPr id="1048676" name="TextBox 11"/>
          <p:cNvSpPr txBox="1"/>
          <p:nvPr/>
        </p:nvSpPr>
        <p:spPr>
          <a:xfrm>
            <a:off x="5131423" y="2152459"/>
            <a:ext cx="10500350" cy="7349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1379" lvl="1" indent="-514350">
              <a:lnSpc>
                <a:spcPts val="7275"/>
              </a:lnSpc>
              <a:buFont typeface="+mj-lt"/>
              <a:buAutoNum type="arabicPeriod"/>
            </a:pP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Model </a:t>
            </a:r>
            <a:r>
              <a:rPr lang="en-US" altLang="en-US" sz="2800" dirty="0" err="1">
                <a:solidFill>
                  <a:srgbClr val="4F3B20"/>
                </a:solidFill>
                <a:latin typeface="Canva Sans"/>
              </a:rPr>
              <a:t>Pembelajaran</a:t>
            </a: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altLang="en-US" sz="2800" dirty="0" err="1">
                <a:solidFill>
                  <a:srgbClr val="4F3B20"/>
                </a:solidFill>
                <a:latin typeface="Canva Sans"/>
              </a:rPr>
              <a:t>Berbasis</a:t>
            </a: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altLang="en-US" sz="2800" dirty="0" err="1">
                <a:solidFill>
                  <a:srgbClr val="4F3B20"/>
                </a:solidFill>
                <a:latin typeface="Canva Sans"/>
              </a:rPr>
              <a:t>Masalah</a:t>
            </a: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 (Problem-based  Learning).</a:t>
            </a:r>
          </a:p>
          <a:p>
            <a:pPr marL="881379" lvl="1" indent="-514350">
              <a:lnSpc>
                <a:spcPts val="7275"/>
              </a:lnSpc>
              <a:buFont typeface="+mj-lt"/>
              <a:buAutoNum type="arabicPeriod"/>
            </a:pP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 Model </a:t>
            </a:r>
            <a:r>
              <a:rPr lang="en-US" altLang="en-US" sz="2800" dirty="0" err="1">
                <a:solidFill>
                  <a:srgbClr val="4F3B20"/>
                </a:solidFill>
                <a:latin typeface="Canva Sans"/>
              </a:rPr>
              <a:t>Pembelajaran</a:t>
            </a: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altLang="en-US" sz="2800" dirty="0" err="1">
                <a:solidFill>
                  <a:srgbClr val="4F3B20"/>
                </a:solidFill>
                <a:latin typeface="Canva Sans"/>
              </a:rPr>
              <a:t>Berbasis</a:t>
            </a: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altLang="en-US" sz="2800" dirty="0" err="1">
                <a:solidFill>
                  <a:srgbClr val="4F3B20"/>
                </a:solidFill>
                <a:latin typeface="Canva Sans"/>
              </a:rPr>
              <a:t>Proyek</a:t>
            </a: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 (Project-based Learning).</a:t>
            </a:r>
          </a:p>
          <a:p>
            <a:pPr marL="881379" lvl="1" indent="-514350">
              <a:lnSpc>
                <a:spcPts val="7275"/>
              </a:lnSpc>
              <a:buFont typeface="+mj-lt"/>
              <a:buAutoNum type="arabicPeriod"/>
            </a:pP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Model </a:t>
            </a:r>
            <a:r>
              <a:rPr lang="en-US" altLang="en-US" sz="2800" dirty="0" err="1">
                <a:solidFill>
                  <a:srgbClr val="4F3B20"/>
                </a:solidFill>
                <a:latin typeface="Canva Sans"/>
              </a:rPr>
              <a:t>pembelajaran</a:t>
            </a: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altLang="en-US" sz="2800" dirty="0" err="1">
                <a:solidFill>
                  <a:srgbClr val="4F3B20"/>
                </a:solidFill>
                <a:latin typeface="Canva Sans"/>
              </a:rPr>
              <a:t>penyingkapan</a:t>
            </a: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/</a:t>
            </a:r>
            <a:r>
              <a:rPr lang="en-US" altLang="en-US" sz="2800" dirty="0" err="1">
                <a:solidFill>
                  <a:srgbClr val="4F3B20"/>
                </a:solidFill>
                <a:latin typeface="Canva Sans"/>
              </a:rPr>
              <a:t>penemuan</a:t>
            </a: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  (Discovery/Inquiry Learning) </a:t>
            </a:r>
          </a:p>
          <a:p>
            <a:pPr marL="881379" lvl="1" indent="-514350">
              <a:lnSpc>
                <a:spcPts val="7275"/>
              </a:lnSpc>
              <a:buFont typeface="+mj-lt"/>
              <a:buAutoNum type="arabicPeriod"/>
            </a:pP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Model </a:t>
            </a:r>
            <a:r>
              <a:rPr lang="en-US" altLang="en-US" sz="2800" dirty="0" err="1">
                <a:solidFill>
                  <a:srgbClr val="4F3B20"/>
                </a:solidFill>
                <a:latin typeface="Canva Sans"/>
              </a:rPr>
              <a:t>Pembelajaran</a:t>
            </a:r>
            <a:r>
              <a:rPr lang="en-US" altLang="en-US" sz="2800" dirty="0">
                <a:solidFill>
                  <a:srgbClr val="4F3B20"/>
                </a:solidFill>
                <a:latin typeface="Canva Sans"/>
              </a:rPr>
              <a:t> </a:t>
            </a:r>
            <a:r>
              <a:rPr lang="en-US" altLang="en-US" sz="2800" dirty="0" err="1">
                <a:solidFill>
                  <a:srgbClr val="4F3B20"/>
                </a:solidFill>
                <a:latin typeface="Canva Sans"/>
              </a:rPr>
              <a:t>Kontekstual</a:t>
            </a:r>
            <a:endParaRPr lang="en-US" altLang="en-US" sz="2800" dirty="0">
              <a:solidFill>
                <a:srgbClr val="4F3B20"/>
              </a:solidFill>
              <a:latin typeface="Canva Sans"/>
            </a:endParaRPr>
          </a:p>
          <a:p>
            <a:pPr marL="881379" lvl="1" indent="-514350">
              <a:lnSpc>
                <a:spcPts val="7275"/>
              </a:lnSpc>
              <a:buFont typeface="+mj-lt"/>
              <a:buAutoNum type="arabicPeriod"/>
            </a:pPr>
            <a:endParaRPr lang="zh-CN" alt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291519-472C-4A3A-A67F-DA56E8020739}"/>
              </a:ext>
            </a:extLst>
          </p:cNvPr>
          <p:cNvSpPr txBox="1"/>
          <p:nvPr/>
        </p:nvSpPr>
        <p:spPr>
          <a:xfrm>
            <a:off x="2749362" y="427939"/>
            <a:ext cx="11622974" cy="80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sv-SE" altLang="en-US" sz="6600" dirty="0">
                <a:solidFill>
                  <a:srgbClr val="4F3B20"/>
                </a:solidFill>
                <a:latin typeface="Marykate"/>
              </a:rPr>
              <a:t>C. Model Pembelajaran Kelas Tinggi </a:t>
            </a:r>
            <a:endParaRPr lang="zh-CN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90C6A-A026-4E51-A858-8AE788317308}"/>
              </a:ext>
            </a:extLst>
          </p:cNvPr>
          <p:cNvSpPr txBox="1"/>
          <p:nvPr/>
        </p:nvSpPr>
        <p:spPr>
          <a:xfrm>
            <a:off x="3886358" y="1437657"/>
            <a:ext cx="1112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Berikut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model-model </a:t>
            </a:r>
            <a:r>
              <a:rPr lang="en-ID" sz="2400" dirty="0" err="1"/>
              <a:t>pembelajaran</a:t>
            </a:r>
            <a:r>
              <a:rPr lang="en-ID" sz="2400" dirty="0"/>
              <a:t> yang </a:t>
            </a:r>
            <a:r>
              <a:rPr lang="en-ID" sz="2400" dirty="0" err="1"/>
              <a:t>cocok</a:t>
            </a:r>
            <a:r>
              <a:rPr lang="en-ID" sz="2400" dirty="0"/>
              <a:t> </a:t>
            </a:r>
            <a:r>
              <a:rPr lang="en-ID" sz="2400" dirty="0" err="1"/>
              <a:t>diterapkan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kelas</a:t>
            </a:r>
            <a:r>
              <a:rPr lang="en-ID" sz="2400" dirty="0"/>
              <a:t> </a:t>
            </a:r>
            <a:r>
              <a:rPr lang="en-ID" sz="2400" dirty="0" err="1"/>
              <a:t>tinggi</a:t>
            </a:r>
            <a:r>
              <a:rPr lang="en-ID" sz="2400" dirty="0"/>
              <a:t>;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6500" r="26994"/>
          <a:stretch>
            <a:fillRect/>
          </a:stretch>
        </p:blipFill>
        <p:spPr>
          <a:xfrm rot="-5400000">
            <a:off x="5042219" y="-2957883"/>
            <a:ext cx="8203561" cy="16230600"/>
          </a:xfrm>
          <a:prstGeom prst="rect">
            <a:avLst/>
          </a:prstGeom>
        </p:spPr>
      </p:pic>
      <p:pic>
        <p:nvPicPr>
          <p:cNvPr id="209721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92895">
            <a:off x="5325863" y="1077839"/>
            <a:ext cx="10865703" cy="8159155"/>
          </a:xfrm>
          <a:prstGeom prst="rect">
            <a:avLst/>
          </a:prstGeom>
        </p:spPr>
      </p:pic>
      <p:pic>
        <p:nvPicPr>
          <p:cNvPr id="209721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 flipV="1">
            <a:off x="-1526468" y="7904199"/>
            <a:ext cx="5407699" cy="3667403"/>
          </a:xfrm>
          <a:prstGeom prst="rect">
            <a:avLst/>
          </a:prstGeom>
        </p:spPr>
      </p:pic>
      <p:pic>
        <p:nvPicPr>
          <p:cNvPr id="209721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40299" y="-1564241"/>
            <a:ext cx="5407699" cy="3667403"/>
          </a:xfrm>
          <a:prstGeom prst="rect">
            <a:avLst/>
          </a:prstGeom>
        </p:spPr>
      </p:pic>
      <p:pic>
        <p:nvPicPr>
          <p:cNvPr id="209721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670133" y="-876559"/>
            <a:ext cx="2985100" cy="4114800"/>
          </a:xfrm>
          <a:prstGeom prst="rect">
            <a:avLst/>
          </a:prstGeom>
        </p:spPr>
      </p:pic>
      <p:pic>
        <p:nvPicPr>
          <p:cNvPr id="2097219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15165479" y="7201797"/>
            <a:ext cx="4695311" cy="4114800"/>
          </a:xfrm>
          <a:prstGeom prst="rect">
            <a:avLst/>
          </a:prstGeom>
        </p:spPr>
      </p:pic>
      <p:pic>
        <p:nvPicPr>
          <p:cNvPr id="2097220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28700" y="2103162"/>
            <a:ext cx="5318495" cy="12829703"/>
          </a:xfrm>
          <a:prstGeom prst="rect">
            <a:avLst/>
          </a:prstGeom>
        </p:spPr>
      </p:pic>
      <p:sp>
        <p:nvSpPr>
          <p:cNvPr id="1048598" name="TextBox 9"/>
          <p:cNvSpPr txBox="1"/>
          <p:nvPr/>
        </p:nvSpPr>
        <p:spPr>
          <a:xfrm>
            <a:off x="6947270" y="3890920"/>
            <a:ext cx="7622888" cy="283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52"/>
              </a:lnSpc>
            </a:pPr>
            <a:r>
              <a:rPr lang="en-US" sz="13940">
                <a:solidFill>
                  <a:srgbClr val="4F3B20"/>
                </a:solidFill>
                <a:latin typeface="Marykate"/>
              </a:rPr>
              <a:t>Thank You</a:t>
            </a:r>
          </a:p>
        </p:txBody>
      </p:sp>
      <p:sp>
        <p:nvSpPr>
          <p:cNvPr id="1048599" name="TextBox 10"/>
          <p:cNvSpPr txBox="1"/>
          <p:nvPr/>
        </p:nvSpPr>
        <p:spPr>
          <a:xfrm>
            <a:off x="7246700" y="5694479"/>
            <a:ext cx="6834433" cy="57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5600" dirty="0">
                <a:solidFill>
                  <a:srgbClr val="4F3B20"/>
                </a:solidFill>
                <a:latin typeface="Marykate"/>
              </a:rPr>
              <a:t>Do You Have Any Question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325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Canva Sans</vt:lpstr>
      <vt:lpstr>Marykate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Materi Presentasi PBSI</dc:title>
  <dc:creator>vivo 2019</dc:creator>
  <cp:lastModifiedBy>Microsoft</cp:lastModifiedBy>
  <cp:revision>7</cp:revision>
  <dcterms:created xsi:type="dcterms:W3CDTF">2006-08-15T10:00:00Z</dcterms:created>
  <dcterms:modified xsi:type="dcterms:W3CDTF">2023-05-20T14:03:23Z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d1f5ec525a124b3ab47dad7b63c491c1</vt:lpwstr>
  </property>
</Properties>
</file>