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257" r:id="rId20"/>
    <p:sldId id="258" r:id="rId21"/>
    <p:sldId id="259" r:id="rId22"/>
    <p:sldId id="260" r:id="rId23"/>
    <p:sldId id="304" r:id="rId24"/>
    <p:sldId id="285" r:id="rId25"/>
    <p:sldId id="261" r:id="rId26"/>
    <p:sldId id="306" r:id="rId27"/>
    <p:sldId id="262" r:id="rId28"/>
    <p:sldId id="264" r:id="rId29"/>
    <p:sldId id="286" r:id="rId30"/>
    <p:sldId id="308"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9AD62-33E1-4796-ADBE-466DEBF8266F}" type="datetimeFigureOut">
              <a:rPr lang="en-US" smtClean="0"/>
              <a:pPr/>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2BD62-D70A-4EA2-A971-0E346FEBB9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DF07EB-09B5-4A4D-ABB2-D269ED35EF7A}" type="slidenum">
              <a:rPr lang="en-GB"/>
              <a:pPr eaLnBrk="1" hangingPunct="1"/>
              <a:t>3</a:t>
            </a:fld>
            <a:endParaRPr lang="en-GB"/>
          </a:p>
        </p:txBody>
      </p:sp>
    </p:spTree>
    <p:extLst>
      <p:ext uri="{BB962C8B-B14F-4D97-AF65-F5344CB8AC3E}">
        <p14:creationId xmlns="" xmlns:p14="http://schemas.microsoft.com/office/powerpoint/2010/main" val="203100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15</a:t>
            </a:fld>
            <a:endParaRPr lang="en-US"/>
          </a:p>
        </p:txBody>
      </p:sp>
    </p:spTree>
    <p:extLst>
      <p:ext uri="{BB962C8B-B14F-4D97-AF65-F5344CB8AC3E}">
        <p14:creationId xmlns="" xmlns:p14="http://schemas.microsoft.com/office/powerpoint/2010/main" val="184036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16</a:t>
            </a:fld>
            <a:endParaRPr lang="en-US"/>
          </a:p>
        </p:txBody>
      </p:sp>
    </p:spTree>
    <p:extLst>
      <p:ext uri="{BB962C8B-B14F-4D97-AF65-F5344CB8AC3E}">
        <p14:creationId xmlns="" xmlns:p14="http://schemas.microsoft.com/office/powerpoint/2010/main" val="355626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17</a:t>
            </a:fld>
            <a:endParaRPr lang="en-US"/>
          </a:p>
        </p:txBody>
      </p:sp>
    </p:spTree>
    <p:extLst>
      <p:ext uri="{BB962C8B-B14F-4D97-AF65-F5344CB8AC3E}">
        <p14:creationId xmlns="" xmlns:p14="http://schemas.microsoft.com/office/powerpoint/2010/main" val="148244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12BD62-D70A-4EA2-A971-0E346FEBB9E1}"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12BD62-D70A-4EA2-A971-0E346FEBB9E1}"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12BD62-D70A-4EA2-A971-0E346FEBB9E1}"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pPr/>
              <a:t>5</a:t>
            </a:fld>
            <a:endParaRPr kumimoji="1" lang="ja-JP" altLang="en-US"/>
          </a:p>
        </p:txBody>
      </p:sp>
    </p:spTree>
    <p:extLst>
      <p:ext uri="{BB962C8B-B14F-4D97-AF65-F5344CB8AC3E}">
        <p14:creationId xmlns="" xmlns:p14="http://schemas.microsoft.com/office/powerpoint/2010/main" val="9504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8</a:t>
            </a:fld>
            <a:endParaRPr lang="en-US"/>
          </a:p>
        </p:txBody>
      </p:sp>
    </p:spTree>
    <p:extLst>
      <p:ext uri="{BB962C8B-B14F-4D97-AF65-F5344CB8AC3E}">
        <p14:creationId xmlns="" xmlns:p14="http://schemas.microsoft.com/office/powerpoint/2010/main" val="29170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9</a:t>
            </a:fld>
            <a:endParaRPr lang="en-US"/>
          </a:p>
        </p:txBody>
      </p:sp>
    </p:spTree>
    <p:extLst>
      <p:ext uri="{BB962C8B-B14F-4D97-AF65-F5344CB8AC3E}">
        <p14:creationId xmlns="" xmlns:p14="http://schemas.microsoft.com/office/powerpoint/2010/main" val="300145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10</a:t>
            </a:fld>
            <a:endParaRPr lang="en-US"/>
          </a:p>
        </p:txBody>
      </p:sp>
    </p:spTree>
    <p:extLst>
      <p:ext uri="{BB962C8B-B14F-4D97-AF65-F5344CB8AC3E}">
        <p14:creationId xmlns="" xmlns:p14="http://schemas.microsoft.com/office/powerpoint/2010/main" val="309604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11</a:t>
            </a:fld>
            <a:endParaRPr lang="en-US"/>
          </a:p>
        </p:txBody>
      </p:sp>
    </p:spTree>
    <p:extLst>
      <p:ext uri="{BB962C8B-B14F-4D97-AF65-F5344CB8AC3E}">
        <p14:creationId xmlns="" xmlns:p14="http://schemas.microsoft.com/office/powerpoint/2010/main" val="395970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12</a:t>
            </a:fld>
            <a:endParaRPr lang="en-US"/>
          </a:p>
        </p:txBody>
      </p:sp>
    </p:spTree>
    <p:extLst>
      <p:ext uri="{BB962C8B-B14F-4D97-AF65-F5344CB8AC3E}">
        <p14:creationId xmlns="" xmlns:p14="http://schemas.microsoft.com/office/powerpoint/2010/main" val="311079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13</a:t>
            </a:fld>
            <a:endParaRPr lang="en-US"/>
          </a:p>
        </p:txBody>
      </p:sp>
    </p:spTree>
    <p:extLst>
      <p:ext uri="{BB962C8B-B14F-4D97-AF65-F5344CB8AC3E}">
        <p14:creationId xmlns="" xmlns:p14="http://schemas.microsoft.com/office/powerpoint/2010/main" val="144962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C343-91E8-45C4-B7AB-C345B807A573}" type="slidenum">
              <a:rPr lang="en-US" smtClean="0"/>
              <a:pPr/>
              <a:t>14</a:t>
            </a:fld>
            <a:endParaRPr lang="en-US"/>
          </a:p>
        </p:txBody>
      </p:sp>
    </p:spTree>
    <p:extLst>
      <p:ext uri="{BB962C8B-B14F-4D97-AF65-F5344CB8AC3E}">
        <p14:creationId xmlns="" xmlns:p14="http://schemas.microsoft.com/office/powerpoint/2010/main" val="349052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F67B89-9B9C-4D0C-8ED3-4DB9B8990848}" type="datetimeFigureOut">
              <a:rPr lang="en-US" smtClean="0"/>
              <a:pPr/>
              <a:t>11/9/2021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28BAA0-F6D2-4F42-9277-11C61E0EE6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67B89-9B9C-4D0C-8ED3-4DB9B8990848}"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67B89-9B9C-4D0C-8ED3-4DB9B8990848}"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71785" y="2036846"/>
            <a:ext cx="3070592" cy="1165789"/>
          </a:xfrm>
        </p:spPr>
        <p:txBody>
          <a:bodyPr tIns="25603" bIns="25603">
            <a:noAutofit/>
          </a:bodyPr>
          <a:lstStyle>
            <a:lvl1pPr algn="r">
              <a:defRPr sz="45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5255226" y="6309600"/>
            <a:ext cx="2895600" cy="365125"/>
          </a:xfrm>
          <a:prstGeom prst="rect">
            <a:avLst/>
          </a:prstGeom>
        </p:spPr>
        <p:txBody>
          <a:bodyPr tIns="25603"/>
          <a:lstStyle/>
          <a:p>
            <a:r>
              <a:rPr lang="en-US" altLang="ja-JP"/>
              <a:t>The Power of PowerPoint | thepopp.com</a:t>
            </a:r>
            <a:endParaRPr lang="ja-JP" altLang="en-US" dirty="0"/>
          </a:p>
        </p:txBody>
      </p:sp>
      <p:sp>
        <p:nvSpPr>
          <p:cNvPr id="5" name="円/楕円 4"/>
          <p:cNvSpPr/>
          <p:nvPr userDrawn="1"/>
        </p:nvSpPr>
        <p:spPr>
          <a:xfrm>
            <a:off x="3174285" y="3943396"/>
            <a:ext cx="339576" cy="452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3812166" y="2481227"/>
            <a:ext cx="432085"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3644226" y="3264304"/>
            <a:ext cx="679152" cy="9054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4473219" y="2180862"/>
            <a:ext cx="299682" cy="3995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4578563" y="2862132"/>
            <a:ext cx="3882206" cy="2055033"/>
          </a:xfrm>
        </p:spPr>
        <p:txBody>
          <a:bodyPr lIns="51206" tIns="25603" rIns="51206" bIns="25603" anchor="t">
            <a:normAutofit/>
          </a:bodyPr>
          <a:lstStyle>
            <a:lvl1pPr algn="l">
              <a:defRPr sz="11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0" y="0"/>
            <a:ext cx="9144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kumimoji="1" lang="ja-JP" altLang="en-US"/>
          </a:p>
        </p:txBody>
      </p:sp>
      <p:sp>
        <p:nvSpPr>
          <p:cNvPr id="11" name="スライド番号プレースホルダー 5"/>
          <p:cNvSpPr>
            <a:spLocks noGrp="1"/>
          </p:cNvSpPr>
          <p:nvPr>
            <p:ph type="sldNum" sz="quarter" idx="4"/>
          </p:nvPr>
        </p:nvSpPr>
        <p:spPr>
          <a:xfrm>
            <a:off x="8568791" y="6288526"/>
            <a:ext cx="540107" cy="365125"/>
          </a:xfrm>
          <a:prstGeom prst="rect">
            <a:avLst/>
          </a:prstGeom>
        </p:spPr>
        <p:txBody>
          <a:bodyPr vert="horz" lIns="91434" tIns="45717" rIns="91434" bIns="45717" rtlCol="0" anchor="ctr"/>
          <a:lstStyle>
            <a:lvl1pPr algn="ctr">
              <a:defRPr sz="16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 xmlns:p14="http://schemas.microsoft.com/office/powerpoint/2010/main" val="54603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648572"/>
            <a:ext cx="7772400" cy="1057333"/>
          </a:xfrm>
        </p:spPr>
        <p:txBody>
          <a:bodyPr tIns="25603" bIns="25603" anchor="t">
            <a:noAutofit/>
          </a:bodyPr>
          <a:lstStyle>
            <a:lvl1pPr algn="ctr">
              <a:defRPr sz="5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683230" y="5685251"/>
            <a:ext cx="7777539" cy="1008112"/>
          </a:xfrm>
        </p:spPr>
        <p:txBody>
          <a:bodyPr lIns="51206" tIns="25603" rIns="51206" bIns="25603">
            <a:normAutofit/>
          </a:bodyPr>
          <a:lstStyle>
            <a:lvl1pPr marL="0" indent="0" algn="ctr">
              <a:buNone/>
              <a:defRPr sz="1100">
                <a:solidFill>
                  <a:schemeClr val="tx1">
                    <a:tint val="75000"/>
                  </a:schemeClr>
                </a:solidFill>
                <a:latin typeface="+mj-lt"/>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2" indent="0" algn="ctr">
              <a:buNone/>
              <a:defRPr>
                <a:solidFill>
                  <a:schemeClr val="tx1">
                    <a:tint val="75000"/>
                  </a:schemeClr>
                </a:solidFill>
              </a:defRPr>
            </a:lvl4pPr>
            <a:lvl5pPr marL="1828683" indent="0" algn="ctr">
              <a:buNone/>
              <a:defRPr>
                <a:solidFill>
                  <a:schemeClr val="tx1">
                    <a:tint val="75000"/>
                  </a:schemeClr>
                </a:solidFill>
              </a:defRPr>
            </a:lvl5pPr>
            <a:lvl6pPr marL="2285854" indent="0" algn="ctr">
              <a:buNone/>
              <a:defRPr>
                <a:solidFill>
                  <a:schemeClr val="tx1">
                    <a:tint val="75000"/>
                  </a:schemeClr>
                </a:solidFill>
              </a:defRPr>
            </a:lvl6pPr>
            <a:lvl7pPr marL="2743024" indent="0" algn="ctr">
              <a:buNone/>
              <a:defRPr>
                <a:solidFill>
                  <a:schemeClr val="tx1">
                    <a:tint val="75000"/>
                  </a:schemeClr>
                </a:solidFill>
              </a:defRPr>
            </a:lvl7pPr>
            <a:lvl8pPr marL="3200195" indent="0" algn="ctr">
              <a:buNone/>
              <a:defRPr>
                <a:solidFill>
                  <a:schemeClr val="tx1">
                    <a:tint val="75000"/>
                  </a:schemeClr>
                </a:solidFill>
              </a:defRPr>
            </a:lvl8pPr>
            <a:lvl9pPr marL="3657366"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683230" y="3669060"/>
            <a:ext cx="7777539" cy="576031"/>
          </a:xfrm>
        </p:spPr>
        <p:txBody>
          <a:bodyPr lIns="51206" tIns="25603" rIns="51206" bIns="25603" anchor="b">
            <a:noAutofit/>
          </a:bodyPr>
          <a:lstStyle>
            <a:lvl1pPr algn="ctr">
              <a:defRPr sz="22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5" name="グループ化 5"/>
          <p:cNvGrpSpPr/>
          <p:nvPr userDrawn="1"/>
        </p:nvGrpSpPr>
        <p:grpSpPr>
          <a:xfrm>
            <a:off x="4297980" y="5397219"/>
            <a:ext cx="544116" cy="125685"/>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3519936" y="1661411"/>
            <a:ext cx="432085"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4077284" y="1661411"/>
            <a:ext cx="432085"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4634631" y="1661411"/>
            <a:ext cx="432085"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91979" y="1661411"/>
            <a:ext cx="432085"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6" tIns="25603" rIns="51206" bIns="25603"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 xmlns:p14="http://schemas.microsoft.com/office/powerpoint/2010/main" val="289232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F67B89-9B9C-4D0C-8ED3-4DB9B8990848}"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F67B89-9B9C-4D0C-8ED3-4DB9B8990848}"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8BAA0-F6D2-4F42-9277-11C61E0EE6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F67B89-9B9C-4D0C-8ED3-4DB9B8990848}"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F67B89-9B9C-4D0C-8ED3-4DB9B8990848}"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F67B89-9B9C-4D0C-8ED3-4DB9B8990848}"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7B89-9B9C-4D0C-8ED3-4DB9B8990848}"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F67B89-9B9C-4D0C-8ED3-4DB9B8990848}"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8BAA0-F6D2-4F42-9277-11C61E0EE6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F67B89-9B9C-4D0C-8ED3-4DB9B8990848}"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F28BAA0-F6D2-4F42-9277-11C61E0EE6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F67B89-9B9C-4D0C-8ED3-4DB9B8990848}" type="datetimeFigureOut">
              <a:rPr lang="en-US" smtClean="0"/>
              <a:pPr/>
              <a:t>11/9/2021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28BAA0-F6D2-4F42-9277-11C61E0EE6C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images.google.com/imgres?imgurl=http://www.teemoreengineering.com/calfcreepfeeder.jpg&amp;imgrefurl=http://www.teemoreengineering.com/Feeders-and-Barriers.htm&amp;h=602&amp;w=800&amp;sz=29&amp;hl=en&amp;start=2&amp;usg=__g-Zeh5ZQtciZslZnO__nDNC9oAU=&amp;tbnid=BgQsejdfZpZ6tM:&amp;tbnh=108&amp;tbnw=143&amp;prev=/images?q=creep+feeder&amp;gbv=2&amp;hl=en&amp;sa=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271462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PENGENALAN PRODUKSI TERNAK POTONG </a:t>
            </a:r>
            <a:br>
              <a:rPr lang="en-US" dirty="0" smtClean="0"/>
            </a:br>
            <a:endParaRPr lang="en-US" dirty="0"/>
          </a:p>
        </p:txBody>
      </p:sp>
      <p:sp>
        <p:nvSpPr>
          <p:cNvPr id="3" name="Subtitle 2"/>
          <p:cNvSpPr>
            <a:spLocks noGrp="1"/>
          </p:cNvSpPr>
          <p:nvPr>
            <p:ph type="subTitle" idx="1"/>
          </p:nvPr>
        </p:nvSpPr>
        <p:spPr>
          <a:xfrm>
            <a:off x="1500166" y="5429264"/>
            <a:ext cx="6400800" cy="895344"/>
          </a:xfrm>
        </p:spPr>
        <p:txBody>
          <a:bodyPr>
            <a:normAutofit lnSpcReduction="10000"/>
          </a:bodyPr>
          <a:lstStyle/>
          <a:p>
            <a:pPr algn="ctr"/>
            <a:endParaRPr lang="id-ID" dirty="0" smtClean="0"/>
          </a:p>
          <a:p>
            <a:pPr algn="ctr"/>
            <a:r>
              <a:rPr lang="en-US" dirty="0" smtClean="0"/>
              <a:t>SRI SUHARYATI</a:t>
            </a:r>
            <a:endParaRPr lang="en-US" dirty="0"/>
          </a:p>
        </p:txBody>
      </p:sp>
      <p:pic>
        <p:nvPicPr>
          <p:cNvPr id="1026" name="Picture 2"/>
          <p:cNvPicPr>
            <a:picLocks noChangeAspect="1" noChangeArrowheads="1"/>
          </p:cNvPicPr>
          <p:nvPr/>
        </p:nvPicPr>
        <p:blipFill>
          <a:blip r:embed="rId2"/>
          <a:srcRect/>
          <a:stretch>
            <a:fillRect/>
          </a:stretch>
        </p:blipFill>
        <p:spPr bwMode="auto">
          <a:xfrm>
            <a:off x="2071670" y="2000240"/>
            <a:ext cx="4643470" cy="347812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813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520" y="519621"/>
            <a:ext cx="3312368" cy="821147"/>
          </a:xfrm>
          <a:prstGeom prst="rect">
            <a:avLst/>
          </a:prstGeom>
          <a:noFill/>
        </p:spPr>
        <p:txBody>
          <a:bodyPr wrap="square" lIns="51206" tIns="25603" rIns="51206" bIns="25603" rtlCol="0">
            <a:spAutoFit/>
          </a:bodyPr>
          <a:lstStyle/>
          <a:p>
            <a:pPr lvl="0"/>
            <a:r>
              <a:rPr lang="en-US" sz="3200" dirty="0" smtClean="0"/>
              <a:t>4. </a:t>
            </a:r>
            <a:r>
              <a:rPr lang="id-ID" sz="3200" dirty="0" smtClean="0"/>
              <a:t>Sapi Limosin</a:t>
            </a:r>
            <a:endParaRPr lang="en-US" sz="3200" dirty="0" smtClean="0"/>
          </a:p>
          <a:p>
            <a:pPr algn="ctr"/>
            <a:endParaRPr lang="en-US" dirty="0"/>
          </a:p>
        </p:txBody>
      </p:sp>
      <p:sp>
        <p:nvSpPr>
          <p:cNvPr id="9" name="TextBox 8"/>
          <p:cNvSpPr txBox="1"/>
          <p:nvPr/>
        </p:nvSpPr>
        <p:spPr>
          <a:xfrm>
            <a:off x="3527376" y="214290"/>
            <a:ext cx="5616624" cy="64940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spcBef>
                <a:spcPts val="600"/>
              </a:spcBef>
            </a:pPr>
            <a:r>
              <a:rPr lang="en-US" sz="2200" dirty="0" err="1" smtClean="0">
                <a:latin typeface="Souvenir" pitchFamily="2" charset="0"/>
              </a:rPr>
              <a:t>Ciri-ciri</a:t>
            </a:r>
            <a:r>
              <a:rPr lang="en-US" sz="2200" dirty="0" smtClean="0">
                <a:latin typeface="Souvenir" pitchFamily="2" charset="0"/>
              </a:rPr>
              <a:t> </a:t>
            </a:r>
            <a:r>
              <a:rPr lang="en-US" sz="2200" dirty="0" err="1" smtClean="0">
                <a:latin typeface="Souvenir" pitchFamily="2" charset="0"/>
              </a:rPr>
              <a:t>sapi</a:t>
            </a:r>
            <a:r>
              <a:rPr lang="en-US" sz="2200" dirty="0" smtClean="0">
                <a:latin typeface="Souvenir" pitchFamily="2" charset="0"/>
              </a:rPr>
              <a:t> </a:t>
            </a:r>
            <a:r>
              <a:rPr lang="en-US" sz="2200" dirty="0" err="1" smtClean="0">
                <a:latin typeface="Souvenir" pitchFamily="2" charset="0"/>
              </a:rPr>
              <a:t>limosin</a:t>
            </a:r>
            <a:r>
              <a:rPr lang="en-US" sz="2200" dirty="0" smtClean="0">
                <a:latin typeface="Souvenir" pitchFamily="2" charset="0"/>
              </a:rPr>
              <a:t> u</a:t>
            </a:r>
            <a:r>
              <a:rPr lang="id-ID" sz="2200" dirty="0" smtClean="0">
                <a:latin typeface="Souvenir" pitchFamily="2" charset="0"/>
              </a:rPr>
              <a:t>kuran tubuhnya besar dan panjang serta dadanya besar dan berdaging tebal. </a:t>
            </a:r>
            <a:endParaRPr lang="en-US" sz="2200" dirty="0" smtClean="0">
              <a:latin typeface="Souvenir" pitchFamily="2" charset="0"/>
            </a:endParaRPr>
          </a:p>
          <a:p>
            <a:pPr algn="just">
              <a:spcBef>
                <a:spcPts val="600"/>
              </a:spcBef>
            </a:pPr>
            <a:r>
              <a:rPr lang="id-ID" sz="2200" dirty="0" smtClean="0">
                <a:latin typeface="Souvenir" pitchFamily="2" charset="0"/>
              </a:rPr>
              <a:t>Bulunya berwarna merah mulus. </a:t>
            </a:r>
            <a:endParaRPr lang="en-US" sz="2200" dirty="0" smtClean="0">
              <a:latin typeface="Souvenir" pitchFamily="2" charset="0"/>
            </a:endParaRPr>
          </a:p>
          <a:p>
            <a:pPr algn="just">
              <a:spcBef>
                <a:spcPts val="600"/>
              </a:spcBef>
            </a:pPr>
            <a:r>
              <a:rPr lang="id-ID" sz="2200" dirty="0" smtClean="0">
                <a:latin typeface="Souvenir" pitchFamily="2" charset="0"/>
              </a:rPr>
              <a:t>Sorot matanya tajam, kaki tegap dengan warna pada bagian lutut kebawah berwarna terang. </a:t>
            </a:r>
            <a:endParaRPr lang="en-US" sz="2200" dirty="0" smtClean="0">
              <a:latin typeface="Souvenir" pitchFamily="2" charset="0"/>
            </a:endParaRPr>
          </a:p>
          <a:p>
            <a:pPr algn="just">
              <a:spcBef>
                <a:spcPts val="600"/>
              </a:spcBef>
            </a:pPr>
            <a:r>
              <a:rPr lang="id-ID" sz="2200" dirty="0" smtClean="0">
                <a:latin typeface="Souvenir" pitchFamily="2" charset="0"/>
              </a:rPr>
              <a:t>Tanduk pada sapi jantan tumbuh keluar dan agak melengkung. </a:t>
            </a:r>
            <a:r>
              <a:rPr lang="en-US" sz="2200" dirty="0" err="1" smtClean="0">
                <a:latin typeface="Souvenir" pitchFamily="2" charset="0"/>
              </a:rPr>
              <a:t>Berwarna</a:t>
            </a:r>
            <a:r>
              <a:rPr lang="en-US" sz="2200" dirty="0" smtClean="0">
                <a:latin typeface="Souvenir" pitchFamily="2" charset="0"/>
              </a:rPr>
              <a:t> </a:t>
            </a:r>
            <a:r>
              <a:rPr lang="en-US" sz="2200" dirty="0" err="1" smtClean="0">
                <a:latin typeface="Souvenir" pitchFamily="2" charset="0"/>
              </a:rPr>
              <a:t>terang</a:t>
            </a:r>
            <a:endParaRPr lang="en-US" sz="2200" dirty="0" smtClean="0">
              <a:latin typeface="Souvenir" pitchFamily="2" charset="0"/>
            </a:endParaRPr>
          </a:p>
          <a:p>
            <a:pPr algn="just">
              <a:spcBef>
                <a:spcPts val="600"/>
              </a:spcBef>
            </a:pPr>
            <a:r>
              <a:rPr lang="id-ID" sz="2200" dirty="0" smtClean="0">
                <a:latin typeface="Souvenir" pitchFamily="2" charset="0"/>
              </a:rPr>
              <a:t>masa produktif sapi betina antara 10-12 tahun.</a:t>
            </a:r>
            <a:endParaRPr lang="en-GB" sz="2200" dirty="0" smtClean="0">
              <a:latin typeface="Souvenir" pitchFamily="2" charset="0"/>
            </a:endParaRPr>
          </a:p>
          <a:p>
            <a:pPr>
              <a:spcBef>
                <a:spcPts val="600"/>
              </a:spcBef>
              <a:defRPr/>
            </a:pPr>
            <a:r>
              <a:rPr lang="en-GB" sz="2200" dirty="0" err="1" smtClean="0">
                <a:latin typeface="Souvenir" pitchFamily="2" charset="0"/>
              </a:rPr>
              <a:t>Berat</a:t>
            </a:r>
            <a:r>
              <a:rPr lang="en-GB" sz="2200" dirty="0" smtClean="0">
                <a:latin typeface="Souvenir" pitchFamily="2" charset="0"/>
              </a:rPr>
              <a:t> </a:t>
            </a:r>
            <a:r>
              <a:rPr lang="en-GB" sz="2200" dirty="0" err="1" smtClean="0">
                <a:latin typeface="Souvenir" pitchFamily="2" charset="0"/>
              </a:rPr>
              <a:t>Badan</a:t>
            </a:r>
            <a:r>
              <a:rPr lang="en-GB" sz="2200" dirty="0" smtClean="0">
                <a:latin typeface="Souvenir" pitchFamily="2" charset="0"/>
              </a:rPr>
              <a:t> </a:t>
            </a:r>
            <a:r>
              <a:rPr lang="en-GB" sz="2200" dirty="0" err="1" smtClean="0">
                <a:latin typeface="Souvenir" pitchFamily="2" charset="0"/>
              </a:rPr>
              <a:t>jantan</a:t>
            </a:r>
            <a:r>
              <a:rPr lang="en-GB" sz="2200" dirty="0" smtClean="0">
                <a:latin typeface="Souvenir" pitchFamily="2" charset="0"/>
              </a:rPr>
              <a:t> 1.200 kg, </a:t>
            </a:r>
            <a:r>
              <a:rPr lang="en-GB" sz="2200" dirty="0" err="1" smtClean="0">
                <a:latin typeface="Souvenir" pitchFamily="2" charset="0"/>
              </a:rPr>
              <a:t>betina</a:t>
            </a:r>
            <a:r>
              <a:rPr lang="en-GB" sz="2200" dirty="0" smtClean="0">
                <a:latin typeface="Souvenir" pitchFamily="2" charset="0"/>
              </a:rPr>
              <a:t> 650 kg</a:t>
            </a:r>
          </a:p>
          <a:p>
            <a:pPr>
              <a:spcBef>
                <a:spcPts val="600"/>
              </a:spcBef>
              <a:defRPr/>
            </a:pPr>
            <a:r>
              <a:rPr lang="en-GB" sz="2200" dirty="0" err="1" smtClean="0">
                <a:latin typeface="Souvenir" pitchFamily="2" charset="0"/>
              </a:rPr>
              <a:t>Umur</a:t>
            </a:r>
            <a:r>
              <a:rPr lang="en-GB" sz="2200" dirty="0" smtClean="0">
                <a:latin typeface="Souvenir" pitchFamily="2" charset="0"/>
              </a:rPr>
              <a:t> 6 </a:t>
            </a:r>
            <a:r>
              <a:rPr lang="en-GB" sz="2200" dirty="0" err="1" smtClean="0">
                <a:latin typeface="Souvenir" pitchFamily="2" charset="0"/>
              </a:rPr>
              <a:t>bulan</a:t>
            </a:r>
            <a:r>
              <a:rPr lang="en-GB" sz="2200" dirty="0" smtClean="0">
                <a:latin typeface="Souvenir" pitchFamily="2" charset="0"/>
              </a:rPr>
              <a:t> </a:t>
            </a:r>
            <a:r>
              <a:rPr lang="en-GB" sz="2200" dirty="0" err="1" smtClean="0">
                <a:latin typeface="Souvenir" pitchFamily="2" charset="0"/>
              </a:rPr>
              <a:t>jantan</a:t>
            </a:r>
            <a:r>
              <a:rPr lang="en-GB" sz="2200" dirty="0" smtClean="0">
                <a:latin typeface="Souvenir" pitchFamily="2" charset="0"/>
              </a:rPr>
              <a:t> 425 kg </a:t>
            </a:r>
            <a:r>
              <a:rPr lang="en-GB" sz="2200" dirty="0" err="1" smtClean="0">
                <a:latin typeface="Souvenir" pitchFamily="2" charset="0"/>
              </a:rPr>
              <a:t>dan</a:t>
            </a:r>
            <a:r>
              <a:rPr lang="en-GB" sz="2200" dirty="0" smtClean="0">
                <a:latin typeface="Souvenir" pitchFamily="2" charset="0"/>
              </a:rPr>
              <a:t> 1 </a:t>
            </a:r>
            <a:r>
              <a:rPr lang="en-GB" sz="2200" dirty="0" err="1" smtClean="0">
                <a:latin typeface="Souvenir" pitchFamily="2" charset="0"/>
              </a:rPr>
              <a:t>tahun</a:t>
            </a:r>
            <a:r>
              <a:rPr lang="en-GB" sz="2200" dirty="0" smtClean="0">
                <a:latin typeface="Souvenir" pitchFamily="2" charset="0"/>
              </a:rPr>
              <a:t> 525-650 kg. </a:t>
            </a:r>
          </a:p>
          <a:p>
            <a:pPr>
              <a:spcBef>
                <a:spcPts val="600"/>
              </a:spcBef>
              <a:defRPr/>
            </a:pPr>
            <a:r>
              <a:rPr lang="en-GB" sz="2200" dirty="0" err="1" smtClean="0">
                <a:latin typeface="Souvenir" pitchFamily="2" charset="0"/>
              </a:rPr>
              <a:t>Fertilitas</a:t>
            </a:r>
            <a:r>
              <a:rPr lang="en-GB" sz="2200" dirty="0" smtClean="0">
                <a:latin typeface="Souvenir" pitchFamily="2" charset="0"/>
              </a:rPr>
              <a:t> </a:t>
            </a:r>
            <a:r>
              <a:rPr lang="en-GB" sz="2200" dirty="0" err="1">
                <a:latin typeface="Souvenir" pitchFamily="2" charset="0"/>
              </a:rPr>
              <a:t>tinggi</a:t>
            </a:r>
            <a:r>
              <a:rPr lang="en-GB" sz="2200" dirty="0">
                <a:latin typeface="Souvenir" pitchFamily="2" charset="0"/>
              </a:rPr>
              <a:t>.</a:t>
            </a:r>
          </a:p>
          <a:p>
            <a:pPr>
              <a:spcBef>
                <a:spcPts val="600"/>
              </a:spcBef>
              <a:defRPr/>
            </a:pPr>
            <a:r>
              <a:rPr lang="en-GB" sz="2200" dirty="0" smtClean="0">
                <a:latin typeface="Souvenir" pitchFamily="2" charset="0"/>
              </a:rPr>
              <a:t>Mothering ability (</a:t>
            </a:r>
            <a:r>
              <a:rPr lang="en-GB" sz="2200" dirty="0" err="1" smtClean="0">
                <a:latin typeface="Souvenir" pitchFamily="2" charset="0"/>
              </a:rPr>
              <a:t>sifat</a:t>
            </a:r>
            <a:r>
              <a:rPr lang="en-GB" sz="2200" dirty="0" smtClean="0">
                <a:latin typeface="Souvenir" pitchFamily="2" charset="0"/>
              </a:rPr>
              <a:t> </a:t>
            </a:r>
            <a:r>
              <a:rPr lang="en-GB" sz="2200" dirty="0" err="1" smtClean="0">
                <a:latin typeface="Souvenir" pitchFamily="2" charset="0"/>
              </a:rPr>
              <a:t>keibuan</a:t>
            </a:r>
            <a:r>
              <a:rPr lang="en-GB" sz="2200" dirty="0" smtClean="0">
                <a:latin typeface="Souvenir" pitchFamily="2" charset="0"/>
              </a:rPr>
              <a:t>) </a:t>
            </a:r>
            <a:r>
              <a:rPr lang="en-GB" sz="2200" dirty="0" err="1" smtClean="0">
                <a:latin typeface="Souvenir" pitchFamily="2" charset="0"/>
              </a:rPr>
              <a:t>baik</a:t>
            </a:r>
            <a:r>
              <a:rPr lang="en-GB" sz="2200" dirty="0" smtClean="0">
                <a:latin typeface="Souvenir" pitchFamily="2" charset="0"/>
              </a:rPr>
              <a:t>.</a:t>
            </a:r>
          </a:p>
          <a:p>
            <a:pPr algn="just">
              <a:lnSpc>
                <a:spcPct val="150000"/>
              </a:lnSpc>
            </a:pPr>
            <a:endParaRPr lang="en-US" sz="1600" dirty="0"/>
          </a:p>
        </p:txBody>
      </p:sp>
      <p:pic>
        <p:nvPicPr>
          <p:cNvPr id="7" name="Picture 6" descr="G:\Δ Smad-Lock (Brankas Smadav) Δ\PROGRAM S1\GAMBAR SAPI\Sapi Kerbau\copy-of-sapi-limousin.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4644" y="1537510"/>
            <a:ext cx="3032956" cy="2683577"/>
          </a:xfrm>
          <a:prstGeom prst="rect">
            <a:avLst/>
          </a:prstGeom>
          <a:ln w="88900" cap="sq" cmpd="thickThin">
            <a:solidFill>
              <a:srgbClr val="000000"/>
            </a:solidFill>
            <a:prstDash val="solid"/>
            <a:miter lim="800000"/>
          </a:ln>
          <a:effectLst>
            <a:innerShdw blurRad="76200">
              <a:srgbClr val="000000"/>
            </a:innerShdw>
          </a:effectLst>
          <a:extLst/>
        </p:spPr>
      </p:pic>
      <p:pic>
        <p:nvPicPr>
          <p:cNvPr id="8" name="Picture 4" descr="limousi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5760" y="4509120"/>
            <a:ext cx="3131840" cy="23488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5"/>
            <a:ext cx="9144000" cy="6307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14290"/>
            <a:ext cx="3312368" cy="1313590"/>
          </a:xfrm>
          <a:prstGeom prst="rect">
            <a:avLst/>
          </a:prstGeom>
          <a:noFill/>
        </p:spPr>
        <p:txBody>
          <a:bodyPr wrap="square" lIns="51206" tIns="25603" rIns="51206" bIns="25603" rtlCol="0">
            <a:spAutoFit/>
          </a:bodyPr>
          <a:lstStyle/>
          <a:p>
            <a:pPr lvl="0"/>
            <a:r>
              <a:rPr lang="en-US" sz="3200" b="1" dirty="0" smtClean="0"/>
              <a:t>5. </a:t>
            </a:r>
            <a:r>
              <a:rPr lang="id-ID" sz="3200" b="1" dirty="0" smtClean="0"/>
              <a:t>Sapi    </a:t>
            </a:r>
          </a:p>
          <a:p>
            <a:pPr lvl="0"/>
            <a:r>
              <a:rPr lang="id-ID" sz="3200" b="1" dirty="0" smtClean="0"/>
              <a:t>    Simmental</a:t>
            </a:r>
            <a:endParaRPr lang="en-US" sz="3200" b="1" dirty="0" smtClean="0"/>
          </a:p>
          <a:p>
            <a:pPr algn="ctr"/>
            <a:endParaRPr lang="en-US" dirty="0"/>
          </a:p>
        </p:txBody>
      </p:sp>
      <p:sp>
        <p:nvSpPr>
          <p:cNvPr id="9" name="TextBox 8"/>
          <p:cNvSpPr txBox="1"/>
          <p:nvPr/>
        </p:nvSpPr>
        <p:spPr>
          <a:xfrm>
            <a:off x="3389824" y="500042"/>
            <a:ext cx="5616624" cy="499213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spcBef>
                <a:spcPts val="1200"/>
              </a:spcBef>
              <a:buFont typeface="Wingdings" panose="05000000000000000000" pitchFamily="2" charset="2"/>
              <a:buChar char="v"/>
            </a:pPr>
            <a:r>
              <a:rPr lang="id-ID" sz="2400" dirty="0" smtClean="0">
                <a:latin typeface="Souvenir" pitchFamily="2" charset="0"/>
              </a:rPr>
              <a:t>Sapi Simental adalah jenis sapi jinak dan mudah untuk dikelola, dan dikenal.</a:t>
            </a:r>
            <a:endParaRPr lang="en-GB" sz="2400" dirty="0" smtClean="0"/>
          </a:p>
          <a:p>
            <a:pPr marL="342900" indent="-342900">
              <a:spcBef>
                <a:spcPts val="1200"/>
              </a:spcBef>
              <a:buFont typeface="Wingdings" panose="05000000000000000000" pitchFamily="2" charset="2"/>
              <a:buChar char="v"/>
            </a:pPr>
            <a:r>
              <a:rPr lang="en-GB" sz="2400" dirty="0" smtClean="0"/>
              <a:t>4 </a:t>
            </a:r>
            <a:r>
              <a:rPr lang="en-GB" sz="2400" dirty="0" err="1"/>
              <a:t>macam</a:t>
            </a:r>
            <a:r>
              <a:rPr lang="en-GB" sz="2400" dirty="0"/>
              <a:t> </a:t>
            </a:r>
            <a:r>
              <a:rPr lang="en-GB" sz="2400" dirty="0" err="1"/>
              <a:t>bangsa</a:t>
            </a:r>
            <a:r>
              <a:rPr lang="en-GB" sz="2400" dirty="0"/>
              <a:t> </a:t>
            </a:r>
            <a:r>
              <a:rPr lang="en-GB" sz="2400" dirty="0" err="1"/>
              <a:t>Simental</a:t>
            </a:r>
            <a:r>
              <a:rPr lang="en-GB" sz="2400" dirty="0"/>
              <a:t>, </a:t>
            </a:r>
            <a:r>
              <a:rPr lang="en-GB" sz="2400" dirty="0" err="1"/>
              <a:t>yaitu</a:t>
            </a:r>
            <a:r>
              <a:rPr lang="en-GB" sz="2400" dirty="0"/>
              <a:t> :</a:t>
            </a:r>
          </a:p>
          <a:p>
            <a:pPr>
              <a:lnSpc>
                <a:spcPct val="90000"/>
              </a:lnSpc>
              <a:buFont typeface="Wingdings" pitchFamily="2" charset="2"/>
              <a:buNone/>
              <a:defRPr/>
            </a:pPr>
            <a:r>
              <a:rPr lang="en-GB" sz="2400" dirty="0"/>
              <a:t>   a. </a:t>
            </a:r>
            <a:r>
              <a:rPr lang="en-GB" sz="2400" dirty="0" err="1"/>
              <a:t>Simental</a:t>
            </a:r>
            <a:r>
              <a:rPr lang="en-GB" sz="2400" dirty="0"/>
              <a:t> Swiss.</a:t>
            </a:r>
          </a:p>
          <a:p>
            <a:pPr>
              <a:lnSpc>
                <a:spcPct val="90000"/>
              </a:lnSpc>
              <a:buFont typeface="Wingdings" pitchFamily="2" charset="2"/>
              <a:buNone/>
              <a:defRPr/>
            </a:pPr>
            <a:r>
              <a:rPr lang="en-GB" sz="2400" dirty="0"/>
              <a:t>   b. </a:t>
            </a:r>
            <a:r>
              <a:rPr lang="en-GB" sz="2400" dirty="0" err="1"/>
              <a:t>Simental</a:t>
            </a:r>
            <a:r>
              <a:rPr lang="en-GB" sz="2400" dirty="0"/>
              <a:t> </a:t>
            </a:r>
            <a:r>
              <a:rPr lang="en-GB" sz="2400" dirty="0" smtClean="0"/>
              <a:t>Austria</a:t>
            </a:r>
            <a:endParaRPr lang="id-ID" sz="2400" dirty="0" smtClean="0"/>
          </a:p>
          <a:p>
            <a:pPr>
              <a:lnSpc>
                <a:spcPct val="90000"/>
              </a:lnSpc>
              <a:buFont typeface="Wingdings" pitchFamily="2" charset="2"/>
              <a:buNone/>
              <a:defRPr/>
            </a:pPr>
            <a:r>
              <a:rPr lang="en-GB" sz="2400" dirty="0" smtClean="0"/>
              <a:t>c</a:t>
            </a:r>
            <a:r>
              <a:rPr lang="en-GB" sz="2400" dirty="0"/>
              <a:t>. </a:t>
            </a:r>
            <a:r>
              <a:rPr lang="en-GB" sz="2400" dirty="0" err="1"/>
              <a:t>Simental</a:t>
            </a:r>
            <a:r>
              <a:rPr lang="en-GB" sz="2400" dirty="0"/>
              <a:t> </a:t>
            </a:r>
            <a:r>
              <a:rPr lang="en-GB" sz="2400" dirty="0" err="1" smtClean="0"/>
              <a:t>Jerman</a:t>
            </a:r>
            <a:endParaRPr lang="en-GB" sz="2400" dirty="0"/>
          </a:p>
          <a:p>
            <a:pPr>
              <a:lnSpc>
                <a:spcPct val="90000"/>
              </a:lnSpc>
              <a:buFont typeface="Wingdings" pitchFamily="2" charset="2"/>
              <a:buNone/>
              <a:defRPr/>
            </a:pPr>
            <a:r>
              <a:rPr lang="en-GB" sz="2400" dirty="0"/>
              <a:t>   d. </a:t>
            </a:r>
            <a:r>
              <a:rPr lang="en-GB" sz="2400" dirty="0" err="1"/>
              <a:t>Simental</a:t>
            </a:r>
            <a:r>
              <a:rPr lang="en-GB" sz="2400" dirty="0"/>
              <a:t> </a:t>
            </a:r>
            <a:r>
              <a:rPr lang="en-GB" sz="2400" dirty="0" err="1" smtClean="0"/>
              <a:t>Perancis</a:t>
            </a:r>
            <a:endParaRPr lang="en-GB" sz="2400" dirty="0" smtClean="0"/>
          </a:p>
          <a:p>
            <a:pPr marL="342900" indent="-342900">
              <a:spcBef>
                <a:spcPts val="1200"/>
              </a:spcBef>
              <a:buFont typeface="Wingdings" panose="05000000000000000000" pitchFamily="2" charset="2"/>
              <a:buChar char="v"/>
              <a:defRPr/>
            </a:pPr>
            <a:r>
              <a:rPr lang="en-GB" sz="2400" dirty="0" err="1" smtClean="0"/>
              <a:t>Induk</a:t>
            </a:r>
            <a:r>
              <a:rPr lang="en-GB" sz="2400" dirty="0" smtClean="0"/>
              <a:t> </a:t>
            </a:r>
            <a:r>
              <a:rPr lang="en-GB" sz="2400" dirty="0"/>
              <a:t>750 </a:t>
            </a:r>
            <a:r>
              <a:rPr lang="en-GB" sz="2400" dirty="0" smtClean="0"/>
              <a:t>kg</a:t>
            </a:r>
          </a:p>
          <a:p>
            <a:pPr marL="342900" indent="-342900">
              <a:spcBef>
                <a:spcPts val="1200"/>
              </a:spcBef>
              <a:buFont typeface="Wingdings" panose="05000000000000000000" pitchFamily="2" charset="2"/>
              <a:buChar char="v"/>
              <a:defRPr/>
            </a:pPr>
            <a:r>
              <a:rPr lang="en-GB" sz="2400" dirty="0" err="1" smtClean="0"/>
              <a:t>Warna</a:t>
            </a:r>
            <a:r>
              <a:rPr lang="en-GB" sz="2400" dirty="0" smtClean="0"/>
              <a:t>  </a:t>
            </a:r>
            <a:r>
              <a:rPr lang="en-GB" sz="2400" dirty="0" err="1"/>
              <a:t>tubuh</a:t>
            </a:r>
            <a:r>
              <a:rPr lang="en-GB" sz="2400" dirty="0"/>
              <a:t>  </a:t>
            </a:r>
            <a:r>
              <a:rPr lang="en-GB" sz="2400" dirty="0" err="1"/>
              <a:t>merah</a:t>
            </a:r>
            <a:r>
              <a:rPr lang="en-GB" sz="2400" dirty="0"/>
              <a:t> </a:t>
            </a:r>
            <a:r>
              <a:rPr lang="en-GB" sz="2400" dirty="0" err="1"/>
              <a:t>dan</a:t>
            </a:r>
            <a:r>
              <a:rPr lang="en-GB" sz="2400" dirty="0"/>
              <a:t> </a:t>
            </a:r>
            <a:r>
              <a:rPr lang="en-GB" sz="2400" dirty="0" err="1"/>
              <a:t>putih</a:t>
            </a:r>
            <a:r>
              <a:rPr lang="en-GB" sz="2400" dirty="0"/>
              <a:t>, </a:t>
            </a:r>
            <a:endParaRPr lang="en-GB" sz="2400" dirty="0" smtClean="0"/>
          </a:p>
          <a:p>
            <a:pPr marL="342900" indent="-342900">
              <a:spcBef>
                <a:spcPts val="1200"/>
              </a:spcBef>
              <a:buFont typeface="Wingdings" panose="05000000000000000000" pitchFamily="2" charset="2"/>
              <a:buChar char="v"/>
              <a:defRPr/>
            </a:pPr>
            <a:r>
              <a:rPr lang="en-GB" sz="2400" dirty="0" err="1" smtClean="0"/>
              <a:t>Tanda</a:t>
            </a:r>
            <a:r>
              <a:rPr lang="en-GB" sz="2400" dirty="0" smtClean="0"/>
              <a:t> </a:t>
            </a:r>
            <a:r>
              <a:rPr lang="en-GB" sz="2400" dirty="0" err="1"/>
              <a:t>putih</a:t>
            </a:r>
            <a:r>
              <a:rPr lang="en-GB" sz="2400" dirty="0"/>
              <a:t> di </a:t>
            </a:r>
            <a:r>
              <a:rPr lang="en-GB" sz="2400" dirty="0" err="1"/>
              <a:t>muka</a:t>
            </a:r>
            <a:r>
              <a:rPr lang="en-GB" sz="2400" dirty="0"/>
              <a:t>, </a:t>
            </a:r>
            <a:r>
              <a:rPr lang="en-GB" sz="2400" dirty="0" err="1"/>
              <a:t>bawah</a:t>
            </a:r>
            <a:r>
              <a:rPr lang="en-GB" sz="2400" dirty="0"/>
              <a:t> </a:t>
            </a:r>
            <a:r>
              <a:rPr lang="en-GB" sz="2400" dirty="0" err="1"/>
              <a:t>perut</a:t>
            </a:r>
            <a:r>
              <a:rPr lang="en-GB" sz="2400" dirty="0"/>
              <a:t>, kaki, </a:t>
            </a:r>
            <a:r>
              <a:rPr lang="en-GB" sz="2400" dirty="0" err="1"/>
              <a:t>ekor</a:t>
            </a:r>
            <a:r>
              <a:rPr lang="en-GB" sz="2400" dirty="0"/>
              <a:t> </a:t>
            </a:r>
            <a:r>
              <a:rPr lang="en-GB" sz="2400" dirty="0" err="1"/>
              <a:t>dan</a:t>
            </a:r>
            <a:r>
              <a:rPr lang="en-GB" sz="2400" dirty="0"/>
              <a:t> flank</a:t>
            </a:r>
            <a:r>
              <a:rPr lang="en-GB" sz="2400" dirty="0" smtClean="0"/>
              <a:t>.</a:t>
            </a:r>
            <a:endParaRPr lang="en-GB" sz="2400" dirty="0"/>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376" y="1279821"/>
            <a:ext cx="2952328" cy="2520280"/>
          </a:xfrm>
          <a:prstGeom prst="rect">
            <a:avLst/>
          </a:prstGeom>
          <a:noFill/>
        </p:spPr>
      </p:pic>
      <p:pic>
        <p:nvPicPr>
          <p:cNvPr id="7" name="Picture 2" descr="D:\BIB Lembang\114___01\IMG_372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8376" y="3934276"/>
            <a:ext cx="2987824" cy="2240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406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7448" y="1455725"/>
            <a:ext cx="3312368" cy="821147"/>
          </a:xfrm>
          <a:prstGeom prst="rect">
            <a:avLst/>
          </a:prstGeom>
          <a:noFill/>
        </p:spPr>
        <p:txBody>
          <a:bodyPr wrap="square" lIns="51206" tIns="25603" rIns="51206" bIns="25603" rtlCol="0">
            <a:spAutoFit/>
          </a:bodyPr>
          <a:lstStyle/>
          <a:p>
            <a:pPr lvl="0"/>
            <a:r>
              <a:rPr lang="en-US" sz="3200" dirty="0" smtClean="0"/>
              <a:t>6.</a:t>
            </a:r>
            <a:r>
              <a:rPr lang="id-ID" sz="3200" dirty="0" smtClean="0"/>
              <a:t>Sapi Charolais</a:t>
            </a:r>
            <a:endParaRPr lang="en-US" sz="3200" dirty="0" smtClean="0"/>
          </a:p>
          <a:p>
            <a:pPr algn="ctr"/>
            <a:endParaRPr lang="en-US" dirty="0"/>
          </a:p>
        </p:txBody>
      </p:sp>
      <p:sp>
        <p:nvSpPr>
          <p:cNvPr id="9" name="TextBox 8"/>
          <p:cNvSpPr txBox="1"/>
          <p:nvPr/>
        </p:nvSpPr>
        <p:spPr>
          <a:xfrm>
            <a:off x="3286116" y="285728"/>
            <a:ext cx="5616624" cy="614366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400" dirty="0" smtClean="0">
                <a:latin typeface="Souvenir" pitchFamily="2" charset="0"/>
              </a:rPr>
              <a:t>Beberapa Ciri-ciri Sapi charolois:</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Warna putih cream dengan pigmentasi kemerahan pada kulit, khususnya disekitar hidung, mata dan perut.</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Sapi charolais umumnya bertanduk, tetapi ada pula yang tidak bertanduk.</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Berat lahir maupun berat sapih tergolong berat, yaitu berat lahir dapat mencapai 45 kg dan berat sapih dapat mencapai 275 kg.</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Tergolong sapi yang berukuran besar, dengan berat badan yang dicapai 1200 kg untuk yang jantan dan mencapai 750 kg untuk yang betina.</a:t>
            </a:r>
            <a:endParaRPr lang="en-US" sz="2400" dirty="0">
              <a:latin typeface="Souvenir" pitchFamily="2" charset="0"/>
            </a:endParaRPr>
          </a:p>
        </p:txBody>
      </p:sp>
      <p:pic>
        <p:nvPicPr>
          <p:cNvPr id="6" name="Picture 5" descr="E:\BAPAK\AKADEMIK S1\GAMBAR SAPI\Charolais.jpg"/>
          <p:cNvPicPr/>
          <p:nvPr/>
        </p:nvPicPr>
        <p:blipFill>
          <a:blip r:embed="rId3" cstate="print">
            <a:extLst>
              <a:ext uri="{28A0092B-C50C-407E-A947-70E740481C1C}">
                <a14:useLocalDpi xmlns="" xmlns:a14="http://schemas.microsoft.com/office/drawing/2010/main" val="0"/>
              </a:ext>
            </a:extLst>
          </a:blip>
          <a:srcRect b="14658"/>
          <a:stretch>
            <a:fillRect/>
          </a:stretch>
        </p:blipFill>
        <p:spPr bwMode="auto">
          <a:xfrm>
            <a:off x="251521" y="2276872"/>
            <a:ext cx="2808312" cy="2664296"/>
          </a:xfrm>
          <a:prstGeom prst="rect">
            <a:avLst/>
          </a:prstGeom>
          <a:noFill/>
          <a:ln>
            <a:noFill/>
          </a:ln>
          <a:extLst/>
        </p:spPr>
      </p:pic>
    </p:spTree>
    <p:extLst>
      <p:ext uri="{BB962C8B-B14F-4D97-AF65-F5344CB8AC3E}">
        <p14:creationId xmlns="" xmlns:p14="http://schemas.microsoft.com/office/powerpoint/2010/main" val="1431166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5"/>
            <a:ext cx="9144000" cy="6307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1520" y="1124744"/>
            <a:ext cx="3312368" cy="821147"/>
          </a:xfrm>
          <a:prstGeom prst="rect">
            <a:avLst/>
          </a:prstGeom>
          <a:noFill/>
        </p:spPr>
        <p:txBody>
          <a:bodyPr wrap="square" lIns="51206" tIns="25603" rIns="51206" bIns="25603" rtlCol="0">
            <a:spAutoFit/>
          </a:bodyPr>
          <a:lstStyle/>
          <a:p>
            <a:r>
              <a:rPr lang="en-US" sz="3200" b="1" dirty="0" smtClean="0"/>
              <a:t>7. </a:t>
            </a:r>
            <a:r>
              <a:rPr lang="id-ID" sz="3200" b="1" dirty="0" smtClean="0"/>
              <a:t>Sapi </a:t>
            </a:r>
            <a:r>
              <a:rPr lang="en-US" sz="3200" b="1" dirty="0" smtClean="0">
                <a:latin typeface="Arial" charset="0"/>
                <a:cs typeface="Arial" charset="0"/>
              </a:rPr>
              <a:t>Angus</a:t>
            </a:r>
            <a:endParaRPr lang="en-US" sz="3200" b="1" dirty="0" smtClean="0"/>
          </a:p>
          <a:p>
            <a:pPr algn="ctr"/>
            <a:endParaRPr lang="en-US" dirty="0"/>
          </a:p>
        </p:txBody>
      </p:sp>
      <p:sp>
        <p:nvSpPr>
          <p:cNvPr id="9" name="TextBox 8"/>
          <p:cNvSpPr txBox="1"/>
          <p:nvPr/>
        </p:nvSpPr>
        <p:spPr>
          <a:xfrm>
            <a:off x="3389824" y="1050219"/>
            <a:ext cx="5616624" cy="424731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1200"/>
              </a:spcBef>
              <a:defRPr/>
            </a:pPr>
            <a:r>
              <a:rPr lang="en-US" sz="2400" dirty="0" err="1">
                <a:latin typeface="Arial" charset="0"/>
                <a:cs typeface="Arial" charset="0"/>
              </a:rPr>
              <a:t>Warna</a:t>
            </a:r>
            <a:r>
              <a:rPr lang="en-US" sz="2400" dirty="0">
                <a:latin typeface="Arial" charset="0"/>
                <a:cs typeface="Arial" charset="0"/>
              </a:rPr>
              <a:t> </a:t>
            </a:r>
            <a:r>
              <a:rPr lang="en-US" sz="2400" dirty="0" err="1">
                <a:latin typeface="Arial" charset="0"/>
                <a:cs typeface="Arial" charset="0"/>
              </a:rPr>
              <a:t>badan</a:t>
            </a:r>
            <a:r>
              <a:rPr lang="en-US" sz="2400" dirty="0">
                <a:latin typeface="Arial" charset="0"/>
                <a:cs typeface="Arial" charset="0"/>
              </a:rPr>
              <a:t> </a:t>
            </a:r>
            <a:r>
              <a:rPr lang="en-US" sz="2400" dirty="0" err="1">
                <a:latin typeface="Arial" charset="0"/>
                <a:cs typeface="Arial" charset="0"/>
              </a:rPr>
              <a:t>hitam</a:t>
            </a:r>
            <a:endParaRPr lang="en-US" sz="2400" dirty="0">
              <a:latin typeface="Arial" charset="0"/>
              <a:cs typeface="Arial" charset="0"/>
            </a:endParaRPr>
          </a:p>
          <a:p>
            <a:pPr>
              <a:spcBef>
                <a:spcPts val="1200"/>
              </a:spcBef>
              <a:buFontTx/>
              <a:buChar char="-"/>
              <a:defRPr/>
            </a:pPr>
            <a:r>
              <a:rPr lang="en-US" sz="2400" dirty="0" err="1" smtClean="0">
                <a:latin typeface="Arial" charset="0"/>
                <a:cs typeface="Arial" charset="0"/>
              </a:rPr>
              <a:t>Tidak</a:t>
            </a:r>
            <a:r>
              <a:rPr lang="en-US" sz="2400" dirty="0" smtClean="0">
                <a:latin typeface="Arial" charset="0"/>
                <a:cs typeface="Arial" charset="0"/>
              </a:rPr>
              <a:t> </a:t>
            </a:r>
            <a:r>
              <a:rPr lang="en-US" sz="2400" dirty="0" err="1">
                <a:latin typeface="Arial" charset="0"/>
                <a:cs typeface="Arial" charset="0"/>
              </a:rPr>
              <a:t>bertanduk</a:t>
            </a:r>
            <a:r>
              <a:rPr lang="en-US" sz="2400" dirty="0">
                <a:latin typeface="Arial" charset="0"/>
                <a:cs typeface="Arial" charset="0"/>
              </a:rPr>
              <a:t> </a:t>
            </a:r>
            <a:r>
              <a:rPr lang="en-US" sz="2400" dirty="0" err="1">
                <a:latin typeface="Arial" charset="0"/>
                <a:cs typeface="Arial" charset="0"/>
              </a:rPr>
              <a:t>dan</a:t>
            </a:r>
            <a:r>
              <a:rPr lang="en-US" sz="2400" dirty="0">
                <a:latin typeface="Arial" charset="0"/>
                <a:cs typeface="Arial" charset="0"/>
              </a:rPr>
              <a:t> </a:t>
            </a:r>
            <a:r>
              <a:rPr lang="en-US" sz="2400" dirty="0" err="1">
                <a:latin typeface="Arial" charset="0"/>
                <a:cs typeface="Arial" charset="0"/>
              </a:rPr>
              <a:t>ini</a:t>
            </a:r>
            <a:r>
              <a:rPr lang="en-US" sz="2400" dirty="0">
                <a:latin typeface="Arial" charset="0"/>
                <a:cs typeface="Arial" charset="0"/>
              </a:rPr>
              <a:t> </a:t>
            </a:r>
            <a:r>
              <a:rPr lang="en-US" sz="2400" dirty="0" err="1">
                <a:latin typeface="Arial" charset="0"/>
                <a:cs typeface="Arial" charset="0"/>
              </a:rPr>
              <a:t>dianggap</a:t>
            </a:r>
            <a:r>
              <a:rPr lang="en-US" sz="2400" dirty="0">
                <a:latin typeface="Arial" charset="0"/>
                <a:cs typeface="Arial" charset="0"/>
              </a:rPr>
              <a:t> </a:t>
            </a:r>
            <a:r>
              <a:rPr lang="id-ID" sz="2400" dirty="0" smtClean="0">
                <a:latin typeface="Arial" charset="0"/>
                <a:cs typeface="Arial" charset="0"/>
              </a:rPr>
              <a:t>  </a:t>
            </a:r>
            <a:r>
              <a:rPr lang="en-US" sz="2400" dirty="0" err="1" smtClean="0">
                <a:latin typeface="Arial" charset="0"/>
                <a:cs typeface="Arial" charset="0"/>
              </a:rPr>
              <a:t>sebagai</a:t>
            </a:r>
            <a:r>
              <a:rPr lang="en-US" sz="2400" dirty="0" smtClean="0">
                <a:latin typeface="Arial" charset="0"/>
                <a:cs typeface="Arial" charset="0"/>
              </a:rPr>
              <a:t> </a:t>
            </a:r>
            <a:r>
              <a:rPr lang="en-US" sz="2400" dirty="0" err="1" smtClean="0">
                <a:latin typeface="Arial" charset="0"/>
                <a:cs typeface="Arial" charset="0"/>
              </a:rPr>
              <a:t>sifatnya</a:t>
            </a:r>
            <a:r>
              <a:rPr lang="id-ID" sz="2400" dirty="0" smtClean="0">
                <a:latin typeface="Arial" charset="0"/>
                <a:cs typeface="Arial" charset="0"/>
              </a:rPr>
              <a:t> </a:t>
            </a:r>
            <a:r>
              <a:rPr lang="en-US" sz="2400" dirty="0" smtClean="0">
                <a:latin typeface="Arial" charset="0"/>
                <a:cs typeface="Arial" charset="0"/>
              </a:rPr>
              <a:t>yang </a:t>
            </a:r>
            <a:r>
              <a:rPr lang="en-US" sz="2400" dirty="0">
                <a:latin typeface="Arial" charset="0"/>
                <a:cs typeface="Arial" charset="0"/>
              </a:rPr>
              <a:t>paling </a:t>
            </a:r>
            <a:r>
              <a:rPr lang="en-US" sz="2400" dirty="0" err="1">
                <a:latin typeface="Arial" charset="0"/>
                <a:cs typeface="Arial" charset="0"/>
              </a:rPr>
              <a:t>penting</a:t>
            </a:r>
            <a:endParaRPr lang="en-US" sz="2400" dirty="0">
              <a:latin typeface="Arial" charset="0"/>
              <a:cs typeface="Arial" charset="0"/>
            </a:endParaRPr>
          </a:p>
          <a:p>
            <a:pPr>
              <a:spcBef>
                <a:spcPts val="1200"/>
              </a:spcBef>
              <a:defRPr/>
            </a:pPr>
            <a:r>
              <a:rPr lang="en-US" sz="2400" dirty="0" smtClean="0">
                <a:latin typeface="Arial" charset="0"/>
                <a:cs typeface="Arial" charset="0"/>
              </a:rPr>
              <a:t>- </a:t>
            </a:r>
            <a:r>
              <a:rPr lang="en-US" sz="2400" dirty="0" err="1">
                <a:latin typeface="Arial" charset="0"/>
                <a:cs typeface="Arial" charset="0"/>
              </a:rPr>
              <a:t>Pada</a:t>
            </a:r>
            <a:r>
              <a:rPr lang="en-US" sz="2400" dirty="0">
                <a:latin typeface="Arial" charset="0"/>
                <a:cs typeface="Arial" charset="0"/>
              </a:rPr>
              <a:t> </a:t>
            </a:r>
            <a:r>
              <a:rPr lang="en-US" sz="2400" dirty="0" err="1">
                <a:latin typeface="Arial" charset="0"/>
                <a:cs typeface="Arial" charset="0"/>
              </a:rPr>
              <a:t>pejantan</a:t>
            </a:r>
            <a:r>
              <a:rPr lang="en-US" sz="2400" dirty="0">
                <a:latin typeface="Arial" charset="0"/>
                <a:cs typeface="Arial" charset="0"/>
              </a:rPr>
              <a:t> </a:t>
            </a:r>
            <a:r>
              <a:rPr lang="en-US" sz="2400" dirty="0" err="1">
                <a:latin typeface="Arial" charset="0"/>
                <a:cs typeface="Arial" charset="0"/>
              </a:rPr>
              <a:t>mencapai</a:t>
            </a:r>
            <a:r>
              <a:rPr lang="en-US" sz="2400" dirty="0">
                <a:latin typeface="Arial" charset="0"/>
                <a:cs typeface="Arial" charset="0"/>
              </a:rPr>
              <a:t> </a:t>
            </a:r>
            <a:r>
              <a:rPr lang="en-US" sz="2400" dirty="0" err="1">
                <a:latin typeface="Arial" charset="0"/>
                <a:cs typeface="Arial" charset="0"/>
              </a:rPr>
              <a:t>berat</a:t>
            </a:r>
            <a:r>
              <a:rPr lang="en-US" sz="2400" dirty="0">
                <a:latin typeface="Arial" charset="0"/>
                <a:cs typeface="Arial" charset="0"/>
              </a:rPr>
              <a:t> </a:t>
            </a:r>
            <a:r>
              <a:rPr lang="en-US" sz="2400" dirty="0" err="1">
                <a:latin typeface="Arial" charset="0"/>
                <a:cs typeface="Arial" charset="0"/>
              </a:rPr>
              <a:t>badan</a:t>
            </a:r>
            <a:r>
              <a:rPr lang="en-US" sz="2400" dirty="0">
                <a:latin typeface="Arial" charset="0"/>
                <a:cs typeface="Arial" charset="0"/>
              </a:rPr>
              <a:t> </a:t>
            </a:r>
            <a:r>
              <a:rPr lang="en-US" sz="2400" dirty="0" err="1">
                <a:latin typeface="Arial" charset="0"/>
                <a:cs typeface="Arial" charset="0"/>
              </a:rPr>
              <a:t>sampai</a:t>
            </a:r>
            <a:r>
              <a:rPr lang="en-US" sz="2400" dirty="0">
                <a:latin typeface="Arial" charset="0"/>
                <a:cs typeface="Arial" charset="0"/>
              </a:rPr>
              <a:t> 850 kg</a:t>
            </a:r>
            <a:r>
              <a:rPr lang="en-US" sz="2400" dirty="0" smtClean="0">
                <a:latin typeface="Arial" charset="0"/>
                <a:cs typeface="Arial" charset="0"/>
              </a:rPr>
              <a:t>, </a:t>
            </a:r>
            <a:r>
              <a:rPr lang="en-US" sz="2400" dirty="0" err="1">
                <a:latin typeface="Arial" charset="0"/>
                <a:cs typeface="Arial" charset="0"/>
              </a:rPr>
              <a:t>pada</a:t>
            </a:r>
            <a:r>
              <a:rPr lang="en-US" sz="2400" dirty="0">
                <a:latin typeface="Arial" charset="0"/>
                <a:cs typeface="Arial" charset="0"/>
              </a:rPr>
              <a:t> </a:t>
            </a:r>
            <a:r>
              <a:rPr lang="en-US" sz="2400" dirty="0" err="1">
                <a:latin typeface="Arial" charset="0"/>
                <a:cs typeface="Arial" charset="0"/>
              </a:rPr>
              <a:t>betina</a:t>
            </a:r>
            <a:r>
              <a:rPr lang="en-US" sz="2400" dirty="0">
                <a:latin typeface="Arial" charset="0"/>
                <a:cs typeface="Arial" charset="0"/>
              </a:rPr>
              <a:t> </a:t>
            </a:r>
            <a:r>
              <a:rPr lang="en-US" sz="2400" dirty="0" err="1">
                <a:latin typeface="Arial" charset="0"/>
                <a:cs typeface="Arial" charset="0"/>
              </a:rPr>
              <a:t>mencapai</a:t>
            </a:r>
            <a:r>
              <a:rPr lang="en-US" sz="2400" dirty="0">
                <a:latin typeface="Arial" charset="0"/>
                <a:cs typeface="Arial" charset="0"/>
              </a:rPr>
              <a:t> </a:t>
            </a:r>
            <a:r>
              <a:rPr lang="en-US" sz="2400" dirty="0" err="1">
                <a:latin typeface="Arial" charset="0"/>
                <a:cs typeface="Arial" charset="0"/>
              </a:rPr>
              <a:t>berat</a:t>
            </a:r>
            <a:r>
              <a:rPr lang="en-US" sz="2400" dirty="0">
                <a:latin typeface="Arial" charset="0"/>
                <a:cs typeface="Arial" charset="0"/>
              </a:rPr>
              <a:t> </a:t>
            </a:r>
            <a:r>
              <a:rPr lang="en-US" sz="2400" dirty="0" err="1">
                <a:latin typeface="Arial" charset="0"/>
                <a:cs typeface="Arial" charset="0"/>
              </a:rPr>
              <a:t>badan</a:t>
            </a:r>
            <a:r>
              <a:rPr lang="en-US" sz="2400" dirty="0">
                <a:latin typeface="Arial" charset="0"/>
                <a:cs typeface="Arial" charset="0"/>
              </a:rPr>
              <a:t> 675 kg</a:t>
            </a:r>
          </a:p>
          <a:p>
            <a:pPr>
              <a:spcBef>
                <a:spcPts val="1200"/>
              </a:spcBef>
              <a:defRPr/>
            </a:pPr>
            <a:r>
              <a:rPr lang="en-US" sz="2400" dirty="0" smtClean="0">
                <a:latin typeface="Arial" charset="0"/>
                <a:cs typeface="Arial" charset="0"/>
              </a:rPr>
              <a:t>- </a:t>
            </a:r>
            <a:r>
              <a:rPr lang="en-US" sz="2400" dirty="0" err="1">
                <a:latin typeface="Arial" charset="0"/>
                <a:cs typeface="Arial" charset="0"/>
              </a:rPr>
              <a:t>Sifat</a:t>
            </a:r>
            <a:r>
              <a:rPr lang="en-US" sz="2400" dirty="0">
                <a:latin typeface="Arial" charset="0"/>
                <a:cs typeface="Arial" charset="0"/>
              </a:rPr>
              <a:t> yang </a:t>
            </a:r>
            <a:r>
              <a:rPr lang="en-US" sz="2400" dirty="0" err="1">
                <a:latin typeface="Arial" charset="0"/>
                <a:cs typeface="Arial" charset="0"/>
              </a:rPr>
              <a:t>penting</a:t>
            </a:r>
            <a:r>
              <a:rPr lang="en-US" sz="2400" dirty="0">
                <a:latin typeface="Arial" charset="0"/>
                <a:cs typeface="Arial" charset="0"/>
              </a:rPr>
              <a:t> : </a:t>
            </a:r>
            <a:r>
              <a:rPr lang="en-US" sz="2400" dirty="0" err="1">
                <a:latin typeface="Arial" charset="0"/>
                <a:cs typeface="Arial" charset="0"/>
              </a:rPr>
              <a:t>kualitas</a:t>
            </a:r>
            <a:r>
              <a:rPr lang="en-US" sz="2400" dirty="0">
                <a:latin typeface="Arial" charset="0"/>
                <a:cs typeface="Arial" charset="0"/>
              </a:rPr>
              <a:t> </a:t>
            </a:r>
            <a:r>
              <a:rPr lang="en-US" sz="2400" dirty="0" err="1">
                <a:latin typeface="Arial" charset="0"/>
                <a:cs typeface="Arial" charset="0"/>
              </a:rPr>
              <a:t>karkas</a:t>
            </a:r>
            <a:r>
              <a:rPr lang="en-US" sz="2400" dirty="0">
                <a:latin typeface="Arial" charset="0"/>
                <a:cs typeface="Arial" charset="0"/>
              </a:rPr>
              <a:t> </a:t>
            </a:r>
            <a:r>
              <a:rPr lang="en-US" sz="2400" dirty="0" err="1">
                <a:latin typeface="Arial" charset="0"/>
                <a:cs typeface="Arial" charset="0"/>
              </a:rPr>
              <a:t>istimewa</a:t>
            </a:r>
            <a:r>
              <a:rPr lang="en-US" sz="2400" dirty="0">
                <a:latin typeface="Arial" charset="0"/>
                <a:cs typeface="Arial" charset="0"/>
              </a:rPr>
              <a:t> </a:t>
            </a:r>
            <a:r>
              <a:rPr lang="en-US" sz="2400" dirty="0" err="1">
                <a:latin typeface="Arial" charset="0"/>
                <a:cs typeface="Arial" charset="0"/>
              </a:rPr>
              <a:t>dengan</a:t>
            </a:r>
            <a:r>
              <a:rPr lang="en-US" sz="2400" dirty="0">
                <a:latin typeface="Arial" charset="0"/>
                <a:cs typeface="Arial" charset="0"/>
              </a:rPr>
              <a:t> </a:t>
            </a:r>
            <a:r>
              <a:rPr lang="en-US" sz="2400" dirty="0" err="1" smtClean="0">
                <a:latin typeface="Arial" charset="0"/>
                <a:cs typeface="Arial" charset="0"/>
              </a:rPr>
              <a:t>tulang-tulang</a:t>
            </a:r>
            <a:r>
              <a:rPr lang="en-US" sz="2400" dirty="0" smtClean="0">
                <a:latin typeface="Arial" charset="0"/>
                <a:cs typeface="Arial" charset="0"/>
              </a:rPr>
              <a:t> </a:t>
            </a:r>
            <a:r>
              <a:rPr lang="en-US" sz="2400" dirty="0">
                <a:latin typeface="Arial" charset="0"/>
                <a:cs typeface="Arial" charset="0"/>
              </a:rPr>
              <a:t>yang </a:t>
            </a:r>
            <a:r>
              <a:rPr lang="en-US" sz="2400" dirty="0" err="1">
                <a:latin typeface="Arial" charset="0"/>
                <a:cs typeface="Arial" charset="0"/>
              </a:rPr>
              <a:t>kecil</a:t>
            </a:r>
            <a:r>
              <a:rPr lang="en-US" sz="2400" dirty="0">
                <a:latin typeface="Arial" charset="0"/>
                <a:cs typeface="Arial" charset="0"/>
              </a:rPr>
              <a:t>, </a:t>
            </a:r>
            <a:r>
              <a:rPr lang="en-US" sz="2400" dirty="0" err="1">
                <a:latin typeface="Arial" charset="0"/>
                <a:cs typeface="Arial" charset="0"/>
              </a:rPr>
              <a:t>perdagingan</a:t>
            </a:r>
            <a:r>
              <a:rPr lang="en-US" sz="2400" dirty="0">
                <a:latin typeface="Arial" charset="0"/>
                <a:cs typeface="Arial" charset="0"/>
              </a:rPr>
              <a:t> yang </a:t>
            </a:r>
            <a:r>
              <a:rPr lang="en-US" sz="2400" dirty="0" err="1" smtClean="0">
                <a:latin typeface="Arial" charset="0"/>
                <a:cs typeface="Arial" charset="0"/>
              </a:rPr>
              <a:t>baik</a:t>
            </a:r>
            <a:r>
              <a:rPr lang="en-US" sz="2400" dirty="0" smtClean="0">
                <a:latin typeface="Arial" charset="0"/>
                <a:cs typeface="Arial" charset="0"/>
              </a:rPr>
              <a:t>, </a:t>
            </a:r>
            <a:r>
              <a:rPr lang="en-US" sz="2400" dirty="0" err="1" smtClean="0">
                <a:latin typeface="Arial" charset="0"/>
                <a:cs typeface="Arial" charset="0"/>
              </a:rPr>
              <a:t>persentase</a:t>
            </a:r>
            <a:r>
              <a:rPr lang="en-US" sz="2400" dirty="0" smtClean="0">
                <a:latin typeface="Arial" charset="0"/>
                <a:cs typeface="Arial" charset="0"/>
              </a:rPr>
              <a:t> </a:t>
            </a:r>
            <a:r>
              <a:rPr lang="en-US" sz="2400" dirty="0" err="1">
                <a:latin typeface="Arial" charset="0"/>
                <a:cs typeface="Arial" charset="0"/>
              </a:rPr>
              <a:t>lemak</a:t>
            </a:r>
            <a:r>
              <a:rPr lang="en-US" sz="2400" dirty="0">
                <a:latin typeface="Arial" charset="0"/>
                <a:cs typeface="Arial" charset="0"/>
              </a:rPr>
              <a:t> yang </a:t>
            </a:r>
            <a:r>
              <a:rPr lang="en-US" sz="2400" dirty="0" err="1">
                <a:latin typeface="Arial" charset="0"/>
                <a:cs typeface="Arial" charset="0"/>
              </a:rPr>
              <a:t>rendah</a:t>
            </a:r>
            <a:endParaRPr lang="en-US" sz="2400" dirty="0">
              <a:latin typeface="Arial" charset="0"/>
              <a:cs typeface="Arial" charset="0"/>
            </a:endParaRPr>
          </a:p>
        </p:txBody>
      </p:sp>
      <p:pic>
        <p:nvPicPr>
          <p:cNvPr id="7" name="Picture 4" descr="Angu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1480" y="2639999"/>
            <a:ext cx="3083198" cy="2370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1884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406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116632"/>
            <a:ext cx="5429514" cy="821147"/>
          </a:xfrm>
          <a:prstGeom prst="rect">
            <a:avLst/>
          </a:prstGeom>
          <a:noFill/>
        </p:spPr>
        <p:txBody>
          <a:bodyPr wrap="square" lIns="51206" tIns="25603" rIns="51206" bIns="25603" rtlCol="0">
            <a:spAutoFit/>
          </a:bodyPr>
          <a:lstStyle/>
          <a:p>
            <a:r>
              <a:rPr lang="en-US" sz="3200" b="1" dirty="0" err="1"/>
              <a:t>Sapi-Sapi</a:t>
            </a:r>
            <a:r>
              <a:rPr lang="en-US" sz="3200" b="1" dirty="0"/>
              <a:t> </a:t>
            </a:r>
            <a:r>
              <a:rPr lang="en-US" sz="3200" b="1" dirty="0" smtClean="0"/>
              <a:t>Indonesia</a:t>
            </a:r>
            <a:endParaRPr lang="en-US" sz="3200" dirty="0" smtClean="0"/>
          </a:p>
          <a:p>
            <a:pPr algn="ctr"/>
            <a:endParaRPr lang="en-US" dirty="0"/>
          </a:p>
        </p:txBody>
      </p:sp>
      <p:sp>
        <p:nvSpPr>
          <p:cNvPr id="9" name="TextBox 8"/>
          <p:cNvSpPr txBox="1"/>
          <p:nvPr/>
        </p:nvSpPr>
        <p:spPr>
          <a:xfrm>
            <a:off x="3325024" y="571481"/>
            <a:ext cx="5818976" cy="63709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1800"/>
              </a:spcBef>
            </a:pPr>
            <a:r>
              <a:rPr lang="id-ID" sz="2400" dirty="0" smtClean="0">
                <a:latin typeface="Souvenir" pitchFamily="2" charset="0"/>
              </a:rPr>
              <a:t>Menurut Hardjosubroto (1994) bahwa ada tanda-tanda khusus yang harus dipenuhi sebagai sapi Bali murni, yaitu warna putih pada bagian belakang paha, pinggiran bibir atas, dan pada paha kaki bawah mulai tarsus dan carpus sampai batas pinggir atas kuku, bulu pada ujung ekor hitam, bulu pada bagian dalam telinga putih, terdapat garis belut (garis hitam) yang jelas pada bagian atas punggung, bentuk tanduk pada jantan yang paling edial disebut bentuk tanduk silak congklok yaitu jalannya pertumbuhan tanduk mula-mula dari dasar sedikit keluar lalu membengkok keatas, kemudian pada ujungnya membengkok sedikit keluar.</a:t>
            </a:r>
            <a:endParaRPr lang="en-US" sz="2400" dirty="0">
              <a:latin typeface="Souvenir" pitchFamily="2" charset="0"/>
            </a:endParaRPr>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308" y="1484784"/>
            <a:ext cx="3120420" cy="2880320"/>
          </a:xfrm>
          <a:prstGeom prst="rect">
            <a:avLst/>
          </a:prstGeom>
          <a:noFill/>
        </p:spPr>
      </p:pic>
      <p:sp>
        <p:nvSpPr>
          <p:cNvPr id="8" name="TextBox 7"/>
          <p:cNvSpPr txBox="1"/>
          <p:nvPr/>
        </p:nvSpPr>
        <p:spPr>
          <a:xfrm>
            <a:off x="204604" y="941227"/>
            <a:ext cx="3023828" cy="821147"/>
          </a:xfrm>
          <a:prstGeom prst="rect">
            <a:avLst/>
          </a:prstGeom>
          <a:noFill/>
        </p:spPr>
        <p:txBody>
          <a:bodyPr wrap="square" lIns="51206" tIns="25603" rIns="51206" bIns="25603" rtlCol="0">
            <a:spAutoFit/>
          </a:bodyPr>
          <a:lstStyle/>
          <a:p>
            <a:pPr lvl="0"/>
            <a:r>
              <a:rPr lang="id-ID" sz="3200" b="1" dirty="0" smtClean="0"/>
              <a:t>Sapi Bali</a:t>
            </a:r>
            <a:endParaRPr lang="en-US" sz="3200" b="1" dirty="0" smtClean="0"/>
          </a:p>
          <a:p>
            <a:pPr algn="ctr"/>
            <a:endParaRPr lang="en-US" dirty="0"/>
          </a:p>
        </p:txBody>
      </p:sp>
      <p:pic>
        <p:nvPicPr>
          <p:cNvPr id="10" name="Picture 4" descr="BaliJtn"/>
          <p:cNvPicPr>
            <a:picLocks noChangeAspect="1" noChangeArrowheads="1"/>
          </p:cNvPicPr>
          <p:nvPr/>
        </p:nvPicPr>
        <p:blipFill>
          <a:blip r:embed="rId4" cstate="print">
            <a:lum bright="12000" contrast="24000"/>
            <a:extLst>
              <a:ext uri="{28A0092B-C50C-407E-A947-70E740481C1C}">
                <a14:useLocalDpi xmlns="" xmlns:a14="http://schemas.microsoft.com/office/drawing/2010/main" val="0"/>
              </a:ext>
            </a:extLst>
          </a:blip>
          <a:srcRect/>
          <a:stretch>
            <a:fillRect/>
          </a:stretch>
        </p:blipFill>
        <p:spPr bwMode="auto">
          <a:xfrm>
            <a:off x="156308" y="4157625"/>
            <a:ext cx="3072124" cy="2468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411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406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4888" y="476672"/>
            <a:ext cx="2520280" cy="821147"/>
          </a:xfrm>
          <a:prstGeom prst="rect">
            <a:avLst/>
          </a:prstGeom>
          <a:noFill/>
        </p:spPr>
        <p:txBody>
          <a:bodyPr wrap="square" lIns="51206" tIns="25603" rIns="51206" bIns="25603" rtlCol="0">
            <a:spAutoFit/>
          </a:bodyPr>
          <a:lstStyle/>
          <a:p>
            <a:pPr lvl="0"/>
            <a:r>
              <a:rPr lang="id-ID" sz="3200" dirty="0" smtClean="0"/>
              <a:t>Sapi Madura</a:t>
            </a:r>
            <a:endParaRPr lang="en-US" sz="3200" dirty="0" smtClean="0"/>
          </a:p>
          <a:p>
            <a:pPr algn="ctr"/>
            <a:endParaRPr lang="en-US" dirty="0"/>
          </a:p>
        </p:txBody>
      </p:sp>
      <p:sp>
        <p:nvSpPr>
          <p:cNvPr id="9" name="TextBox 8"/>
          <p:cNvSpPr txBox="1"/>
          <p:nvPr/>
        </p:nvSpPr>
        <p:spPr>
          <a:xfrm>
            <a:off x="3419872" y="44624"/>
            <a:ext cx="5544616" cy="66171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1200"/>
              </a:spcBef>
            </a:pPr>
            <a:r>
              <a:rPr lang="en-US" sz="2200" dirty="0" err="1" smtClean="0">
                <a:latin typeface="Souvenir" pitchFamily="2" charset="0"/>
              </a:rPr>
              <a:t>Ciri-ciri</a:t>
            </a:r>
            <a:r>
              <a:rPr lang="en-US" sz="2200" dirty="0" smtClean="0">
                <a:latin typeface="Souvenir" pitchFamily="2" charset="0"/>
              </a:rPr>
              <a:t> </a:t>
            </a:r>
            <a:r>
              <a:rPr lang="id-ID" sz="2200" dirty="0" smtClean="0">
                <a:latin typeface="Souvenir" pitchFamily="2" charset="0"/>
              </a:rPr>
              <a:t>Secara umum tubuh kecil dan berkaki pendek. </a:t>
            </a:r>
            <a:endParaRPr lang="en-US" sz="2200" dirty="0" smtClean="0">
              <a:latin typeface="Souvenir" pitchFamily="2" charset="0"/>
            </a:endParaRPr>
          </a:p>
          <a:p>
            <a:pPr>
              <a:spcBef>
                <a:spcPts val="1200"/>
              </a:spcBef>
            </a:pPr>
            <a:r>
              <a:rPr lang="id-ID" sz="2200" dirty="0" smtClean="0">
                <a:latin typeface="Souvenir" pitchFamily="2" charset="0"/>
              </a:rPr>
              <a:t>Sapi jantan mempunyai punuk yang berkembang baik dan jelas, sedangkan sapi betina tidak berpunuk. Sumber : Ensiklopedi Wikipedia, 2007.</a:t>
            </a:r>
            <a:r>
              <a:rPr lang="en-US" sz="2200" dirty="0" smtClean="0">
                <a:latin typeface="Souvenir" pitchFamily="2" charset="0"/>
              </a:rPr>
              <a:t> </a:t>
            </a:r>
          </a:p>
          <a:p>
            <a:pPr>
              <a:spcBef>
                <a:spcPts val="1200"/>
              </a:spcBef>
            </a:pPr>
            <a:r>
              <a:rPr lang="id-ID" sz="2200" dirty="0" smtClean="0">
                <a:latin typeface="Souvenir" pitchFamily="2" charset="0"/>
              </a:rPr>
              <a:t>Pada kepala terdapat tanduk kecil, melengkung ke depan dan melingkar seperti bulan sabit. </a:t>
            </a:r>
            <a:endParaRPr lang="en-US" sz="2200" dirty="0" smtClean="0">
              <a:latin typeface="Souvenir" pitchFamily="2" charset="0"/>
            </a:endParaRPr>
          </a:p>
          <a:p>
            <a:pPr>
              <a:spcBef>
                <a:spcPts val="1200"/>
              </a:spcBef>
            </a:pPr>
            <a:r>
              <a:rPr lang="id-ID" sz="2200" dirty="0" smtClean="0">
                <a:latin typeface="Souvenir" pitchFamily="2" charset="0"/>
              </a:rPr>
              <a:t>Bobot sapi jantan 300 kg dan sapi betina 250 kg. berat pedet pada waktu lahir 12-18 kg. umur dewasa kelamin 20-24 bulan. Pertambahan berat badan 0,25-0,6 kg per hari. </a:t>
            </a:r>
            <a:endParaRPr lang="en-US" sz="2200" dirty="0" smtClean="0">
              <a:latin typeface="Souvenir" pitchFamily="2" charset="0"/>
            </a:endParaRPr>
          </a:p>
          <a:p>
            <a:pPr>
              <a:spcBef>
                <a:spcPts val="1200"/>
              </a:spcBef>
            </a:pPr>
            <a:r>
              <a:rPr lang="id-ID" sz="2200" dirty="0" smtClean="0">
                <a:latin typeface="Souvenir" pitchFamily="2" charset="0"/>
              </a:rPr>
              <a:t>Persentase karkas 48-63% dan perbandingan daging tulang adalah </a:t>
            </a:r>
            <a:endParaRPr lang="en-US" sz="2200" dirty="0" smtClean="0">
              <a:latin typeface="Souvenir" pitchFamily="2" charset="0"/>
            </a:endParaRPr>
          </a:p>
          <a:p>
            <a:pPr>
              <a:spcBef>
                <a:spcPts val="1200"/>
              </a:spcBef>
            </a:pPr>
            <a:r>
              <a:rPr lang="id-ID" sz="2200" dirty="0" smtClean="0">
                <a:latin typeface="Souvenir" pitchFamily="2" charset="0"/>
              </a:rPr>
              <a:t>5,84 </a:t>
            </a:r>
            <a:r>
              <a:rPr lang="id-ID" sz="2200" dirty="0" smtClean="0">
                <a:latin typeface="Souvenir" pitchFamily="2" charset="0"/>
              </a:rPr>
              <a:t>:1. </a:t>
            </a:r>
            <a:endParaRPr lang="en-US" sz="2200" dirty="0" smtClean="0">
              <a:latin typeface="Souvenir" pitchFamily="2" charset="0"/>
            </a:endParaRPr>
          </a:p>
        </p:txBody>
      </p:sp>
      <p:pic>
        <p:nvPicPr>
          <p:cNvPr id="7" name="Picture 6"/>
          <p:cNvPicPr/>
          <p:nvPr/>
        </p:nvPicPr>
        <p:blipFill>
          <a:blip r:embed="rId3" cstate="print">
            <a:extLst>
              <a:ext uri="{28A0092B-C50C-407E-A947-70E740481C1C}">
                <a14:useLocalDpi xmlns="" xmlns:a14="http://schemas.microsoft.com/office/drawing/2010/main" val="0"/>
              </a:ext>
            </a:extLst>
          </a:blip>
          <a:srcRect b="12978"/>
          <a:stretch>
            <a:fillRect/>
          </a:stretch>
        </p:blipFill>
        <p:spPr bwMode="auto">
          <a:xfrm>
            <a:off x="144448" y="1475940"/>
            <a:ext cx="2915816" cy="2376264"/>
          </a:xfrm>
          <a:prstGeom prst="rect">
            <a:avLst/>
          </a:prstGeom>
          <a:noFill/>
          <a:ln>
            <a:noFill/>
          </a:ln>
          <a:extLst/>
        </p:spPr>
      </p:pic>
      <p:pic>
        <p:nvPicPr>
          <p:cNvPr id="8" name="Picture 4" descr="Madura Jt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448" y="4026877"/>
            <a:ext cx="3158040" cy="2368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1786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406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184" y="2175805"/>
            <a:ext cx="2520280" cy="821147"/>
          </a:xfrm>
          <a:prstGeom prst="rect">
            <a:avLst/>
          </a:prstGeom>
          <a:noFill/>
        </p:spPr>
        <p:txBody>
          <a:bodyPr wrap="square" lIns="51206" tIns="25603" rIns="51206" bIns="25603" rtlCol="0">
            <a:spAutoFit/>
          </a:bodyPr>
          <a:lstStyle/>
          <a:p>
            <a:pPr lvl="0"/>
            <a:r>
              <a:rPr lang="id-ID" sz="3200" dirty="0" smtClean="0"/>
              <a:t>Sapi Jabres</a:t>
            </a:r>
            <a:endParaRPr lang="en-US" sz="3200" dirty="0" smtClean="0"/>
          </a:p>
          <a:p>
            <a:pPr algn="ctr"/>
            <a:endParaRPr lang="en-US" dirty="0"/>
          </a:p>
        </p:txBody>
      </p:sp>
      <p:sp>
        <p:nvSpPr>
          <p:cNvPr id="9" name="TextBox 8"/>
          <p:cNvSpPr txBox="1"/>
          <p:nvPr/>
        </p:nvSpPr>
        <p:spPr>
          <a:xfrm>
            <a:off x="3474016" y="332656"/>
            <a:ext cx="5490472"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400" dirty="0" smtClean="0">
                <a:latin typeface="Souvenir" pitchFamily="2" charset="0"/>
              </a:rPr>
              <a:t>Sapi jabres merupakan salah satu sumber daya genetik ternak (SDGT) lokal khas Brebes. </a:t>
            </a:r>
            <a:endParaRPr lang="en-US" sz="2400" dirty="0" smtClean="0">
              <a:latin typeface="Souvenir" pitchFamily="2" charset="0"/>
            </a:endParaRPr>
          </a:p>
          <a:p>
            <a:r>
              <a:rPr lang="id-ID" sz="2400" dirty="0" smtClean="0">
                <a:latin typeface="Souvenir" pitchFamily="2" charset="0"/>
              </a:rPr>
              <a:t>Sapi jabres diduga merupakan hasil persilangan antara sapi madura atau sapi bali dengan sapi lokal atau ongole. </a:t>
            </a:r>
            <a:endParaRPr lang="en-US" sz="2400" dirty="0" smtClean="0">
              <a:latin typeface="Souvenir" pitchFamily="2" charset="0"/>
            </a:endParaRPr>
          </a:p>
          <a:p>
            <a:r>
              <a:rPr lang="id-ID" sz="2400" dirty="0" smtClean="0">
                <a:latin typeface="Souvenir" pitchFamily="2" charset="0"/>
              </a:rPr>
              <a:t>Sapi ini berkembang dengan baik di daerah dataran tinggi Kabupaten Brebes bagian selatan. </a:t>
            </a:r>
            <a:endParaRPr lang="en-US" sz="2400" dirty="0" smtClean="0">
              <a:latin typeface="Souvenir" pitchFamily="2" charset="0"/>
            </a:endParaRPr>
          </a:p>
          <a:p>
            <a:r>
              <a:rPr lang="id-ID" sz="2400" dirty="0" smtClean="0">
                <a:latin typeface="Souvenir" pitchFamily="2" charset="0"/>
              </a:rPr>
              <a:t>Daerah tersebut berada pada ketinggian &gt; 800m dpl, dengan curah hujan rata rata berkisar antara 233–565 mm dan jumlah hari hujan berkisar antara 76—140 hari per tahun.</a:t>
            </a:r>
            <a:endParaRPr lang="en-US" sz="2400" dirty="0" smtClean="0">
              <a:latin typeface="Souvenir" pitchFamily="2" charset="0"/>
            </a:endParaRPr>
          </a:p>
          <a:p>
            <a:r>
              <a:rPr lang="id-ID" sz="2400" dirty="0" smtClean="0">
                <a:latin typeface="Souvenir" pitchFamily="2" charset="0"/>
              </a:rPr>
              <a:t/>
            </a:r>
            <a:br>
              <a:rPr lang="id-ID" sz="2400" dirty="0" smtClean="0">
                <a:latin typeface="Souvenir" pitchFamily="2" charset="0"/>
              </a:rPr>
            </a:br>
            <a:endParaRPr lang="en-US" sz="2400" dirty="0">
              <a:latin typeface="Souvenir" pitchFamily="2" charset="0"/>
            </a:endParaRPr>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016" y="2996952"/>
            <a:ext cx="2915816" cy="2808312"/>
          </a:xfrm>
          <a:prstGeom prst="rect">
            <a:avLst/>
          </a:prstGeom>
          <a:noFill/>
        </p:spPr>
      </p:pic>
    </p:spTree>
    <p:extLst>
      <p:ext uri="{BB962C8B-B14F-4D97-AF65-F5344CB8AC3E}">
        <p14:creationId xmlns="" xmlns:p14="http://schemas.microsoft.com/office/powerpoint/2010/main" val="292358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6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3528" y="1507403"/>
            <a:ext cx="2664296" cy="821147"/>
          </a:xfrm>
          <a:prstGeom prst="rect">
            <a:avLst/>
          </a:prstGeom>
          <a:noFill/>
        </p:spPr>
        <p:txBody>
          <a:bodyPr wrap="square" lIns="51206" tIns="25603" rIns="51206" bIns="25603" rtlCol="0">
            <a:spAutoFit/>
          </a:bodyPr>
          <a:lstStyle/>
          <a:p>
            <a:pPr lvl="0"/>
            <a:r>
              <a:rPr lang="id-ID" sz="3200" dirty="0" smtClean="0"/>
              <a:t>Sapi Brangus</a:t>
            </a:r>
            <a:endParaRPr lang="en-US" sz="3200" dirty="0" smtClean="0"/>
          </a:p>
          <a:p>
            <a:pPr algn="ctr"/>
            <a:endParaRPr lang="en-US" dirty="0"/>
          </a:p>
        </p:txBody>
      </p:sp>
      <p:sp>
        <p:nvSpPr>
          <p:cNvPr id="9" name="TextBox 8"/>
          <p:cNvSpPr txBox="1"/>
          <p:nvPr/>
        </p:nvSpPr>
        <p:spPr>
          <a:xfrm>
            <a:off x="3386024" y="289530"/>
            <a:ext cx="5616624" cy="58785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id-ID" sz="2400" dirty="0" smtClean="0">
                <a:latin typeface="Souvenir" pitchFamily="2" charset="0"/>
              </a:rPr>
              <a:t>Sapi Brangus merupakan persilangan sapi betina Brahman dan pejantan Angus. Ciri khasnya adalah warna hitam dengan tanduk kecil. Sifat Brahman yang diwarisi brangus adalah adanya punuk, tahan udara panas, tahan gigitan serangga dan mudah menyesuaikan diri dengan pakan yang mutunya kurang baik. Sedangkan sapi Angus yang diturunkan produktifi tas dagingnya tinggi dan persentase karkasnya tinggi.</a:t>
            </a:r>
            <a:endParaRPr lang="en-US" sz="2400" dirty="0" smtClean="0">
              <a:latin typeface="Souvenir" pitchFamily="2" charset="0"/>
            </a:endParaRPr>
          </a:p>
          <a:p>
            <a:endParaRPr lang="en-US" sz="1600" dirty="0"/>
          </a:p>
        </p:txBody>
      </p:sp>
      <p:pic>
        <p:nvPicPr>
          <p:cNvPr id="7" name="Picture 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276872"/>
            <a:ext cx="2592288"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 xmlns:p14="http://schemas.microsoft.com/office/powerpoint/2010/main" val="21477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99255"/>
          </a:xfrm>
        </p:spPr>
        <p:txBody>
          <a:bodyPr>
            <a:noAutofit/>
          </a:bodyPr>
          <a:lstStyle/>
          <a:p>
            <a:pPr algn="ctr"/>
            <a:r>
              <a:rPr lang="id-ID" sz="2400" dirty="0" smtClean="0"/>
              <a:t>Proyeksi polulasi sapi pedaging di Indonesia pada tahun 2017 – 2021 seperti pada tabel 1 (Suhubdy </a:t>
            </a:r>
            <a:r>
              <a:rPr lang="id-ID" sz="2400" i="1" dirty="0" smtClean="0"/>
              <a:t>et al., </a:t>
            </a:r>
            <a:r>
              <a:rPr lang="id-ID" sz="2400" dirty="0" smtClean="0"/>
              <a:t>2018)</a:t>
            </a:r>
            <a:r>
              <a:rPr lang="en-US" sz="2400" dirty="0" smtClean="0"/>
              <a:t/>
            </a:r>
            <a:br>
              <a:rPr lang="en-US" sz="2400" dirty="0" smtClean="0"/>
            </a:br>
            <a:r>
              <a:rPr lang="id-ID" sz="2400" dirty="0" smtClean="0"/>
              <a:t>Tabel 1 Proyeksi populasi sapi pedaging (dalam ekor)</a:t>
            </a:r>
            <a:endParaRPr lang="en-US" sz="2400" i="1" dirty="0"/>
          </a:p>
        </p:txBody>
      </p:sp>
      <p:graphicFrame>
        <p:nvGraphicFramePr>
          <p:cNvPr id="4" name="Table 3"/>
          <p:cNvGraphicFramePr>
            <a:graphicFrameLocks noGrp="1"/>
          </p:cNvGraphicFramePr>
          <p:nvPr>
            <p:extLst>
              <p:ext uri="{D42A27DB-BD31-4B8C-83A1-F6EECF244321}">
                <p14:modId xmlns="" xmlns:p14="http://schemas.microsoft.com/office/powerpoint/2010/main" val="3097869461"/>
              </p:ext>
            </p:extLst>
          </p:nvPr>
        </p:nvGraphicFramePr>
        <p:xfrm>
          <a:off x="179513" y="1583102"/>
          <a:ext cx="8496942" cy="4276873"/>
        </p:xfrm>
        <a:graphic>
          <a:graphicData uri="http://schemas.openxmlformats.org/drawingml/2006/table">
            <a:tbl>
              <a:tblPr/>
              <a:tblGrid>
                <a:gridCol w="509816"/>
                <a:gridCol w="1359511"/>
                <a:gridCol w="1274541"/>
                <a:gridCol w="1359511"/>
                <a:gridCol w="1274541"/>
                <a:gridCol w="1444481"/>
                <a:gridCol w="1274541"/>
              </a:tblGrid>
              <a:tr h="365782">
                <a:tc rowSpan="2">
                  <a:txBody>
                    <a:bodyPr/>
                    <a:lstStyle/>
                    <a:p>
                      <a:pPr algn="ctr">
                        <a:lnSpc>
                          <a:spcPct val="150000"/>
                        </a:lnSpc>
                        <a:spcAft>
                          <a:spcPts val="0"/>
                        </a:spcAft>
                      </a:pPr>
                      <a:r>
                        <a:rPr lang="id-ID" sz="1800" dirty="0">
                          <a:latin typeface="Times New Roman"/>
                          <a:ea typeface="Calibri"/>
                          <a:cs typeface="Times New Roman"/>
                        </a:rPr>
                        <a:t>No.</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id-ID" sz="1800" dirty="0">
                          <a:latin typeface="Times New Roman"/>
                          <a:ea typeface="Calibri"/>
                          <a:cs typeface="Times New Roman"/>
                        </a:rPr>
                        <a:t>Komponen</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Tahun</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6166">
                <a:tc vMerge="1">
                  <a:txBody>
                    <a:bodyPr/>
                    <a:lstStyle/>
                    <a:p>
                      <a:endParaRPr lang="en-US"/>
                    </a:p>
                  </a:txBody>
                  <a:tcPr/>
                </a:tc>
                <a:tc vMerge="1">
                  <a:txBody>
                    <a:bodyPr/>
                    <a:lstStyle/>
                    <a:p>
                      <a:endParaRPr lang="en-US"/>
                    </a:p>
                  </a:txBody>
                  <a:tcPr/>
                </a:tc>
                <a:tc>
                  <a:txBody>
                    <a:bodyPr/>
                    <a:lstStyle/>
                    <a:p>
                      <a:pPr algn="ctr">
                        <a:lnSpc>
                          <a:spcPct val="150000"/>
                        </a:lnSpc>
                        <a:spcAft>
                          <a:spcPts val="0"/>
                        </a:spcAft>
                      </a:pPr>
                      <a:r>
                        <a:rPr lang="id-ID" sz="1800">
                          <a:latin typeface="Times New Roman"/>
                          <a:ea typeface="Calibri"/>
                          <a:cs typeface="Times New Roman"/>
                        </a:rPr>
                        <a:t>2017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2018</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2019</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2020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2021</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493">
                <a:tc>
                  <a:txBody>
                    <a:bodyPr/>
                    <a:lstStyle/>
                    <a:p>
                      <a:pPr algn="just">
                        <a:lnSpc>
                          <a:spcPct val="150000"/>
                        </a:lnSpc>
                        <a:spcAft>
                          <a:spcPts val="0"/>
                        </a:spcAft>
                      </a:pPr>
                      <a:r>
                        <a:rPr lang="id-ID" sz="1800">
                          <a:latin typeface="Times New Roman"/>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id-ID" sz="1800" dirty="0">
                          <a:latin typeface="Times New Roman"/>
                          <a:ea typeface="Calibri"/>
                          <a:cs typeface="Times New Roman"/>
                        </a:rPr>
                        <a:t>Populasi</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imes New Roman"/>
                          <a:ea typeface="Calibri"/>
                          <a:cs typeface="Times New Roman"/>
                        </a:rPr>
                        <a:t>16.231.400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16.370.990</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16.511.780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16.653.782</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16.797.004</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9249">
                <a:tc>
                  <a:txBody>
                    <a:bodyPr/>
                    <a:lstStyle/>
                    <a:p>
                      <a:pPr algn="just">
                        <a:lnSpc>
                          <a:spcPct val="150000"/>
                        </a:lnSpc>
                        <a:spcAft>
                          <a:spcPts val="0"/>
                        </a:spcAft>
                      </a:pPr>
                      <a:r>
                        <a:rPr lang="id-ID" sz="1800">
                          <a:latin typeface="Times New Roman"/>
                          <a:ea typeface="Calibri"/>
                          <a:cs typeface="Times New Roman"/>
                        </a:rPr>
                        <a:t>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id-ID" sz="1800">
                          <a:latin typeface="Times New Roman"/>
                          <a:ea typeface="Calibri"/>
                          <a:cs typeface="Times New Roman"/>
                        </a:rPr>
                        <a:t>Kelahiran</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imes New Roman"/>
                          <a:ea typeface="Calibri"/>
                          <a:cs typeface="Times New Roman"/>
                        </a:rPr>
                        <a:t>3.231.474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3.259.265</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3.287.295</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3.315.565</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3.344.079</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992">
                <a:tc>
                  <a:txBody>
                    <a:bodyPr/>
                    <a:lstStyle/>
                    <a:p>
                      <a:pPr algn="just">
                        <a:lnSpc>
                          <a:spcPct val="150000"/>
                        </a:lnSpc>
                        <a:spcAft>
                          <a:spcPts val="0"/>
                        </a:spcAft>
                      </a:pPr>
                      <a:r>
                        <a:rPr lang="id-ID" sz="1800">
                          <a:latin typeface="Times New Roman"/>
                          <a:ea typeface="Calibri"/>
                          <a:cs typeface="Times New Roman"/>
                        </a:rPr>
                        <a:t>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id-ID" sz="1800">
                          <a:latin typeface="Times New Roman"/>
                          <a:ea typeface="Calibri"/>
                          <a:cs typeface="Times New Roman"/>
                        </a:rPr>
                        <a:t>Kematian</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imes New Roman"/>
                          <a:ea typeface="Calibri"/>
                          <a:cs typeface="Times New Roman"/>
                        </a:rPr>
                        <a:t>490.837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495.058</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499.315</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503.609</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507.940</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493">
                <a:tc>
                  <a:txBody>
                    <a:bodyPr/>
                    <a:lstStyle/>
                    <a:p>
                      <a:pPr algn="just">
                        <a:lnSpc>
                          <a:spcPct val="150000"/>
                        </a:lnSpc>
                        <a:spcAft>
                          <a:spcPts val="0"/>
                        </a:spcAft>
                      </a:pPr>
                      <a:r>
                        <a:rPr lang="id-ID" sz="1800">
                          <a:latin typeface="Times New Roman"/>
                          <a:ea typeface="Calibri"/>
                          <a:cs typeface="Times New Roman"/>
                        </a:rPr>
                        <a:t>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id-ID" sz="1800">
                          <a:latin typeface="Times New Roman"/>
                          <a:ea typeface="Calibri"/>
                          <a:cs typeface="Times New Roman"/>
                        </a:rPr>
                        <a:t>Pemotongan</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imes New Roman"/>
                          <a:ea typeface="Calibri"/>
                          <a:cs typeface="Times New Roman"/>
                        </a:rPr>
                        <a:t>2.602.238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2.624.617</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a:latin typeface="Tahoma" panose="020B0604030504040204" pitchFamily="34" charset="0"/>
                          <a:ea typeface="Tahoma" panose="020B0604030504040204" pitchFamily="34" charset="0"/>
                          <a:cs typeface="Tahoma" panose="020B0604030504040204" pitchFamily="34" charset="0"/>
                        </a:rPr>
                        <a:t>2.647.189</a:t>
                      </a:r>
                      <a:endParaRPr lang="en-US" sz="180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2.669.955</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800" dirty="0">
                          <a:latin typeface="Tahoma" panose="020B0604030504040204" pitchFamily="34" charset="0"/>
                          <a:ea typeface="Tahoma" panose="020B0604030504040204" pitchFamily="34" charset="0"/>
                          <a:cs typeface="Tahoma" panose="020B0604030504040204" pitchFamily="34" charset="0"/>
                        </a:rPr>
                        <a:t>2.692.916</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2418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r>
              <a:rPr lang="en-US" dirty="0" smtClean="0"/>
              <a:t>PRODUKSI TERNAK POTONG</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pPr>
              <a:buFont typeface="Wingdings" pitchFamily="2" charset="2"/>
              <a:buChar char="Ø"/>
            </a:pPr>
            <a:r>
              <a:rPr lang="en-US" dirty="0" err="1"/>
              <a:t>Sapi</a:t>
            </a:r>
            <a:r>
              <a:rPr lang="en-US" dirty="0"/>
              <a:t> </a:t>
            </a:r>
            <a:r>
              <a:rPr lang="en-US" dirty="0" err="1"/>
              <a:t>potong</a:t>
            </a:r>
            <a:r>
              <a:rPr lang="en-US" dirty="0"/>
              <a:t> </a:t>
            </a:r>
            <a:r>
              <a:rPr lang="en-US" dirty="0" err="1"/>
              <a:t>menjadi</a:t>
            </a:r>
            <a:r>
              <a:rPr lang="en-US" dirty="0"/>
              <a:t> </a:t>
            </a:r>
            <a:r>
              <a:rPr lang="en-US" dirty="0" err="1"/>
              <a:t>salah</a:t>
            </a:r>
            <a:r>
              <a:rPr lang="en-US" dirty="0"/>
              <a:t> </a:t>
            </a:r>
            <a:r>
              <a:rPr lang="en-US" dirty="0" err="1"/>
              <a:t>satu</a:t>
            </a:r>
            <a:r>
              <a:rPr lang="en-US" dirty="0"/>
              <a:t> </a:t>
            </a:r>
            <a:r>
              <a:rPr lang="en-US" dirty="0" err="1"/>
              <a:t>pilihan</a:t>
            </a:r>
            <a:r>
              <a:rPr lang="en-US" dirty="0"/>
              <a:t> </a:t>
            </a:r>
            <a:r>
              <a:rPr lang="en-US" dirty="0" err="1"/>
              <a:t>komoditas</a:t>
            </a:r>
            <a:r>
              <a:rPr lang="en-US" dirty="0"/>
              <a:t> yang </a:t>
            </a:r>
            <a:r>
              <a:rPr lang="en-US" dirty="0" err="1"/>
              <a:t>diyakini</a:t>
            </a:r>
            <a:r>
              <a:rPr lang="en-US" dirty="0"/>
              <a:t> </a:t>
            </a:r>
            <a:r>
              <a:rPr lang="en-US" dirty="0" err="1"/>
              <a:t>bisa</a:t>
            </a:r>
            <a:r>
              <a:rPr lang="en-US" dirty="0"/>
              <a:t> </a:t>
            </a:r>
            <a:r>
              <a:rPr lang="en-US" dirty="0" err="1"/>
              <a:t>menjadi</a:t>
            </a:r>
            <a:r>
              <a:rPr lang="en-US" dirty="0"/>
              <a:t> </a:t>
            </a:r>
            <a:r>
              <a:rPr lang="en-US" dirty="0" err="1"/>
              <a:t>sumber</a:t>
            </a:r>
            <a:r>
              <a:rPr lang="en-US" dirty="0"/>
              <a:t> </a:t>
            </a:r>
            <a:r>
              <a:rPr lang="en-US" dirty="0" err="1"/>
              <a:t>pendapatan</a:t>
            </a:r>
            <a:r>
              <a:rPr lang="en-US" dirty="0"/>
              <a:t> </a:t>
            </a:r>
            <a:r>
              <a:rPr lang="en-US" dirty="0" err="1"/>
              <a:t>keluarga</a:t>
            </a:r>
            <a:r>
              <a:rPr lang="en-US" dirty="0"/>
              <a:t>. </a:t>
            </a:r>
            <a:endParaRPr lang="en-US" dirty="0" smtClean="0"/>
          </a:p>
          <a:p>
            <a:pPr>
              <a:buFont typeface="Wingdings" pitchFamily="2" charset="2"/>
              <a:buChar char="Ø"/>
            </a:pPr>
            <a:r>
              <a:rPr lang="en-US" dirty="0" err="1" smtClean="0"/>
              <a:t>Proses</a:t>
            </a:r>
            <a:r>
              <a:rPr lang="en-US" dirty="0" smtClean="0"/>
              <a:t> </a:t>
            </a:r>
            <a:r>
              <a:rPr lang="en-US" dirty="0" err="1"/>
              <a:t>pemeliharaan</a:t>
            </a:r>
            <a:r>
              <a:rPr lang="en-US" dirty="0"/>
              <a:t> </a:t>
            </a:r>
            <a:r>
              <a:rPr lang="en-US" dirty="0" err="1"/>
              <a:t>sapi</a:t>
            </a:r>
            <a:r>
              <a:rPr lang="en-US" dirty="0"/>
              <a:t> </a:t>
            </a:r>
            <a:r>
              <a:rPr lang="en-US" dirty="0" err="1"/>
              <a:t>potong</a:t>
            </a:r>
            <a:r>
              <a:rPr lang="en-US" dirty="0"/>
              <a:t> </a:t>
            </a:r>
            <a:r>
              <a:rPr lang="en-US" dirty="0" err="1"/>
              <a:t>cukup</a:t>
            </a:r>
            <a:r>
              <a:rPr lang="en-US" dirty="0"/>
              <a:t> </a:t>
            </a:r>
            <a:r>
              <a:rPr lang="en-US" dirty="0" err="1"/>
              <a:t>mudah</a:t>
            </a:r>
            <a:r>
              <a:rPr lang="en-US" dirty="0"/>
              <a:t> </a:t>
            </a:r>
            <a:r>
              <a:rPr lang="en-US" dirty="0" err="1"/>
              <a:t>dilakukan</a:t>
            </a:r>
            <a:r>
              <a:rPr lang="en-US" dirty="0"/>
              <a:t>. </a:t>
            </a:r>
            <a:r>
              <a:rPr lang="en-US" dirty="0" err="1"/>
              <a:t>Namun</a:t>
            </a:r>
            <a:r>
              <a:rPr lang="en-US" dirty="0"/>
              <a:t>, </a:t>
            </a:r>
            <a:r>
              <a:rPr lang="en-US" dirty="0" err="1"/>
              <a:t>juga</a:t>
            </a:r>
            <a:r>
              <a:rPr lang="en-US" dirty="0"/>
              <a:t> </a:t>
            </a:r>
            <a:r>
              <a:rPr lang="en-US" dirty="0" err="1"/>
              <a:t>banyak</a:t>
            </a:r>
            <a:r>
              <a:rPr lang="en-US" dirty="0"/>
              <a:t> </a:t>
            </a:r>
            <a:r>
              <a:rPr lang="en-US" dirty="0" err="1"/>
              <a:t>kendalanya</a:t>
            </a:r>
            <a:r>
              <a:rPr lang="en-US" dirty="0"/>
              <a:t>. </a:t>
            </a:r>
            <a:r>
              <a:rPr lang="en-US" dirty="0" err="1"/>
              <a:t>Kendala</a:t>
            </a:r>
            <a:r>
              <a:rPr lang="en-US" dirty="0"/>
              <a:t> </a:t>
            </a:r>
            <a:r>
              <a:rPr lang="en-US" dirty="0" err="1"/>
              <a:t>tersebut</a:t>
            </a:r>
            <a:r>
              <a:rPr lang="en-US" dirty="0"/>
              <a:t> </a:t>
            </a:r>
            <a:r>
              <a:rPr lang="en-US" dirty="0" err="1"/>
              <a:t>pemeliharaan</a:t>
            </a:r>
            <a:r>
              <a:rPr lang="en-US" dirty="0"/>
              <a:t> yang </a:t>
            </a:r>
            <a:r>
              <a:rPr lang="en-US" dirty="0" err="1"/>
              <a:t>dilakukan</a:t>
            </a:r>
            <a:r>
              <a:rPr lang="en-US" dirty="0"/>
              <a:t> </a:t>
            </a:r>
            <a:r>
              <a:rPr lang="en-US" dirty="0" err="1"/>
              <a:t>peternak</a:t>
            </a:r>
            <a:r>
              <a:rPr lang="en-US" dirty="0"/>
              <a:t>. </a:t>
            </a:r>
            <a:endParaRPr lang="en-US" dirty="0" smtClean="0"/>
          </a:p>
          <a:p>
            <a:pPr>
              <a:buFont typeface="Wingdings" pitchFamily="2" charset="2"/>
              <a:buChar char="Ø"/>
            </a:pPr>
            <a:r>
              <a:rPr lang="en-US" dirty="0" err="1" smtClean="0"/>
              <a:t>Beberapa</a:t>
            </a:r>
            <a:r>
              <a:rPr lang="en-US" dirty="0" smtClean="0"/>
              <a:t> </a:t>
            </a:r>
            <a:r>
              <a:rPr lang="en-US" dirty="0" err="1"/>
              <a:t>peternak</a:t>
            </a:r>
            <a:r>
              <a:rPr lang="en-US" dirty="0"/>
              <a:t> </a:t>
            </a:r>
            <a:r>
              <a:rPr lang="en-US" dirty="0" err="1"/>
              <a:t>belum</a:t>
            </a:r>
            <a:r>
              <a:rPr lang="en-US" dirty="0"/>
              <a:t> </a:t>
            </a:r>
            <a:r>
              <a:rPr lang="en-US" dirty="0" err="1"/>
              <a:t>memiliki</a:t>
            </a:r>
            <a:r>
              <a:rPr lang="en-US" dirty="0"/>
              <a:t> </a:t>
            </a:r>
            <a:r>
              <a:rPr lang="en-US" dirty="0" err="1"/>
              <a:t>orientasi</a:t>
            </a:r>
            <a:r>
              <a:rPr lang="en-US" dirty="0"/>
              <a:t> </a:t>
            </a:r>
            <a:r>
              <a:rPr lang="en-US" dirty="0" err="1"/>
              <a:t>bahwa</a:t>
            </a:r>
            <a:r>
              <a:rPr lang="en-US" dirty="0"/>
              <a:t> </a:t>
            </a:r>
            <a:r>
              <a:rPr lang="en-US" dirty="0" err="1"/>
              <a:t>beternak</a:t>
            </a:r>
            <a:r>
              <a:rPr lang="en-US" dirty="0"/>
              <a:t> </a:t>
            </a:r>
            <a:r>
              <a:rPr lang="en-US" dirty="0" err="1"/>
              <a:t>sapi</a:t>
            </a:r>
            <a:r>
              <a:rPr lang="en-US" dirty="0"/>
              <a:t> </a:t>
            </a:r>
            <a:r>
              <a:rPr lang="en-US" dirty="0" err="1"/>
              <a:t>potong</a:t>
            </a:r>
            <a:r>
              <a:rPr lang="en-US" dirty="0"/>
              <a:t> </a:t>
            </a:r>
            <a:r>
              <a:rPr lang="en-US" dirty="0" err="1"/>
              <a:t>bisa</a:t>
            </a:r>
            <a:r>
              <a:rPr lang="en-US" dirty="0"/>
              <a:t> </a:t>
            </a:r>
            <a:r>
              <a:rPr lang="en-US" dirty="0" err="1"/>
              <a:t>menjadi</a:t>
            </a:r>
            <a:r>
              <a:rPr lang="en-US" dirty="0"/>
              <a:t> </a:t>
            </a:r>
            <a:r>
              <a:rPr lang="en-US" dirty="0" err="1"/>
              <a:t>sumber</a:t>
            </a:r>
            <a:r>
              <a:rPr lang="en-US" dirty="0"/>
              <a:t> </a:t>
            </a:r>
            <a:r>
              <a:rPr lang="en-US" dirty="0" err="1"/>
              <a:t>pendapatan</a:t>
            </a:r>
            <a:r>
              <a:rPr lang="en-US" dirty="0"/>
              <a:t> </a:t>
            </a:r>
            <a:r>
              <a:rPr lang="en-US" dirty="0" err="1" smtClean="0"/>
              <a:t>utama</a:t>
            </a:r>
            <a:r>
              <a:rPr lang="en-US" dirty="0" smtClean="0"/>
              <a:t> </a:t>
            </a:r>
            <a:r>
              <a:rPr lang="en-US" dirty="0" err="1" smtClean="0"/>
              <a:t>sehingga</a:t>
            </a:r>
            <a:r>
              <a:rPr lang="en-US" dirty="0" smtClean="0"/>
              <a:t> </a:t>
            </a:r>
            <a:r>
              <a:rPr lang="en-US" dirty="0" err="1"/>
              <a:t>pemeliharaannya</a:t>
            </a:r>
            <a:r>
              <a:rPr lang="en-US" dirty="0"/>
              <a:t> </a:t>
            </a:r>
            <a:r>
              <a:rPr lang="en-US" dirty="0" err="1"/>
              <a:t>tidak</a:t>
            </a:r>
            <a:r>
              <a:rPr lang="en-US" dirty="0"/>
              <a:t> </a:t>
            </a:r>
            <a:r>
              <a:rPr lang="en-US" dirty="0" err="1"/>
              <a:t>hanya</a:t>
            </a:r>
            <a:r>
              <a:rPr lang="en-US" dirty="0"/>
              <a:t> </a:t>
            </a:r>
            <a:r>
              <a:rPr lang="en-US" dirty="0" err="1"/>
              <a:t>dilakukan</a:t>
            </a:r>
            <a:r>
              <a:rPr lang="en-US" dirty="0"/>
              <a:t> </a:t>
            </a:r>
            <a:r>
              <a:rPr lang="en-US" dirty="0" err="1"/>
              <a:t>secara</a:t>
            </a:r>
            <a:r>
              <a:rPr lang="en-US" dirty="0"/>
              <a:t> </a:t>
            </a:r>
            <a:r>
              <a:rPr lang="en-US" dirty="0" err="1"/>
              <a:t>asal–asalan</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solidFill>
                  <a:srgbClr val="FF0000"/>
                </a:solidFill>
                <a:latin typeface="Souvenir" pitchFamily="2" charset="0"/>
              </a:rPr>
              <a:t>BANGSA-BANGSA TERNAK SAPI </a:t>
            </a:r>
            <a:r>
              <a:rPr lang="id-ID" b="1" dirty="0" smtClean="0">
                <a:solidFill>
                  <a:srgbClr val="FF0000"/>
                </a:solidFill>
                <a:latin typeface="Souvenir" pitchFamily="2" charset="0"/>
              </a:rPr>
              <a:t>POTONG</a:t>
            </a:r>
            <a:endParaRPr lang="en-US" b="1" dirty="0">
              <a:solidFill>
                <a:srgbClr val="FF0000"/>
              </a:solidFill>
              <a:latin typeface="Souvenir" pitchFamily="2"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79512" y="1988840"/>
            <a:ext cx="8329482" cy="226832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17991" y="4498732"/>
            <a:ext cx="2968625" cy="2209800"/>
          </a:xfrm>
          <a:prstGeom prst="rect">
            <a:avLst/>
          </a:prstGeom>
          <a:noFill/>
          <a:ln w="9525">
            <a:noFill/>
            <a:miter lim="800000"/>
            <a:headEnd/>
            <a:tailEnd/>
          </a:ln>
        </p:spPr>
      </p:pic>
      <p:pic>
        <p:nvPicPr>
          <p:cNvPr id="6" name="Picture 5" descr="calfcreepfeeder">
            <a:hlinkClick r:id="rId4"/>
          </p:cNvPr>
          <p:cNvPicPr>
            <a:picLocks noChangeAspect="1" noChangeArrowheads="1"/>
          </p:cNvPicPr>
          <p:nvPr/>
        </p:nvPicPr>
        <p:blipFill>
          <a:blip r:embed="rId5" cstate="print"/>
          <a:srcRect t="10001" r="9332"/>
          <a:stretch>
            <a:fillRect/>
          </a:stretch>
        </p:blipFill>
        <p:spPr bwMode="auto">
          <a:xfrm>
            <a:off x="3162816" y="4498732"/>
            <a:ext cx="2946400" cy="2209800"/>
          </a:xfrm>
          <a:prstGeom prst="rect">
            <a:avLst/>
          </a:prstGeom>
          <a:noFill/>
          <a:ln w="9525">
            <a:noFill/>
            <a:miter lim="800000"/>
            <a:headEnd/>
            <a:tailEnd/>
          </a:ln>
        </p:spPr>
      </p:pic>
      <p:pic>
        <p:nvPicPr>
          <p:cNvPr id="7" name="Picture 6" descr="MVC-021S"/>
          <p:cNvPicPr>
            <a:picLocks noChangeAspect="1" noChangeArrowheads="1"/>
          </p:cNvPicPr>
          <p:nvPr/>
        </p:nvPicPr>
        <p:blipFill>
          <a:blip r:embed="rId6" cstate="print"/>
          <a:srcRect/>
          <a:stretch>
            <a:fillRect/>
          </a:stretch>
        </p:blipFill>
        <p:spPr bwMode="auto">
          <a:xfrm>
            <a:off x="6210816" y="4498732"/>
            <a:ext cx="2921000" cy="219075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646067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472518" cy="5786478"/>
          </a:xfrm>
        </p:spPr>
        <p:txBody>
          <a:bodyPr>
            <a:normAutofit fontScale="77500" lnSpcReduction="20000"/>
          </a:bodyPr>
          <a:lstStyle/>
          <a:p>
            <a:pPr>
              <a:buNone/>
            </a:pPr>
            <a:r>
              <a:rPr lang="en-US" sz="3300" b="1" dirty="0" smtClean="0"/>
              <a:t>SISTEM PEMELIHARAAN</a:t>
            </a:r>
          </a:p>
          <a:p>
            <a:pPr>
              <a:buNone/>
            </a:pPr>
            <a:endParaRPr lang="en-US" dirty="0" smtClean="0"/>
          </a:p>
          <a:p>
            <a:pPr marL="514350" indent="-514350">
              <a:buNone/>
            </a:pPr>
            <a:r>
              <a:rPr lang="en-US" sz="2800" b="1" dirty="0" smtClean="0"/>
              <a:t>1. </a:t>
            </a:r>
            <a:r>
              <a:rPr lang="en-US" sz="2800" b="1" dirty="0" err="1" smtClean="0"/>
              <a:t>Manajemen</a:t>
            </a:r>
            <a:r>
              <a:rPr lang="en-US" sz="2800" b="1" dirty="0" smtClean="0"/>
              <a:t> </a:t>
            </a:r>
            <a:r>
              <a:rPr lang="en-US" sz="2800" b="1" dirty="0" err="1"/>
              <a:t>Pemilihan</a:t>
            </a:r>
            <a:r>
              <a:rPr lang="en-US" sz="2800" b="1" dirty="0"/>
              <a:t> </a:t>
            </a:r>
            <a:r>
              <a:rPr lang="en-US" sz="2800" b="1" dirty="0" err="1"/>
              <a:t>Bibit</a:t>
            </a:r>
            <a:r>
              <a:rPr lang="en-US" sz="2800" b="1" dirty="0"/>
              <a:t> </a:t>
            </a:r>
            <a:r>
              <a:rPr lang="en-US" sz="2800" b="1" dirty="0" err="1"/>
              <a:t>Sapi</a:t>
            </a:r>
            <a:r>
              <a:rPr lang="en-US" sz="2800" b="1" dirty="0"/>
              <a:t> </a:t>
            </a:r>
            <a:r>
              <a:rPr lang="en-US" sz="2800" b="1" dirty="0" err="1" smtClean="0"/>
              <a:t>Potong</a:t>
            </a:r>
            <a:endParaRPr lang="en-US" sz="2800" b="1" dirty="0" smtClean="0"/>
          </a:p>
          <a:p>
            <a:pPr marL="514350" indent="-514350">
              <a:buAutoNum type="arabicPeriod"/>
            </a:pPr>
            <a:endParaRPr lang="en-US" sz="2800" b="1" dirty="0" smtClean="0"/>
          </a:p>
          <a:p>
            <a:r>
              <a:rPr lang="en-US" sz="2800" dirty="0" err="1"/>
              <a:t>Memilih</a:t>
            </a:r>
            <a:r>
              <a:rPr lang="en-US" sz="2800" dirty="0"/>
              <a:t> </a:t>
            </a:r>
            <a:r>
              <a:rPr lang="en-US" sz="2800" dirty="0" err="1"/>
              <a:t>sapi</a:t>
            </a:r>
            <a:r>
              <a:rPr lang="en-US" sz="2800" dirty="0"/>
              <a:t> </a:t>
            </a:r>
            <a:r>
              <a:rPr lang="en-US" sz="2800" dirty="0" err="1"/>
              <a:t>jantan</a:t>
            </a:r>
            <a:r>
              <a:rPr lang="en-US" sz="2800" dirty="0"/>
              <a:t> yang </a:t>
            </a:r>
            <a:r>
              <a:rPr lang="en-US" sz="2800" dirty="0" err="1"/>
              <a:t>tidak</a:t>
            </a:r>
            <a:r>
              <a:rPr lang="en-US" sz="2800" dirty="0"/>
              <a:t> </a:t>
            </a:r>
            <a:r>
              <a:rPr lang="en-US" sz="2800" dirty="0" err="1"/>
              <a:t>gemuk</a:t>
            </a:r>
            <a:r>
              <a:rPr lang="en-US" sz="2800" dirty="0"/>
              <a:t> </a:t>
            </a:r>
            <a:r>
              <a:rPr lang="en-US" sz="2800" dirty="0" err="1"/>
              <a:t>atau</a:t>
            </a:r>
            <a:r>
              <a:rPr lang="en-US" sz="2800" dirty="0"/>
              <a:t> </a:t>
            </a:r>
            <a:r>
              <a:rPr lang="en-US" sz="2800" dirty="0" err="1"/>
              <a:t>kurus</a:t>
            </a:r>
            <a:r>
              <a:rPr lang="en-US" sz="2800" dirty="0"/>
              <a:t> </a:t>
            </a:r>
            <a:r>
              <a:rPr lang="en-US" sz="2800" dirty="0" err="1"/>
              <a:t>tetapi</a:t>
            </a:r>
            <a:r>
              <a:rPr lang="en-US" sz="2800" dirty="0"/>
              <a:t> </a:t>
            </a:r>
            <a:r>
              <a:rPr lang="en-US" sz="2800" dirty="0" err="1"/>
              <a:t>sehat</a:t>
            </a:r>
            <a:r>
              <a:rPr lang="en-US" sz="2800" dirty="0"/>
              <a:t>. </a:t>
            </a:r>
            <a:r>
              <a:rPr lang="en-US" sz="2800" dirty="0" err="1"/>
              <a:t>Ternak</a:t>
            </a:r>
            <a:r>
              <a:rPr lang="en-US" sz="2800" dirty="0"/>
              <a:t> </a:t>
            </a:r>
            <a:r>
              <a:rPr lang="en-US" sz="2800" dirty="0" err="1"/>
              <a:t>sehat</a:t>
            </a:r>
            <a:r>
              <a:rPr lang="en-US" sz="2800" dirty="0"/>
              <a:t> </a:t>
            </a:r>
            <a:r>
              <a:rPr lang="en-US" sz="2800" dirty="0" err="1"/>
              <a:t>terindikasi</a:t>
            </a:r>
            <a:r>
              <a:rPr lang="en-US" sz="2800" dirty="0"/>
              <a:t> </a:t>
            </a:r>
            <a:r>
              <a:rPr lang="en-US" sz="2800" dirty="0" err="1"/>
              <a:t>dari</a:t>
            </a:r>
            <a:r>
              <a:rPr lang="en-US" sz="2800" dirty="0"/>
              <a:t> </a:t>
            </a:r>
            <a:r>
              <a:rPr lang="en-US" sz="2800" dirty="0" err="1"/>
              <a:t>sorot</a:t>
            </a:r>
            <a:r>
              <a:rPr lang="en-US" sz="2800" dirty="0"/>
              <a:t> </a:t>
            </a:r>
            <a:r>
              <a:rPr lang="en-US" sz="2800" dirty="0" err="1"/>
              <a:t>mata</a:t>
            </a:r>
            <a:r>
              <a:rPr lang="en-US" sz="2800" dirty="0"/>
              <a:t> yang </a:t>
            </a:r>
            <a:r>
              <a:rPr lang="en-US" sz="2800" dirty="0" err="1"/>
              <a:t>tajam</a:t>
            </a:r>
            <a:r>
              <a:rPr lang="en-US" sz="2800" dirty="0"/>
              <a:t>, </a:t>
            </a:r>
            <a:r>
              <a:rPr lang="en-US" sz="2800" dirty="0" err="1"/>
              <a:t>tidak</a:t>
            </a:r>
            <a:r>
              <a:rPr lang="en-US" sz="2800" dirty="0"/>
              <a:t> </a:t>
            </a:r>
            <a:r>
              <a:rPr lang="en-US" sz="2800" dirty="0" err="1"/>
              <a:t>sayu</a:t>
            </a:r>
            <a:r>
              <a:rPr lang="en-US" sz="2800" dirty="0"/>
              <a:t>, </a:t>
            </a:r>
            <a:r>
              <a:rPr lang="en-US" sz="2800" dirty="0" err="1"/>
              <a:t>kulit</a:t>
            </a:r>
            <a:r>
              <a:rPr lang="en-US" sz="2800" dirty="0"/>
              <a:t> </a:t>
            </a:r>
            <a:r>
              <a:rPr lang="en-US" sz="2800" dirty="0" err="1"/>
              <a:t>dan</a:t>
            </a:r>
            <a:r>
              <a:rPr lang="en-US" sz="2800" dirty="0"/>
              <a:t> </a:t>
            </a:r>
            <a:r>
              <a:rPr lang="en-US" sz="2800" dirty="0" err="1"/>
              <a:t>bulunya</a:t>
            </a:r>
            <a:r>
              <a:rPr lang="en-US" sz="2800" dirty="0"/>
              <a:t> </a:t>
            </a:r>
            <a:r>
              <a:rPr lang="en-US" sz="2800" dirty="0" err="1"/>
              <a:t>bersih</a:t>
            </a:r>
            <a:r>
              <a:rPr lang="en-US" sz="2800" dirty="0"/>
              <a:t>.</a:t>
            </a:r>
          </a:p>
          <a:p>
            <a:r>
              <a:rPr lang="en-US" sz="2800" dirty="0" err="1"/>
              <a:t>Sebaiknya</a:t>
            </a:r>
            <a:r>
              <a:rPr lang="en-US" sz="2800" dirty="0"/>
              <a:t> </a:t>
            </a:r>
            <a:r>
              <a:rPr lang="en-US" sz="2800" dirty="0" err="1"/>
              <a:t>sapi</a:t>
            </a:r>
            <a:r>
              <a:rPr lang="en-US" sz="2800" dirty="0"/>
              <a:t> </a:t>
            </a:r>
            <a:r>
              <a:rPr lang="en-US" sz="2800" dirty="0" err="1"/>
              <a:t>bakalan</a:t>
            </a:r>
            <a:r>
              <a:rPr lang="en-US" sz="2800" dirty="0"/>
              <a:t> </a:t>
            </a:r>
            <a:r>
              <a:rPr lang="en-US" sz="2800" dirty="0" err="1"/>
              <a:t>dipilih</a:t>
            </a:r>
            <a:r>
              <a:rPr lang="en-US" sz="2800" dirty="0"/>
              <a:t> </a:t>
            </a:r>
            <a:r>
              <a:rPr lang="en-US" sz="2800" dirty="0" err="1"/>
              <a:t>dari</a:t>
            </a:r>
            <a:r>
              <a:rPr lang="en-US" sz="2800" dirty="0"/>
              <a:t> </a:t>
            </a:r>
            <a:r>
              <a:rPr lang="en-US" sz="2800" dirty="0" err="1"/>
              <a:t>lokasi</a:t>
            </a:r>
            <a:r>
              <a:rPr lang="en-US" sz="2800" dirty="0"/>
              <a:t> </a:t>
            </a:r>
            <a:r>
              <a:rPr lang="en-US" sz="2800" dirty="0" err="1"/>
              <a:t>tempat</a:t>
            </a:r>
            <a:r>
              <a:rPr lang="en-US" sz="2800" dirty="0"/>
              <a:t> </a:t>
            </a:r>
            <a:r>
              <a:rPr lang="en-US" sz="2800" dirty="0" err="1"/>
              <a:t>sapi</a:t>
            </a:r>
            <a:r>
              <a:rPr lang="en-US" sz="2800" dirty="0"/>
              <a:t> </a:t>
            </a:r>
            <a:r>
              <a:rPr lang="en-US" sz="2800" dirty="0" err="1"/>
              <a:t>digemukkan</a:t>
            </a:r>
            <a:r>
              <a:rPr lang="en-US" sz="2800" dirty="0"/>
              <a:t> agar </a:t>
            </a:r>
            <a:r>
              <a:rPr lang="en-US" sz="2800" dirty="0" err="1"/>
              <a:t>memudahkan</a:t>
            </a:r>
            <a:r>
              <a:rPr lang="en-US" sz="2800" dirty="0"/>
              <a:t> </a:t>
            </a:r>
            <a:r>
              <a:rPr lang="en-US" sz="2800" dirty="0" err="1"/>
              <a:t>perawatan</a:t>
            </a:r>
            <a:r>
              <a:rPr lang="en-US" sz="2800" dirty="0"/>
              <a:t> </a:t>
            </a:r>
            <a:r>
              <a:rPr lang="en-US" sz="2800" dirty="0" err="1"/>
              <a:t>karena</a:t>
            </a:r>
            <a:r>
              <a:rPr lang="en-US" sz="2800" dirty="0"/>
              <a:t> </a:t>
            </a:r>
            <a:r>
              <a:rPr lang="en-US" sz="2800" dirty="0" err="1"/>
              <a:t>sapi</a:t>
            </a:r>
            <a:r>
              <a:rPr lang="en-US" sz="2800" dirty="0"/>
              <a:t> </a:t>
            </a:r>
            <a:r>
              <a:rPr lang="en-US" sz="2800" dirty="0" err="1"/>
              <a:t>tidak</a:t>
            </a:r>
            <a:r>
              <a:rPr lang="en-US" sz="2800" dirty="0"/>
              <a:t> </a:t>
            </a:r>
            <a:r>
              <a:rPr lang="en-US" sz="2800" dirty="0" err="1"/>
              <a:t>perlu</a:t>
            </a:r>
            <a:r>
              <a:rPr lang="en-US" sz="2800" dirty="0"/>
              <a:t> </a:t>
            </a:r>
            <a:r>
              <a:rPr lang="en-US" sz="2800" dirty="0" err="1"/>
              <a:t>lagi</a:t>
            </a:r>
            <a:r>
              <a:rPr lang="en-US" sz="2800" dirty="0"/>
              <a:t> </a:t>
            </a:r>
            <a:r>
              <a:rPr lang="en-US" sz="2800" dirty="0" err="1"/>
              <a:t>beradaptasi</a:t>
            </a:r>
            <a:r>
              <a:rPr lang="en-US" sz="2800" dirty="0"/>
              <a:t> </a:t>
            </a:r>
            <a:r>
              <a:rPr lang="en-US" sz="2800" dirty="0" err="1"/>
              <a:t>dengan</a:t>
            </a:r>
            <a:r>
              <a:rPr lang="en-US" sz="2800" dirty="0"/>
              <a:t> </a:t>
            </a:r>
            <a:r>
              <a:rPr lang="en-US" sz="2800" dirty="0" err="1"/>
              <a:t>lingkungan</a:t>
            </a:r>
            <a:r>
              <a:rPr lang="en-US" sz="2800" dirty="0"/>
              <a:t> yang </a:t>
            </a:r>
            <a:r>
              <a:rPr lang="en-US" sz="2800" dirty="0" err="1"/>
              <a:t>baru</a:t>
            </a:r>
            <a:r>
              <a:rPr lang="en-US" sz="2800" dirty="0"/>
              <a:t>.</a:t>
            </a:r>
          </a:p>
          <a:p>
            <a:r>
              <a:rPr lang="en-US" sz="2800" dirty="0" err="1"/>
              <a:t>Memilih</a:t>
            </a:r>
            <a:r>
              <a:rPr lang="en-US" sz="2800" dirty="0"/>
              <a:t> </a:t>
            </a:r>
            <a:r>
              <a:rPr lang="en-US" sz="2800" dirty="0" err="1"/>
              <a:t>sapi</a:t>
            </a:r>
            <a:r>
              <a:rPr lang="en-US" sz="2800" dirty="0"/>
              <a:t> </a:t>
            </a:r>
            <a:r>
              <a:rPr lang="en-US" sz="2800" dirty="0" err="1"/>
              <a:t>jantan</a:t>
            </a:r>
            <a:r>
              <a:rPr lang="en-US" sz="2800" dirty="0"/>
              <a:t> </a:t>
            </a:r>
            <a:r>
              <a:rPr lang="en-US" sz="2800" dirty="0" err="1"/>
              <a:t>berumur</a:t>
            </a:r>
            <a:r>
              <a:rPr lang="en-US" sz="2800" dirty="0"/>
              <a:t> 2 – 2, 5 </a:t>
            </a:r>
            <a:r>
              <a:rPr lang="en-US" sz="2800" dirty="0" err="1"/>
              <a:t>tahun</a:t>
            </a:r>
            <a:r>
              <a:rPr lang="en-US" sz="2800" dirty="0"/>
              <a:t> yang </a:t>
            </a:r>
            <a:r>
              <a:rPr lang="en-US" sz="2800" dirty="0" err="1"/>
              <a:t>dapat</a:t>
            </a:r>
            <a:r>
              <a:rPr lang="en-US" sz="2800" dirty="0"/>
              <a:t> </a:t>
            </a:r>
            <a:r>
              <a:rPr lang="en-US" sz="2800" dirty="0" err="1"/>
              <a:t>dilihat</a:t>
            </a:r>
            <a:r>
              <a:rPr lang="en-US" sz="2800" dirty="0"/>
              <a:t> </a:t>
            </a:r>
            <a:r>
              <a:rPr lang="en-US" sz="2800" dirty="0" err="1"/>
              <a:t>dari</a:t>
            </a:r>
            <a:r>
              <a:rPr lang="en-US" sz="2800" dirty="0"/>
              <a:t> </a:t>
            </a:r>
            <a:r>
              <a:rPr lang="en-US" sz="2800" dirty="0" err="1"/>
              <a:t>kondisi</a:t>
            </a:r>
            <a:r>
              <a:rPr lang="en-US" sz="2800" dirty="0"/>
              <a:t> </a:t>
            </a:r>
            <a:r>
              <a:rPr lang="en-US" sz="2800" dirty="0" err="1"/>
              <a:t>gigi</a:t>
            </a:r>
            <a:r>
              <a:rPr lang="en-US" sz="2800" dirty="0"/>
              <a:t> </a:t>
            </a:r>
            <a:r>
              <a:rPr lang="en-US" sz="2800" dirty="0" err="1"/>
              <a:t>seri</a:t>
            </a:r>
            <a:r>
              <a:rPr lang="en-US" sz="2800" dirty="0"/>
              <a:t> </a:t>
            </a:r>
            <a:r>
              <a:rPr lang="en-US" sz="2800" dirty="0" err="1"/>
              <a:t>di</a:t>
            </a:r>
            <a:r>
              <a:rPr lang="en-US" sz="2800" dirty="0"/>
              <a:t> </a:t>
            </a:r>
            <a:r>
              <a:rPr lang="en-US" sz="2800" dirty="0" err="1"/>
              <a:t>rahang</a:t>
            </a:r>
            <a:r>
              <a:rPr lang="en-US" sz="2800" dirty="0"/>
              <a:t> </a:t>
            </a:r>
            <a:r>
              <a:rPr lang="en-US" sz="2800" dirty="0" err="1"/>
              <a:t>bawah</a:t>
            </a:r>
            <a:r>
              <a:rPr lang="en-US" sz="2800" dirty="0"/>
              <a:t> </a:t>
            </a:r>
            <a:r>
              <a:rPr lang="en-US" sz="2800" dirty="0" err="1"/>
              <a:t>yaitu</a:t>
            </a:r>
            <a:r>
              <a:rPr lang="en-US" sz="2800" dirty="0"/>
              <a:t> </a:t>
            </a:r>
            <a:r>
              <a:rPr lang="en-US" sz="2800" dirty="0" err="1"/>
              <a:t>sapi</a:t>
            </a:r>
            <a:r>
              <a:rPr lang="en-US" sz="2800" dirty="0"/>
              <a:t> </a:t>
            </a:r>
            <a:r>
              <a:rPr lang="en-US" sz="2800" dirty="0" err="1"/>
              <a:t>umur</a:t>
            </a:r>
            <a:r>
              <a:rPr lang="en-US" sz="2800" dirty="0"/>
              <a:t> 1,5 –  2  </a:t>
            </a:r>
            <a:r>
              <a:rPr lang="en-US" sz="2800" dirty="0" err="1"/>
              <a:t>tahun</a:t>
            </a:r>
            <a:r>
              <a:rPr lang="en-US" sz="2800" dirty="0"/>
              <a:t> </a:t>
            </a:r>
            <a:r>
              <a:rPr lang="en-US" sz="2800" dirty="0" err="1"/>
              <a:t>memiliki</a:t>
            </a:r>
            <a:r>
              <a:rPr lang="en-US" sz="2800" dirty="0"/>
              <a:t> </a:t>
            </a:r>
            <a:r>
              <a:rPr lang="en-US" sz="2800" dirty="0" err="1"/>
              <a:t>gigi</a:t>
            </a:r>
            <a:r>
              <a:rPr lang="en-US" sz="2800" dirty="0"/>
              <a:t> </a:t>
            </a:r>
            <a:r>
              <a:rPr lang="en-US" sz="2800" dirty="0" err="1"/>
              <a:t>tetap</a:t>
            </a:r>
            <a:r>
              <a:rPr lang="en-US" sz="2800" dirty="0"/>
              <a:t> 1 </a:t>
            </a:r>
            <a:r>
              <a:rPr lang="en-US" sz="2800" dirty="0" err="1"/>
              <a:t>pasang</a:t>
            </a:r>
            <a:r>
              <a:rPr lang="en-US" sz="2800" dirty="0"/>
              <a:t> </a:t>
            </a:r>
            <a:r>
              <a:rPr lang="en-US" sz="2800" dirty="0" err="1"/>
              <a:t>dan</a:t>
            </a:r>
            <a:r>
              <a:rPr lang="en-US" sz="2800" dirty="0"/>
              <a:t> </a:t>
            </a:r>
            <a:r>
              <a:rPr lang="en-US" sz="2800" dirty="0" err="1"/>
              <a:t>pada</a:t>
            </a:r>
            <a:r>
              <a:rPr lang="en-US" sz="2800" dirty="0"/>
              <a:t> </a:t>
            </a:r>
            <a:r>
              <a:rPr lang="en-US" sz="2800" dirty="0" err="1"/>
              <a:t>sapi</a:t>
            </a:r>
            <a:r>
              <a:rPr lang="en-US" sz="2800" dirty="0"/>
              <a:t> </a:t>
            </a:r>
            <a:r>
              <a:rPr lang="en-US" sz="2800" dirty="0" err="1"/>
              <a:t>umur</a:t>
            </a:r>
            <a:r>
              <a:rPr lang="en-US" sz="2800" dirty="0"/>
              <a:t> 2 – 3 </a:t>
            </a:r>
            <a:r>
              <a:rPr lang="en-US" sz="2800" dirty="0" err="1"/>
              <a:t>tahun</a:t>
            </a:r>
            <a:r>
              <a:rPr lang="en-US" sz="2800" dirty="0"/>
              <a:t> </a:t>
            </a:r>
            <a:r>
              <a:rPr lang="en-US" sz="2800" dirty="0" err="1"/>
              <a:t>gigi</a:t>
            </a:r>
            <a:r>
              <a:rPr lang="en-US" sz="2800" dirty="0"/>
              <a:t> </a:t>
            </a:r>
            <a:r>
              <a:rPr lang="en-US" sz="2800" dirty="0" err="1"/>
              <a:t>tetapnya</a:t>
            </a:r>
            <a:r>
              <a:rPr lang="en-US" sz="2800" dirty="0"/>
              <a:t> 2 </a:t>
            </a:r>
            <a:r>
              <a:rPr lang="en-US" sz="2800" dirty="0" err="1"/>
              <a:t>pasang</a:t>
            </a:r>
            <a:r>
              <a:rPr lang="en-US" sz="2800" dirty="0"/>
              <a:t>.</a:t>
            </a:r>
          </a:p>
          <a:p>
            <a:r>
              <a:rPr lang="en-US" sz="2800" dirty="0" err="1"/>
              <a:t>Dianjurkan</a:t>
            </a:r>
            <a:r>
              <a:rPr lang="en-US" sz="2800" dirty="0"/>
              <a:t> </a:t>
            </a:r>
            <a:r>
              <a:rPr lang="en-US" sz="2800" dirty="0" err="1"/>
              <a:t>memilih</a:t>
            </a:r>
            <a:r>
              <a:rPr lang="en-US" sz="2800" dirty="0"/>
              <a:t> </a:t>
            </a:r>
            <a:r>
              <a:rPr lang="en-US" sz="2800" dirty="0" err="1"/>
              <a:t>sapi</a:t>
            </a:r>
            <a:r>
              <a:rPr lang="en-US" sz="2800" dirty="0"/>
              <a:t> </a:t>
            </a:r>
            <a:r>
              <a:rPr lang="en-US" sz="2800" dirty="0" err="1"/>
              <a:t>dengan</a:t>
            </a:r>
            <a:r>
              <a:rPr lang="en-US" sz="2800" dirty="0"/>
              <a:t> </a:t>
            </a:r>
            <a:r>
              <a:rPr lang="en-US" sz="2800" dirty="0" err="1"/>
              <a:t>bentuk</a:t>
            </a:r>
            <a:r>
              <a:rPr lang="en-US" sz="2800" dirty="0"/>
              <a:t> </a:t>
            </a:r>
            <a:r>
              <a:rPr lang="en-US" sz="2800" dirty="0" err="1"/>
              <a:t>tubuh</a:t>
            </a:r>
            <a:r>
              <a:rPr lang="en-US" sz="2800" dirty="0"/>
              <a:t> </a:t>
            </a:r>
            <a:r>
              <a:rPr lang="en-US" sz="2800" dirty="0" err="1"/>
              <a:t>proporsional</a:t>
            </a:r>
            <a:r>
              <a:rPr lang="en-US" sz="2800" dirty="0"/>
              <a:t>, </a:t>
            </a:r>
            <a:r>
              <a:rPr lang="en-US" sz="2800" dirty="0" err="1"/>
              <a:t>panjang</a:t>
            </a:r>
            <a:r>
              <a:rPr lang="en-US" sz="2800" dirty="0"/>
              <a:t> </a:t>
            </a:r>
            <a:r>
              <a:rPr lang="en-US" sz="2800" dirty="0" err="1"/>
              <a:t>badan</a:t>
            </a:r>
            <a:r>
              <a:rPr lang="en-US" sz="2800" dirty="0"/>
              <a:t> </a:t>
            </a:r>
            <a:r>
              <a:rPr lang="en-US" sz="2800" dirty="0" err="1"/>
              <a:t>dan</a:t>
            </a:r>
            <a:r>
              <a:rPr lang="en-US" sz="2800" dirty="0"/>
              <a:t> </a:t>
            </a:r>
            <a:r>
              <a:rPr lang="en-US" sz="2800" dirty="0" err="1"/>
              <a:t>tinggi</a:t>
            </a:r>
            <a:r>
              <a:rPr lang="en-US" sz="2800" dirty="0"/>
              <a:t> </a:t>
            </a:r>
            <a:r>
              <a:rPr lang="en-US" sz="2800" dirty="0" err="1"/>
              <a:t>pundak</a:t>
            </a:r>
            <a:r>
              <a:rPr lang="en-US" sz="2800" dirty="0"/>
              <a:t> yang optimal</a:t>
            </a:r>
            <a:r>
              <a:rPr lang="en-US" sz="2800" dirty="0" smtClean="0"/>
              <a:t>.</a:t>
            </a:r>
            <a:r>
              <a:rPr lang="en-US" dirty="0" smtClean="0"/>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lnSpcReduction="10000"/>
          </a:bodyPr>
          <a:lstStyle/>
          <a:p>
            <a:pPr>
              <a:buNone/>
            </a:pPr>
            <a:r>
              <a:rPr lang="en-US" b="1" dirty="0"/>
              <a:t>2. </a:t>
            </a:r>
            <a:r>
              <a:rPr lang="en-US" b="1" dirty="0" err="1"/>
              <a:t>Sistem</a:t>
            </a:r>
            <a:r>
              <a:rPr lang="en-US" b="1" dirty="0"/>
              <a:t> </a:t>
            </a:r>
            <a:r>
              <a:rPr lang="en-US" b="1" dirty="0" err="1"/>
              <a:t>Penggemukan</a:t>
            </a:r>
            <a:endParaRPr lang="en-US" dirty="0"/>
          </a:p>
          <a:p>
            <a:r>
              <a:rPr lang="en-US" dirty="0" err="1"/>
              <a:t>Keuntungan</a:t>
            </a:r>
            <a:r>
              <a:rPr lang="en-US" dirty="0"/>
              <a:t> </a:t>
            </a:r>
            <a:r>
              <a:rPr lang="en-US" dirty="0" err="1"/>
              <a:t>usaha</a:t>
            </a:r>
            <a:r>
              <a:rPr lang="en-US" dirty="0"/>
              <a:t> </a:t>
            </a:r>
            <a:r>
              <a:rPr lang="en-US" dirty="0" err="1"/>
              <a:t>sapi</a:t>
            </a:r>
            <a:r>
              <a:rPr lang="en-US" dirty="0"/>
              <a:t> </a:t>
            </a:r>
            <a:r>
              <a:rPr lang="en-US" dirty="0" err="1"/>
              <a:t>potong</a:t>
            </a:r>
            <a:r>
              <a:rPr lang="en-US" dirty="0"/>
              <a:t> </a:t>
            </a:r>
            <a:r>
              <a:rPr lang="en-US" dirty="0" err="1"/>
              <a:t>didapatkan</a:t>
            </a:r>
            <a:r>
              <a:rPr lang="en-US" dirty="0"/>
              <a:t> </a:t>
            </a:r>
            <a:r>
              <a:rPr lang="en-US" dirty="0" err="1"/>
              <a:t>dari</a:t>
            </a:r>
            <a:r>
              <a:rPr lang="en-US" dirty="0"/>
              <a:t> </a:t>
            </a:r>
            <a:r>
              <a:rPr lang="en-US" dirty="0" err="1"/>
              <a:t>selisih</a:t>
            </a:r>
            <a:r>
              <a:rPr lang="en-US" dirty="0"/>
              <a:t> </a:t>
            </a:r>
            <a:r>
              <a:rPr lang="en-US" dirty="0" err="1"/>
              <a:t>bobot</a:t>
            </a:r>
            <a:r>
              <a:rPr lang="en-US" dirty="0"/>
              <a:t> </a:t>
            </a:r>
            <a:r>
              <a:rPr lang="en-US" dirty="0" err="1"/>
              <a:t>badan</a:t>
            </a:r>
            <a:r>
              <a:rPr lang="en-US" dirty="0"/>
              <a:t> </a:t>
            </a:r>
            <a:r>
              <a:rPr lang="en-US" dirty="0" err="1"/>
              <a:t>awal</a:t>
            </a:r>
            <a:r>
              <a:rPr lang="en-US" dirty="0"/>
              <a:t> </a:t>
            </a:r>
            <a:r>
              <a:rPr lang="en-US" dirty="0" err="1"/>
              <a:t>dibudidayakan</a:t>
            </a:r>
            <a:r>
              <a:rPr lang="en-US" dirty="0"/>
              <a:t> </a:t>
            </a:r>
            <a:r>
              <a:rPr lang="en-US" dirty="0" err="1"/>
              <a:t>dengan</a:t>
            </a:r>
            <a:r>
              <a:rPr lang="en-US" dirty="0"/>
              <a:t> </a:t>
            </a:r>
            <a:r>
              <a:rPr lang="en-US" dirty="0" err="1"/>
              <a:t>bobot</a:t>
            </a:r>
            <a:r>
              <a:rPr lang="en-US" dirty="0"/>
              <a:t> </a:t>
            </a:r>
            <a:r>
              <a:rPr lang="en-US" dirty="0" err="1"/>
              <a:t>badan</a:t>
            </a:r>
            <a:r>
              <a:rPr lang="en-US" dirty="0"/>
              <a:t> </a:t>
            </a:r>
            <a:r>
              <a:rPr lang="en-US" dirty="0" err="1"/>
              <a:t>akhir</a:t>
            </a:r>
            <a:r>
              <a:rPr lang="en-US" dirty="0"/>
              <a:t> </a:t>
            </a:r>
            <a:r>
              <a:rPr lang="en-US" dirty="0" err="1"/>
              <a:t>saat</a:t>
            </a:r>
            <a:r>
              <a:rPr lang="en-US" dirty="0"/>
              <a:t> </a:t>
            </a:r>
            <a:r>
              <a:rPr lang="en-US" dirty="0" err="1"/>
              <a:t>sapi</a:t>
            </a:r>
            <a:r>
              <a:rPr lang="en-US" dirty="0"/>
              <a:t> </a:t>
            </a:r>
            <a:r>
              <a:rPr lang="en-US" dirty="0" err="1"/>
              <a:t>potong</a:t>
            </a:r>
            <a:r>
              <a:rPr lang="en-US" dirty="0"/>
              <a:t> </a:t>
            </a:r>
            <a:r>
              <a:rPr lang="en-US" dirty="0" err="1"/>
              <a:t>siap</a:t>
            </a:r>
            <a:r>
              <a:rPr lang="en-US" dirty="0"/>
              <a:t> </a:t>
            </a:r>
            <a:r>
              <a:rPr lang="en-US" dirty="0" err="1"/>
              <a:t>dipasarkan</a:t>
            </a:r>
            <a:r>
              <a:rPr lang="en-US" dirty="0"/>
              <a:t>. </a:t>
            </a:r>
            <a:r>
              <a:rPr lang="en-US" dirty="0" err="1"/>
              <a:t>Artinya</a:t>
            </a:r>
            <a:r>
              <a:rPr lang="en-US" dirty="0"/>
              <a:t> </a:t>
            </a:r>
            <a:r>
              <a:rPr lang="en-US" dirty="0" err="1"/>
              <a:t>ada</a:t>
            </a:r>
            <a:r>
              <a:rPr lang="en-US" dirty="0"/>
              <a:t> </a:t>
            </a:r>
            <a:r>
              <a:rPr lang="en-US" dirty="0" err="1"/>
              <a:t>pertambahan</a:t>
            </a:r>
            <a:r>
              <a:rPr lang="en-US" dirty="0"/>
              <a:t> </a:t>
            </a:r>
            <a:r>
              <a:rPr lang="en-US" dirty="0" err="1"/>
              <a:t>berat</a:t>
            </a:r>
            <a:r>
              <a:rPr lang="en-US" dirty="0"/>
              <a:t> </a:t>
            </a:r>
            <a:r>
              <a:rPr lang="en-US" dirty="0" err="1"/>
              <a:t>badan</a:t>
            </a:r>
            <a:r>
              <a:rPr lang="en-US" dirty="0"/>
              <a:t> </a:t>
            </a:r>
            <a:r>
              <a:rPr lang="en-US" dirty="0" err="1"/>
              <a:t>sapi</a:t>
            </a:r>
            <a:r>
              <a:rPr lang="en-US" dirty="0"/>
              <a:t> yang </a:t>
            </a:r>
            <a:r>
              <a:rPr lang="en-US" dirty="0" err="1"/>
              <a:t>sangat</a:t>
            </a:r>
            <a:r>
              <a:rPr lang="en-US" dirty="0"/>
              <a:t> </a:t>
            </a:r>
            <a:r>
              <a:rPr lang="en-US" dirty="0" err="1"/>
              <a:t>ditentukan</a:t>
            </a:r>
            <a:r>
              <a:rPr lang="en-US" dirty="0"/>
              <a:t> </a:t>
            </a:r>
            <a:r>
              <a:rPr lang="en-US" dirty="0" err="1"/>
              <a:t>dari</a:t>
            </a:r>
            <a:r>
              <a:rPr lang="en-US" dirty="0"/>
              <a:t> </a:t>
            </a:r>
            <a:r>
              <a:rPr lang="en-US" dirty="0" err="1"/>
              <a:t>jenis</a:t>
            </a:r>
            <a:r>
              <a:rPr lang="en-US" dirty="0"/>
              <a:t> </a:t>
            </a:r>
            <a:r>
              <a:rPr lang="en-US" dirty="0" err="1"/>
              <a:t>sapi</a:t>
            </a:r>
            <a:r>
              <a:rPr lang="en-US" dirty="0"/>
              <a:t>, </a:t>
            </a:r>
            <a:r>
              <a:rPr lang="en-US" dirty="0" err="1"/>
              <a:t>umur</a:t>
            </a:r>
            <a:r>
              <a:rPr lang="en-US" dirty="0"/>
              <a:t>, </a:t>
            </a:r>
            <a:r>
              <a:rPr lang="en-US" dirty="0" err="1"/>
              <a:t>jenis</a:t>
            </a:r>
            <a:r>
              <a:rPr lang="en-US" dirty="0"/>
              <a:t> </a:t>
            </a:r>
            <a:r>
              <a:rPr lang="en-US" dirty="0" err="1"/>
              <a:t>kelamin</a:t>
            </a:r>
            <a:r>
              <a:rPr lang="en-US" dirty="0"/>
              <a:t> </a:t>
            </a:r>
            <a:r>
              <a:rPr lang="en-US" dirty="0" err="1"/>
              <a:t>sapi</a:t>
            </a:r>
            <a:r>
              <a:rPr lang="en-US" dirty="0"/>
              <a:t>, </a:t>
            </a:r>
            <a:r>
              <a:rPr lang="en-US" dirty="0" err="1"/>
              <a:t>ransum</a:t>
            </a:r>
            <a:r>
              <a:rPr lang="en-US" dirty="0"/>
              <a:t> </a:t>
            </a:r>
            <a:r>
              <a:rPr lang="en-US" dirty="0" err="1"/>
              <a:t>pakan</a:t>
            </a:r>
            <a:r>
              <a:rPr lang="en-US" dirty="0"/>
              <a:t> yang </a:t>
            </a:r>
            <a:r>
              <a:rPr lang="en-US" dirty="0" err="1"/>
              <a:t>diberikan</a:t>
            </a:r>
            <a:r>
              <a:rPr lang="en-US" dirty="0"/>
              <a:t> </a:t>
            </a:r>
            <a:r>
              <a:rPr lang="en-US" dirty="0" err="1"/>
              <a:t>dan</a:t>
            </a:r>
            <a:r>
              <a:rPr lang="en-US" dirty="0"/>
              <a:t> </a:t>
            </a:r>
            <a:r>
              <a:rPr lang="en-US" dirty="0" err="1"/>
              <a:t>pengelolaan</a:t>
            </a:r>
            <a:r>
              <a:rPr lang="en-US" dirty="0"/>
              <a:t> </a:t>
            </a:r>
            <a:r>
              <a:rPr lang="en-US" dirty="0" err="1"/>
              <a:t>sapi</a:t>
            </a:r>
            <a:r>
              <a:rPr lang="en-US" dirty="0"/>
              <a:t> </a:t>
            </a:r>
            <a:r>
              <a:rPr lang="en-US" dirty="0" err="1"/>
              <a:t>potong</a:t>
            </a:r>
            <a:r>
              <a:rPr lang="en-US" dirty="0"/>
              <a:t>. </a:t>
            </a:r>
            <a:endParaRPr lang="id-ID" dirty="0" smtClean="0"/>
          </a:p>
          <a:p>
            <a:r>
              <a:rPr lang="en-US" dirty="0" err="1" smtClean="0"/>
              <a:t>Sistem</a:t>
            </a:r>
            <a:r>
              <a:rPr lang="en-US" dirty="0" smtClean="0"/>
              <a:t> </a:t>
            </a:r>
            <a:r>
              <a:rPr lang="en-US" dirty="0" err="1"/>
              <a:t>penggemukan</a:t>
            </a:r>
            <a:r>
              <a:rPr lang="en-US" dirty="0"/>
              <a:t> </a:t>
            </a:r>
            <a:r>
              <a:rPr lang="en-US" dirty="0" err="1"/>
              <a:t>sapi</a:t>
            </a:r>
            <a:r>
              <a:rPr lang="en-US" dirty="0"/>
              <a:t> </a:t>
            </a:r>
            <a:r>
              <a:rPr lang="en-US" dirty="0" err="1"/>
              <a:t>potong</a:t>
            </a:r>
            <a:r>
              <a:rPr lang="en-US" dirty="0"/>
              <a:t> </a:t>
            </a:r>
            <a:r>
              <a:rPr lang="en-US" dirty="0" err="1"/>
              <a:t>ada</a:t>
            </a:r>
            <a:r>
              <a:rPr lang="en-US" dirty="0"/>
              <a:t> 3 model </a:t>
            </a:r>
            <a:r>
              <a:rPr lang="en-US" dirty="0" err="1"/>
              <a:t>yaitu</a:t>
            </a:r>
            <a:r>
              <a:rPr lang="en-US" dirty="0"/>
              <a:t> </a:t>
            </a:r>
            <a:endParaRPr lang="id-ID" dirty="0" smtClean="0"/>
          </a:p>
          <a:p>
            <a:pPr marL="514350" indent="-514350">
              <a:buAutoNum type="alphaLcParenR"/>
            </a:pPr>
            <a:r>
              <a:rPr lang="en-US" dirty="0" smtClean="0"/>
              <a:t>Model</a:t>
            </a:r>
            <a:r>
              <a:rPr lang="en-US" dirty="0"/>
              <a:t> </a:t>
            </a:r>
            <a:r>
              <a:rPr lang="en-US" i="1" dirty="0"/>
              <a:t>dry lot fattening, </a:t>
            </a:r>
            <a:endParaRPr lang="id-ID" i="1" dirty="0" smtClean="0"/>
          </a:p>
          <a:p>
            <a:pPr marL="514350" indent="-514350">
              <a:buAutoNum type="alphaLcParenR"/>
            </a:pPr>
            <a:r>
              <a:rPr lang="en-US" dirty="0" smtClean="0"/>
              <a:t>b</a:t>
            </a:r>
            <a:r>
              <a:rPr lang="en-US" dirty="0"/>
              <a:t>). Model </a:t>
            </a:r>
            <a:r>
              <a:rPr lang="en-US" i="1" dirty="0"/>
              <a:t>pasture fattening,</a:t>
            </a:r>
            <a:r>
              <a:rPr lang="en-US" dirty="0"/>
              <a:t> </a:t>
            </a:r>
            <a:endParaRPr lang="id-ID" dirty="0" smtClean="0"/>
          </a:p>
          <a:p>
            <a:pPr marL="514350" indent="-514350">
              <a:buAutoNum type="alphaLcParenR"/>
            </a:pPr>
            <a:r>
              <a:rPr lang="en-US" dirty="0" smtClean="0"/>
              <a:t>c</a:t>
            </a:r>
            <a:r>
              <a:rPr lang="en-US" dirty="0"/>
              <a:t>). Model </a:t>
            </a:r>
            <a:r>
              <a:rPr lang="en-US" dirty="0" err="1"/>
              <a:t>kombinasi</a:t>
            </a:r>
            <a:r>
              <a:rPr lang="en-US" dirty="0"/>
              <a:t> </a:t>
            </a:r>
            <a:r>
              <a:rPr lang="en-US" i="1" dirty="0"/>
              <a:t>dry lot fattening</a:t>
            </a:r>
            <a:r>
              <a:rPr lang="en-US" dirty="0"/>
              <a:t> </a:t>
            </a:r>
            <a:r>
              <a:rPr lang="en-US" dirty="0" err="1"/>
              <a:t>dan</a:t>
            </a:r>
            <a:r>
              <a:rPr lang="en-US" dirty="0"/>
              <a:t> </a:t>
            </a:r>
            <a:r>
              <a:rPr lang="en-US" i="1" dirty="0"/>
              <a:t>pasture fattening</a:t>
            </a:r>
            <a:r>
              <a:rPr lang="en-US" dirty="0"/>
              <a:t>.</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normAutofit fontScale="40000" lnSpcReduction="20000"/>
          </a:bodyPr>
          <a:lstStyle/>
          <a:p>
            <a:r>
              <a:rPr lang="en-US" sz="6000" b="1" dirty="0" smtClean="0"/>
              <a:t>Model  </a:t>
            </a:r>
            <a:r>
              <a:rPr lang="en-US" sz="6000" b="1" i="1" dirty="0" smtClean="0"/>
              <a:t>Dry Lot Fattening</a:t>
            </a:r>
            <a:endParaRPr lang="en-US" sz="6000" dirty="0" smtClean="0"/>
          </a:p>
          <a:p>
            <a:pPr>
              <a:buNone/>
            </a:pPr>
            <a:r>
              <a:rPr lang="en-US" sz="6200" dirty="0" err="1" smtClean="0"/>
              <a:t>Penggemukan</a:t>
            </a:r>
            <a:r>
              <a:rPr lang="en-US" sz="6200" dirty="0" smtClean="0"/>
              <a:t> </a:t>
            </a:r>
            <a:r>
              <a:rPr lang="en-US" sz="6200" dirty="0" err="1"/>
              <a:t>sapi</a:t>
            </a:r>
            <a:r>
              <a:rPr lang="en-US" sz="6200" dirty="0"/>
              <a:t> </a:t>
            </a:r>
            <a:r>
              <a:rPr lang="en-US" sz="6200" dirty="0" err="1"/>
              <a:t>potong</a:t>
            </a:r>
            <a:r>
              <a:rPr lang="en-US" sz="6200" dirty="0"/>
              <a:t> model </a:t>
            </a:r>
            <a:r>
              <a:rPr lang="en-US" sz="6200" i="1" dirty="0"/>
              <a:t>dry lot fattening, </a:t>
            </a:r>
            <a:r>
              <a:rPr lang="en-US" sz="6200" dirty="0" err="1"/>
              <a:t>sapi</a:t>
            </a:r>
            <a:r>
              <a:rPr lang="en-US" sz="6200" dirty="0"/>
              <a:t> </a:t>
            </a:r>
            <a:r>
              <a:rPr lang="en-US" sz="6200" dirty="0" err="1"/>
              <a:t>hidup</a:t>
            </a:r>
            <a:r>
              <a:rPr lang="en-US" sz="6200" dirty="0"/>
              <a:t> </a:t>
            </a:r>
            <a:r>
              <a:rPr lang="en-US" sz="6200" dirty="0" err="1"/>
              <a:t>sepanjang</a:t>
            </a:r>
            <a:r>
              <a:rPr lang="en-US" sz="6200" dirty="0"/>
              <a:t> </a:t>
            </a:r>
            <a:r>
              <a:rPr lang="en-US" sz="6200" dirty="0" err="1"/>
              <a:t>waktudi</a:t>
            </a:r>
            <a:r>
              <a:rPr lang="en-US" sz="6200" dirty="0"/>
              <a:t> </a:t>
            </a:r>
            <a:r>
              <a:rPr lang="en-US" sz="6200" dirty="0" err="1"/>
              <a:t>dalam</a:t>
            </a:r>
            <a:r>
              <a:rPr lang="en-US" sz="6200" dirty="0"/>
              <a:t> </a:t>
            </a:r>
            <a:r>
              <a:rPr lang="en-US" sz="6200" dirty="0" err="1"/>
              <a:t>kandang</a:t>
            </a:r>
            <a:r>
              <a:rPr lang="en-US" sz="6200" dirty="0"/>
              <a:t>. </a:t>
            </a:r>
            <a:endParaRPr lang="id-ID" sz="6200" dirty="0" smtClean="0"/>
          </a:p>
          <a:p>
            <a:pPr>
              <a:buNone/>
            </a:pPr>
            <a:r>
              <a:rPr lang="en-US" sz="6200" dirty="0" err="1" smtClean="0"/>
              <a:t>Konsekwensi</a:t>
            </a:r>
            <a:r>
              <a:rPr lang="en-US" sz="6200" dirty="0" smtClean="0"/>
              <a:t> </a:t>
            </a:r>
            <a:r>
              <a:rPr lang="en-US" sz="6200" dirty="0" err="1"/>
              <a:t>pemilihan</a:t>
            </a:r>
            <a:r>
              <a:rPr lang="en-US" sz="6200" dirty="0"/>
              <a:t> </a:t>
            </a:r>
            <a:r>
              <a:rPr lang="en-US" sz="6200" dirty="0" err="1"/>
              <a:t>penggemukan</a:t>
            </a:r>
            <a:r>
              <a:rPr lang="en-US" sz="6200" dirty="0"/>
              <a:t> </a:t>
            </a:r>
            <a:r>
              <a:rPr lang="en-US" sz="6200" dirty="0" err="1"/>
              <a:t>sapi</a:t>
            </a:r>
            <a:r>
              <a:rPr lang="en-US" sz="6200" dirty="0"/>
              <a:t> model </a:t>
            </a:r>
            <a:r>
              <a:rPr lang="en-US" sz="6200" i="1" dirty="0"/>
              <a:t>dry lot fattening </a:t>
            </a:r>
            <a:r>
              <a:rPr lang="en-US" sz="6200" dirty="0" err="1"/>
              <a:t>petani</a:t>
            </a:r>
            <a:r>
              <a:rPr lang="en-US" sz="6200" dirty="0"/>
              <a:t> </a:t>
            </a:r>
            <a:r>
              <a:rPr lang="en-US" sz="6200" dirty="0" err="1"/>
              <a:t>ternak</a:t>
            </a:r>
            <a:r>
              <a:rPr lang="en-US" sz="6200" dirty="0"/>
              <a:t> </a:t>
            </a:r>
            <a:r>
              <a:rPr lang="en-US" sz="6200" dirty="0" err="1"/>
              <a:t>bertanggungjawab</a:t>
            </a:r>
            <a:r>
              <a:rPr lang="en-US" sz="6200" dirty="0"/>
              <a:t> </a:t>
            </a:r>
            <a:r>
              <a:rPr lang="en-US" sz="6200" dirty="0" err="1"/>
              <a:t>menyediakan</a:t>
            </a:r>
            <a:r>
              <a:rPr lang="en-US" sz="6200" dirty="0"/>
              <a:t> </a:t>
            </a:r>
            <a:r>
              <a:rPr lang="en-US" sz="6200" dirty="0" err="1"/>
              <a:t>hijauan</a:t>
            </a:r>
            <a:r>
              <a:rPr lang="en-US" sz="6200" dirty="0"/>
              <a:t> </a:t>
            </a:r>
            <a:r>
              <a:rPr lang="en-US" sz="6200" dirty="0" err="1"/>
              <a:t>pakan</a:t>
            </a:r>
            <a:r>
              <a:rPr lang="en-US" sz="6200" dirty="0"/>
              <a:t> </a:t>
            </a:r>
            <a:r>
              <a:rPr lang="en-US" sz="6200" dirty="0" err="1"/>
              <a:t>ternak</a:t>
            </a:r>
            <a:r>
              <a:rPr lang="en-US" sz="6200" dirty="0"/>
              <a:t> </a:t>
            </a:r>
            <a:r>
              <a:rPr lang="en-US" sz="6200" dirty="0" err="1"/>
              <a:t>dan</a:t>
            </a:r>
            <a:r>
              <a:rPr lang="en-US" sz="6200" dirty="0"/>
              <a:t> </a:t>
            </a:r>
            <a:r>
              <a:rPr lang="en-US" sz="6200" dirty="0" err="1"/>
              <a:t>pakan</a:t>
            </a:r>
            <a:r>
              <a:rPr lang="en-US" sz="6200" dirty="0"/>
              <a:t> </a:t>
            </a:r>
            <a:r>
              <a:rPr lang="en-US" sz="6200" dirty="0" err="1"/>
              <a:t>konsentrat</a:t>
            </a:r>
            <a:r>
              <a:rPr lang="en-US" sz="6200" dirty="0"/>
              <a:t> yang </a:t>
            </a:r>
            <a:r>
              <a:rPr lang="en-US" sz="6200" dirty="0" err="1"/>
              <a:t>dibutuhkan</a:t>
            </a:r>
            <a:r>
              <a:rPr lang="en-US" sz="6200" dirty="0"/>
              <a:t> </a:t>
            </a:r>
            <a:r>
              <a:rPr lang="en-US" sz="6200" dirty="0" err="1"/>
              <a:t>sapi</a:t>
            </a:r>
            <a:r>
              <a:rPr lang="en-US" sz="6200" dirty="0"/>
              <a:t> </a:t>
            </a:r>
            <a:r>
              <a:rPr lang="en-US" sz="6200" dirty="0" err="1"/>
              <a:t>di</a:t>
            </a:r>
            <a:r>
              <a:rPr lang="en-US" sz="6200" dirty="0"/>
              <a:t> </a:t>
            </a:r>
            <a:r>
              <a:rPr lang="en-US" sz="6200" dirty="0" err="1"/>
              <a:t>dalam</a:t>
            </a:r>
            <a:r>
              <a:rPr lang="en-US" sz="6200" dirty="0"/>
              <a:t> </a:t>
            </a:r>
            <a:r>
              <a:rPr lang="en-US" sz="6200" dirty="0" err="1"/>
              <a:t>kandang</a:t>
            </a:r>
            <a:r>
              <a:rPr lang="en-US" sz="6200" dirty="0"/>
              <a:t>. </a:t>
            </a:r>
            <a:endParaRPr lang="id-ID" sz="6200" dirty="0" smtClean="0"/>
          </a:p>
          <a:p>
            <a:pPr>
              <a:buNone/>
            </a:pPr>
            <a:r>
              <a:rPr lang="en-US" sz="6200" dirty="0" err="1" smtClean="0"/>
              <a:t>Budidaya</a:t>
            </a:r>
            <a:r>
              <a:rPr lang="en-US" sz="6200" dirty="0" smtClean="0"/>
              <a:t> </a:t>
            </a:r>
            <a:r>
              <a:rPr lang="en-US" sz="6200" dirty="0" err="1"/>
              <a:t>sapi</a:t>
            </a:r>
            <a:r>
              <a:rPr lang="en-US" sz="6200" dirty="0"/>
              <a:t> </a:t>
            </a:r>
            <a:r>
              <a:rPr lang="en-US" sz="6200" dirty="0" err="1"/>
              <a:t>potong</a:t>
            </a:r>
            <a:r>
              <a:rPr lang="en-US" sz="6200" dirty="0"/>
              <a:t> </a:t>
            </a:r>
            <a:r>
              <a:rPr lang="en-US" sz="6200" dirty="0" err="1"/>
              <a:t>sapi</a:t>
            </a:r>
            <a:r>
              <a:rPr lang="en-US" sz="6200" dirty="0"/>
              <a:t> </a:t>
            </a:r>
            <a:r>
              <a:rPr lang="en-US" sz="6200" dirty="0" err="1"/>
              <a:t>kereman</a:t>
            </a:r>
            <a:r>
              <a:rPr lang="en-US" sz="6200" dirty="0"/>
              <a:t> </a:t>
            </a:r>
            <a:r>
              <a:rPr lang="en-US" sz="6200" dirty="0" err="1"/>
              <a:t>merupakan</a:t>
            </a:r>
            <a:r>
              <a:rPr lang="en-US" sz="6200" dirty="0"/>
              <a:t> </a:t>
            </a:r>
            <a:r>
              <a:rPr lang="en-US" sz="6200" dirty="0" err="1"/>
              <a:t>contoh</a:t>
            </a:r>
            <a:r>
              <a:rPr lang="en-US" sz="6200" dirty="0"/>
              <a:t> </a:t>
            </a:r>
            <a:r>
              <a:rPr lang="en-US" sz="6200" dirty="0" err="1"/>
              <a:t>penggemukan</a:t>
            </a:r>
            <a:r>
              <a:rPr lang="en-US" sz="6200" dirty="0"/>
              <a:t> model </a:t>
            </a:r>
            <a:r>
              <a:rPr lang="en-US" sz="6200" i="1" dirty="0"/>
              <a:t>dry lot fattening. </a:t>
            </a:r>
            <a:r>
              <a:rPr lang="en-US" sz="6200" dirty="0" err="1"/>
              <a:t>Sapi</a:t>
            </a:r>
            <a:r>
              <a:rPr lang="en-US" sz="6200" dirty="0"/>
              <a:t> </a:t>
            </a:r>
            <a:r>
              <a:rPr lang="en-US" sz="6200" dirty="0" err="1"/>
              <a:t>kereman</a:t>
            </a:r>
            <a:r>
              <a:rPr lang="en-US" sz="6200" dirty="0"/>
              <a:t> </a:t>
            </a:r>
            <a:r>
              <a:rPr lang="en-US" sz="6200" dirty="0" err="1"/>
              <a:t>dibudidayakan</a:t>
            </a:r>
            <a:r>
              <a:rPr lang="en-US" sz="6200" dirty="0"/>
              <a:t> </a:t>
            </a:r>
            <a:r>
              <a:rPr lang="en-US" sz="6200" dirty="0" err="1"/>
              <a:t>selama</a:t>
            </a:r>
            <a:r>
              <a:rPr lang="en-US" sz="6200" dirty="0"/>
              <a:t> 4-6 </a:t>
            </a:r>
            <a:r>
              <a:rPr lang="en-US" sz="6200" dirty="0" err="1"/>
              <a:t>bulan</a:t>
            </a:r>
            <a:r>
              <a:rPr lang="en-US" sz="6200" dirty="0"/>
              <a:t> </a:t>
            </a:r>
            <a:r>
              <a:rPr lang="en-US" sz="6200" dirty="0" err="1"/>
              <a:t>ada</a:t>
            </a:r>
            <a:r>
              <a:rPr lang="en-US" sz="6200" dirty="0"/>
              <a:t> </a:t>
            </a:r>
            <a:r>
              <a:rPr lang="en-US" sz="6200" dirty="0" err="1"/>
              <a:t>juga</a:t>
            </a:r>
            <a:r>
              <a:rPr lang="en-US" sz="6200" dirty="0"/>
              <a:t> yang 12 </a:t>
            </a:r>
            <a:r>
              <a:rPr lang="en-US" sz="6200" dirty="0" err="1"/>
              <a:t>bulan</a:t>
            </a:r>
            <a:r>
              <a:rPr lang="en-US" sz="6200" dirty="0"/>
              <a:t> </a:t>
            </a:r>
            <a:r>
              <a:rPr lang="en-US" sz="6200" dirty="0" err="1"/>
              <a:t>dengan</a:t>
            </a:r>
            <a:r>
              <a:rPr lang="en-US" sz="6200" dirty="0"/>
              <a:t> </a:t>
            </a:r>
            <a:r>
              <a:rPr lang="en-US" sz="6200" dirty="0" err="1"/>
              <a:t>pakan</a:t>
            </a:r>
            <a:r>
              <a:rPr lang="en-US" sz="6200" dirty="0"/>
              <a:t> </a:t>
            </a:r>
            <a:r>
              <a:rPr lang="en-US" sz="6200" dirty="0" err="1"/>
              <a:t>utamanya</a:t>
            </a:r>
            <a:r>
              <a:rPr lang="en-US" sz="6200" dirty="0"/>
              <a:t> </a:t>
            </a:r>
            <a:r>
              <a:rPr lang="en-US" sz="6200" dirty="0" err="1"/>
              <a:t>konsentrat</a:t>
            </a:r>
            <a:r>
              <a:rPr lang="en-US" sz="6200" dirty="0"/>
              <a:t> </a:t>
            </a:r>
            <a:endParaRPr lang="id-ID" sz="6200" dirty="0" smtClean="0"/>
          </a:p>
          <a:p>
            <a:pPr>
              <a:buNone/>
            </a:pPr>
            <a:r>
              <a:rPr lang="en-US" sz="6200" dirty="0" err="1" smtClean="0"/>
              <a:t>Meskipun</a:t>
            </a:r>
            <a:r>
              <a:rPr lang="en-US" sz="6200" dirty="0" smtClean="0"/>
              <a:t> </a:t>
            </a:r>
            <a:r>
              <a:rPr lang="en-US" sz="6200" dirty="0" err="1"/>
              <a:t>sudah</a:t>
            </a:r>
            <a:r>
              <a:rPr lang="en-US" sz="6200" dirty="0"/>
              <a:t> </a:t>
            </a:r>
            <a:r>
              <a:rPr lang="en-US" sz="6200" dirty="0" err="1"/>
              <a:t>diberikan</a:t>
            </a:r>
            <a:r>
              <a:rPr lang="en-US" sz="6200" dirty="0"/>
              <a:t>  </a:t>
            </a:r>
            <a:r>
              <a:rPr lang="en-US" sz="6200" dirty="0" err="1"/>
              <a:t>konsentrat</a:t>
            </a:r>
            <a:r>
              <a:rPr lang="en-US" sz="6200" dirty="0"/>
              <a:t>  </a:t>
            </a:r>
            <a:r>
              <a:rPr lang="en-US" sz="6200" dirty="0" err="1"/>
              <a:t>juga</a:t>
            </a:r>
            <a:r>
              <a:rPr lang="en-US" sz="6200" dirty="0"/>
              <a:t> </a:t>
            </a:r>
            <a:r>
              <a:rPr lang="en-US" sz="6200" dirty="0" err="1"/>
              <a:t>dianjurkan</a:t>
            </a:r>
            <a:r>
              <a:rPr lang="en-US" sz="6200" dirty="0"/>
              <a:t> </a:t>
            </a:r>
            <a:r>
              <a:rPr lang="en-US" sz="6200" dirty="0" err="1"/>
              <a:t>diberikan</a:t>
            </a:r>
            <a:r>
              <a:rPr lang="en-US" sz="6200" dirty="0"/>
              <a:t> </a:t>
            </a:r>
            <a:r>
              <a:rPr lang="en-US" sz="6200" dirty="0" err="1"/>
              <a:t>hijauan</a:t>
            </a:r>
            <a:r>
              <a:rPr lang="en-US" sz="6200" dirty="0"/>
              <a:t> </a:t>
            </a:r>
            <a:r>
              <a:rPr lang="en-US" sz="6200" dirty="0" err="1"/>
              <a:t>pakan</a:t>
            </a:r>
            <a:r>
              <a:rPr lang="en-US" sz="6200" dirty="0"/>
              <a:t> </a:t>
            </a:r>
            <a:r>
              <a:rPr lang="en-US" sz="6200" dirty="0" err="1"/>
              <a:t>ternak</a:t>
            </a:r>
            <a:r>
              <a:rPr lang="en-US" sz="6200" dirty="0"/>
              <a:t> yang </a:t>
            </a:r>
            <a:r>
              <a:rPr lang="en-US" sz="6200" dirty="0" err="1"/>
              <a:t>berguna</a:t>
            </a:r>
            <a:r>
              <a:rPr lang="en-US" sz="6200" dirty="0"/>
              <a:t> </a:t>
            </a:r>
            <a:r>
              <a:rPr lang="en-US" sz="6200" dirty="0" err="1"/>
              <a:t>untuk</a:t>
            </a:r>
            <a:r>
              <a:rPr lang="en-US" sz="6200" dirty="0"/>
              <a:t> </a:t>
            </a:r>
            <a:r>
              <a:rPr lang="en-US" sz="6200" dirty="0" err="1"/>
              <a:t>menjaga</a:t>
            </a:r>
            <a:r>
              <a:rPr lang="en-US" sz="6200" dirty="0"/>
              <a:t> </a:t>
            </a:r>
            <a:r>
              <a:rPr lang="en-US" sz="6200" dirty="0" err="1"/>
              <a:t>apabila</a:t>
            </a:r>
            <a:r>
              <a:rPr lang="en-US" sz="6200" dirty="0"/>
              <a:t> </a:t>
            </a:r>
            <a:r>
              <a:rPr lang="en-US" sz="6200" dirty="0" err="1"/>
              <a:t>sapi</a:t>
            </a:r>
            <a:r>
              <a:rPr lang="en-US" sz="6200" dirty="0"/>
              <a:t> </a:t>
            </a:r>
            <a:r>
              <a:rPr lang="en-US" sz="6200" dirty="0" err="1"/>
              <a:t>dalam</a:t>
            </a:r>
            <a:r>
              <a:rPr lang="en-US" sz="6200" dirty="0"/>
              <a:t> </a:t>
            </a:r>
            <a:r>
              <a:rPr lang="en-US" sz="6200" dirty="0" err="1"/>
              <a:t>keadaan</a:t>
            </a:r>
            <a:r>
              <a:rPr lang="en-US" sz="6200" dirty="0"/>
              <a:t> </a:t>
            </a:r>
            <a:r>
              <a:rPr lang="en-US" sz="6200" dirty="0" err="1"/>
              <a:t>lapar</a:t>
            </a:r>
            <a:r>
              <a:rPr lang="en-US" sz="6200" dirty="0"/>
              <a:t> </a:t>
            </a:r>
            <a:r>
              <a:rPr lang="en-US" sz="6200" dirty="0" err="1"/>
              <a:t>masih</a:t>
            </a:r>
            <a:r>
              <a:rPr lang="en-US" sz="6200" dirty="0"/>
              <a:t> </a:t>
            </a:r>
            <a:r>
              <a:rPr lang="en-US" sz="6200" dirty="0" err="1"/>
              <a:t>dapat</a:t>
            </a:r>
            <a:r>
              <a:rPr lang="en-US" sz="6200" dirty="0"/>
              <a:t> </a:t>
            </a:r>
            <a:r>
              <a:rPr lang="en-US" sz="6200" dirty="0" err="1"/>
              <a:t>menikmati</a:t>
            </a:r>
            <a:r>
              <a:rPr lang="en-US" sz="6200" dirty="0"/>
              <a:t> </a:t>
            </a:r>
            <a:r>
              <a:rPr lang="en-US" sz="6200" dirty="0" err="1"/>
              <a:t>hijauan</a:t>
            </a:r>
            <a:r>
              <a:rPr lang="en-US" sz="6200" dirty="0"/>
              <a:t> </a:t>
            </a:r>
            <a:r>
              <a:rPr lang="en-US" sz="6200" dirty="0" err="1"/>
              <a:t>pakan</a:t>
            </a:r>
            <a:r>
              <a:rPr lang="en-US" sz="6200" dirty="0"/>
              <a:t> </a:t>
            </a:r>
            <a:r>
              <a:rPr lang="en-US" sz="6200" dirty="0" err="1"/>
              <a:t>ternak</a:t>
            </a:r>
            <a:r>
              <a:rPr lang="en-US" sz="62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C:\Users\user\Downloads\download (2).jpg"/>
          <p:cNvPicPr>
            <a:picLocks noGrp="1" noChangeAspect="1" noChangeArrowheads="1"/>
          </p:cNvPicPr>
          <p:nvPr>
            <p:ph idx="1"/>
          </p:nvPr>
        </p:nvPicPr>
        <p:blipFill>
          <a:blip r:embed="rId2"/>
          <a:srcRect/>
          <a:stretch>
            <a:fillRect/>
          </a:stretch>
        </p:blipFill>
        <p:spPr bwMode="auto">
          <a:xfrm>
            <a:off x="1071538" y="1040394"/>
            <a:ext cx="6715172" cy="50298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92500"/>
          </a:bodyPr>
          <a:lstStyle/>
          <a:p>
            <a:pPr>
              <a:buNone/>
            </a:pPr>
            <a:r>
              <a:rPr lang="en-US" sz="2800" dirty="0" err="1" smtClean="0"/>
              <a:t>Hijauan</a:t>
            </a:r>
            <a:r>
              <a:rPr lang="en-US" sz="2800" dirty="0" smtClean="0"/>
              <a:t> </a:t>
            </a:r>
            <a:r>
              <a:rPr lang="en-US" sz="2800" dirty="0" err="1" smtClean="0"/>
              <a:t>pakan</a:t>
            </a:r>
            <a:r>
              <a:rPr lang="en-US" sz="2800" dirty="0" smtClean="0"/>
              <a:t> </a:t>
            </a:r>
            <a:r>
              <a:rPr lang="en-US" sz="2800" dirty="0" err="1" smtClean="0"/>
              <a:t>ternak</a:t>
            </a:r>
            <a:r>
              <a:rPr lang="en-US" sz="2800" dirty="0" smtClean="0"/>
              <a:t> yang </a:t>
            </a:r>
            <a:r>
              <a:rPr lang="en-US" sz="2800" dirty="0" err="1" smtClean="0"/>
              <a:t>diberikan</a:t>
            </a:r>
            <a:r>
              <a:rPr lang="en-US" sz="2800" dirty="0" smtClean="0"/>
              <a:t> </a:t>
            </a:r>
            <a:r>
              <a:rPr lang="en-US" sz="2800" dirty="0" err="1" smtClean="0"/>
              <a:t>berupa</a:t>
            </a:r>
            <a:r>
              <a:rPr lang="en-US" sz="2800" dirty="0" smtClean="0"/>
              <a:t> </a:t>
            </a:r>
            <a:r>
              <a:rPr lang="en-US" sz="2800" dirty="0" err="1" smtClean="0"/>
              <a:t>rumput</a:t>
            </a:r>
            <a:r>
              <a:rPr lang="en-US" sz="2800" dirty="0" smtClean="0"/>
              <a:t> </a:t>
            </a:r>
            <a:r>
              <a:rPr lang="en-US" sz="2800" dirty="0" err="1" smtClean="0"/>
              <a:t>lapangan</a:t>
            </a:r>
            <a:r>
              <a:rPr lang="en-US" sz="2800" dirty="0" smtClean="0"/>
              <a:t>, </a:t>
            </a:r>
            <a:r>
              <a:rPr lang="en-US" sz="2800" dirty="0" err="1" smtClean="0"/>
              <a:t>limbah</a:t>
            </a:r>
            <a:r>
              <a:rPr lang="en-US" sz="2800" dirty="0" smtClean="0"/>
              <a:t> </a:t>
            </a:r>
            <a:r>
              <a:rPr lang="en-US" sz="2800" dirty="0" err="1" smtClean="0"/>
              <a:t>pertanian</a:t>
            </a:r>
            <a:r>
              <a:rPr lang="en-US" sz="2800" dirty="0" smtClean="0"/>
              <a:t> </a:t>
            </a:r>
            <a:r>
              <a:rPr lang="en-US" sz="2800" dirty="0" err="1" smtClean="0"/>
              <a:t>dan</a:t>
            </a:r>
            <a:r>
              <a:rPr lang="en-US" sz="2800" dirty="0" smtClean="0"/>
              <a:t> </a:t>
            </a:r>
            <a:r>
              <a:rPr lang="en-US" sz="2800" dirty="0" err="1" smtClean="0"/>
              <a:t>rumput</a:t>
            </a:r>
            <a:r>
              <a:rPr lang="en-US" sz="2800" dirty="0" smtClean="0"/>
              <a:t> </a:t>
            </a:r>
            <a:r>
              <a:rPr lang="en-US" sz="2800" dirty="0" err="1" smtClean="0"/>
              <a:t>unggul</a:t>
            </a:r>
            <a:r>
              <a:rPr lang="en-US" sz="2800" dirty="0" smtClean="0"/>
              <a:t>. </a:t>
            </a:r>
            <a:endParaRPr lang="id-ID" sz="2800" dirty="0" smtClean="0"/>
          </a:p>
          <a:p>
            <a:pPr>
              <a:buNone/>
            </a:pPr>
            <a:r>
              <a:rPr lang="en-US" sz="2800" dirty="0" err="1" smtClean="0"/>
              <a:t>Perbandingan</a:t>
            </a:r>
            <a:r>
              <a:rPr lang="en-US" sz="2800" dirty="0" smtClean="0"/>
              <a:t> </a:t>
            </a:r>
            <a:r>
              <a:rPr lang="en-US" sz="2800" dirty="0" err="1" smtClean="0"/>
              <a:t>pemberian</a:t>
            </a:r>
            <a:r>
              <a:rPr lang="en-US" sz="2800" dirty="0" smtClean="0"/>
              <a:t> </a:t>
            </a:r>
            <a:r>
              <a:rPr lang="en-US" sz="2800" dirty="0" err="1" smtClean="0"/>
              <a:t>konsentrat</a:t>
            </a:r>
            <a:r>
              <a:rPr lang="en-US" sz="2800" dirty="0" smtClean="0"/>
              <a:t> </a:t>
            </a:r>
            <a:r>
              <a:rPr lang="en-US" sz="2800" dirty="0" err="1" smtClean="0"/>
              <a:t>dan</a:t>
            </a:r>
            <a:r>
              <a:rPr lang="en-US" sz="2800" dirty="0" smtClean="0"/>
              <a:t> </a:t>
            </a:r>
            <a:r>
              <a:rPr lang="en-US" sz="2800" dirty="0" err="1" smtClean="0"/>
              <a:t>hijauan</a:t>
            </a:r>
            <a:r>
              <a:rPr lang="en-US" sz="2800" dirty="0" smtClean="0"/>
              <a:t> </a:t>
            </a:r>
            <a:r>
              <a:rPr lang="en-US" sz="2800" dirty="0" err="1" smtClean="0"/>
              <a:t>pakan</a:t>
            </a:r>
            <a:r>
              <a:rPr lang="id-ID" sz="2800" dirty="0" smtClean="0"/>
              <a:t>,</a:t>
            </a:r>
            <a:r>
              <a:rPr lang="en-US" sz="2800" dirty="0" smtClean="0"/>
              <a:t> </a:t>
            </a:r>
            <a:r>
              <a:rPr lang="en-US" sz="2800" dirty="0" err="1" smtClean="0"/>
              <a:t>jumlah</a:t>
            </a:r>
            <a:r>
              <a:rPr lang="en-US" sz="2800" dirty="0" smtClean="0"/>
              <a:t> </a:t>
            </a:r>
            <a:r>
              <a:rPr lang="en-US" sz="2800" dirty="0" err="1" smtClean="0"/>
              <a:t>konsentrat</a:t>
            </a:r>
            <a:r>
              <a:rPr lang="en-US" sz="2800" dirty="0" smtClean="0"/>
              <a:t> yang </a:t>
            </a:r>
            <a:r>
              <a:rPr lang="en-US" sz="2800" dirty="0" err="1" smtClean="0"/>
              <a:t>diberikan</a:t>
            </a:r>
            <a:r>
              <a:rPr lang="en-US" sz="2800" dirty="0" smtClean="0"/>
              <a:t> </a:t>
            </a:r>
            <a:r>
              <a:rPr lang="en-US" sz="2800" dirty="0" err="1" smtClean="0"/>
              <a:t>pada</a:t>
            </a:r>
            <a:r>
              <a:rPr lang="en-US" sz="2800" dirty="0" smtClean="0"/>
              <a:t> </a:t>
            </a:r>
            <a:r>
              <a:rPr lang="en-US" sz="2800" dirty="0" err="1" smtClean="0"/>
              <a:t>sapi</a:t>
            </a:r>
            <a:r>
              <a:rPr lang="en-US" sz="2800" dirty="0" smtClean="0"/>
              <a:t> 7 kg/</a:t>
            </a:r>
            <a:r>
              <a:rPr lang="en-US" sz="2800" dirty="0" err="1" smtClean="0"/>
              <a:t>ekor</a:t>
            </a:r>
            <a:r>
              <a:rPr lang="en-US" sz="2800" dirty="0" smtClean="0"/>
              <a:t> </a:t>
            </a:r>
            <a:r>
              <a:rPr lang="en-US" sz="2800" dirty="0" err="1" smtClean="0"/>
              <a:t>dan</a:t>
            </a:r>
            <a:r>
              <a:rPr lang="en-US" sz="2800" dirty="0" smtClean="0"/>
              <a:t> </a:t>
            </a:r>
            <a:r>
              <a:rPr lang="en-US" sz="2800" dirty="0" err="1" smtClean="0"/>
              <a:t>hijauan</a:t>
            </a:r>
            <a:r>
              <a:rPr lang="en-US" sz="2800" dirty="0" smtClean="0"/>
              <a:t> </a:t>
            </a:r>
            <a:r>
              <a:rPr lang="en-US" sz="2800" dirty="0" err="1" smtClean="0"/>
              <a:t>pakan</a:t>
            </a:r>
            <a:r>
              <a:rPr lang="en-US" sz="2800" dirty="0" smtClean="0"/>
              <a:t> </a:t>
            </a:r>
            <a:r>
              <a:rPr lang="en-US" sz="2800" dirty="0" err="1" smtClean="0"/>
              <a:t>ternak</a:t>
            </a:r>
            <a:r>
              <a:rPr lang="en-US" sz="2800" dirty="0" smtClean="0"/>
              <a:t> 1,5 kg/</a:t>
            </a:r>
            <a:r>
              <a:rPr lang="en-US" sz="2800" dirty="0" err="1" smtClean="0"/>
              <a:t>ekor</a:t>
            </a:r>
            <a:r>
              <a:rPr lang="en-US" sz="2800" dirty="0" smtClean="0"/>
              <a:t>.  </a:t>
            </a:r>
            <a:endParaRPr lang="id-ID" sz="2800" dirty="0" smtClean="0"/>
          </a:p>
          <a:p>
            <a:pPr>
              <a:buNone/>
            </a:pPr>
            <a:r>
              <a:rPr lang="en-US" sz="2800" dirty="0" err="1" smtClean="0"/>
              <a:t>Selain</a:t>
            </a:r>
            <a:r>
              <a:rPr lang="en-US" sz="2800" dirty="0" smtClean="0"/>
              <a:t> </a:t>
            </a:r>
            <a:r>
              <a:rPr lang="en-US" sz="2800" dirty="0" err="1" smtClean="0"/>
              <a:t>mendapatkan</a:t>
            </a:r>
            <a:r>
              <a:rPr lang="en-US" sz="2800" dirty="0" smtClean="0"/>
              <a:t> </a:t>
            </a:r>
            <a:r>
              <a:rPr lang="en-US" sz="2800" dirty="0" err="1" smtClean="0"/>
              <a:t>keuntungan</a:t>
            </a:r>
            <a:r>
              <a:rPr lang="en-US" sz="2800" dirty="0" smtClean="0"/>
              <a:t> </a:t>
            </a:r>
            <a:r>
              <a:rPr lang="en-US" sz="2800" dirty="0" err="1" smtClean="0"/>
              <a:t>dari</a:t>
            </a:r>
            <a:r>
              <a:rPr lang="en-US" sz="2800" dirty="0" smtClean="0"/>
              <a:t> </a:t>
            </a:r>
            <a:r>
              <a:rPr lang="en-US" sz="2800" dirty="0" err="1" smtClean="0"/>
              <a:t>pertambahan</a:t>
            </a:r>
            <a:r>
              <a:rPr lang="en-US" sz="2800" dirty="0" smtClean="0"/>
              <a:t> </a:t>
            </a:r>
            <a:r>
              <a:rPr lang="en-US" sz="2800" dirty="0" err="1" smtClean="0"/>
              <a:t>berat</a:t>
            </a:r>
            <a:r>
              <a:rPr lang="en-US" sz="2800" dirty="0" smtClean="0"/>
              <a:t> </a:t>
            </a:r>
            <a:r>
              <a:rPr lang="en-US" sz="2800" dirty="0" err="1" smtClean="0"/>
              <a:t>badan</a:t>
            </a:r>
            <a:r>
              <a:rPr lang="en-US" sz="2800" dirty="0" smtClean="0"/>
              <a:t> </a:t>
            </a:r>
            <a:r>
              <a:rPr lang="en-US" sz="2800" dirty="0" err="1" smtClean="0"/>
              <a:t>pada</a:t>
            </a:r>
            <a:r>
              <a:rPr lang="en-US" sz="2800" dirty="0" smtClean="0"/>
              <a:t> </a:t>
            </a:r>
            <a:r>
              <a:rPr lang="en-US" sz="2800" dirty="0" err="1" smtClean="0"/>
              <a:t>budidaya</a:t>
            </a:r>
            <a:r>
              <a:rPr lang="en-US" sz="2800" dirty="0" smtClean="0"/>
              <a:t> </a:t>
            </a:r>
            <a:r>
              <a:rPr lang="en-US" sz="2800" dirty="0" err="1" smtClean="0"/>
              <a:t>sapi</a:t>
            </a:r>
            <a:r>
              <a:rPr lang="en-US" sz="2800" dirty="0" smtClean="0"/>
              <a:t> model </a:t>
            </a:r>
            <a:r>
              <a:rPr lang="en-US" sz="2800" i="1" dirty="0" smtClean="0"/>
              <a:t>dry lot fattening</a:t>
            </a:r>
            <a:r>
              <a:rPr lang="en-US" sz="2800" dirty="0" smtClean="0"/>
              <a:t> </a:t>
            </a:r>
            <a:r>
              <a:rPr lang="en-US" sz="2800" dirty="0" err="1" smtClean="0"/>
              <a:t>akan</a:t>
            </a:r>
            <a:r>
              <a:rPr lang="en-US" sz="2800" dirty="0" smtClean="0"/>
              <a:t> </a:t>
            </a:r>
            <a:r>
              <a:rPr lang="en-US" sz="2800" dirty="0" err="1" smtClean="0"/>
              <a:t>ada</a:t>
            </a:r>
            <a:r>
              <a:rPr lang="en-US" sz="2800" dirty="0" smtClean="0"/>
              <a:t> </a:t>
            </a:r>
            <a:r>
              <a:rPr lang="en-US" sz="2800" dirty="0" err="1" smtClean="0"/>
              <a:t>nilai</a:t>
            </a:r>
            <a:r>
              <a:rPr lang="en-US" sz="2800" dirty="0" smtClean="0"/>
              <a:t> </a:t>
            </a:r>
            <a:r>
              <a:rPr lang="en-US" sz="2800" dirty="0" err="1" smtClean="0"/>
              <a:t>tambah</a:t>
            </a:r>
            <a:r>
              <a:rPr lang="en-US" sz="2800" dirty="0" smtClean="0"/>
              <a:t> yang </a:t>
            </a:r>
            <a:r>
              <a:rPr lang="en-US" sz="2800" dirty="0" err="1" smtClean="0"/>
              <a:t>didapatkan</a:t>
            </a:r>
            <a:r>
              <a:rPr lang="en-US" sz="2800" dirty="0" smtClean="0"/>
              <a:t> </a:t>
            </a:r>
            <a:r>
              <a:rPr lang="en-US" sz="2800" dirty="0" err="1" smtClean="0"/>
              <a:t>petani</a:t>
            </a:r>
            <a:r>
              <a:rPr lang="en-US" sz="2800" dirty="0" smtClean="0"/>
              <a:t> </a:t>
            </a:r>
            <a:r>
              <a:rPr lang="en-US" sz="2800" dirty="0" err="1" smtClean="0"/>
              <a:t>ternak</a:t>
            </a:r>
            <a:r>
              <a:rPr lang="en-US" sz="2800" dirty="0" smtClean="0"/>
              <a:t> </a:t>
            </a:r>
            <a:r>
              <a:rPr lang="en-US" sz="2800" dirty="0" err="1" smtClean="0"/>
              <a:t>sapi</a:t>
            </a:r>
            <a:r>
              <a:rPr lang="en-US" sz="2800" dirty="0" smtClean="0"/>
              <a:t> </a:t>
            </a:r>
            <a:r>
              <a:rPr lang="en-US" sz="2800" dirty="0" err="1" smtClean="0"/>
              <a:t>yaitu</a:t>
            </a:r>
            <a:r>
              <a:rPr lang="en-US" sz="2800" dirty="0" smtClean="0"/>
              <a:t> </a:t>
            </a:r>
            <a:r>
              <a:rPr lang="en-US" sz="2800" dirty="0" err="1" smtClean="0"/>
              <a:t>berupa</a:t>
            </a:r>
            <a:r>
              <a:rPr lang="en-US" sz="2800" dirty="0" smtClean="0"/>
              <a:t> </a:t>
            </a:r>
            <a:r>
              <a:rPr lang="en-US" sz="2800" dirty="0" err="1" smtClean="0"/>
              <a:t>pupuk</a:t>
            </a:r>
            <a:r>
              <a:rPr lang="en-US" sz="2800" dirty="0" smtClean="0"/>
              <a:t> </a:t>
            </a:r>
            <a:r>
              <a:rPr lang="en-US" sz="2800" dirty="0" err="1" smtClean="0"/>
              <a:t>kandang</a:t>
            </a:r>
            <a:r>
              <a:rPr lang="en-US" sz="2800" dirty="0" smtClean="0"/>
              <a:t> yang </a:t>
            </a:r>
            <a:r>
              <a:rPr lang="en-US" sz="2800" dirty="0" err="1" smtClean="0"/>
              <a:t>dihasilkan</a:t>
            </a:r>
            <a:r>
              <a:rPr lang="en-US" sz="2800" dirty="0" smtClean="0"/>
              <a:t> </a:t>
            </a:r>
            <a:r>
              <a:rPr lang="en-US" sz="2800" dirty="0" err="1" smtClean="0"/>
              <a:t>sapi</a:t>
            </a:r>
            <a:r>
              <a:rPr lang="en-US" sz="2800" dirty="0" smtClean="0"/>
              <a:t>.</a:t>
            </a:r>
            <a:br>
              <a:rPr lang="en-US" sz="2800" dirty="0" smtClean="0"/>
            </a:br>
            <a:endParaRPr lang="en-US" sz="2800" dirty="0" smtClean="0"/>
          </a:p>
          <a:p>
            <a:pPr>
              <a:buNone/>
            </a:pP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92500" lnSpcReduction="20000"/>
          </a:bodyPr>
          <a:lstStyle/>
          <a:p>
            <a:r>
              <a:rPr lang="en-US" b="1" dirty="0"/>
              <a:t>Model P</a:t>
            </a:r>
            <a:r>
              <a:rPr lang="en-US" b="1" i="1" dirty="0"/>
              <a:t>asture Fattening</a:t>
            </a:r>
            <a:endParaRPr lang="en-US" dirty="0"/>
          </a:p>
          <a:p>
            <a:pPr>
              <a:buNone/>
            </a:pPr>
            <a:r>
              <a:rPr lang="en-US" dirty="0" err="1"/>
              <a:t>Penggemukan</a:t>
            </a:r>
            <a:r>
              <a:rPr lang="en-US" dirty="0"/>
              <a:t> </a:t>
            </a:r>
            <a:r>
              <a:rPr lang="en-US" dirty="0" err="1"/>
              <a:t>sapi</a:t>
            </a:r>
            <a:r>
              <a:rPr lang="en-US" dirty="0"/>
              <a:t> </a:t>
            </a:r>
            <a:r>
              <a:rPr lang="en-US" dirty="0" err="1"/>
              <a:t>potong</a:t>
            </a:r>
            <a:r>
              <a:rPr lang="en-US" dirty="0"/>
              <a:t> model </a:t>
            </a:r>
            <a:r>
              <a:rPr lang="en-US" i="1" dirty="0"/>
              <a:t>pasture fattening </a:t>
            </a:r>
            <a:r>
              <a:rPr lang="en-US" dirty="0" err="1"/>
              <a:t>berlaku</a:t>
            </a:r>
            <a:r>
              <a:rPr lang="en-US" dirty="0"/>
              <a:t> </a:t>
            </a:r>
            <a:r>
              <a:rPr lang="en-US" dirty="0" err="1"/>
              <a:t>pada</a:t>
            </a:r>
            <a:r>
              <a:rPr lang="en-US" dirty="0"/>
              <a:t> </a:t>
            </a:r>
            <a:r>
              <a:rPr lang="en-US" dirty="0" err="1"/>
              <a:t>sapi</a:t>
            </a:r>
            <a:r>
              <a:rPr lang="en-US" dirty="0"/>
              <a:t> </a:t>
            </a:r>
            <a:r>
              <a:rPr lang="en-US" dirty="0" err="1"/>
              <a:t>potong</a:t>
            </a:r>
            <a:r>
              <a:rPr lang="en-US" dirty="0"/>
              <a:t> yang </a:t>
            </a:r>
            <a:r>
              <a:rPr lang="en-US" dirty="0" err="1"/>
              <a:t>dibudidayakan</a:t>
            </a:r>
            <a:r>
              <a:rPr lang="en-US" dirty="0"/>
              <a:t> </a:t>
            </a:r>
            <a:r>
              <a:rPr lang="en-US" dirty="0" err="1"/>
              <a:t>sepanjang</a:t>
            </a:r>
            <a:r>
              <a:rPr lang="en-US" dirty="0"/>
              <a:t> </a:t>
            </a:r>
            <a:r>
              <a:rPr lang="en-US" dirty="0" err="1"/>
              <a:t>hari</a:t>
            </a:r>
            <a:r>
              <a:rPr lang="en-US" dirty="0"/>
              <a:t> </a:t>
            </a:r>
            <a:r>
              <a:rPr lang="en-US" dirty="0" err="1"/>
              <a:t>di</a:t>
            </a:r>
            <a:r>
              <a:rPr lang="en-US" dirty="0"/>
              <a:t> </a:t>
            </a:r>
            <a:r>
              <a:rPr lang="en-US" dirty="0" err="1"/>
              <a:t>padang</a:t>
            </a:r>
            <a:r>
              <a:rPr lang="en-US" dirty="0"/>
              <a:t> </a:t>
            </a:r>
            <a:r>
              <a:rPr lang="en-US" dirty="0" err="1"/>
              <a:t>penggembalaan</a:t>
            </a:r>
            <a:r>
              <a:rPr lang="en-US" dirty="0"/>
              <a:t>. </a:t>
            </a:r>
            <a:endParaRPr lang="id-ID" dirty="0" smtClean="0"/>
          </a:p>
          <a:p>
            <a:pPr>
              <a:buNone/>
            </a:pPr>
            <a:r>
              <a:rPr lang="en-US" dirty="0" err="1" smtClean="0"/>
              <a:t>Sapi</a:t>
            </a:r>
            <a:r>
              <a:rPr lang="en-US" dirty="0" smtClean="0"/>
              <a:t> </a:t>
            </a:r>
            <a:r>
              <a:rPr lang="en-US" dirty="0" err="1"/>
              <a:t>akan</a:t>
            </a:r>
            <a:r>
              <a:rPr lang="en-US" dirty="0"/>
              <a:t> </a:t>
            </a:r>
            <a:r>
              <a:rPr lang="en-US" dirty="0" err="1"/>
              <a:t>kembali</a:t>
            </a:r>
            <a:r>
              <a:rPr lang="en-US" dirty="0"/>
              <a:t> </a:t>
            </a:r>
            <a:r>
              <a:rPr lang="en-US" dirty="0" err="1"/>
              <a:t>ke</a:t>
            </a:r>
            <a:r>
              <a:rPr lang="en-US" dirty="0"/>
              <a:t> </a:t>
            </a:r>
            <a:r>
              <a:rPr lang="en-US" dirty="0" err="1"/>
              <a:t>kandang</a:t>
            </a:r>
            <a:r>
              <a:rPr lang="en-US" dirty="0"/>
              <a:t>  </a:t>
            </a:r>
            <a:r>
              <a:rPr lang="en-US" dirty="0" err="1"/>
              <a:t>pada</a:t>
            </a:r>
            <a:r>
              <a:rPr lang="en-US" dirty="0"/>
              <a:t> </a:t>
            </a:r>
            <a:r>
              <a:rPr lang="en-US" dirty="0" err="1"/>
              <a:t>malam</a:t>
            </a:r>
            <a:r>
              <a:rPr lang="en-US" dirty="0"/>
              <a:t> </a:t>
            </a:r>
            <a:r>
              <a:rPr lang="en-US" dirty="0" err="1"/>
              <a:t>hari</a:t>
            </a:r>
            <a:r>
              <a:rPr lang="en-US" dirty="0"/>
              <a:t> </a:t>
            </a:r>
            <a:r>
              <a:rPr lang="en-US" dirty="0" err="1"/>
              <a:t>atau</a:t>
            </a:r>
            <a:r>
              <a:rPr lang="en-US" dirty="0"/>
              <a:t> </a:t>
            </a:r>
            <a:r>
              <a:rPr lang="en-US" dirty="0" err="1"/>
              <a:t>saat</a:t>
            </a:r>
            <a:r>
              <a:rPr lang="en-US" dirty="0"/>
              <a:t> </a:t>
            </a:r>
            <a:r>
              <a:rPr lang="en-US" dirty="0" err="1"/>
              <a:t>matahari</a:t>
            </a:r>
            <a:r>
              <a:rPr lang="en-US" dirty="0"/>
              <a:t> </a:t>
            </a:r>
            <a:r>
              <a:rPr lang="en-US" dirty="0" err="1"/>
              <a:t>bersinar</a:t>
            </a:r>
            <a:r>
              <a:rPr lang="en-US" dirty="0"/>
              <a:t> </a:t>
            </a:r>
            <a:r>
              <a:rPr lang="en-US" dirty="0" err="1"/>
              <a:t>sangat</a:t>
            </a:r>
            <a:r>
              <a:rPr lang="en-US" dirty="0"/>
              <a:t> </a:t>
            </a:r>
            <a:r>
              <a:rPr lang="en-US" dirty="0" err="1"/>
              <a:t>terik</a:t>
            </a:r>
            <a:r>
              <a:rPr lang="en-US" dirty="0"/>
              <a:t>. </a:t>
            </a:r>
            <a:endParaRPr lang="id-ID" dirty="0" smtClean="0"/>
          </a:p>
          <a:p>
            <a:pPr>
              <a:buNone/>
            </a:pPr>
            <a:r>
              <a:rPr lang="en-US" dirty="0" err="1" smtClean="0"/>
              <a:t>Penggemukan</a:t>
            </a:r>
            <a:r>
              <a:rPr lang="en-US" dirty="0" smtClean="0"/>
              <a:t> </a:t>
            </a:r>
            <a:r>
              <a:rPr lang="en-US" dirty="0" err="1"/>
              <a:t>sapi</a:t>
            </a:r>
            <a:r>
              <a:rPr lang="en-US" dirty="0"/>
              <a:t> model </a:t>
            </a:r>
            <a:r>
              <a:rPr lang="en-US" i="1" dirty="0"/>
              <a:t>pasture fattening</a:t>
            </a:r>
            <a:r>
              <a:rPr lang="en-US" dirty="0"/>
              <a:t> </a:t>
            </a:r>
            <a:r>
              <a:rPr lang="en-US" dirty="0" err="1"/>
              <a:t>tidak</a:t>
            </a:r>
            <a:r>
              <a:rPr lang="en-US" dirty="0"/>
              <a:t> </a:t>
            </a:r>
            <a:r>
              <a:rPr lang="en-US" dirty="0" err="1"/>
              <a:t>menggunakan</a:t>
            </a:r>
            <a:r>
              <a:rPr lang="en-US" dirty="0"/>
              <a:t> </a:t>
            </a:r>
            <a:r>
              <a:rPr lang="en-US" dirty="0" err="1"/>
              <a:t>konsentrat</a:t>
            </a:r>
            <a:r>
              <a:rPr lang="en-US" dirty="0"/>
              <a:t>, </a:t>
            </a:r>
            <a:r>
              <a:rPr lang="en-US" dirty="0" err="1"/>
              <a:t>artinya</a:t>
            </a:r>
            <a:r>
              <a:rPr lang="en-US" dirty="0"/>
              <a:t> </a:t>
            </a:r>
            <a:r>
              <a:rPr lang="en-US" dirty="0" err="1"/>
              <a:t>sapi</a:t>
            </a:r>
            <a:r>
              <a:rPr lang="en-US" dirty="0"/>
              <a:t> </a:t>
            </a:r>
            <a:r>
              <a:rPr lang="en-US" dirty="0" err="1"/>
              <a:t>potong</a:t>
            </a:r>
            <a:r>
              <a:rPr lang="en-US" dirty="0"/>
              <a:t> </a:t>
            </a:r>
            <a:r>
              <a:rPr lang="en-US" dirty="0" err="1"/>
              <a:t>hanya</a:t>
            </a:r>
            <a:r>
              <a:rPr lang="en-US" dirty="0"/>
              <a:t> </a:t>
            </a:r>
            <a:r>
              <a:rPr lang="en-US" dirty="0" err="1"/>
              <a:t>mendapatkan</a:t>
            </a:r>
            <a:r>
              <a:rPr lang="en-US" dirty="0"/>
              <a:t> </a:t>
            </a:r>
            <a:r>
              <a:rPr lang="en-US" dirty="0" err="1"/>
              <a:t>pakan</a:t>
            </a:r>
            <a:r>
              <a:rPr lang="en-US" dirty="0"/>
              <a:t> </a:t>
            </a:r>
            <a:r>
              <a:rPr lang="en-US" dirty="0" err="1"/>
              <a:t>dari</a:t>
            </a:r>
            <a:r>
              <a:rPr lang="en-US" dirty="0"/>
              <a:t> </a:t>
            </a:r>
            <a:r>
              <a:rPr lang="en-US" dirty="0" err="1"/>
              <a:t>hijauan</a:t>
            </a:r>
            <a:r>
              <a:rPr lang="en-US" dirty="0"/>
              <a:t> </a:t>
            </a:r>
            <a:r>
              <a:rPr lang="en-US" dirty="0" err="1"/>
              <a:t>pakan</a:t>
            </a:r>
            <a:r>
              <a:rPr lang="en-US" dirty="0"/>
              <a:t> </a:t>
            </a:r>
            <a:r>
              <a:rPr lang="en-US" dirty="0" err="1"/>
              <a:t>ternak</a:t>
            </a:r>
            <a:r>
              <a:rPr lang="en-US" dirty="0"/>
              <a:t> yang </a:t>
            </a:r>
            <a:r>
              <a:rPr lang="en-US" dirty="0" err="1"/>
              <a:t>ada</a:t>
            </a:r>
            <a:r>
              <a:rPr lang="en-US" dirty="0"/>
              <a:t> </a:t>
            </a:r>
            <a:r>
              <a:rPr lang="en-US" dirty="0" err="1"/>
              <a:t>di</a:t>
            </a:r>
            <a:r>
              <a:rPr lang="en-US" dirty="0"/>
              <a:t> </a:t>
            </a:r>
            <a:r>
              <a:rPr lang="en-US" dirty="0" err="1"/>
              <a:t>padang</a:t>
            </a:r>
            <a:r>
              <a:rPr lang="en-US" dirty="0"/>
              <a:t> </a:t>
            </a:r>
            <a:r>
              <a:rPr lang="en-US" dirty="0" err="1"/>
              <a:t>penggembalaan</a:t>
            </a:r>
            <a:r>
              <a:rPr lang="en-US" dirty="0" smtClean="0"/>
              <a:t>.</a:t>
            </a:r>
            <a:endParaRPr lang="id-ID" dirty="0" smtClean="0"/>
          </a:p>
          <a:p>
            <a:pPr>
              <a:buNone/>
            </a:pPr>
            <a:r>
              <a:rPr lang="en-US" dirty="0" smtClean="0"/>
              <a:t> </a:t>
            </a:r>
            <a:r>
              <a:rPr lang="en-US" dirty="0" err="1"/>
              <a:t>Pada</a:t>
            </a:r>
            <a:r>
              <a:rPr lang="en-US" dirty="0"/>
              <a:t> </a:t>
            </a:r>
            <a:r>
              <a:rPr lang="en-US" dirty="0" err="1"/>
              <a:t>musim</a:t>
            </a:r>
            <a:r>
              <a:rPr lang="en-US" dirty="0"/>
              <a:t> </a:t>
            </a:r>
            <a:r>
              <a:rPr lang="en-US" dirty="0" err="1"/>
              <a:t>kemarau</a:t>
            </a:r>
            <a:r>
              <a:rPr lang="en-US" dirty="0"/>
              <a:t> </a:t>
            </a:r>
            <a:r>
              <a:rPr lang="en-US" dirty="0" err="1"/>
              <a:t>umumnya</a:t>
            </a:r>
            <a:r>
              <a:rPr lang="en-US" dirty="0"/>
              <a:t> </a:t>
            </a:r>
            <a:r>
              <a:rPr lang="en-US" dirty="0" err="1"/>
              <a:t>ketersediaan</a:t>
            </a:r>
            <a:r>
              <a:rPr lang="en-US" dirty="0"/>
              <a:t> </a:t>
            </a:r>
            <a:r>
              <a:rPr lang="en-US" dirty="0" err="1"/>
              <a:t>hijauan</a:t>
            </a:r>
            <a:r>
              <a:rPr lang="en-US" dirty="0"/>
              <a:t> </a:t>
            </a:r>
            <a:r>
              <a:rPr lang="en-US" dirty="0" err="1"/>
              <a:t>pakan</a:t>
            </a:r>
            <a:r>
              <a:rPr lang="en-US" dirty="0"/>
              <a:t> </a:t>
            </a:r>
            <a:r>
              <a:rPr lang="en-US" dirty="0" err="1"/>
              <a:t>ternak</a:t>
            </a:r>
            <a:r>
              <a:rPr lang="en-US" dirty="0"/>
              <a:t> </a:t>
            </a:r>
            <a:r>
              <a:rPr lang="en-US" dirty="0" err="1"/>
              <a:t>di</a:t>
            </a:r>
            <a:r>
              <a:rPr lang="en-US" dirty="0"/>
              <a:t> </a:t>
            </a:r>
            <a:r>
              <a:rPr lang="en-US" dirty="0" err="1"/>
              <a:t>padang</a:t>
            </a:r>
            <a:r>
              <a:rPr lang="en-US" dirty="0"/>
              <a:t> </a:t>
            </a:r>
            <a:r>
              <a:rPr lang="en-US" dirty="0" err="1"/>
              <a:t>penggembalaan</a:t>
            </a:r>
            <a:r>
              <a:rPr lang="en-US" dirty="0"/>
              <a:t> </a:t>
            </a:r>
            <a:r>
              <a:rPr lang="en-US" dirty="0" err="1"/>
              <a:t>akan</a:t>
            </a:r>
            <a:r>
              <a:rPr lang="en-US" dirty="0"/>
              <a:t> </a:t>
            </a:r>
            <a:r>
              <a:rPr lang="en-US" dirty="0" err="1"/>
              <a:t>berkurang</a:t>
            </a:r>
            <a:r>
              <a:rPr lang="en-US" dirty="0"/>
              <a:t>, </a:t>
            </a:r>
            <a:r>
              <a:rPr lang="en-US" dirty="0" err="1"/>
              <a:t>sapi</a:t>
            </a:r>
            <a:r>
              <a:rPr lang="en-US" dirty="0"/>
              <a:t> </a:t>
            </a:r>
            <a:r>
              <a:rPr lang="en-US" dirty="0" err="1"/>
              <a:t>potong</a:t>
            </a:r>
            <a:r>
              <a:rPr lang="en-US" dirty="0"/>
              <a:t> </a:t>
            </a:r>
            <a:r>
              <a:rPr lang="en-US" dirty="0" err="1"/>
              <a:t>dapat</a:t>
            </a:r>
            <a:r>
              <a:rPr lang="en-US" dirty="0"/>
              <a:t> </a:t>
            </a:r>
            <a:r>
              <a:rPr lang="en-US" dirty="0" err="1"/>
              <a:t>diberikan</a:t>
            </a:r>
            <a:r>
              <a:rPr lang="en-US" dirty="0"/>
              <a:t> </a:t>
            </a:r>
            <a:r>
              <a:rPr lang="en-US" dirty="0" err="1"/>
              <a:t>hijauan</a:t>
            </a:r>
            <a:r>
              <a:rPr lang="en-US" dirty="0"/>
              <a:t> </a:t>
            </a:r>
            <a:r>
              <a:rPr lang="en-US" dirty="0" err="1"/>
              <a:t>pakan</a:t>
            </a:r>
            <a:r>
              <a:rPr lang="en-US" dirty="0"/>
              <a:t> </a:t>
            </a:r>
            <a:r>
              <a:rPr lang="en-US" dirty="0" err="1"/>
              <a:t>ternak</a:t>
            </a:r>
            <a:r>
              <a:rPr lang="en-US" dirty="0"/>
              <a:t> </a:t>
            </a:r>
            <a:r>
              <a:rPr lang="en-US" dirty="0" err="1"/>
              <a:t>berupa</a:t>
            </a:r>
            <a:r>
              <a:rPr lang="en-US" dirty="0"/>
              <a:t> </a:t>
            </a:r>
            <a:r>
              <a:rPr lang="en-US" i="1" dirty="0"/>
              <a:t>hay. </a:t>
            </a:r>
            <a:r>
              <a:rPr lang="en-US" dirty="0" err="1"/>
              <a:t>Pembuatan</a:t>
            </a:r>
            <a:r>
              <a:rPr lang="en-US" dirty="0"/>
              <a:t> </a:t>
            </a:r>
            <a:r>
              <a:rPr lang="en-US" i="1" dirty="0"/>
              <a:t>hay </a:t>
            </a:r>
            <a:r>
              <a:rPr lang="en-US" dirty="0" err="1"/>
              <a:t>dapat</a:t>
            </a:r>
            <a:r>
              <a:rPr lang="en-US" dirty="0"/>
              <a:t> </a:t>
            </a:r>
            <a:r>
              <a:rPr lang="en-US" dirty="0" err="1"/>
              <a:t>disiapkan</a:t>
            </a:r>
            <a:r>
              <a:rPr lang="en-US" dirty="0"/>
              <a:t> </a:t>
            </a:r>
            <a:r>
              <a:rPr lang="en-US" dirty="0" err="1"/>
              <a:t>pada</a:t>
            </a:r>
            <a:r>
              <a:rPr lang="en-US" dirty="0"/>
              <a:t> </a:t>
            </a:r>
            <a:r>
              <a:rPr lang="en-US" dirty="0" err="1"/>
              <a:t>saat</a:t>
            </a:r>
            <a:r>
              <a:rPr lang="en-US" dirty="0"/>
              <a:t> </a:t>
            </a:r>
            <a:r>
              <a:rPr lang="en-US" dirty="0" err="1"/>
              <a:t>ketersediaan</a:t>
            </a:r>
            <a:r>
              <a:rPr lang="en-US" dirty="0"/>
              <a:t> </a:t>
            </a:r>
            <a:r>
              <a:rPr lang="en-US" dirty="0" err="1"/>
              <a:t>hijauan</a:t>
            </a:r>
            <a:r>
              <a:rPr lang="en-US" dirty="0"/>
              <a:t> </a:t>
            </a:r>
            <a:r>
              <a:rPr lang="en-US" dirty="0" err="1"/>
              <a:t>pakan</a:t>
            </a:r>
            <a:r>
              <a:rPr lang="en-US" dirty="0"/>
              <a:t> </a:t>
            </a:r>
            <a:r>
              <a:rPr lang="en-US" dirty="0" err="1"/>
              <a:t>ternak</a:t>
            </a:r>
            <a:r>
              <a:rPr lang="en-US" dirty="0"/>
              <a:t> </a:t>
            </a:r>
            <a:r>
              <a:rPr lang="en-US" dirty="0" err="1"/>
              <a:t>berlimpah</a:t>
            </a:r>
            <a:r>
              <a:rPr lang="en-US" dirty="0"/>
              <a:t> </a:t>
            </a:r>
            <a:r>
              <a:rPr lang="en-US" dirty="0" err="1"/>
              <a:t>yaitu</a:t>
            </a:r>
            <a:r>
              <a:rPr lang="en-US" dirty="0"/>
              <a:t> </a:t>
            </a:r>
            <a:r>
              <a:rPr lang="en-US" dirty="0" err="1"/>
              <a:t>pada</a:t>
            </a:r>
            <a:r>
              <a:rPr lang="en-US" dirty="0"/>
              <a:t> </a:t>
            </a:r>
            <a:r>
              <a:rPr lang="en-US" dirty="0" err="1"/>
              <a:t>saat</a:t>
            </a:r>
            <a:r>
              <a:rPr lang="en-US" dirty="0"/>
              <a:t> </a:t>
            </a:r>
            <a:r>
              <a:rPr lang="en-US" dirty="0" err="1"/>
              <a:t>musim</a:t>
            </a:r>
            <a:r>
              <a:rPr lang="en-US" dirty="0"/>
              <a:t> </a:t>
            </a:r>
            <a:r>
              <a:rPr lang="en-US" dirty="0" err="1"/>
              <a:t>hujan</a:t>
            </a:r>
            <a:r>
              <a:rPr lang="en-US" dirty="0"/>
              <a:t>.</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images (1).jpg"/>
          <p:cNvPicPr>
            <a:picLocks noGrp="1" noChangeAspect="1" noChangeArrowheads="1"/>
          </p:cNvPicPr>
          <p:nvPr>
            <p:ph idx="1"/>
          </p:nvPr>
        </p:nvPicPr>
        <p:blipFill>
          <a:blip r:embed="rId2"/>
          <a:srcRect/>
          <a:stretch>
            <a:fillRect/>
          </a:stretch>
        </p:blipFill>
        <p:spPr bwMode="auto">
          <a:xfrm>
            <a:off x="713936" y="1071545"/>
            <a:ext cx="7287088" cy="48935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92500" lnSpcReduction="10000"/>
          </a:bodyPr>
          <a:lstStyle/>
          <a:p>
            <a:r>
              <a:rPr lang="en-US" b="1" dirty="0"/>
              <a:t>Model </a:t>
            </a:r>
            <a:r>
              <a:rPr lang="en-US" b="1" dirty="0" err="1"/>
              <a:t>kombinasi</a:t>
            </a:r>
            <a:r>
              <a:rPr lang="en-US" b="1" dirty="0"/>
              <a:t> </a:t>
            </a:r>
            <a:r>
              <a:rPr lang="en-US" b="1" i="1" dirty="0"/>
              <a:t>Dry Lot Fattening</a:t>
            </a:r>
            <a:r>
              <a:rPr lang="en-US" b="1" dirty="0"/>
              <a:t> </a:t>
            </a:r>
            <a:r>
              <a:rPr lang="en-US" b="1" dirty="0" err="1"/>
              <a:t>dan</a:t>
            </a:r>
            <a:r>
              <a:rPr lang="en-US" b="1" dirty="0"/>
              <a:t> </a:t>
            </a:r>
            <a:r>
              <a:rPr lang="en-US" b="1" i="1" dirty="0"/>
              <a:t>Pasture Fattening</a:t>
            </a:r>
            <a:endParaRPr lang="en-US" dirty="0"/>
          </a:p>
          <a:p>
            <a:pPr>
              <a:buNone/>
            </a:pPr>
            <a:r>
              <a:rPr lang="en-US" dirty="0" err="1"/>
              <a:t>Budidaya</a:t>
            </a:r>
            <a:r>
              <a:rPr lang="en-US" dirty="0"/>
              <a:t> </a:t>
            </a:r>
            <a:r>
              <a:rPr lang="en-US" dirty="0" err="1"/>
              <a:t>sapi</a:t>
            </a:r>
            <a:r>
              <a:rPr lang="en-US" dirty="0"/>
              <a:t> </a:t>
            </a:r>
            <a:r>
              <a:rPr lang="en-US" dirty="0" err="1"/>
              <a:t>potong</a:t>
            </a:r>
            <a:r>
              <a:rPr lang="en-US" dirty="0"/>
              <a:t> model </a:t>
            </a:r>
            <a:r>
              <a:rPr lang="en-US" dirty="0" err="1"/>
              <a:t>kombinasi</a:t>
            </a:r>
            <a:r>
              <a:rPr lang="en-US" dirty="0"/>
              <a:t> </a:t>
            </a:r>
            <a:r>
              <a:rPr lang="en-US" i="1" dirty="0"/>
              <a:t>dry lot fattening</a:t>
            </a:r>
            <a:r>
              <a:rPr lang="en-US" dirty="0"/>
              <a:t> </a:t>
            </a:r>
            <a:r>
              <a:rPr lang="en-US" dirty="0" err="1"/>
              <a:t>dan</a:t>
            </a:r>
            <a:r>
              <a:rPr lang="en-US" dirty="0"/>
              <a:t> </a:t>
            </a:r>
            <a:r>
              <a:rPr lang="en-US" i="1" dirty="0"/>
              <a:t>pasture fattening </a:t>
            </a:r>
            <a:r>
              <a:rPr lang="en-US" dirty="0" err="1"/>
              <a:t>dapat</a:t>
            </a:r>
            <a:r>
              <a:rPr lang="en-US" dirty="0"/>
              <a:t> </a:t>
            </a:r>
            <a:r>
              <a:rPr lang="en-US" dirty="0" err="1"/>
              <a:t>dilakukan</a:t>
            </a:r>
            <a:r>
              <a:rPr lang="en-US" dirty="0"/>
              <a:t> </a:t>
            </a:r>
            <a:r>
              <a:rPr lang="en-US" dirty="0" err="1"/>
              <a:t>dengan</a:t>
            </a:r>
            <a:r>
              <a:rPr lang="en-US" dirty="0"/>
              <a:t> </a:t>
            </a:r>
            <a:r>
              <a:rPr lang="en-US" dirty="0" err="1"/>
              <a:t>dua</a:t>
            </a:r>
            <a:r>
              <a:rPr lang="en-US" dirty="0"/>
              <a:t> </a:t>
            </a:r>
            <a:r>
              <a:rPr lang="en-US" dirty="0" err="1"/>
              <a:t>cara</a:t>
            </a:r>
            <a:r>
              <a:rPr lang="en-US" dirty="0"/>
              <a:t>. </a:t>
            </a:r>
            <a:endParaRPr lang="id-ID" dirty="0" smtClean="0"/>
          </a:p>
          <a:p>
            <a:pPr>
              <a:buNone/>
            </a:pPr>
            <a:r>
              <a:rPr lang="en-US" dirty="0" smtClean="0"/>
              <a:t>Cara </a:t>
            </a:r>
            <a:r>
              <a:rPr lang="en-US" dirty="0" err="1"/>
              <a:t>pertama</a:t>
            </a:r>
            <a:r>
              <a:rPr lang="en-US" dirty="0"/>
              <a:t> </a:t>
            </a:r>
            <a:r>
              <a:rPr lang="en-US" dirty="0" err="1"/>
              <a:t>dilakukan</a:t>
            </a:r>
            <a:r>
              <a:rPr lang="en-US" dirty="0"/>
              <a:t> </a:t>
            </a:r>
            <a:r>
              <a:rPr lang="en-US" dirty="0" err="1"/>
              <a:t>pada</a:t>
            </a:r>
            <a:r>
              <a:rPr lang="en-US" dirty="0"/>
              <a:t> </a:t>
            </a:r>
            <a:r>
              <a:rPr lang="en-US" dirty="0" err="1"/>
              <a:t>saat</a:t>
            </a:r>
            <a:r>
              <a:rPr lang="en-US" dirty="0"/>
              <a:t> </a:t>
            </a:r>
            <a:r>
              <a:rPr lang="en-US" dirty="0" err="1"/>
              <a:t>musim</a:t>
            </a:r>
            <a:r>
              <a:rPr lang="en-US" dirty="0"/>
              <a:t> </a:t>
            </a:r>
            <a:r>
              <a:rPr lang="en-US" dirty="0" err="1"/>
              <a:t>hujan</a:t>
            </a:r>
            <a:r>
              <a:rPr lang="en-US" dirty="0"/>
              <a:t> </a:t>
            </a:r>
            <a:r>
              <a:rPr lang="en-US" dirty="0" err="1"/>
              <a:t>yaitu</a:t>
            </a:r>
            <a:r>
              <a:rPr lang="en-US" dirty="0"/>
              <a:t> </a:t>
            </a:r>
            <a:r>
              <a:rPr lang="en-US" dirty="0" err="1"/>
              <a:t>sapi</a:t>
            </a:r>
            <a:r>
              <a:rPr lang="en-US" dirty="0"/>
              <a:t> </a:t>
            </a:r>
            <a:r>
              <a:rPr lang="en-US" dirty="0" err="1"/>
              <a:t>digembalakan</a:t>
            </a:r>
            <a:r>
              <a:rPr lang="en-US" dirty="0"/>
              <a:t> </a:t>
            </a:r>
            <a:r>
              <a:rPr lang="en-US" dirty="0" err="1"/>
              <a:t>di</a:t>
            </a:r>
            <a:r>
              <a:rPr lang="en-US" dirty="0"/>
              <a:t> </a:t>
            </a:r>
            <a:r>
              <a:rPr lang="en-US" dirty="0" err="1"/>
              <a:t>padang</a:t>
            </a:r>
            <a:r>
              <a:rPr lang="en-US" dirty="0"/>
              <a:t> </a:t>
            </a:r>
            <a:r>
              <a:rPr lang="en-US" dirty="0" err="1"/>
              <a:t>penggembalaan</a:t>
            </a:r>
            <a:r>
              <a:rPr lang="en-US" dirty="0"/>
              <a:t> </a:t>
            </a:r>
            <a:r>
              <a:rPr lang="en-US" dirty="0" err="1"/>
              <a:t>dan</a:t>
            </a:r>
            <a:r>
              <a:rPr lang="en-US" dirty="0"/>
              <a:t> </a:t>
            </a:r>
            <a:r>
              <a:rPr lang="en-US" dirty="0" err="1"/>
              <a:t>pada</a:t>
            </a:r>
            <a:r>
              <a:rPr lang="en-US" dirty="0"/>
              <a:t> </a:t>
            </a:r>
            <a:r>
              <a:rPr lang="en-US" dirty="0" err="1"/>
              <a:t>musim</a:t>
            </a:r>
            <a:r>
              <a:rPr lang="en-US" dirty="0"/>
              <a:t> </a:t>
            </a:r>
            <a:r>
              <a:rPr lang="en-US" dirty="0" err="1"/>
              <a:t>kemarau</a:t>
            </a:r>
            <a:r>
              <a:rPr lang="en-US" dirty="0"/>
              <a:t> </a:t>
            </a:r>
            <a:r>
              <a:rPr lang="en-US" dirty="0" err="1"/>
              <a:t>sapi</a:t>
            </a:r>
            <a:r>
              <a:rPr lang="en-US" dirty="0"/>
              <a:t> </a:t>
            </a:r>
            <a:r>
              <a:rPr lang="en-US" dirty="0" err="1"/>
              <a:t>potong</a:t>
            </a:r>
            <a:r>
              <a:rPr lang="en-US" dirty="0"/>
              <a:t> </a:t>
            </a:r>
            <a:r>
              <a:rPr lang="en-US" dirty="0" err="1"/>
              <a:t>berada</a:t>
            </a:r>
            <a:r>
              <a:rPr lang="en-US" dirty="0"/>
              <a:t> </a:t>
            </a:r>
            <a:r>
              <a:rPr lang="en-US" dirty="0" err="1"/>
              <a:t>di</a:t>
            </a:r>
            <a:r>
              <a:rPr lang="en-US" dirty="0"/>
              <a:t> </a:t>
            </a:r>
            <a:r>
              <a:rPr lang="en-US" dirty="0" err="1"/>
              <a:t>dalam</a:t>
            </a:r>
            <a:r>
              <a:rPr lang="en-US" dirty="0"/>
              <a:t> </a:t>
            </a:r>
            <a:r>
              <a:rPr lang="en-US" dirty="0" err="1"/>
              <a:t>kandang</a:t>
            </a:r>
            <a:r>
              <a:rPr lang="en-US" dirty="0"/>
              <a:t> </a:t>
            </a:r>
            <a:r>
              <a:rPr lang="en-US" dirty="0" err="1"/>
              <a:t>dengan</a:t>
            </a:r>
            <a:r>
              <a:rPr lang="en-US" dirty="0"/>
              <a:t> model </a:t>
            </a:r>
            <a:r>
              <a:rPr lang="en-US" dirty="0" err="1"/>
              <a:t>pemeliharaan</a:t>
            </a:r>
            <a:r>
              <a:rPr lang="en-US" dirty="0"/>
              <a:t> </a:t>
            </a:r>
            <a:r>
              <a:rPr lang="en-US" i="1" dirty="0"/>
              <a:t>dry lot fattening</a:t>
            </a:r>
            <a:r>
              <a:rPr lang="en-US" dirty="0"/>
              <a:t>. </a:t>
            </a:r>
            <a:endParaRPr lang="id-ID" dirty="0" smtClean="0"/>
          </a:p>
          <a:p>
            <a:pPr>
              <a:buNone/>
            </a:pPr>
            <a:r>
              <a:rPr lang="en-US" dirty="0" smtClean="0"/>
              <a:t>Cara </a:t>
            </a:r>
            <a:r>
              <a:rPr lang="en-US" dirty="0" err="1"/>
              <a:t>kedua</a:t>
            </a:r>
            <a:r>
              <a:rPr lang="en-US" dirty="0"/>
              <a:t> model </a:t>
            </a:r>
            <a:r>
              <a:rPr lang="en-US" dirty="0" err="1"/>
              <a:t>pemeliharaan</a:t>
            </a:r>
            <a:r>
              <a:rPr lang="en-US" dirty="0"/>
              <a:t> </a:t>
            </a:r>
            <a:r>
              <a:rPr lang="en-US" dirty="0" err="1"/>
              <a:t>kombinasi</a:t>
            </a:r>
            <a:r>
              <a:rPr lang="en-US" dirty="0"/>
              <a:t> </a:t>
            </a:r>
            <a:r>
              <a:rPr lang="en-US" dirty="0" err="1"/>
              <a:t>dapat</a:t>
            </a:r>
            <a:r>
              <a:rPr lang="en-US" dirty="0"/>
              <a:t> </a:t>
            </a:r>
            <a:r>
              <a:rPr lang="en-US" dirty="0" err="1"/>
              <a:t>dilakukan</a:t>
            </a:r>
            <a:r>
              <a:rPr lang="en-US" dirty="0"/>
              <a:t> </a:t>
            </a:r>
            <a:r>
              <a:rPr lang="en-US" dirty="0" err="1"/>
              <a:t>pada</a:t>
            </a:r>
            <a:r>
              <a:rPr lang="en-US" dirty="0"/>
              <a:t> </a:t>
            </a:r>
            <a:r>
              <a:rPr lang="en-US" dirty="0" err="1"/>
              <a:t>pemeliharaan</a:t>
            </a:r>
            <a:r>
              <a:rPr lang="en-US" dirty="0"/>
              <a:t> </a:t>
            </a:r>
            <a:r>
              <a:rPr lang="en-US" dirty="0" err="1"/>
              <a:t>sapi</a:t>
            </a:r>
            <a:r>
              <a:rPr lang="en-US" dirty="0"/>
              <a:t> </a:t>
            </a:r>
            <a:r>
              <a:rPr lang="en-US" dirty="0" err="1"/>
              <a:t>potong</a:t>
            </a:r>
            <a:r>
              <a:rPr lang="en-US" dirty="0"/>
              <a:t> yang </a:t>
            </a:r>
            <a:r>
              <a:rPr lang="en-US" dirty="0" err="1"/>
              <a:t>dilepas</a:t>
            </a:r>
            <a:r>
              <a:rPr lang="en-US" dirty="0"/>
              <a:t> </a:t>
            </a:r>
            <a:r>
              <a:rPr lang="en-US" dirty="0" err="1"/>
              <a:t>di</a:t>
            </a:r>
            <a:r>
              <a:rPr lang="en-US" dirty="0"/>
              <a:t> </a:t>
            </a:r>
            <a:r>
              <a:rPr lang="en-US" dirty="0" err="1"/>
              <a:t>padang</a:t>
            </a:r>
            <a:r>
              <a:rPr lang="en-US" dirty="0"/>
              <a:t> </a:t>
            </a:r>
            <a:r>
              <a:rPr lang="en-US" dirty="0" err="1"/>
              <a:t>penggembalaan</a:t>
            </a:r>
            <a:r>
              <a:rPr lang="en-US" dirty="0"/>
              <a:t> </a:t>
            </a:r>
            <a:r>
              <a:rPr lang="en-US" dirty="0" err="1"/>
              <a:t>di</a:t>
            </a:r>
            <a:r>
              <a:rPr lang="en-US" dirty="0"/>
              <a:t> </a:t>
            </a:r>
            <a:r>
              <a:rPr lang="en-US" dirty="0" err="1"/>
              <a:t>siang</a:t>
            </a:r>
            <a:r>
              <a:rPr lang="en-US" dirty="0"/>
              <a:t> </a:t>
            </a:r>
            <a:r>
              <a:rPr lang="en-US" dirty="0" err="1"/>
              <a:t>hari</a:t>
            </a:r>
            <a:r>
              <a:rPr lang="en-US" dirty="0"/>
              <a:t> </a:t>
            </a:r>
            <a:r>
              <a:rPr lang="en-US" dirty="0" err="1"/>
              <a:t>dan</a:t>
            </a:r>
            <a:r>
              <a:rPr lang="en-US" dirty="0"/>
              <a:t> </a:t>
            </a:r>
            <a:r>
              <a:rPr lang="en-US" dirty="0" err="1"/>
              <a:t>pada</a:t>
            </a:r>
            <a:r>
              <a:rPr lang="en-US" dirty="0"/>
              <a:t> </a:t>
            </a:r>
            <a:r>
              <a:rPr lang="en-US" dirty="0" err="1"/>
              <a:t>malam</a:t>
            </a:r>
            <a:r>
              <a:rPr lang="en-US" dirty="0"/>
              <a:t> </a:t>
            </a:r>
            <a:r>
              <a:rPr lang="en-US" dirty="0" err="1"/>
              <a:t>hari</a:t>
            </a:r>
            <a:r>
              <a:rPr lang="en-US" dirty="0"/>
              <a:t> </a:t>
            </a:r>
            <a:r>
              <a:rPr lang="en-US" dirty="0" err="1"/>
              <a:t>sapi</a:t>
            </a:r>
            <a:r>
              <a:rPr lang="en-US" dirty="0"/>
              <a:t> </a:t>
            </a:r>
            <a:r>
              <a:rPr lang="en-US" dirty="0" err="1"/>
              <a:t>potong</a:t>
            </a:r>
            <a:r>
              <a:rPr lang="en-US" dirty="0"/>
              <a:t> </a:t>
            </a:r>
            <a:r>
              <a:rPr lang="en-US" dirty="0" err="1"/>
              <a:t>berada</a:t>
            </a:r>
            <a:r>
              <a:rPr lang="en-US" dirty="0"/>
              <a:t> </a:t>
            </a:r>
            <a:r>
              <a:rPr lang="en-US" dirty="0" err="1"/>
              <a:t>di</a:t>
            </a:r>
            <a:r>
              <a:rPr lang="en-US" dirty="0"/>
              <a:t> </a:t>
            </a:r>
            <a:r>
              <a:rPr lang="en-US" dirty="0" err="1"/>
              <a:t>dalam</a:t>
            </a:r>
            <a:r>
              <a:rPr lang="en-US" dirty="0"/>
              <a:t> </a:t>
            </a:r>
            <a:r>
              <a:rPr lang="en-US" dirty="0" err="1"/>
              <a:t>kandang</a:t>
            </a:r>
            <a:r>
              <a:rPr lang="en-US" dirty="0"/>
              <a:t> </a:t>
            </a:r>
            <a:r>
              <a:rPr lang="en-US" dirty="0" err="1"/>
              <a:t>dan</a:t>
            </a:r>
            <a:r>
              <a:rPr lang="en-US" dirty="0"/>
              <a:t> </a:t>
            </a:r>
            <a:r>
              <a:rPr lang="en-US" dirty="0" err="1"/>
              <a:t>diberikan</a:t>
            </a:r>
            <a:r>
              <a:rPr lang="en-US" dirty="0"/>
              <a:t> </a:t>
            </a:r>
            <a:r>
              <a:rPr lang="en-US" dirty="0" err="1"/>
              <a:t>pakan</a:t>
            </a:r>
            <a:r>
              <a:rPr lang="en-US" dirty="0"/>
              <a:t> </a:t>
            </a:r>
            <a:r>
              <a:rPr lang="en-US" dirty="0" err="1"/>
              <a:t>konsentrat</a:t>
            </a:r>
            <a:r>
              <a:rPr lang="en-US" dirty="0"/>
              <a:t>.</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92500"/>
          </a:bodyPr>
          <a:lstStyle/>
          <a:p>
            <a:r>
              <a:rPr lang="en-US" b="1" dirty="0" err="1" smtClean="0"/>
              <a:t>Penyediaan</a:t>
            </a:r>
            <a:r>
              <a:rPr lang="en-US" b="1" dirty="0" smtClean="0"/>
              <a:t> </a:t>
            </a:r>
            <a:r>
              <a:rPr lang="en-US" b="1" dirty="0" err="1"/>
              <a:t>Kandang</a:t>
            </a:r>
            <a:endParaRPr lang="en-US" dirty="0"/>
          </a:p>
          <a:p>
            <a:pPr>
              <a:buNone/>
            </a:pPr>
            <a:r>
              <a:rPr lang="en-US" dirty="0" err="1"/>
              <a:t>Kandang</a:t>
            </a:r>
            <a:r>
              <a:rPr lang="en-US" dirty="0"/>
              <a:t> </a:t>
            </a:r>
            <a:r>
              <a:rPr lang="en-US" dirty="0" err="1"/>
              <a:t>bagi</a:t>
            </a:r>
            <a:r>
              <a:rPr lang="en-US" dirty="0"/>
              <a:t> </a:t>
            </a:r>
            <a:r>
              <a:rPr lang="en-US" dirty="0" err="1"/>
              <a:t>sapi</a:t>
            </a:r>
            <a:r>
              <a:rPr lang="en-US" dirty="0"/>
              <a:t> </a:t>
            </a:r>
            <a:r>
              <a:rPr lang="en-US" dirty="0" err="1"/>
              <a:t>potong</a:t>
            </a:r>
            <a:r>
              <a:rPr lang="en-US" dirty="0"/>
              <a:t> </a:t>
            </a:r>
            <a:r>
              <a:rPr lang="en-US" dirty="0" err="1"/>
              <a:t>merupakan</a:t>
            </a:r>
            <a:r>
              <a:rPr lang="en-US" dirty="0"/>
              <a:t> </a:t>
            </a:r>
            <a:r>
              <a:rPr lang="en-US" dirty="0" err="1"/>
              <a:t>tempat</a:t>
            </a:r>
            <a:r>
              <a:rPr lang="en-US" dirty="0"/>
              <a:t> </a:t>
            </a:r>
            <a:r>
              <a:rPr lang="en-US" dirty="0" err="1"/>
              <a:t>kehidupan</a:t>
            </a:r>
            <a:r>
              <a:rPr lang="en-US" dirty="0"/>
              <a:t> </a:t>
            </a:r>
            <a:r>
              <a:rPr lang="en-US" dirty="0" err="1"/>
              <a:t>sapi</a:t>
            </a:r>
            <a:r>
              <a:rPr lang="en-US" dirty="0"/>
              <a:t> </a:t>
            </a:r>
            <a:r>
              <a:rPr lang="en-US" dirty="0" err="1"/>
              <a:t>dan</a:t>
            </a:r>
            <a:r>
              <a:rPr lang="en-US" dirty="0"/>
              <a:t> </a:t>
            </a:r>
            <a:r>
              <a:rPr lang="en-US" dirty="0" err="1"/>
              <a:t>sekaligus</a:t>
            </a:r>
            <a:r>
              <a:rPr lang="en-US" dirty="0"/>
              <a:t> </a:t>
            </a:r>
            <a:r>
              <a:rPr lang="en-US" dirty="0" err="1"/>
              <a:t>sebagai</a:t>
            </a:r>
            <a:r>
              <a:rPr lang="en-US" dirty="0"/>
              <a:t> </a:t>
            </a:r>
            <a:r>
              <a:rPr lang="en-US" dirty="0" err="1"/>
              <a:t>tempat</a:t>
            </a:r>
            <a:r>
              <a:rPr lang="en-US" dirty="0"/>
              <a:t> </a:t>
            </a:r>
            <a:r>
              <a:rPr lang="en-US" dirty="0" err="1"/>
              <a:t>berlindung</a:t>
            </a:r>
            <a:r>
              <a:rPr lang="en-US" dirty="0"/>
              <a:t> </a:t>
            </a:r>
            <a:r>
              <a:rPr lang="en-US" dirty="0" err="1"/>
              <a:t>dari</a:t>
            </a:r>
            <a:r>
              <a:rPr lang="en-US" dirty="0"/>
              <a:t> </a:t>
            </a:r>
            <a:r>
              <a:rPr lang="en-US" dirty="0" err="1"/>
              <a:t>cuaca</a:t>
            </a:r>
            <a:r>
              <a:rPr lang="en-US" dirty="0"/>
              <a:t> </a:t>
            </a:r>
            <a:r>
              <a:rPr lang="en-US" dirty="0" err="1"/>
              <a:t>panas</a:t>
            </a:r>
            <a:r>
              <a:rPr lang="en-US" dirty="0"/>
              <a:t> </a:t>
            </a:r>
            <a:r>
              <a:rPr lang="en-US" dirty="0" err="1"/>
              <a:t>maupun</a:t>
            </a:r>
            <a:r>
              <a:rPr lang="en-US" dirty="0"/>
              <a:t> </a:t>
            </a:r>
            <a:r>
              <a:rPr lang="en-US" dirty="0" err="1"/>
              <a:t>musim</a:t>
            </a:r>
            <a:r>
              <a:rPr lang="en-US" dirty="0"/>
              <a:t> </a:t>
            </a:r>
            <a:r>
              <a:rPr lang="en-US" dirty="0" err="1"/>
              <a:t>hujan</a:t>
            </a:r>
            <a:r>
              <a:rPr lang="en-US" dirty="0"/>
              <a:t>. </a:t>
            </a:r>
            <a:r>
              <a:rPr lang="en-US" dirty="0" err="1"/>
              <a:t>Kandang</a:t>
            </a:r>
            <a:r>
              <a:rPr lang="en-US" dirty="0"/>
              <a:t> yang </a:t>
            </a:r>
            <a:r>
              <a:rPr lang="en-US" dirty="0" err="1"/>
              <a:t>digunakan</a:t>
            </a:r>
            <a:r>
              <a:rPr lang="en-US" dirty="0"/>
              <a:t> </a:t>
            </a:r>
            <a:r>
              <a:rPr lang="en-US" dirty="0" err="1"/>
              <a:t>untuk</a:t>
            </a:r>
            <a:r>
              <a:rPr lang="en-US" dirty="0"/>
              <a:t> </a:t>
            </a:r>
            <a:r>
              <a:rPr lang="en-US" dirty="0" err="1"/>
              <a:t>sapi</a:t>
            </a:r>
            <a:r>
              <a:rPr lang="en-US" dirty="0"/>
              <a:t> </a:t>
            </a:r>
            <a:r>
              <a:rPr lang="en-US" dirty="0" err="1"/>
              <a:t>potong</a:t>
            </a:r>
            <a:r>
              <a:rPr lang="en-US" dirty="0"/>
              <a:t> </a:t>
            </a:r>
            <a:r>
              <a:rPr lang="en-US" dirty="0" err="1"/>
              <a:t>harus</a:t>
            </a:r>
            <a:r>
              <a:rPr lang="en-US" dirty="0"/>
              <a:t> </a:t>
            </a:r>
            <a:r>
              <a:rPr lang="en-US" dirty="0" err="1"/>
              <a:t>memenuhi</a:t>
            </a:r>
            <a:r>
              <a:rPr lang="en-US" dirty="0"/>
              <a:t> </a:t>
            </a:r>
            <a:r>
              <a:rPr lang="en-US" dirty="0" err="1"/>
              <a:t>persyaratan</a:t>
            </a:r>
            <a:r>
              <a:rPr lang="en-US" dirty="0"/>
              <a:t> </a:t>
            </a:r>
            <a:endParaRPr lang="id-ID" dirty="0" smtClean="0"/>
          </a:p>
          <a:p>
            <a:pPr marL="514350" indent="-514350">
              <a:buAutoNum type="arabicParenR"/>
            </a:pPr>
            <a:r>
              <a:rPr lang="en-US" dirty="0" smtClean="0"/>
              <a:t>Tata </a:t>
            </a:r>
            <a:r>
              <a:rPr lang="en-US" dirty="0" err="1"/>
              <a:t>letak</a:t>
            </a:r>
            <a:r>
              <a:rPr lang="en-US" dirty="0"/>
              <a:t> </a:t>
            </a:r>
            <a:r>
              <a:rPr lang="en-US" dirty="0" err="1"/>
              <a:t>lokasi</a:t>
            </a:r>
            <a:r>
              <a:rPr lang="en-US" dirty="0"/>
              <a:t> </a:t>
            </a:r>
            <a:r>
              <a:rPr lang="en-US" dirty="0" err="1"/>
              <a:t>kandang</a:t>
            </a:r>
            <a:r>
              <a:rPr lang="en-US" dirty="0"/>
              <a:t> minimal </a:t>
            </a:r>
            <a:r>
              <a:rPr lang="en-US" dirty="0" err="1"/>
              <a:t>berjarak</a:t>
            </a:r>
            <a:r>
              <a:rPr lang="en-US" dirty="0"/>
              <a:t> 10 meter </a:t>
            </a:r>
            <a:r>
              <a:rPr lang="en-US" dirty="0" err="1"/>
              <a:t>dari</a:t>
            </a:r>
            <a:r>
              <a:rPr lang="en-US" dirty="0"/>
              <a:t> </a:t>
            </a:r>
            <a:r>
              <a:rPr lang="en-US" dirty="0" err="1"/>
              <a:t>rumah</a:t>
            </a:r>
            <a:r>
              <a:rPr lang="en-US" dirty="0"/>
              <a:t> </a:t>
            </a:r>
            <a:r>
              <a:rPr lang="en-US" dirty="0" err="1"/>
              <a:t>petani</a:t>
            </a:r>
            <a:r>
              <a:rPr lang="en-US" dirty="0"/>
              <a:t>, </a:t>
            </a:r>
            <a:endParaRPr lang="id-ID" dirty="0" smtClean="0"/>
          </a:p>
          <a:p>
            <a:pPr marL="514350" indent="-514350">
              <a:buAutoNum type="arabicParenR"/>
            </a:pPr>
            <a:r>
              <a:rPr lang="en-US" dirty="0" smtClean="0"/>
              <a:t>2</a:t>
            </a:r>
            <a:r>
              <a:rPr lang="en-US" dirty="0"/>
              <a:t>) </a:t>
            </a:r>
            <a:r>
              <a:rPr lang="en-US" dirty="0" err="1"/>
              <a:t>Lokasi</a:t>
            </a:r>
            <a:r>
              <a:rPr lang="en-US" dirty="0"/>
              <a:t> </a:t>
            </a:r>
            <a:r>
              <a:rPr lang="en-US" dirty="0" err="1"/>
              <a:t>kandang</a:t>
            </a:r>
            <a:r>
              <a:rPr lang="en-US" dirty="0"/>
              <a:t> </a:t>
            </a:r>
            <a:r>
              <a:rPr lang="en-US" dirty="0" err="1"/>
              <a:t>sapi</a:t>
            </a:r>
            <a:r>
              <a:rPr lang="en-US" dirty="0"/>
              <a:t> </a:t>
            </a:r>
            <a:r>
              <a:rPr lang="en-US" dirty="0" err="1"/>
              <a:t>harus</a:t>
            </a:r>
            <a:r>
              <a:rPr lang="en-US" dirty="0"/>
              <a:t> </a:t>
            </a:r>
            <a:r>
              <a:rPr lang="en-US" dirty="0" err="1"/>
              <a:t>dekat</a:t>
            </a:r>
            <a:r>
              <a:rPr lang="en-US" dirty="0"/>
              <a:t> </a:t>
            </a:r>
            <a:r>
              <a:rPr lang="en-US" dirty="0" err="1"/>
              <a:t>sumber</a:t>
            </a:r>
            <a:r>
              <a:rPr lang="en-US" dirty="0"/>
              <a:t> air </a:t>
            </a:r>
            <a:r>
              <a:rPr lang="en-US" dirty="0" err="1"/>
              <a:t>dengan</a:t>
            </a:r>
            <a:r>
              <a:rPr lang="en-US" dirty="0"/>
              <a:t> </a:t>
            </a:r>
            <a:r>
              <a:rPr lang="en-US" dirty="0" err="1"/>
              <a:t>topografi</a:t>
            </a:r>
            <a:r>
              <a:rPr lang="en-US" dirty="0"/>
              <a:t> </a:t>
            </a:r>
            <a:r>
              <a:rPr lang="en-US" dirty="0" err="1"/>
              <a:t>kandang</a:t>
            </a:r>
            <a:r>
              <a:rPr lang="en-US" dirty="0"/>
              <a:t> </a:t>
            </a:r>
            <a:r>
              <a:rPr lang="en-US" dirty="0" err="1"/>
              <a:t>berada</a:t>
            </a:r>
            <a:r>
              <a:rPr lang="en-US" dirty="0"/>
              <a:t> </a:t>
            </a:r>
            <a:r>
              <a:rPr lang="en-US" dirty="0" err="1"/>
              <a:t>di</a:t>
            </a:r>
            <a:r>
              <a:rPr lang="en-US" dirty="0"/>
              <a:t> </a:t>
            </a:r>
            <a:r>
              <a:rPr lang="en-US" dirty="0" err="1"/>
              <a:t>lahan</a:t>
            </a:r>
            <a:r>
              <a:rPr lang="en-US" dirty="0"/>
              <a:t> yang </a:t>
            </a:r>
            <a:r>
              <a:rPr lang="en-US" dirty="0" err="1"/>
              <a:t>tinggi</a:t>
            </a:r>
            <a:r>
              <a:rPr lang="en-US" dirty="0"/>
              <a:t>, </a:t>
            </a:r>
            <a:endParaRPr lang="id-ID" dirty="0" smtClean="0"/>
          </a:p>
          <a:p>
            <a:pPr marL="514350" indent="-514350">
              <a:buAutoNum type="arabicParenR"/>
            </a:pPr>
            <a:r>
              <a:rPr lang="en-US" dirty="0" smtClean="0"/>
              <a:t>3</a:t>
            </a:r>
            <a:r>
              <a:rPr lang="en-US" dirty="0"/>
              <a:t>) </a:t>
            </a:r>
            <a:r>
              <a:rPr lang="en-US" dirty="0" err="1"/>
              <a:t>Lingkungan</a:t>
            </a:r>
            <a:r>
              <a:rPr lang="en-US" dirty="0"/>
              <a:t> </a:t>
            </a:r>
            <a:r>
              <a:rPr lang="en-US" dirty="0" err="1"/>
              <a:t>kandang</a:t>
            </a:r>
            <a:r>
              <a:rPr lang="en-US" dirty="0"/>
              <a:t> </a:t>
            </a:r>
            <a:r>
              <a:rPr lang="en-US" dirty="0" err="1"/>
              <a:t>harus</a:t>
            </a:r>
            <a:r>
              <a:rPr lang="en-US" dirty="0"/>
              <a:t> </a:t>
            </a:r>
            <a:r>
              <a:rPr lang="en-US" dirty="0" err="1"/>
              <a:t>sehat</a:t>
            </a:r>
            <a:r>
              <a:rPr lang="en-US" dirty="0"/>
              <a:t> </a:t>
            </a:r>
            <a:r>
              <a:rPr lang="en-US" dirty="0" err="1"/>
              <a:t>terbebas</a:t>
            </a:r>
            <a:r>
              <a:rPr lang="en-US" dirty="0"/>
              <a:t> </a:t>
            </a:r>
            <a:r>
              <a:rPr lang="en-US" dirty="0" err="1"/>
              <a:t>dari</a:t>
            </a:r>
            <a:r>
              <a:rPr lang="en-US" dirty="0"/>
              <a:t> </a:t>
            </a:r>
            <a:r>
              <a:rPr lang="en-US" dirty="0" err="1"/>
              <a:t>penyakit</a:t>
            </a:r>
            <a:r>
              <a:rPr lang="en-US" dirty="0"/>
              <a:t>, </a:t>
            </a:r>
            <a:endParaRPr lang="id-ID" dirty="0" smtClean="0"/>
          </a:p>
          <a:p>
            <a:pPr marL="514350" indent="-514350">
              <a:buAutoNum type="arabicParenR"/>
            </a:pPr>
            <a:r>
              <a:rPr lang="en-US" dirty="0" smtClean="0"/>
              <a:t>4</a:t>
            </a:r>
            <a:r>
              <a:rPr lang="en-US" dirty="0"/>
              <a:t>) </a:t>
            </a:r>
            <a:r>
              <a:rPr lang="en-US" dirty="0" err="1"/>
              <a:t>Kandang</a:t>
            </a:r>
            <a:r>
              <a:rPr lang="en-US" dirty="0"/>
              <a:t> </a:t>
            </a:r>
            <a:r>
              <a:rPr lang="en-US" dirty="0" err="1"/>
              <a:t>harus</a:t>
            </a:r>
            <a:r>
              <a:rPr lang="en-US" dirty="0"/>
              <a:t> </a:t>
            </a:r>
            <a:r>
              <a:rPr lang="en-US" dirty="0" err="1"/>
              <a:t>memenuhi</a:t>
            </a:r>
            <a:r>
              <a:rPr lang="en-US" dirty="0"/>
              <a:t> </a:t>
            </a:r>
            <a:r>
              <a:rPr lang="en-US" dirty="0" err="1"/>
              <a:t>persyaratan</a:t>
            </a:r>
            <a:r>
              <a:rPr lang="en-US" dirty="0"/>
              <a:t> </a:t>
            </a:r>
            <a:r>
              <a:rPr lang="en-US" dirty="0" err="1"/>
              <a:t>ventilasi</a:t>
            </a:r>
            <a:r>
              <a:rPr lang="en-US" dirty="0"/>
              <a:t> </a:t>
            </a:r>
            <a:r>
              <a:rPr lang="en-US" dirty="0" err="1" smtClean="0"/>
              <a:t>dan</a:t>
            </a:r>
            <a:r>
              <a:rPr lang="en-US" dirty="0" smtClean="0"/>
              <a:t> </a:t>
            </a:r>
            <a:r>
              <a:rPr lang="en-US" dirty="0" err="1" smtClean="0"/>
              <a:t>drainase</a:t>
            </a:r>
            <a:r>
              <a:rPr lang="en-US" dirty="0" smtClean="0"/>
              <a:t> yang </a:t>
            </a:r>
            <a:r>
              <a:rPr lang="en-US" dirty="0" err="1"/>
              <a:t>baik</a:t>
            </a:r>
            <a:r>
              <a:rPr lang="en-US" dirty="0"/>
              <a:t>.</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92500"/>
          </a:bodyPr>
          <a:lstStyle/>
          <a:p>
            <a:pPr>
              <a:buNone/>
            </a:pPr>
            <a:r>
              <a:rPr lang="en-US" dirty="0" err="1" smtClean="0"/>
              <a:t>Kandang</a:t>
            </a:r>
            <a:r>
              <a:rPr lang="en-US" dirty="0" smtClean="0"/>
              <a:t> </a:t>
            </a:r>
            <a:r>
              <a:rPr lang="en-US" dirty="0" err="1" smtClean="0"/>
              <a:t>sapi</a:t>
            </a:r>
            <a:r>
              <a:rPr lang="en-US" dirty="0" smtClean="0"/>
              <a:t> </a:t>
            </a:r>
            <a:r>
              <a:rPr lang="en-US" dirty="0" err="1" smtClean="0"/>
              <a:t>potong</a:t>
            </a:r>
            <a:r>
              <a:rPr lang="en-US" dirty="0" smtClean="0"/>
              <a:t> </a:t>
            </a:r>
            <a:r>
              <a:rPr lang="en-US" dirty="0" err="1" smtClean="0"/>
              <a:t>ada</a:t>
            </a:r>
            <a:r>
              <a:rPr lang="en-US" dirty="0" smtClean="0"/>
              <a:t> 2 </a:t>
            </a:r>
            <a:r>
              <a:rPr lang="en-US" dirty="0" err="1" smtClean="0"/>
              <a:t>macam</a:t>
            </a:r>
            <a:r>
              <a:rPr lang="en-US" dirty="0" smtClean="0"/>
              <a:t> </a:t>
            </a:r>
            <a:r>
              <a:rPr lang="en-US" dirty="0" err="1" smtClean="0"/>
              <a:t>yaitu</a:t>
            </a:r>
            <a:r>
              <a:rPr lang="en-US" dirty="0" smtClean="0"/>
              <a:t> </a:t>
            </a:r>
            <a:r>
              <a:rPr lang="en-US" dirty="0" err="1" smtClean="0"/>
              <a:t>kandang</a:t>
            </a:r>
            <a:r>
              <a:rPr lang="en-US" dirty="0" smtClean="0"/>
              <a:t> </a:t>
            </a:r>
            <a:r>
              <a:rPr lang="en-US" dirty="0" err="1" smtClean="0"/>
              <a:t>koloni</a:t>
            </a:r>
            <a:r>
              <a:rPr lang="en-US" dirty="0" smtClean="0"/>
              <a:t> </a:t>
            </a:r>
            <a:r>
              <a:rPr lang="en-US" dirty="0" err="1" smtClean="0"/>
              <a:t>dan</a:t>
            </a:r>
            <a:r>
              <a:rPr lang="en-US" dirty="0" smtClean="0"/>
              <a:t> </a:t>
            </a:r>
            <a:r>
              <a:rPr lang="en-US" dirty="0" err="1" smtClean="0"/>
              <a:t>kandang</a:t>
            </a:r>
            <a:r>
              <a:rPr lang="en-US" dirty="0" smtClean="0"/>
              <a:t> </a:t>
            </a:r>
            <a:r>
              <a:rPr lang="en-US" dirty="0" err="1" smtClean="0"/>
              <a:t>tunggal</a:t>
            </a:r>
            <a:r>
              <a:rPr lang="en-US" dirty="0" smtClean="0"/>
              <a:t>. </a:t>
            </a:r>
            <a:endParaRPr lang="id-ID" dirty="0" smtClean="0"/>
          </a:p>
          <a:p>
            <a:pPr>
              <a:buNone/>
            </a:pPr>
            <a:r>
              <a:rPr lang="en-US" dirty="0" err="1" smtClean="0"/>
              <a:t>Kandang</a:t>
            </a:r>
            <a:r>
              <a:rPr lang="en-US" dirty="0" smtClean="0"/>
              <a:t> </a:t>
            </a:r>
            <a:r>
              <a:rPr lang="en-US" dirty="0" err="1" smtClean="0"/>
              <a:t>koloni</a:t>
            </a:r>
            <a:r>
              <a:rPr lang="en-US" dirty="0" smtClean="0"/>
              <a:t> </a:t>
            </a:r>
            <a:r>
              <a:rPr lang="en-US" dirty="0" err="1" smtClean="0"/>
              <a:t>merupakan</a:t>
            </a:r>
            <a:r>
              <a:rPr lang="en-US" dirty="0" smtClean="0"/>
              <a:t> </a:t>
            </a:r>
            <a:r>
              <a:rPr lang="en-US" dirty="0" err="1" smtClean="0"/>
              <a:t>bangunan</a:t>
            </a:r>
            <a:r>
              <a:rPr lang="en-US" dirty="0" smtClean="0"/>
              <a:t> </a:t>
            </a:r>
            <a:r>
              <a:rPr lang="en-US" dirty="0" err="1" smtClean="0"/>
              <a:t>kandang</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beberapa</a:t>
            </a:r>
            <a:r>
              <a:rPr lang="en-US" dirty="0" smtClean="0"/>
              <a:t> </a:t>
            </a:r>
            <a:r>
              <a:rPr lang="en-US" dirty="0" err="1" smtClean="0"/>
              <a:t>ekor</a:t>
            </a:r>
            <a:r>
              <a:rPr lang="en-US" dirty="0" smtClean="0"/>
              <a:t> </a:t>
            </a:r>
            <a:r>
              <a:rPr lang="en-US" dirty="0" err="1" smtClean="0"/>
              <a:t>sapi.Ukuran</a:t>
            </a:r>
            <a:r>
              <a:rPr lang="en-US" dirty="0" smtClean="0"/>
              <a:t> </a:t>
            </a:r>
            <a:r>
              <a:rPr lang="en-US" dirty="0" err="1" smtClean="0"/>
              <a:t>kandang</a:t>
            </a:r>
            <a:r>
              <a:rPr lang="en-US" dirty="0" smtClean="0"/>
              <a:t> </a:t>
            </a:r>
            <a:r>
              <a:rPr lang="en-US" dirty="0" err="1" smtClean="0"/>
              <a:t>koloni</a:t>
            </a:r>
            <a:r>
              <a:rPr lang="en-US" dirty="0" smtClean="0"/>
              <a:t> 7 x 9 meter </a:t>
            </a:r>
            <a:r>
              <a:rPr lang="en-US" dirty="0" err="1" smtClean="0"/>
              <a:t>dapat</a:t>
            </a:r>
            <a:r>
              <a:rPr lang="en-US" dirty="0" smtClean="0"/>
              <a:t> </a:t>
            </a:r>
            <a:r>
              <a:rPr lang="en-US" dirty="0" err="1" smtClean="0"/>
              <a:t>menampung</a:t>
            </a:r>
            <a:r>
              <a:rPr lang="en-US" dirty="0" smtClean="0"/>
              <a:t> </a:t>
            </a:r>
            <a:r>
              <a:rPr lang="en-US" dirty="0" err="1" smtClean="0"/>
              <a:t>sapi</a:t>
            </a:r>
            <a:r>
              <a:rPr lang="en-US" dirty="0" smtClean="0"/>
              <a:t> </a:t>
            </a:r>
            <a:r>
              <a:rPr lang="en-US" dirty="0" smtClean="0"/>
              <a:t>20-24 </a:t>
            </a:r>
            <a:r>
              <a:rPr lang="en-US" dirty="0" err="1" smtClean="0"/>
              <a:t>sapi</a:t>
            </a:r>
            <a:r>
              <a:rPr lang="en-US" dirty="0" smtClean="0"/>
              <a:t> </a:t>
            </a:r>
            <a:r>
              <a:rPr lang="en-US" dirty="0" err="1" smtClean="0"/>
              <a:t>bakalan</a:t>
            </a:r>
            <a:r>
              <a:rPr lang="en-US" dirty="0" smtClean="0"/>
              <a:t>. </a:t>
            </a:r>
            <a:endParaRPr lang="id-ID" dirty="0" smtClean="0"/>
          </a:p>
          <a:p>
            <a:pPr>
              <a:buNone/>
            </a:pPr>
            <a:r>
              <a:rPr lang="en-US" dirty="0" err="1" smtClean="0"/>
              <a:t>Kandang</a:t>
            </a:r>
            <a:r>
              <a:rPr lang="en-US" dirty="0" smtClean="0"/>
              <a:t> </a:t>
            </a:r>
            <a:r>
              <a:rPr lang="en-US" dirty="0" err="1" smtClean="0"/>
              <a:t>tunggal</a:t>
            </a:r>
            <a:r>
              <a:rPr lang="en-US" dirty="0" smtClean="0"/>
              <a:t> </a:t>
            </a:r>
            <a:r>
              <a:rPr lang="en-US" dirty="0" err="1" smtClean="0"/>
              <a:t>merupakan</a:t>
            </a:r>
            <a:r>
              <a:rPr lang="en-US" dirty="0" smtClean="0"/>
              <a:t> </a:t>
            </a:r>
            <a:r>
              <a:rPr lang="en-US" dirty="0" err="1" smtClean="0"/>
              <a:t>bangunan</a:t>
            </a:r>
            <a:r>
              <a:rPr lang="en-US" dirty="0" smtClean="0"/>
              <a:t> </a:t>
            </a:r>
            <a:r>
              <a:rPr lang="en-US" dirty="0" err="1" smtClean="0"/>
              <a:t>kandang</a:t>
            </a:r>
            <a:r>
              <a:rPr lang="en-US" dirty="0" smtClean="0"/>
              <a:t> </a:t>
            </a:r>
            <a:r>
              <a:rPr lang="en-US" dirty="0" err="1" smtClean="0"/>
              <a:t>sapi</a:t>
            </a:r>
            <a:r>
              <a:rPr lang="en-US" dirty="0" smtClean="0"/>
              <a:t> </a:t>
            </a:r>
            <a:r>
              <a:rPr lang="en-US" dirty="0" err="1" smtClean="0"/>
              <a:t>potong</a:t>
            </a:r>
            <a:r>
              <a:rPr lang="en-US" dirty="0" smtClean="0"/>
              <a:t> </a:t>
            </a:r>
            <a:r>
              <a:rPr lang="en-US" dirty="0" err="1" smtClean="0"/>
              <a:t>untuk</a:t>
            </a:r>
            <a:r>
              <a:rPr lang="en-US" dirty="0" smtClean="0"/>
              <a:t> </a:t>
            </a:r>
            <a:r>
              <a:rPr lang="en-US" dirty="0" err="1" smtClean="0"/>
              <a:t>satu</a:t>
            </a:r>
            <a:r>
              <a:rPr lang="en-US" dirty="0" smtClean="0"/>
              <a:t> </a:t>
            </a:r>
            <a:r>
              <a:rPr lang="en-US" dirty="0" err="1" smtClean="0"/>
              <a:t>ekor</a:t>
            </a:r>
            <a:r>
              <a:rPr lang="en-US" dirty="0" smtClean="0"/>
              <a:t> yang </a:t>
            </a:r>
            <a:r>
              <a:rPr lang="en-US" dirty="0" err="1" smtClean="0"/>
              <a:t>dikelola</a:t>
            </a:r>
            <a:r>
              <a:rPr lang="en-US" dirty="0" smtClean="0"/>
              <a:t> </a:t>
            </a:r>
            <a:r>
              <a:rPr lang="en-US" dirty="0" err="1" smtClean="0"/>
              <a:t>dengan</a:t>
            </a:r>
            <a:r>
              <a:rPr lang="en-US" dirty="0" smtClean="0"/>
              <a:t> model </a:t>
            </a:r>
            <a:r>
              <a:rPr lang="en-US" dirty="0" err="1" smtClean="0"/>
              <a:t>kereman</a:t>
            </a:r>
            <a:r>
              <a:rPr lang="en-US" dirty="0" smtClean="0"/>
              <a:t> </a:t>
            </a:r>
            <a:r>
              <a:rPr lang="en-US" dirty="0" err="1" smtClean="0"/>
              <a:t>yaitu</a:t>
            </a:r>
            <a:r>
              <a:rPr lang="en-US" dirty="0" smtClean="0"/>
              <a:t> </a:t>
            </a:r>
            <a:r>
              <a:rPr lang="en-US" dirty="0" err="1" smtClean="0"/>
              <a:t>sapi</a:t>
            </a:r>
            <a:r>
              <a:rPr lang="en-US" dirty="0" smtClean="0"/>
              <a:t> </a:t>
            </a:r>
            <a:r>
              <a:rPr lang="en-US" dirty="0" err="1" smtClean="0"/>
              <a:t>berada</a:t>
            </a:r>
            <a:r>
              <a:rPr lang="en-US" dirty="0" smtClean="0"/>
              <a:t> </a:t>
            </a:r>
            <a:r>
              <a:rPr lang="en-US" dirty="0" err="1" smtClean="0"/>
              <a:t>di</a:t>
            </a:r>
            <a:r>
              <a:rPr lang="en-US" dirty="0" smtClean="0"/>
              <a:t> </a:t>
            </a:r>
            <a:r>
              <a:rPr lang="en-US" dirty="0" err="1" smtClean="0"/>
              <a:t>dalam</a:t>
            </a:r>
            <a:r>
              <a:rPr lang="en-US" dirty="0" smtClean="0"/>
              <a:t> </a:t>
            </a:r>
            <a:r>
              <a:rPr lang="en-US" dirty="0" err="1" smtClean="0"/>
              <a:t>kandang</a:t>
            </a:r>
            <a:r>
              <a:rPr lang="en-US" dirty="0" smtClean="0"/>
              <a:t> </a:t>
            </a:r>
            <a:r>
              <a:rPr lang="en-US" dirty="0" err="1" smtClean="0"/>
              <a:t>selama</a:t>
            </a:r>
            <a:r>
              <a:rPr lang="en-US" dirty="0" smtClean="0"/>
              <a:t> </a:t>
            </a:r>
            <a:r>
              <a:rPr lang="en-US" dirty="0" err="1" smtClean="0"/>
              <a:t>dibudidayakan</a:t>
            </a:r>
            <a:r>
              <a:rPr lang="en-US" dirty="0" smtClean="0"/>
              <a:t>.</a:t>
            </a:r>
            <a:endParaRPr lang="id-ID" dirty="0" smtClean="0"/>
          </a:p>
          <a:p>
            <a:pPr>
              <a:buNone/>
            </a:pPr>
            <a:r>
              <a:rPr lang="en-US" dirty="0" smtClean="0"/>
              <a:t> </a:t>
            </a:r>
            <a:r>
              <a:rPr lang="en-US" dirty="0" err="1" smtClean="0"/>
              <a:t>Ukuran</a:t>
            </a:r>
            <a:r>
              <a:rPr lang="en-US" dirty="0" smtClean="0"/>
              <a:t> </a:t>
            </a:r>
            <a:r>
              <a:rPr lang="en-US" dirty="0" err="1" smtClean="0"/>
              <a:t>kandang</a:t>
            </a:r>
            <a:r>
              <a:rPr lang="en-US" dirty="0" smtClean="0"/>
              <a:t> </a:t>
            </a:r>
            <a:r>
              <a:rPr lang="en-US" dirty="0" err="1" smtClean="0"/>
              <a:t>tunggal</a:t>
            </a:r>
            <a:r>
              <a:rPr lang="en-US" dirty="0" smtClean="0"/>
              <a:t> 3,75 meter </a:t>
            </a:r>
            <a:r>
              <a:rPr lang="en-US" dirty="0" err="1" smtClean="0"/>
              <a:t>persegi</a:t>
            </a:r>
            <a:r>
              <a:rPr lang="en-US" dirty="0" smtClean="0"/>
              <a:t> </a:t>
            </a:r>
            <a:r>
              <a:rPr lang="en-US" dirty="0" err="1" smtClean="0"/>
              <a:t>dengan</a:t>
            </a:r>
            <a:r>
              <a:rPr lang="en-US" dirty="0" smtClean="0"/>
              <a:t> </a:t>
            </a:r>
            <a:r>
              <a:rPr lang="en-US" dirty="0" err="1" smtClean="0"/>
              <a:t>tinggi</a:t>
            </a:r>
            <a:r>
              <a:rPr lang="en-US" dirty="0" smtClean="0"/>
              <a:t> </a:t>
            </a:r>
            <a:r>
              <a:rPr lang="en-US" dirty="0" err="1" smtClean="0"/>
              <a:t>kandang</a:t>
            </a:r>
            <a:r>
              <a:rPr lang="en-US" dirty="0" smtClean="0"/>
              <a:t> 2-2,5 meter</a:t>
            </a:r>
            <a:r>
              <a:rPr lang="en-US" dirty="0" smtClean="0"/>
              <a:t>.</a:t>
            </a:r>
          </a:p>
          <a:p>
            <a:pPr>
              <a:buNone/>
            </a:pPr>
            <a:r>
              <a:rPr lang="en-US" dirty="0" smtClean="0"/>
              <a:t>Model </a:t>
            </a:r>
            <a:r>
              <a:rPr lang="en-US" dirty="0" err="1" smtClean="0"/>
              <a:t>kandang</a:t>
            </a:r>
            <a:r>
              <a:rPr lang="en-US" dirty="0" smtClean="0"/>
              <a:t> </a:t>
            </a:r>
            <a:r>
              <a:rPr lang="en-US" dirty="0" err="1" smtClean="0"/>
              <a:t>sapi</a:t>
            </a:r>
            <a:r>
              <a:rPr lang="en-US" dirty="0" smtClean="0"/>
              <a:t>:</a:t>
            </a:r>
          </a:p>
          <a:p>
            <a:pPr marL="514350" indent="-514350">
              <a:buAutoNum type="arabicPeriod"/>
            </a:pPr>
            <a:r>
              <a:rPr lang="en-US" dirty="0" smtClean="0"/>
              <a:t>Head to head</a:t>
            </a:r>
          </a:p>
          <a:p>
            <a:pPr marL="514350" indent="-514350">
              <a:buAutoNum type="arabicPeriod"/>
            </a:pPr>
            <a:r>
              <a:rPr lang="en-US" dirty="0" smtClean="0"/>
              <a:t>Tail to tail</a:t>
            </a:r>
            <a:endParaRPr lang="en-US" dirty="0" smtClean="0"/>
          </a:p>
          <a:p>
            <a:pPr>
              <a:buNone/>
            </a:pP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093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0" y="332656"/>
            <a:ext cx="6875463" cy="504056"/>
          </a:xfrm>
          <a:solidFill>
            <a:schemeClr val="accent1"/>
          </a:solidFill>
        </p:spPr>
        <p:txBody>
          <a:bodyPr>
            <a:noAutofit/>
          </a:bodyPr>
          <a:lstStyle/>
          <a:p>
            <a:r>
              <a:rPr lang="en-US" sz="3200" b="1" dirty="0" err="1" smtClean="0">
                <a:solidFill>
                  <a:srgbClr val="FFFF00"/>
                </a:solidFill>
                <a:latin typeface="Souvenir" pitchFamily="2" charset="0"/>
              </a:rPr>
              <a:t>Klasifikasi</a:t>
            </a:r>
            <a:r>
              <a:rPr lang="en-US" sz="3200" b="1" dirty="0" smtClean="0">
                <a:solidFill>
                  <a:srgbClr val="FFFF00"/>
                </a:solidFill>
                <a:latin typeface="Souvenir" pitchFamily="2" charset="0"/>
              </a:rPr>
              <a:t> </a:t>
            </a:r>
            <a:r>
              <a:rPr lang="en-US" sz="3200" b="1" dirty="0" err="1" smtClean="0">
                <a:solidFill>
                  <a:srgbClr val="FFFF00"/>
                </a:solidFill>
                <a:latin typeface="Souvenir" pitchFamily="2" charset="0"/>
              </a:rPr>
              <a:t>Zoologis</a:t>
            </a:r>
            <a:r>
              <a:rPr lang="en-US" sz="3200" b="1" dirty="0" smtClean="0">
                <a:solidFill>
                  <a:srgbClr val="FFFF00"/>
                </a:solidFill>
                <a:latin typeface="Souvenir" pitchFamily="2" charset="0"/>
              </a:rPr>
              <a:t> </a:t>
            </a:r>
            <a:r>
              <a:rPr lang="en-US" sz="3200" b="1" dirty="0" err="1" smtClean="0">
                <a:solidFill>
                  <a:srgbClr val="FFFF00"/>
                </a:solidFill>
                <a:latin typeface="Souvenir" pitchFamily="2" charset="0"/>
              </a:rPr>
              <a:t>Sapi</a:t>
            </a:r>
            <a:endParaRPr lang="en-US" sz="3200" b="1" dirty="0" smtClean="0">
              <a:solidFill>
                <a:srgbClr val="FFFF00"/>
              </a:solidFill>
              <a:latin typeface="Souvenir" pitchFamily="2" charset="0"/>
            </a:endParaRPr>
          </a:p>
        </p:txBody>
      </p:sp>
      <p:sp>
        <p:nvSpPr>
          <p:cNvPr id="4" name="Text Placeholder 2"/>
          <p:cNvSpPr txBox="1">
            <a:spLocks/>
          </p:cNvSpPr>
          <p:nvPr/>
        </p:nvSpPr>
        <p:spPr bwMode="auto">
          <a:xfrm>
            <a:off x="0" y="980728"/>
            <a:ext cx="8828088" cy="489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200"/>
              </a:spcBef>
              <a:buFont typeface="Arial" panose="020B0604020202020204" pitchFamily="34" charset="0"/>
              <a:buNone/>
            </a:pPr>
            <a:r>
              <a:rPr lang="en-US" sz="2800" dirty="0" err="1" smtClean="0">
                <a:solidFill>
                  <a:schemeClr val="bg1"/>
                </a:solidFill>
                <a:latin typeface="Souvenir" pitchFamily="2" charset="0"/>
              </a:rPr>
              <a:t>filum</a:t>
            </a:r>
            <a:r>
              <a:rPr lang="en-US" sz="2800" dirty="0" smtClean="0">
                <a:solidFill>
                  <a:schemeClr val="bg1"/>
                </a:solidFill>
                <a:latin typeface="Souvenir" pitchFamily="2" charset="0"/>
              </a:rPr>
              <a:t> </a:t>
            </a:r>
            <a:r>
              <a:rPr lang="en-US" sz="2800" i="1" dirty="0" err="1">
                <a:solidFill>
                  <a:schemeClr val="bg1"/>
                </a:solidFill>
                <a:latin typeface="Souvenir" pitchFamily="2" charset="0"/>
              </a:rPr>
              <a:t>chordata</a:t>
            </a:r>
            <a:r>
              <a:rPr lang="en-US" sz="2800" dirty="0">
                <a:solidFill>
                  <a:schemeClr val="bg1"/>
                </a:solidFill>
                <a:latin typeface="Souvenir" pitchFamily="2" charset="0"/>
              </a:rPr>
              <a:t> (</a:t>
            </a:r>
            <a:r>
              <a:rPr lang="en-US" sz="2800" dirty="0" err="1">
                <a:solidFill>
                  <a:schemeClr val="bg1"/>
                </a:solidFill>
                <a:latin typeface="Souvenir" pitchFamily="2" charset="0"/>
              </a:rPr>
              <a:t>hewan</a:t>
            </a:r>
            <a:r>
              <a:rPr lang="en-US" sz="2800" dirty="0">
                <a:solidFill>
                  <a:schemeClr val="bg1"/>
                </a:solidFill>
                <a:latin typeface="Souvenir" pitchFamily="2" charset="0"/>
              </a:rPr>
              <a:t> </a:t>
            </a:r>
            <a:r>
              <a:rPr lang="en-US" sz="2800" dirty="0" err="1">
                <a:solidFill>
                  <a:schemeClr val="bg1"/>
                </a:solidFill>
                <a:latin typeface="Souvenir" pitchFamily="2" charset="0"/>
              </a:rPr>
              <a:t>bertulang</a:t>
            </a:r>
            <a:r>
              <a:rPr lang="en-US" sz="2800" dirty="0">
                <a:solidFill>
                  <a:schemeClr val="bg1"/>
                </a:solidFill>
                <a:latin typeface="Souvenir" pitchFamily="2" charset="0"/>
              </a:rPr>
              <a:t> </a:t>
            </a:r>
            <a:r>
              <a:rPr lang="en-US" sz="2800" dirty="0" err="1">
                <a:solidFill>
                  <a:schemeClr val="bg1"/>
                </a:solidFill>
                <a:latin typeface="Souvenir" pitchFamily="2" charset="0"/>
              </a:rPr>
              <a:t>belakang</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err="1" smtClean="0">
                <a:solidFill>
                  <a:schemeClr val="bg1"/>
                </a:solidFill>
                <a:latin typeface="Souvenir" pitchFamily="2" charset="0"/>
              </a:rPr>
              <a:t>kelas</a:t>
            </a:r>
            <a:r>
              <a:rPr lang="en-US" sz="2800" dirty="0" smtClean="0">
                <a:solidFill>
                  <a:schemeClr val="bg1"/>
                </a:solidFill>
                <a:latin typeface="Souvenir" pitchFamily="2" charset="0"/>
              </a:rPr>
              <a:t> </a:t>
            </a:r>
            <a:r>
              <a:rPr lang="en-US" sz="2800" i="1" dirty="0" err="1">
                <a:solidFill>
                  <a:schemeClr val="bg1"/>
                </a:solidFill>
                <a:latin typeface="Souvenir" pitchFamily="2" charset="0"/>
              </a:rPr>
              <a:t>Mamalia</a:t>
            </a:r>
            <a:r>
              <a:rPr lang="en-US" sz="2800" i="1" dirty="0">
                <a:solidFill>
                  <a:schemeClr val="bg1"/>
                </a:solidFill>
                <a:latin typeface="Souvenir" pitchFamily="2" charset="0"/>
              </a:rPr>
              <a:t> </a:t>
            </a:r>
            <a:r>
              <a:rPr lang="en-US" sz="2800" dirty="0">
                <a:solidFill>
                  <a:schemeClr val="bg1"/>
                </a:solidFill>
                <a:latin typeface="Souvenir" pitchFamily="2" charset="0"/>
              </a:rPr>
              <a:t>(</a:t>
            </a:r>
            <a:r>
              <a:rPr lang="en-US" sz="2800" dirty="0" err="1">
                <a:solidFill>
                  <a:schemeClr val="bg1"/>
                </a:solidFill>
                <a:latin typeface="Souvenir" pitchFamily="2" charset="0"/>
              </a:rPr>
              <a:t>menyusui</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err="1" smtClean="0">
                <a:solidFill>
                  <a:schemeClr val="bg1"/>
                </a:solidFill>
                <a:latin typeface="Souvenir" pitchFamily="2" charset="0"/>
              </a:rPr>
              <a:t>ordo</a:t>
            </a:r>
            <a:r>
              <a:rPr lang="en-US" sz="2800" dirty="0" smtClean="0">
                <a:solidFill>
                  <a:schemeClr val="bg1"/>
                </a:solidFill>
                <a:latin typeface="Souvenir" pitchFamily="2" charset="0"/>
              </a:rPr>
              <a:t> </a:t>
            </a:r>
            <a:r>
              <a:rPr lang="en-US" sz="2800" i="1" dirty="0" err="1">
                <a:solidFill>
                  <a:schemeClr val="bg1"/>
                </a:solidFill>
                <a:latin typeface="Souvenir" pitchFamily="2" charset="0"/>
              </a:rPr>
              <a:t>Artiodaktil</a:t>
            </a:r>
            <a:r>
              <a:rPr lang="en-US" sz="2800" dirty="0">
                <a:solidFill>
                  <a:schemeClr val="bg1"/>
                </a:solidFill>
                <a:latin typeface="Souvenir" pitchFamily="2" charset="0"/>
              </a:rPr>
              <a:t> (</a:t>
            </a:r>
            <a:r>
              <a:rPr lang="en-US" sz="2800" dirty="0" err="1">
                <a:solidFill>
                  <a:schemeClr val="bg1"/>
                </a:solidFill>
                <a:latin typeface="Souvenir" pitchFamily="2" charset="0"/>
              </a:rPr>
              <a:t>berkuku</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smtClean="0">
                <a:solidFill>
                  <a:schemeClr val="bg1"/>
                </a:solidFill>
                <a:latin typeface="Souvenir" pitchFamily="2" charset="0"/>
              </a:rPr>
              <a:t>sub </a:t>
            </a:r>
            <a:r>
              <a:rPr lang="en-US" sz="2800" dirty="0" err="1">
                <a:solidFill>
                  <a:schemeClr val="bg1"/>
                </a:solidFill>
                <a:latin typeface="Souvenir" pitchFamily="2" charset="0"/>
              </a:rPr>
              <a:t>ordo</a:t>
            </a:r>
            <a:r>
              <a:rPr lang="en-US" sz="2800" dirty="0">
                <a:solidFill>
                  <a:schemeClr val="bg1"/>
                </a:solidFill>
                <a:latin typeface="Souvenir" pitchFamily="2" charset="0"/>
              </a:rPr>
              <a:t> </a:t>
            </a:r>
            <a:r>
              <a:rPr lang="en-US" sz="2800" i="1" dirty="0" err="1">
                <a:solidFill>
                  <a:schemeClr val="bg1"/>
                </a:solidFill>
                <a:latin typeface="Souvenir" pitchFamily="2" charset="0"/>
              </a:rPr>
              <a:t>Ruminansia</a:t>
            </a:r>
            <a:r>
              <a:rPr lang="en-US" sz="2800" dirty="0">
                <a:solidFill>
                  <a:schemeClr val="bg1"/>
                </a:solidFill>
                <a:latin typeface="Souvenir" pitchFamily="2" charset="0"/>
              </a:rPr>
              <a:t> (</a:t>
            </a:r>
            <a:r>
              <a:rPr lang="en-US" sz="2800" dirty="0" err="1">
                <a:solidFill>
                  <a:schemeClr val="bg1"/>
                </a:solidFill>
                <a:latin typeface="Souvenir" pitchFamily="2" charset="0"/>
              </a:rPr>
              <a:t>pemamah</a:t>
            </a:r>
            <a:r>
              <a:rPr lang="en-US" sz="2800" dirty="0">
                <a:solidFill>
                  <a:schemeClr val="bg1"/>
                </a:solidFill>
                <a:latin typeface="Souvenir" pitchFamily="2" charset="0"/>
              </a:rPr>
              <a:t> </a:t>
            </a:r>
            <a:r>
              <a:rPr lang="en-US" sz="2800" dirty="0" err="1">
                <a:solidFill>
                  <a:schemeClr val="bg1"/>
                </a:solidFill>
                <a:latin typeface="Souvenir" pitchFamily="2" charset="0"/>
              </a:rPr>
              <a:t>biak</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err="1" smtClean="0">
                <a:solidFill>
                  <a:schemeClr val="bg1"/>
                </a:solidFill>
                <a:latin typeface="Souvenir" pitchFamily="2" charset="0"/>
              </a:rPr>
              <a:t>famili</a:t>
            </a:r>
            <a:r>
              <a:rPr lang="en-US" sz="2800" dirty="0" smtClean="0">
                <a:solidFill>
                  <a:schemeClr val="bg1"/>
                </a:solidFill>
                <a:latin typeface="Souvenir" pitchFamily="2" charset="0"/>
              </a:rPr>
              <a:t> </a:t>
            </a:r>
            <a:r>
              <a:rPr lang="en-US" sz="2800" i="1" dirty="0" err="1">
                <a:solidFill>
                  <a:schemeClr val="bg1"/>
                </a:solidFill>
                <a:latin typeface="Souvenir" pitchFamily="2" charset="0"/>
              </a:rPr>
              <a:t>Bovidae</a:t>
            </a:r>
            <a:r>
              <a:rPr lang="en-US" sz="2800" dirty="0">
                <a:solidFill>
                  <a:schemeClr val="bg1"/>
                </a:solidFill>
                <a:latin typeface="Souvenir" pitchFamily="2" charset="0"/>
              </a:rPr>
              <a:t> (</a:t>
            </a:r>
            <a:r>
              <a:rPr lang="en-US" sz="2800" dirty="0" err="1">
                <a:solidFill>
                  <a:schemeClr val="bg1"/>
                </a:solidFill>
                <a:latin typeface="Souvenir" pitchFamily="2" charset="0"/>
              </a:rPr>
              <a:t>tanduk</a:t>
            </a:r>
            <a:r>
              <a:rPr lang="en-US" sz="2800" dirty="0">
                <a:solidFill>
                  <a:schemeClr val="bg1"/>
                </a:solidFill>
                <a:latin typeface="Souvenir" pitchFamily="2" charset="0"/>
              </a:rPr>
              <a:t> </a:t>
            </a:r>
            <a:r>
              <a:rPr lang="en-US" sz="2800" dirty="0" err="1">
                <a:solidFill>
                  <a:schemeClr val="bg1"/>
                </a:solidFill>
                <a:latin typeface="Souvenir" pitchFamily="2" charset="0"/>
              </a:rPr>
              <a:t>berongga</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smtClean="0">
                <a:solidFill>
                  <a:schemeClr val="bg1"/>
                </a:solidFill>
                <a:latin typeface="Souvenir" pitchFamily="2" charset="0"/>
              </a:rPr>
              <a:t>genus </a:t>
            </a:r>
            <a:r>
              <a:rPr lang="en-US" sz="2800" i="1" dirty="0" err="1">
                <a:solidFill>
                  <a:schemeClr val="bg1"/>
                </a:solidFill>
                <a:latin typeface="Souvenir" pitchFamily="2" charset="0"/>
              </a:rPr>
              <a:t>Bos</a:t>
            </a:r>
            <a:r>
              <a:rPr lang="en-US" sz="2800" dirty="0">
                <a:solidFill>
                  <a:schemeClr val="bg1"/>
                </a:solidFill>
                <a:latin typeface="Souvenir" pitchFamily="2" charset="0"/>
              </a:rPr>
              <a:t> (</a:t>
            </a:r>
            <a:r>
              <a:rPr lang="en-US" sz="2800" dirty="0" err="1">
                <a:solidFill>
                  <a:schemeClr val="bg1"/>
                </a:solidFill>
                <a:latin typeface="Souvenir" pitchFamily="2" charset="0"/>
              </a:rPr>
              <a:t>pemamah</a:t>
            </a:r>
            <a:r>
              <a:rPr lang="en-US" sz="2800" dirty="0">
                <a:solidFill>
                  <a:schemeClr val="bg1"/>
                </a:solidFill>
                <a:latin typeface="Souvenir" pitchFamily="2" charset="0"/>
              </a:rPr>
              <a:t> </a:t>
            </a:r>
            <a:r>
              <a:rPr lang="en-US" sz="2800" dirty="0" err="1">
                <a:solidFill>
                  <a:schemeClr val="bg1"/>
                </a:solidFill>
                <a:latin typeface="Souvenir" pitchFamily="2" charset="0"/>
              </a:rPr>
              <a:t>biak</a:t>
            </a:r>
            <a:r>
              <a:rPr lang="en-US" sz="2800" dirty="0">
                <a:solidFill>
                  <a:schemeClr val="bg1"/>
                </a:solidFill>
                <a:latin typeface="Souvenir" pitchFamily="2" charset="0"/>
              </a:rPr>
              <a:t> </a:t>
            </a:r>
            <a:r>
              <a:rPr lang="en-US" sz="2800" dirty="0" err="1">
                <a:solidFill>
                  <a:schemeClr val="bg1"/>
                </a:solidFill>
                <a:latin typeface="Souvenir" pitchFamily="2" charset="0"/>
              </a:rPr>
              <a:t>berkaki</a:t>
            </a:r>
            <a:r>
              <a:rPr lang="en-US" sz="2800" dirty="0">
                <a:solidFill>
                  <a:schemeClr val="bg1"/>
                </a:solidFill>
                <a:latin typeface="Souvenir" pitchFamily="2" charset="0"/>
              </a:rPr>
              <a:t> </a:t>
            </a:r>
            <a:r>
              <a:rPr lang="en-US" sz="2800" dirty="0" err="1">
                <a:solidFill>
                  <a:schemeClr val="bg1"/>
                </a:solidFill>
                <a:latin typeface="Souvenir" pitchFamily="2" charset="0"/>
              </a:rPr>
              <a:t>empat</a:t>
            </a:r>
            <a:r>
              <a:rPr lang="en-US" sz="2800" dirty="0">
                <a:solidFill>
                  <a:schemeClr val="bg1"/>
                </a:solidFill>
                <a:latin typeface="Souvenir" pitchFamily="2" charset="0"/>
              </a:rPr>
              <a:t>). </a:t>
            </a:r>
            <a:endParaRPr lang="en-US" sz="2800" dirty="0" smtClean="0">
              <a:solidFill>
                <a:schemeClr val="bg1"/>
              </a:solidFill>
              <a:latin typeface="Souvenir" pitchFamily="2" charset="0"/>
            </a:endParaRPr>
          </a:p>
          <a:p>
            <a:pPr>
              <a:spcBef>
                <a:spcPts val="1200"/>
              </a:spcBef>
              <a:buFont typeface="Arial" panose="020B0604020202020204" pitchFamily="34" charset="0"/>
              <a:buNone/>
            </a:pPr>
            <a:r>
              <a:rPr lang="en-US" sz="2800" dirty="0" err="1" smtClean="0">
                <a:solidFill>
                  <a:schemeClr val="bg1"/>
                </a:solidFill>
                <a:latin typeface="Souvenir" pitchFamily="2" charset="0"/>
              </a:rPr>
              <a:t>Spesiesnya</a:t>
            </a:r>
            <a:r>
              <a:rPr lang="en-US" sz="2800" dirty="0" smtClean="0">
                <a:solidFill>
                  <a:schemeClr val="bg1"/>
                </a:solidFill>
                <a:latin typeface="Souvenir" pitchFamily="2" charset="0"/>
              </a:rPr>
              <a:t> </a:t>
            </a:r>
            <a:r>
              <a:rPr lang="en-US" sz="2800" dirty="0" err="1">
                <a:solidFill>
                  <a:schemeClr val="bg1"/>
                </a:solidFill>
                <a:latin typeface="Souvenir" pitchFamily="2" charset="0"/>
              </a:rPr>
              <a:t>terbagi</a:t>
            </a:r>
            <a:r>
              <a:rPr lang="en-US" sz="2800" dirty="0">
                <a:solidFill>
                  <a:schemeClr val="bg1"/>
                </a:solidFill>
                <a:latin typeface="Souvenir" pitchFamily="2" charset="0"/>
              </a:rPr>
              <a:t> </a:t>
            </a:r>
            <a:r>
              <a:rPr lang="en-US" sz="2800" dirty="0" err="1">
                <a:solidFill>
                  <a:schemeClr val="bg1"/>
                </a:solidFill>
                <a:latin typeface="Souvenir" pitchFamily="2" charset="0"/>
              </a:rPr>
              <a:t>menjadi</a:t>
            </a:r>
            <a:r>
              <a:rPr lang="en-US" sz="2800" dirty="0">
                <a:solidFill>
                  <a:schemeClr val="bg1"/>
                </a:solidFill>
                <a:latin typeface="Souvenir" pitchFamily="2" charset="0"/>
              </a:rPr>
              <a:t> 2, </a:t>
            </a:r>
            <a:r>
              <a:rPr lang="en-US" sz="2800" dirty="0" err="1">
                <a:solidFill>
                  <a:schemeClr val="bg1"/>
                </a:solidFill>
                <a:latin typeface="Souvenir" pitchFamily="2" charset="0"/>
              </a:rPr>
              <a:t>yaitu</a:t>
            </a:r>
            <a:r>
              <a:rPr lang="en-US" sz="2800" dirty="0">
                <a:solidFill>
                  <a:schemeClr val="bg1"/>
                </a:solidFill>
                <a:latin typeface="Souvenir" pitchFamily="2" charset="0"/>
              </a:rPr>
              <a:t> </a:t>
            </a:r>
            <a:r>
              <a:rPr lang="en-US" sz="2800" i="1" dirty="0" err="1">
                <a:solidFill>
                  <a:schemeClr val="bg1"/>
                </a:solidFill>
                <a:latin typeface="Souvenir" pitchFamily="2" charset="0"/>
              </a:rPr>
              <a:t>Bos</a:t>
            </a:r>
            <a:r>
              <a:rPr lang="en-US" sz="2800" i="1" dirty="0">
                <a:solidFill>
                  <a:schemeClr val="bg1"/>
                </a:solidFill>
                <a:latin typeface="Souvenir" pitchFamily="2" charset="0"/>
              </a:rPr>
              <a:t> </a:t>
            </a:r>
            <a:r>
              <a:rPr lang="en-US" sz="2800" i="1" dirty="0" err="1">
                <a:solidFill>
                  <a:schemeClr val="bg1"/>
                </a:solidFill>
                <a:latin typeface="Souvenir" pitchFamily="2" charset="0"/>
              </a:rPr>
              <a:t>taurus</a:t>
            </a:r>
            <a:r>
              <a:rPr lang="en-US" sz="2800" i="1" dirty="0">
                <a:solidFill>
                  <a:schemeClr val="bg1"/>
                </a:solidFill>
                <a:latin typeface="Souvenir" pitchFamily="2" charset="0"/>
              </a:rPr>
              <a:t> </a:t>
            </a:r>
            <a:r>
              <a:rPr lang="en-US" sz="2800" dirty="0">
                <a:solidFill>
                  <a:schemeClr val="bg1"/>
                </a:solidFill>
                <a:latin typeface="Souvenir" pitchFamily="2" charset="0"/>
              </a:rPr>
              <a:t>(</a:t>
            </a:r>
            <a:r>
              <a:rPr lang="en-US" sz="2800" dirty="0" err="1">
                <a:solidFill>
                  <a:schemeClr val="bg1"/>
                </a:solidFill>
                <a:latin typeface="Souvenir" pitchFamily="2" charset="0"/>
              </a:rPr>
              <a:t>sebagian</a:t>
            </a:r>
            <a:r>
              <a:rPr lang="en-US" sz="2800" dirty="0">
                <a:solidFill>
                  <a:schemeClr val="bg1"/>
                </a:solidFill>
                <a:latin typeface="Souvenir" pitchFamily="2" charset="0"/>
              </a:rPr>
              <a:t> </a:t>
            </a:r>
            <a:r>
              <a:rPr lang="en-US" sz="2800" dirty="0" err="1">
                <a:solidFill>
                  <a:schemeClr val="bg1"/>
                </a:solidFill>
                <a:latin typeface="Souvenir" pitchFamily="2" charset="0"/>
              </a:rPr>
              <a:t>besar</a:t>
            </a:r>
            <a:r>
              <a:rPr lang="en-US" sz="2800" dirty="0">
                <a:solidFill>
                  <a:schemeClr val="bg1"/>
                </a:solidFill>
                <a:latin typeface="Souvenir" pitchFamily="2" charset="0"/>
              </a:rPr>
              <a:t> </a:t>
            </a:r>
            <a:r>
              <a:rPr lang="en-US" sz="2800" dirty="0" err="1">
                <a:solidFill>
                  <a:schemeClr val="bg1"/>
                </a:solidFill>
                <a:latin typeface="Souvenir" pitchFamily="2" charset="0"/>
              </a:rPr>
              <a:t>bangsa</a:t>
            </a:r>
            <a:r>
              <a:rPr lang="en-US" sz="2800" dirty="0">
                <a:solidFill>
                  <a:schemeClr val="bg1"/>
                </a:solidFill>
                <a:latin typeface="Souvenir" pitchFamily="2" charset="0"/>
              </a:rPr>
              <a:t> </a:t>
            </a:r>
            <a:r>
              <a:rPr lang="en-US" sz="2800" dirty="0" err="1">
                <a:solidFill>
                  <a:schemeClr val="bg1"/>
                </a:solidFill>
                <a:latin typeface="Souvenir" pitchFamily="2" charset="0"/>
              </a:rPr>
              <a:t>sapi</a:t>
            </a:r>
            <a:r>
              <a:rPr lang="en-US" sz="2800" dirty="0">
                <a:solidFill>
                  <a:schemeClr val="bg1"/>
                </a:solidFill>
                <a:latin typeface="Souvenir" pitchFamily="2" charset="0"/>
              </a:rPr>
              <a:t> yang </a:t>
            </a:r>
            <a:r>
              <a:rPr lang="en-US" sz="2800" dirty="0" err="1">
                <a:solidFill>
                  <a:schemeClr val="bg1"/>
                </a:solidFill>
                <a:latin typeface="Souvenir" pitchFamily="2" charset="0"/>
              </a:rPr>
              <a:t>ada</a:t>
            </a:r>
            <a:r>
              <a:rPr lang="en-US" sz="2800" dirty="0">
                <a:solidFill>
                  <a:schemeClr val="bg1"/>
                </a:solidFill>
                <a:latin typeface="Souvenir" pitchFamily="2" charset="0"/>
              </a:rPr>
              <a:t>) </a:t>
            </a:r>
            <a:r>
              <a:rPr lang="en-US" sz="2800" dirty="0" err="1">
                <a:solidFill>
                  <a:schemeClr val="bg1"/>
                </a:solidFill>
                <a:latin typeface="Souvenir" pitchFamily="2" charset="0"/>
              </a:rPr>
              <a:t>dan</a:t>
            </a:r>
            <a:r>
              <a:rPr lang="en-US" sz="2800" dirty="0">
                <a:solidFill>
                  <a:schemeClr val="bg1"/>
                </a:solidFill>
                <a:latin typeface="Souvenir" pitchFamily="2" charset="0"/>
              </a:rPr>
              <a:t> </a:t>
            </a:r>
            <a:r>
              <a:rPr lang="en-US" sz="2800" i="1" dirty="0" err="1">
                <a:solidFill>
                  <a:schemeClr val="bg1"/>
                </a:solidFill>
                <a:latin typeface="Souvenir" pitchFamily="2" charset="0"/>
              </a:rPr>
              <a:t>Bos</a:t>
            </a:r>
            <a:r>
              <a:rPr lang="en-US" sz="2800" i="1" dirty="0">
                <a:solidFill>
                  <a:schemeClr val="bg1"/>
                </a:solidFill>
                <a:latin typeface="Souvenir" pitchFamily="2" charset="0"/>
              </a:rPr>
              <a:t> </a:t>
            </a:r>
            <a:r>
              <a:rPr lang="en-US" sz="2800" i="1" dirty="0" err="1">
                <a:solidFill>
                  <a:schemeClr val="bg1"/>
                </a:solidFill>
                <a:latin typeface="Souvenir" pitchFamily="2" charset="0"/>
              </a:rPr>
              <a:t>indicus</a:t>
            </a:r>
            <a:r>
              <a:rPr lang="en-US" sz="2800" dirty="0">
                <a:solidFill>
                  <a:schemeClr val="bg1"/>
                </a:solidFill>
                <a:latin typeface="Souvenir" pitchFamily="2" charset="0"/>
              </a:rPr>
              <a:t> (</a:t>
            </a:r>
            <a:r>
              <a:rPr lang="en-US" sz="2800" dirty="0" err="1">
                <a:solidFill>
                  <a:schemeClr val="bg1"/>
                </a:solidFill>
                <a:latin typeface="Souvenir" pitchFamily="2" charset="0"/>
              </a:rPr>
              <a:t>sapi-sapi</a:t>
            </a:r>
            <a:r>
              <a:rPr lang="en-US" sz="2800" dirty="0">
                <a:solidFill>
                  <a:schemeClr val="bg1"/>
                </a:solidFill>
                <a:latin typeface="Souvenir" pitchFamily="2" charset="0"/>
              </a:rPr>
              <a:t> yang </a:t>
            </a:r>
            <a:r>
              <a:rPr lang="en-US" sz="2800" dirty="0" err="1">
                <a:solidFill>
                  <a:schemeClr val="bg1"/>
                </a:solidFill>
                <a:latin typeface="Souvenir" pitchFamily="2" charset="0"/>
              </a:rPr>
              <a:t>memiliki</a:t>
            </a:r>
            <a:r>
              <a:rPr lang="en-US" sz="2800" dirty="0">
                <a:solidFill>
                  <a:schemeClr val="bg1"/>
                </a:solidFill>
                <a:latin typeface="Souvenir" pitchFamily="2" charset="0"/>
              </a:rPr>
              <a:t> </a:t>
            </a:r>
            <a:r>
              <a:rPr lang="en-US" sz="2800" dirty="0" err="1">
                <a:solidFill>
                  <a:schemeClr val="bg1"/>
                </a:solidFill>
                <a:latin typeface="Souvenir" pitchFamily="2" charset="0"/>
              </a:rPr>
              <a:t>punuk</a:t>
            </a:r>
            <a:r>
              <a:rPr lang="en-US" sz="2800" dirty="0">
                <a:solidFill>
                  <a:schemeClr val="bg1"/>
                </a:solidFill>
                <a:latin typeface="Souvenir" pitchFamily="2" charset="0"/>
              </a:rPr>
              <a:t>).</a:t>
            </a:r>
            <a:endParaRPr lang="en-US" sz="2800" i="1" dirty="0">
              <a:solidFill>
                <a:schemeClr val="bg1"/>
              </a:solidFill>
              <a:latin typeface="Souvenir" pitchFamily="2" charset="0"/>
            </a:endParaRPr>
          </a:p>
        </p:txBody>
      </p:sp>
    </p:spTree>
    <p:extLst>
      <p:ext uri="{BB962C8B-B14F-4D97-AF65-F5344CB8AC3E}">
        <p14:creationId xmlns="" xmlns:p14="http://schemas.microsoft.com/office/powerpoint/2010/main" val="759527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85000" lnSpcReduction="20000"/>
          </a:bodyPr>
          <a:lstStyle/>
          <a:p>
            <a:r>
              <a:rPr lang="en-US" sz="2800" b="1" dirty="0"/>
              <a:t> </a:t>
            </a:r>
            <a:r>
              <a:rPr lang="en-US" sz="2800" b="1" dirty="0" err="1"/>
              <a:t>Pengendalian</a:t>
            </a:r>
            <a:r>
              <a:rPr lang="en-US" sz="2800" b="1" dirty="0"/>
              <a:t> </a:t>
            </a:r>
            <a:r>
              <a:rPr lang="en-US" sz="2800" b="1" dirty="0" err="1"/>
              <a:t>dan</a:t>
            </a:r>
            <a:r>
              <a:rPr lang="en-US" sz="2800" b="1" dirty="0"/>
              <a:t> </a:t>
            </a:r>
            <a:r>
              <a:rPr lang="en-US" sz="2800" b="1" dirty="0" err="1"/>
              <a:t>Pencegahan</a:t>
            </a:r>
            <a:r>
              <a:rPr lang="en-US" sz="2800" b="1" dirty="0"/>
              <a:t> </a:t>
            </a:r>
            <a:r>
              <a:rPr lang="en-US" sz="2800" b="1" dirty="0" err="1" smtClean="0"/>
              <a:t>Penyakit</a:t>
            </a:r>
            <a:endParaRPr lang="en-US" sz="2800" b="1" dirty="0" smtClean="0"/>
          </a:p>
          <a:p>
            <a:endParaRPr lang="en-US" dirty="0"/>
          </a:p>
          <a:p>
            <a:pPr>
              <a:buNone/>
            </a:pPr>
            <a:r>
              <a:rPr lang="en-US" dirty="0" err="1"/>
              <a:t>Sapi</a:t>
            </a:r>
            <a:r>
              <a:rPr lang="en-US" dirty="0"/>
              <a:t> </a:t>
            </a:r>
            <a:r>
              <a:rPr lang="en-US" dirty="0" err="1"/>
              <a:t>potong</a:t>
            </a:r>
            <a:r>
              <a:rPr lang="en-US" dirty="0"/>
              <a:t> </a:t>
            </a:r>
            <a:r>
              <a:rPr lang="en-US" dirty="0" err="1"/>
              <a:t>sehat</a:t>
            </a:r>
            <a:r>
              <a:rPr lang="en-US" dirty="0"/>
              <a:t> </a:t>
            </a:r>
            <a:r>
              <a:rPr lang="en-US" dirty="0" err="1"/>
              <a:t>merupakan</a:t>
            </a:r>
            <a:r>
              <a:rPr lang="en-US" dirty="0"/>
              <a:t> </a:t>
            </a:r>
            <a:r>
              <a:rPr lang="en-US" dirty="0" err="1"/>
              <a:t>faktor</a:t>
            </a:r>
            <a:r>
              <a:rPr lang="en-US" dirty="0"/>
              <a:t> </a:t>
            </a:r>
            <a:r>
              <a:rPr lang="en-US" dirty="0" err="1"/>
              <a:t>penting</a:t>
            </a:r>
            <a:r>
              <a:rPr lang="en-US" dirty="0"/>
              <a:t> </a:t>
            </a:r>
            <a:r>
              <a:rPr lang="en-US" dirty="0" err="1"/>
              <a:t>dalam</a:t>
            </a:r>
            <a:r>
              <a:rPr lang="en-US" dirty="0"/>
              <a:t> </a:t>
            </a:r>
            <a:r>
              <a:rPr lang="en-US" dirty="0" err="1"/>
              <a:t>meraih</a:t>
            </a:r>
            <a:r>
              <a:rPr lang="en-US" dirty="0"/>
              <a:t> </a:t>
            </a:r>
            <a:r>
              <a:rPr lang="en-US" dirty="0" err="1"/>
              <a:t>keberhasilan</a:t>
            </a:r>
            <a:r>
              <a:rPr lang="en-US" dirty="0"/>
              <a:t> </a:t>
            </a:r>
            <a:r>
              <a:rPr lang="en-US" dirty="0" err="1"/>
              <a:t>usaha</a:t>
            </a:r>
            <a:r>
              <a:rPr lang="en-US" dirty="0"/>
              <a:t> </a:t>
            </a:r>
            <a:r>
              <a:rPr lang="en-US" dirty="0" err="1"/>
              <a:t>sapi</a:t>
            </a:r>
            <a:r>
              <a:rPr lang="en-US" dirty="0"/>
              <a:t> </a:t>
            </a:r>
            <a:r>
              <a:rPr lang="en-US" dirty="0" err="1"/>
              <a:t>potong</a:t>
            </a:r>
            <a:r>
              <a:rPr lang="en-US" dirty="0"/>
              <a:t>. </a:t>
            </a:r>
            <a:endParaRPr lang="id-ID" dirty="0" smtClean="0"/>
          </a:p>
          <a:p>
            <a:pPr>
              <a:buNone/>
            </a:pPr>
            <a:r>
              <a:rPr lang="id-ID" dirty="0" smtClean="0"/>
              <a:t>P</a:t>
            </a:r>
            <a:r>
              <a:rPr lang="en-US" dirty="0" err="1" smtClean="0"/>
              <a:t>erlu</a:t>
            </a:r>
            <a:r>
              <a:rPr lang="en-US" dirty="0" smtClean="0"/>
              <a:t> </a:t>
            </a:r>
            <a:r>
              <a:rPr lang="en-US" dirty="0" err="1"/>
              <a:t>dilakukan</a:t>
            </a:r>
            <a:r>
              <a:rPr lang="en-US" dirty="0"/>
              <a:t> </a:t>
            </a:r>
            <a:r>
              <a:rPr lang="en-US" dirty="0" err="1"/>
              <a:t>pencegahan</a:t>
            </a:r>
            <a:r>
              <a:rPr lang="en-US" dirty="0"/>
              <a:t> </a:t>
            </a:r>
            <a:r>
              <a:rPr lang="en-US" dirty="0" err="1"/>
              <a:t>dan</a:t>
            </a:r>
            <a:r>
              <a:rPr lang="en-US" dirty="0"/>
              <a:t> </a:t>
            </a:r>
            <a:r>
              <a:rPr lang="en-US" dirty="0" err="1"/>
              <a:t>pengendalian</a:t>
            </a:r>
            <a:r>
              <a:rPr lang="en-US" dirty="0"/>
              <a:t> </a:t>
            </a:r>
            <a:r>
              <a:rPr lang="en-US" dirty="0" err="1"/>
              <a:t>penyakit</a:t>
            </a:r>
            <a:r>
              <a:rPr lang="en-US" dirty="0"/>
              <a:t> yang </a:t>
            </a:r>
            <a:r>
              <a:rPr lang="en-US" dirty="0" err="1"/>
              <a:t>terdiri</a:t>
            </a:r>
            <a:r>
              <a:rPr lang="en-US" dirty="0"/>
              <a:t> </a:t>
            </a:r>
            <a:r>
              <a:rPr lang="en-US" dirty="0" err="1"/>
              <a:t>dari</a:t>
            </a:r>
            <a:r>
              <a:rPr lang="en-US" dirty="0"/>
              <a:t> </a:t>
            </a:r>
            <a:endParaRPr lang="id-ID" dirty="0" smtClean="0"/>
          </a:p>
          <a:p>
            <a:pPr marL="514350" indent="-514350">
              <a:buAutoNum type="arabicParenR"/>
            </a:pPr>
            <a:r>
              <a:rPr lang="en-US" dirty="0" err="1" smtClean="0"/>
              <a:t>Vaksinasi</a:t>
            </a:r>
            <a:r>
              <a:rPr lang="en-US" dirty="0" smtClean="0"/>
              <a:t> </a:t>
            </a:r>
            <a:r>
              <a:rPr lang="en-US" dirty="0" err="1"/>
              <a:t>pada</a:t>
            </a:r>
            <a:r>
              <a:rPr lang="en-US" dirty="0"/>
              <a:t> </a:t>
            </a:r>
            <a:r>
              <a:rPr lang="en-US" dirty="0" err="1"/>
              <a:t>sapi</a:t>
            </a:r>
            <a:r>
              <a:rPr lang="en-US" dirty="0"/>
              <a:t> </a:t>
            </a:r>
            <a:r>
              <a:rPr lang="en-US" dirty="0" err="1"/>
              <a:t>secara</a:t>
            </a:r>
            <a:r>
              <a:rPr lang="en-US" dirty="0"/>
              <a:t> </a:t>
            </a:r>
            <a:r>
              <a:rPr lang="en-US" dirty="0" err="1"/>
              <a:t>teratur</a:t>
            </a:r>
            <a:r>
              <a:rPr lang="en-US" dirty="0"/>
              <a:t> </a:t>
            </a:r>
            <a:r>
              <a:rPr lang="en-US" dirty="0" err="1"/>
              <a:t>sesuai</a:t>
            </a:r>
            <a:r>
              <a:rPr lang="en-US" dirty="0"/>
              <a:t> </a:t>
            </a:r>
            <a:r>
              <a:rPr lang="en-US" dirty="0" err="1"/>
              <a:t>jenis</a:t>
            </a:r>
            <a:r>
              <a:rPr lang="en-US" dirty="0"/>
              <a:t> </a:t>
            </a:r>
            <a:r>
              <a:rPr lang="en-US" dirty="0" err="1"/>
              <a:t>penyakit</a:t>
            </a:r>
            <a:r>
              <a:rPr lang="en-US" dirty="0"/>
              <a:t> yang </a:t>
            </a:r>
            <a:r>
              <a:rPr lang="en-US" dirty="0" err="1"/>
              <a:t>sering</a:t>
            </a:r>
            <a:r>
              <a:rPr lang="en-US" dirty="0"/>
              <a:t> </a:t>
            </a:r>
            <a:r>
              <a:rPr lang="en-US" dirty="0" err="1"/>
              <a:t>terjadi</a:t>
            </a:r>
            <a:r>
              <a:rPr lang="en-US" dirty="0"/>
              <a:t> </a:t>
            </a:r>
            <a:r>
              <a:rPr lang="en-US" dirty="0" err="1"/>
              <a:t>di</a:t>
            </a:r>
            <a:r>
              <a:rPr lang="en-US" dirty="0"/>
              <a:t> </a:t>
            </a:r>
            <a:r>
              <a:rPr lang="en-US" dirty="0" err="1"/>
              <a:t>wilayah</a:t>
            </a:r>
            <a:r>
              <a:rPr lang="en-US" dirty="0"/>
              <a:t>, </a:t>
            </a:r>
            <a:endParaRPr lang="id-ID" dirty="0" smtClean="0"/>
          </a:p>
          <a:p>
            <a:pPr marL="514350" indent="-514350">
              <a:buAutoNum type="arabicParenR"/>
            </a:pPr>
            <a:r>
              <a:rPr lang="en-US" dirty="0" smtClean="0"/>
              <a:t>2</a:t>
            </a:r>
            <a:r>
              <a:rPr lang="en-US" dirty="0"/>
              <a:t>) </a:t>
            </a:r>
            <a:r>
              <a:rPr lang="en-US" dirty="0" err="1"/>
              <a:t>Melakukan</a:t>
            </a:r>
            <a:r>
              <a:rPr lang="en-US" dirty="0"/>
              <a:t> </a:t>
            </a:r>
            <a:r>
              <a:rPr lang="en-US" dirty="0" err="1"/>
              <a:t>pemeriksaan</a:t>
            </a:r>
            <a:r>
              <a:rPr lang="en-US" dirty="0"/>
              <a:t> </a:t>
            </a:r>
            <a:r>
              <a:rPr lang="en-US" dirty="0" err="1"/>
              <a:t>sapi</a:t>
            </a:r>
            <a:r>
              <a:rPr lang="en-US" dirty="0"/>
              <a:t> </a:t>
            </a:r>
            <a:r>
              <a:rPr lang="en-US" dirty="0" err="1"/>
              <a:t>potong</a:t>
            </a:r>
            <a:r>
              <a:rPr lang="en-US" dirty="0"/>
              <a:t> </a:t>
            </a:r>
            <a:r>
              <a:rPr lang="en-US" dirty="0" err="1"/>
              <a:t>secara</a:t>
            </a:r>
            <a:r>
              <a:rPr lang="en-US" dirty="0"/>
              <a:t> </a:t>
            </a:r>
            <a:r>
              <a:rPr lang="en-US" dirty="0" err="1"/>
              <a:t>teratur</a:t>
            </a:r>
            <a:r>
              <a:rPr lang="en-US" dirty="0"/>
              <a:t>, </a:t>
            </a:r>
            <a:endParaRPr lang="id-ID" dirty="0" smtClean="0"/>
          </a:p>
          <a:p>
            <a:pPr marL="514350" indent="-514350">
              <a:buAutoNum type="arabicParenR"/>
            </a:pPr>
            <a:r>
              <a:rPr lang="en-US" dirty="0" smtClean="0"/>
              <a:t>3</a:t>
            </a:r>
            <a:r>
              <a:rPr lang="en-US" dirty="0"/>
              <a:t>) </a:t>
            </a:r>
            <a:r>
              <a:rPr lang="en-US" dirty="0" err="1"/>
              <a:t>Melakukan</a:t>
            </a:r>
            <a:r>
              <a:rPr lang="en-US" dirty="0"/>
              <a:t> </a:t>
            </a:r>
            <a:r>
              <a:rPr lang="en-US" dirty="0" err="1"/>
              <a:t>sanitasi</a:t>
            </a:r>
            <a:r>
              <a:rPr lang="en-US" dirty="0"/>
              <a:t> </a:t>
            </a:r>
            <a:r>
              <a:rPr lang="en-US" dirty="0" err="1"/>
              <a:t>lingkungan</a:t>
            </a:r>
            <a:r>
              <a:rPr lang="en-US" dirty="0"/>
              <a:t> </a:t>
            </a:r>
            <a:r>
              <a:rPr lang="en-US" dirty="0" err="1"/>
              <a:t>kandang</a:t>
            </a:r>
            <a:r>
              <a:rPr lang="en-US" dirty="0"/>
              <a:t>, </a:t>
            </a:r>
            <a:endParaRPr lang="id-ID" dirty="0" smtClean="0"/>
          </a:p>
          <a:p>
            <a:pPr marL="514350" indent="-514350">
              <a:buAutoNum type="arabicParenR"/>
            </a:pPr>
            <a:r>
              <a:rPr lang="en-US" dirty="0" smtClean="0"/>
              <a:t>4</a:t>
            </a:r>
            <a:r>
              <a:rPr lang="en-US" dirty="0"/>
              <a:t>) </a:t>
            </a:r>
            <a:r>
              <a:rPr lang="en-US" dirty="0" err="1"/>
              <a:t>Melakukan</a:t>
            </a:r>
            <a:r>
              <a:rPr lang="en-US" dirty="0"/>
              <a:t> </a:t>
            </a:r>
            <a:r>
              <a:rPr lang="en-US" dirty="0" err="1"/>
              <a:t>desinfektan</a:t>
            </a:r>
            <a:r>
              <a:rPr lang="en-US" dirty="0"/>
              <a:t> </a:t>
            </a:r>
            <a:r>
              <a:rPr lang="en-US" dirty="0" err="1"/>
              <a:t>pada</a:t>
            </a:r>
            <a:r>
              <a:rPr lang="en-US" dirty="0"/>
              <a:t> </a:t>
            </a:r>
            <a:r>
              <a:rPr lang="en-US" dirty="0" err="1"/>
              <a:t>kandang</a:t>
            </a:r>
            <a:r>
              <a:rPr lang="en-US" dirty="0"/>
              <a:t> </a:t>
            </a:r>
            <a:r>
              <a:rPr lang="en-US" dirty="0" err="1"/>
              <a:t>dan</a:t>
            </a:r>
            <a:r>
              <a:rPr lang="en-US" dirty="0"/>
              <a:t> </a:t>
            </a:r>
            <a:r>
              <a:rPr lang="en-US" dirty="0" err="1"/>
              <a:t>peralatan</a:t>
            </a:r>
            <a:r>
              <a:rPr lang="en-US" dirty="0"/>
              <a:t> </a:t>
            </a:r>
            <a:r>
              <a:rPr lang="en-US" dirty="0" err="1"/>
              <a:t>kandang</a:t>
            </a:r>
            <a:r>
              <a:rPr lang="en-US" dirty="0"/>
              <a:t> </a:t>
            </a:r>
            <a:endParaRPr lang="id-ID" dirty="0" smtClean="0"/>
          </a:p>
          <a:p>
            <a:pPr marL="514350" indent="-514350">
              <a:buAutoNum type="arabicParenR"/>
            </a:pPr>
            <a:r>
              <a:rPr lang="en-US" dirty="0" smtClean="0"/>
              <a:t>5</a:t>
            </a:r>
            <a:r>
              <a:rPr lang="en-US" dirty="0"/>
              <a:t>) </a:t>
            </a:r>
            <a:r>
              <a:rPr lang="en-US" dirty="0" err="1"/>
              <a:t>Menjauhkan</a:t>
            </a:r>
            <a:r>
              <a:rPr lang="en-US" dirty="0"/>
              <a:t> </a:t>
            </a:r>
            <a:r>
              <a:rPr lang="en-US" dirty="0" err="1"/>
              <a:t>sapi</a:t>
            </a:r>
            <a:r>
              <a:rPr lang="en-US" dirty="0"/>
              <a:t> </a:t>
            </a:r>
            <a:r>
              <a:rPr lang="en-US" dirty="0" err="1"/>
              <a:t>potong</a:t>
            </a:r>
            <a:r>
              <a:rPr lang="en-US" dirty="0"/>
              <a:t> </a:t>
            </a:r>
            <a:r>
              <a:rPr lang="en-US" dirty="0" err="1"/>
              <a:t>dari</a:t>
            </a:r>
            <a:r>
              <a:rPr lang="en-US" dirty="0"/>
              <a:t> </a:t>
            </a:r>
            <a:r>
              <a:rPr lang="en-US" dirty="0" err="1"/>
              <a:t>sapi</a:t>
            </a:r>
            <a:r>
              <a:rPr lang="en-US" dirty="0"/>
              <a:t> </a:t>
            </a:r>
            <a:r>
              <a:rPr lang="en-US" dirty="0" err="1"/>
              <a:t>potong</a:t>
            </a:r>
            <a:r>
              <a:rPr lang="en-US" dirty="0"/>
              <a:t> lain yang </a:t>
            </a:r>
            <a:r>
              <a:rPr lang="en-US" dirty="0" err="1"/>
              <a:t>terjangkiti</a:t>
            </a:r>
            <a:r>
              <a:rPr lang="en-US" dirty="0"/>
              <a:t> </a:t>
            </a:r>
            <a:r>
              <a:rPr lang="en-US" dirty="0" err="1"/>
              <a:t>penyakit</a:t>
            </a:r>
            <a:r>
              <a:rPr lang="en-US" dirty="0" smtClean="0"/>
              <a:t>,</a:t>
            </a:r>
            <a:endParaRPr lang="id-ID" dirty="0" smtClean="0"/>
          </a:p>
          <a:p>
            <a:pPr marL="514350" indent="-514350">
              <a:buAutoNum type="arabicParenR"/>
            </a:pPr>
            <a:r>
              <a:rPr lang="en-US" dirty="0" smtClean="0"/>
              <a:t> </a:t>
            </a:r>
            <a:r>
              <a:rPr lang="en-US" dirty="0"/>
              <a:t>6) </a:t>
            </a:r>
            <a:r>
              <a:rPr lang="en-US" dirty="0" err="1"/>
              <a:t>Mengusahakan</a:t>
            </a:r>
            <a:r>
              <a:rPr lang="en-US" dirty="0"/>
              <a:t> </a:t>
            </a:r>
            <a:r>
              <a:rPr lang="en-US" dirty="0" err="1"/>
              <a:t>lantai</a:t>
            </a:r>
            <a:r>
              <a:rPr lang="en-US" dirty="0"/>
              <a:t> </a:t>
            </a:r>
            <a:r>
              <a:rPr lang="en-US" dirty="0" err="1"/>
              <a:t>kandang</a:t>
            </a:r>
            <a:r>
              <a:rPr lang="en-US" dirty="0"/>
              <a:t> </a:t>
            </a:r>
            <a:r>
              <a:rPr lang="en-US" dirty="0" err="1"/>
              <a:t>sapi</a:t>
            </a:r>
            <a:r>
              <a:rPr lang="en-US" dirty="0"/>
              <a:t> </a:t>
            </a:r>
            <a:r>
              <a:rPr lang="en-US" dirty="0" err="1"/>
              <a:t>dalam</a:t>
            </a:r>
            <a:r>
              <a:rPr lang="en-US" dirty="0"/>
              <a:t> </a:t>
            </a:r>
            <a:r>
              <a:rPr lang="en-US" dirty="0" err="1"/>
              <a:t>keadaan</a:t>
            </a:r>
            <a:r>
              <a:rPr lang="en-US" dirty="0"/>
              <a:t> </a:t>
            </a:r>
            <a:r>
              <a:rPr lang="en-US" dirty="0" err="1"/>
              <a:t>kering</a:t>
            </a:r>
            <a:r>
              <a:rPr lang="en-US" dirty="0"/>
              <a:t>, </a:t>
            </a:r>
            <a:endParaRPr lang="id-ID" dirty="0" smtClean="0"/>
          </a:p>
          <a:p>
            <a:pPr marL="514350" indent="-514350">
              <a:buAutoNum type="arabicParenR"/>
            </a:pPr>
            <a:r>
              <a:rPr lang="en-US" dirty="0" smtClean="0"/>
              <a:t>7</a:t>
            </a:r>
            <a:r>
              <a:rPr lang="en-US" dirty="0"/>
              <a:t>) </a:t>
            </a:r>
            <a:r>
              <a:rPr lang="en-US" dirty="0" err="1"/>
              <a:t>Melakukan</a:t>
            </a:r>
            <a:r>
              <a:rPr lang="en-US" dirty="0"/>
              <a:t> </a:t>
            </a:r>
            <a:r>
              <a:rPr lang="en-US" dirty="0" err="1"/>
              <a:t>pengawasan</a:t>
            </a:r>
            <a:r>
              <a:rPr lang="en-US" dirty="0"/>
              <a:t> </a:t>
            </a:r>
            <a:r>
              <a:rPr lang="en-US" dirty="0" err="1"/>
              <a:t>dan</a:t>
            </a:r>
            <a:r>
              <a:rPr lang="en-US" dirty="0"/>
              <a:t> </a:t>
            </a:r>
            <a:r>
              <a:rPr lang="en-US" dirty="0" err="1"/>
              <a:t>pengawalan</a:t>
            </a:r>
            <a:r>
              <a:rPr lang="en-US" dirty="0"/>
              <a:t> </a:t>
            </a:r>
            <a:r>
              <a:rPr lang="en-US" dirty="0" err="1"/>
              <a:t>kesehatan</a:t>
            </a:r>
            <a:r>
              <a:rPr lang="en-US" dirty="0"/>
              <a:t> </a:t>
            </a:r>
            <a:r>
              <a:rPr lang="en-US" dirty="0" err="1"/>
              <a:t>reproduksi</a:t>
            </a:r>
            <a:r>
              <a:rPr lang="en-US" dirty="0"/>
              <a:t> </a:t>
            </a:r>
            <a:r>
              <a:rPr lang="en-US" dirty="0" err="1"/>
              <a:t>sapi</a:t>
            </a:r>
            <a:r>
              <a:rPr lang="en-US" dirty="0"/>
              <a:t> </a:t>
            </a:r>
            <a:r>
              <a:rPr lang="en-US" dirty="0" err="1"/>
              <a:t>potong</a:t>
            </a:r>
            <a:r>
              <a:rPr lang="en-US" dirty="0"/>
              <a:t>.</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07319" y="857232"/>
            <a:ext cx="7613189" cy="478634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857272"/>
          </a:xfrm>
        </p:spPr>
        <p:txBody>
          <a:bodyPr/>
          <a:lstStyle/>
          <a:p>
            <a:r>
              <a:rPr lang="en-US" altLang="ja-JP" b="1" dirty="0" err="1"/>
              <a:t>Ciri-ciri</a:t>
            </a:r>
            <a:r>
              <a:rPr lang="en-US" altLang="ja-JP" b="1" dirty="0"/>
              <a:t> </a:t>
            </a:r>
            <a:r>
              <a:rPr lang="en-US" altLang="ja-JP" b="1" dirty="0" err="1"/>
              <a:t>Sapi</a:t>
            </a:r>
            <a:r>
              <a:rPr lang="en-US" altLang="ja-JP" b="1" dirty="0"/>
              <a:t> </a:t>
            </a:r>
            <a:r>
              <a:rPr lang="en-US" altLang="ja-JP" b="1" dirty="0" err="1"/>
              <a:t>Potong</a:t>
            </a:r>
            <a:endParaRPr lang="en-US" dirty="0"/>
          </a:p>
        </p:txBody>
      </p:sp>
      <p:sp>
        <p:nvSpPr>
          <p:cNvPr id="3" name="Content Placeholder 2"/>
          <p:cNvSpPr>
            <a:spLocks noGrp="1"/>
          </p:cNvSpPr>
          <p:nvPr>
            <p:ph idx="1"/>
          </p:nvPr>
        </p:nvSpPr>
        <p:spPr>
          <a:xfrm>
            <a:off x="500034" y="1357298"/>
            <a:ext cx="7971224" cy="4024270"/>
          </a:xfrm>
        </p:spPr>
        <p:txBody>
          <a:bodyPr/>
          <a:lstStyle/>
          <a:p>
            <a:pPr lvl="0"/>
            <a:r>
              <a:rPr lang="id-ID" sz="2800" dirty="0">
                <a:solidFill>
                  <a:schemeClr val="tx1"/>
                </a:solidFill>
                <a:latin typeface="Souvenir" pitchFamily="2" charset="0"/>
              </a:rPr>
              <a:t>Bentuk tubuh yang lurus dan </a:t>
            </a:r>
            <a:r>
              <a:rPr lang="id-ID" sz="2800" dirty="0" smtClean="0">
                <a:solidFill>
                  <a:schemeClr val="tx1"/>
                </a:solidFill>
                <a:latin typeface="Souvenir" pitchFamily="2" charset="0"/>
              </a:rPr>
              <a:t>padat</a:t>
            </a:r>
            <a:r>
              <a:rPr lang="en-US" sz="2800" dirty="0" smtClean="0">
                <a:latin typeface="Souvenir" pitchFamily="2" charset="0"/>
              </a:rPr>
              <a:t>, </a:t>
            </a:r>
            <a:r>
              <a:rPr lang="en-US" sz="2800" dirty="0" smtClean="0">
                <a:latin typeface="Souvenir" pitchFamily="2" charset="0"/>
              </a:rPr>
              <a:t>d</a:t>
            </a:r>
            <a:r>
              <a:rPr lang="id-ID" sz="2800" dirty="0" smtClean="0">
                <a:solidFill>
                  <a:schemeClr val="tx1"/>
                </a:solidFill>
                <a:latin typeface="Souvenir" pitchFamily="2" charset="0"/>
              </a:rPr>
              <a:t>alam </a:t>
            </a:r>
            <a:r>
              <a:rPr lang="id-ID" sz="2800" dirty="0">
                <a:solidFill>
                  <a:schemeClr val="tx1"/>
                </a:solidFill>
                <a:latin typeface="Souvenir" pitchFamily="2" charset="0"/>
              </a:rPr>
              <a:t>dan </a:t>
            </a:r>
            <a:r>
              <a:rPr lang="id-ID" sz="2800" dirty="0" smtClean="0">
                <a:solidFill>
                  <a:schemeClr val="tx1"/>
                </a:solidFill>
                <a:latin typeface="Souvenir" pitchFamily="2" charset="0"/>
              </a:rPr>
              <a:t>lebar</a:t>
            </a:r>
            <a:endParaRPr lang="en-US" sz="2800" dirty="0" smtClean="0">
              <a:solidFill>
                <a:schemeClr val="tx1"/>
              </a:solidFill>
              <a:latin typeface="Souvenir" pitchFamily="2" charset="0"/>
            </a:endParaRPr>
          </a:p>
          <a:p>
            <a:r>
              <a:rPr lang="id-ID" sz="2800" dirty="0">
                <a:solidFill>
                  <a:schemeClr val="tx1"/>
                </a:solidFill>
                <a:latin typeface="Souvenir" pitchFamily="2" charset="0"/>
              </a:rPr>
              <a:t>Badannya berbentuk segi empat dengan semua bagian badan penuh berisi daging.</a:t>
            </a:r>
            <a:endParaRPr lang="en-US" sz="2800" dirty="0">
              <a:solidFill>
                <a:schemeClr val="tx1"/>
              </a:solidFill>
              <a:latin typeface="Souvenir" pitchFamily="2" charset="0"/>
            </a:endParaRPr>
          </a:p>
          <a:p>
            <a:pPr lvl="0"/>
            <a:r>
              <a:rPr lang="en-US" dirty="0" smtClean="0"/>
              <a:t> </a:t>
            </a:r>
            <a:endParaRPr lang="en-US" dirty="0">
              <a:solidFill>
                <a:schemeClr val="tx1"/>
              </a:solidFill>
            </a:endParaRPr>
          </a:p>
        </p:txBody>
      </p:sp>
      <p:pic>
        <p:nvPicPr>
          <p:cNvPr id="4" name="Picture 3" descr="G:\Δ Smad-Lock (Brankas Smadav) Δ\PROGRAM S1\GAMBAR SAPI\Sapi Kerbau\copy-of-sapi-limousin.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3429000"/>
            <a:ext cx="3143272" cy="2736304"/>
          </a:xfrm>
          <a:prstGeom prst="rect">
            <a:avLst/>
          </a:prstGeom>
          <a:ln w="88900" cap="sq" cmpd="thickThin">
            <a:solidFill>
              <a:srgbClr val="000000"/>
            </a:solidFill>
            <a:prstDash val="solid"/>
            <a:miter lim="800000"/>
          </a:ln>
          <a:effectLst>
            <a:innerShdw blurRad="76200">
              <a:srgbClr val="000000"/>
            </a:innerShdw>
          </a:effectLst>
          <a:extLst/>
        </p:spPr>
      </p:pic>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9124" y="3429000"/>
            <a:ext cx="3717163" cy="2714644"/>
          </a:xfrm>
          <a:prstGeom prst="rect">
            <a:avLst/>
          </a:prstGeom>
          <a:noFill/>
          <a:ln>
            <a:noFill/>
          </a:ln>
          <a:extLst/>
        </p:spPr>
      </p:pic>
    </p:spTree>
    <p:extLst>
      <p:ext uri="{BB962C8B-B14F-4D97-AF65-F5344CB8AC3E}">
        <p14:creationId xmlns="" xmlns:p14="http://schemas.microsoft.com/office/powerpoint/2010/main" val="170943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08898" cy="62885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タイトル 11"/>
          <p:cNvSpPr>
            <a:spLocks noGrp="1"/>
          </p:cNvSpPr>
          <p:nvPr>
            <p:ph type="title"/>
          </p:nvPr>
        </p:nvSpPr>
        <p:spPr>
          <a:xfrm>
            <a:off x="323528" y="2032481"/>
            <a:ext cx="3755897" cy="1152128"/>
          </a:xfrm>
        </p:spPr>
        <p:txBody>
          <a:bodyPr/>
          <a:lstStyle/>
          <a:p>
            <a:pPr lvl="0" algn="l"/>
            <a:r>
              <a:rPr lang="id-ID" sz="2800" dirty="0" smtClean="0">
                <a:latin typeface="Souvenir" pitchFamily="2" charset="0"/>
              </a:rPr>
              <a:t/>
            </a:r>
            <a:br>
              <a:rPr lang="id-ID" sz="2800" dirty="0" smtClean="0">
                <a:latin typeface="Souvenir" pitchFamily="2" charset="0"/>
              </a:rPr>
            </a:br>
            <a:r>
              <a:rPr lang="id-ID" sz="2800" dirty="0" smtClean="0">
                <a:latin typeface="Souvenir" pitchFamily="2" charset="0"/>
              </a:rPr>
              <a:t/>
            </a:r>
            <a:br>
              <a:rPr lang="id-ID" sz="2800" dirty="0" smtClean="0">
                <a:latin typeface="Souvenir" pitchFamily="2" charset="0"/>
              </a:rPr>
            </a:br>
            <a:r>
              <a:rPr lang="id-ID" sz="2800" dirty="0" smtClean="0">
                <a:latin typeface="Souvenir" pitchFamily="2" charset="0"/>
              </a:rPr>
              <a:t/>
            </a:r>
            <a:br>
              <a:rPr lang="id-ID" sz="2800" dirty="0" smtClean="0">
                <a:latin typeface="Souvenir" pitchFamily="2" charset="0"/>
              </a:rPr>
            </a:br>
            <a:r>
              <a:rPr lang="en-US" sz="3200" b="1" dirty="0" smtClean="0">
                <a:latin typeface="Souvenir" pitchFamily="2" charset="0"/>
              </a:rPr>
              <a:t>TIPE-TIPE </a:t>
            </a:r>
            <a:r>
              <a:rPr lang="id-ID" sz="3200" b="1" dirty="0" smtClean="0">
                <a:latin typeface="Souvenir" pitchFamily="2" charset="0"/>
              </a:rPr>
              <a:t>SAPI-SAPI </a:t>
            </a:r>
            <a:r>
              <a:rPr lang="en-US" sz="3200" b="1" dirty="0" smtClean="0">
                <a:latin typeface="Souvenir" pitchFamily="2" charset="0"/>
              </a:rPr>
              <a:t>POTONG</a:t>
            </a:r>
            <a:r>
              <a:rPr lang="en-US" sz="3200" dirty="0">
                <a:latin typeface="Souvenir" pitchFamily="2" charset="0"/>
              </a:rPr>
              <a:t/>
            </a:r>
            <a:br>
              <a:rPr lang="en-US" sz="3200" dirty="0">
                <a:latin typeface="Souvenir" pitchFamily="2" charset="0"/>
              </a:rPr>
            </a:br>
            <a:r>
              <a:rPr lang="en-US" sz="2800" dirty="0" smtClean="0"/>
              <a:t/>
            </a:r>
            <a:br>
              <a:rPr lang="en-US" sz="2800" dirty="0" smtClean="0"/>
            </a:br>
            <a:r>
              <a:rPr lang="en-US" sz="2800" dirty="0" smtClean="0"/>
              <a:t/>
            </a:r>
            <a:br>
              <a:rPr lang="en-US" sz="2800" dirty="0" smtClean="0"/>
            </a:br>
            <a:r>
              <a:rPr lang="en-US" sz="2800" b="1" dirty="0" smtClean="0">
                <a:latin typeface="Souvenir" pitchFamily="2" charset="0"/>
              </a:rPr>
              <a:t>1. </a:t>
            </a:r>
            <a:r>
              <a:rPr lang="id-ID" sz="2800" b="1" dirty="0" smtClean="0">
                <a:latin typeface="Souvenir" pitchFamily="2" charset="0"/>
              </a:rPr>
              <a:t>Sapi Brahman</a:t>
            </a:r>
            <a:r>
              <a:rPr lang="en-US" sz="2800" dirty="0" smtClean="0"/>
              <a:t/>
            </a:r>
            <a:br>
              <a:rPr lang="en-US" sz="2800" dirty="0" smtClean="0"/>
            </a:br>
            <a:endParaRPr lang="en-US" sz="4000" b="1" i="1" dirty="0">
              <a:solidFill>
                <a:schemeClr val="accent6"/>
              </a:solidFill>
            </a:endParaRPr>
          </a:p>
        </p:txBody>
      </p:sp>
      <p:sp>
        <p:nvSpPr>
          <p:cNvPr id="13" name="テキスト プレースホルダー 12"/>
          <p:cNvSpPr>
            <a:spLocks noGrp="1"/>
          </p:cNvSpPr>
          <p:nvPr>
            <p:ph type="body" sz="quarter" idx="14"/>
          </p:nvPr>
        </p:nvSpPr>
        <p:spPr>
          <a:xfrm>
            <a:off x="467544" y="2973670"/>
            <a:ext cx="8386893" cy="3598602"/>
          </a:xfrm>
          <a:solidFill>
            <a:schemeClr val="accent1">
              <a:lumMod val="20000"/>
              <a:lumOff val="80000"/>
            </a:schemeClr>
          </a:solidFill>
        </p:spPr>
        <p:txBody>
          <a:bodyPr>
            <a:noAutofit/>
          </a:bodyPr>
          <a:lstStyle/>
          <a:p>
            <a:pPr>
              <a:lnSpc>
                <a:spcPct val="100000"/>
              </a:lnSpc>
              <a:spcBef>
                <a:spcPts val="0"/>
              </a:spcBef>
              <a:buNone/>
            </a:pPr>
            <a:r>
              <a:rPr lang="id-ID" sz="2800" dirty="0" smtClean="0">
                <a:solidFill>
                  <a:schemeClr val="tx1"/>
                </a:solidFill>
                <a:latin typeface="Souvenir" pitchFamily="2" charset="0"/>
              </a:rPr>
              <a:t>Sapi Brahman merupakan sapi yang berasal dari India</a:t>
            </a:r>
            <a:endParaRPr lang="en-US" sz="2800" dirty="0" smtClean="0">
              <a:solidFill>
                <a:schemeClr val="tx1"/>
              </a:solidFill>
              <a:latin typeface="Souvenir" pitchFamily="2" charset="0"/>
            </a:endParaRPr>
          </a:p>
          <a:p>
            <a:pPr>
              <a:lnSpc>
                <a:spcPct val="100000"/>
              </a:lnSpc>
              <a:spcBef>
                <a:spcPts val="0"/>
              </a:spcBef>
            </a:pPr>
            <a:r>
              <a:rPr lang="id-ID" sz="2800" dirty="0" smtClean="0">
                <a:solidFill>
                  <a:schemeClr val="tx1"/>
                </a:solidFill>
                <a:latin typeface="Souvenir" pitchFamily="2" charset="0"/>
              </a:rPr>
              <a:t>Ciri-ciri sapi Brahman adalah :</a:t>
            </a:r>
            <a:endParaRPr lang="en-US" sz="2800" dirty="0" smtClean="0">
              <a:solidFill>
                <a:schemeClr val="tx1"/>
              </a:solidFill>
              <a:latin typeface="Souvenir" pitchFamily="2" charset="0"/>
            </a:endParaRPr>
          </a:p>
          <a:p>
            <a:pPr lvl="0">
              <a:lnSpc>
                <a:spcPct val="100000"/>
              </a:lnSpc>
              <a:spcBef>
                <a:spcPts val="0"/>
              </a:spcBef>
            </a:pPr>
            <a:r>
              <a:rPr lang="id-ID" sz="2800" dirty="0" smtClean="0">
                <a:solidFill>
                  <a:schemeClr val="tx1"/>
                </a:solidFill>
                <a:latin typeface="Souvenir" pitchFamily="2" charset="0"/>
              </a:rPr>
              <a:t>Memiliki punuk besar</a:t>
            </a:r>
            <a:endParaRPr lang="en-US" sz="2800" dirty="0" smtClean="0">
              <a:solidFill>
                <a:schemeClr val="tx1"/>
              </a:solidFill>
              <a:latin typeface="Souvenir" pitchFamily="2" charset="0"/>
            </a:endParaRPr>
          </a:p>
          <a:p>
            <a:pPr lvl="0">
              <a:lnSpc>
                <a:spcPct val="100000"/>
              </a:lnSpc>
              <a:spcBef>
                <a:spcPts val="0"/>
              </a:spcBef>
            </a:pPr>
            <a:r>
              <a:rPr lang="id-ID" sz="2800" dirty="0" smtClean="0">
                <a:solidFill>
                  <a:schemeClr val="tx1"/>
                </a:solidFill>
                <a:latin typeface="Souvenir" pitchFamily="2" charset="0"/>
              </a:rPr>
              <a:t>Memiliki tanduk</a:t>
            </a:r>
            <a:endParaRPr lang="en-US" sz="2800" dirty="0" smtClean="0">
              <a:solidFill>
                <a:schemeClr val="tx1"/>
              </a:solidFill>
              <a:latin typeface="Souvenir" pitchFamily="2" charset="0"/>
            </a:endParaRPr>
          </a:p>
          <a:p>
            <a:pPr lvl="0">
              <a:lnSpc>
                <a:spcPct val="100000"/>
              </a:lnSpc>
              <a:spcBef>
                <a:spcPts val="0"/>
              </a:spcBef>
            </a:pPr>
            <a:r>
              <a:rPr lang="id-ID" sz="2800" dirty="0" smtClean="0">
                <a:solidFill>
                  <a:schemeClr val="tx1"/>
                </a:solidFill>
                <a:latin typeface="Souvenir" pitchFamily="2" charset="0"/>
              </a:rPr>
              <a:t>Memiliki telinga besar dan </a:t>
            </a:r>
            <a:endParaRPr lang="en-US" sz="2800" dirty="0" smtClean="0">
              <a:solidFill>
                <a:schemeClr val="tx1"/>
              </a:solidFill>
              <a:latin typeface="Souvenir" pitchFamily="2" charset="0"/>
            </a:endParaRPr>
          </a:p>
          <a:p>
            <a:pPr lvl="0">
              <a:lnSpc>
                <a:spcPct val="100000"/>
              </a:lnSpc>
              <a:spcBef>
                <a:spcPts val="0"/>
              </a:spcBef>
            </a:pPr>
            <a:r>
              <a:rPr lang="id-ID" sz="2800" dirty="0" smtClean="0">
                <a:solidFill>
                  <a:schemeClr val="tx1"/>
                </a:solidFill>
                <a:latin typeface="Souvenir" pitchFamily="2" charset="0"/>
              </a:rPr>
              <a:t>Memiliki gelambir yang memanjang berlipat-lipat dari kepala ke dada</a:t>
            </a:r>
            <a:endParaRPr lang="en-US" sz="2800" dirty="0" smtClean="0">
              <a:solidFill>
                <a:schemeClr val="tx1"/>
              </a:solidFill>
              <a:latin typeface="Souvenir" pitchFamily="2" charset="0"/>
            </a:endParaRPr>
          </a:p>
          <a:p>
            <a:pPr>
              <a:spcBef>
                <a:spcPts val="0"/>
              </a:spcBef>
              <a:buNone/>
            </a:pPr>
            <a:endParaRPr kumimoji="1" lang="ja-JP" altLang="en-US" sz="2000" dirty="0">
              <a:latin typeface="Souvenir" pitchFamily="2" charset="0"/>
            </a:endParaRPr>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5</a:t>
            </a:fld>
            <a:endParaRPr lang="ja-JP" altLang="en-US"/>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4876" y="548680"/>
            <a:ext cx="4006905" cy="2424990"/>
          </a:xfrm>
          <a:prstGeom prst="rect">
            <a:avLst/>
          </a:prstGeom>
          <a:noFill/>
          <a:ln>
            <a:noFill/>
          </a:ln>
          <a:extLst/>
        </p:spPr>
      </p:pic>
    </p:spTree>
    <p:extLst>
      <p:ext uri="{BB962C8B-B14F-4D97-AF65-F5344CB8AC3E}">
        <p14:creationId xmlns="" xmlns:p14="http://schemas.microsoft.com/office/powerpoint/2010/main" val="432312529"/>
      </p:ext>
    </p:extLst>
  </p:cSld>
  <p:clrMapOvr>
    <a:masterClrMapping/>
  </p:clrMapOvr>
  <mc:AlternateContent xmlns:mc="http://schemas.openxmlformats.org/markup-compatibility/2006">
    <mc:Choice xmlns="" xmlns:p14="http://schemas.microsoft.com/office/powerpoint/2010/main" Requires="p14">
      <p:transition p14:dur="0" advTm="3806"/>
    </mc:Choice>
    <mc:Fallback>
      <p:transition advTm="380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99392"/>
            <a:ext cx="9159240" cy="64087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696" y="619850"/>
            <a:ext cx="2715480" cy="821147"/>
          </a:xfrm>
          <a:prstGeom prst="rect">
            <a:avLst/>
          </a:prstGeom>
          <a:noFill/>
        </p:spPr>
        <p:txBody>
          <a:bodyPr wrap="square" lIns="51206" tIns="25603" rIns="51206" bIns="25603" rtlCol="0">
            <a:spAutoFit/>
          </a:bodyPr>
          <a:lstStyle/>
          <a:p>
            <a:pPr lvl="0" algn="ctr"/>
            <a:r>
              <a:rPr lang="en-US" sz="3200" b="1" dirty="0" smtClean="0"/>
              <a:t>2.</a:t>
            </a:r>
            <a:r>
              <a:rPr lang="id-ID" sz="3200" b="1" dirty="0" smtClean="0"/>
              <a:t>Sapi Ongole</a:t>
            </a:r>
            <a:endParaRPr lang="en-US" sz="3200" b="1" dirty="0" smtClean="0"/>
          </a:p>
          <a:p>
            <a:endParaRPr lang="en-US" dirty="0"/>
          </a:p>
        </p:txBody>
      </p:sp>
      <p:pic>
        <p:nvPicPr>
          <p:cNvPr id="7" name="Picture 6" descr="E:\BAPAK\AKADEMIK S1\GAMBAR SAPI\sapi potong.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04" y="2060848"/>
            <a:ext cx="2880320" cy="2736304"/>
          </a:xfrm>
          <a:prstGeom prst="rect">
            <a:avLst/>
          </a:prstGeom>
          <a:noFill/>
          <a:ln>
            <a:noFill/>
          </a:ln>
          <a:extLst/>
        </p:spPr>
      </p:pic>
      <p:sp>
        <p:nvSpPr>
          <p:cNvPr id="9" name="TextBox 8"/>
          <p:cNvSpPr txBox="1"/>
          <p:nvPr/>
        </p:nvSpPr>
        <p:spPr>
          <a:xfrm>
            <a:off x="2883024" y="166568"/>
            <a:ext cx="6108536" cy="6524863"/>
          </a:xfrm>
          <a:prstGeom prst="rect">
            <a:avLst/>
          </a:prstGeom>
          <a:noFill/>
        </p:spPr>
        <p:txBody>
          <a:bodyPr wrap="square" rtlCol="0">
            <a:spAutoFit/>
          </a:bodyPr>
          <a:lstStyle/>
          <a:p>
            <a:r>
              <a:rPr lang="id-ID" sz="2000" dirty="0" smtClean="0">
                <a:latin typeface="Souvenir" pitchFamily="2" charset="0"/>
              </a:rPr>
              <a:t>Karakteristik Sapi ongole merupakan jenis ternak berukuran sedang, dengan ciri-ciri:</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Memiliki gelambir yang lebar yang longgar dan menggantung</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Badannya panjang</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Lehernya pendek</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Kepala bagian depan lebar diantara kedua mata</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Bentuk mata elip dengan bola mata dan sekitar mata berwarna hitam</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Bagian telinga agak kuat, ukuran 20-25 cm, dan agak menjatuh</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Tanduknya pendek dan tumpul, tumbuh kedepan dan kebelakang dan pada pangkal tanduk tebal dan tidak ada retakan</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Warna yang populer adalah putih. Sapi jantan pada kepalanya berwarna abu tua, pada leher dan kaki kadang-kadang berwarna hitam</a:t>
            </a:r>
            <a:endParaRPr lang="en-US" sz="2000" dirty="0" smtClean="0">
              <a:latin typeface="Souvenir" pitchFamily="2" charset="0"/>
            </a:endParaRPr>
          </a:p>
          <a:p>
            <a:pPr marL="342900" lvl="0" indent="-342900">
              <a:buFont typeface="+mj-lt"/>
              <a:buAutoNum type="arabicPeriod"/>
            </a:pPr>
            <a:r>
              <a:rPr lang="id-ID" sz="2000" dirty="0" smtClean="0">
                <a:latin typeface="Souvenir" pitchFamily="2" charset="0"/>
              </a:rPr>
              <a:t>Warna ekor putih, kelopak mata putih dan otot berwarna segar, kuku berwarna cerah dan badan berwarna abu tua</a:t>
            </a:r>
            <a:endParaRPr lang="en-US" sz="2000" dirty="0" smtClean="0">
              <a:latin typeface="Souvenir" pitchFamily="2" charset="0"/>
            </a:endParaRPr>
          </a:p>
          <a:p>
            <a:endParaRPr lang="en-US" dirty="0"/>
          </a:p>
        </p:txBody>
      </p:sp>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28" y="96893"/>
            <a:ext cx="3672408" cy="821147"/>
          </a:xfrm>
          <a:prstGeom prst="rect">
            <a:avLst/>
          </a:prstGeom>
          <a:noFill/>
        </p:spPr>
        <p:txBody>
          <a:bodyPr wrap="square" lIns="51206" tIns="25603" rIns="51206" bIns="25603" rtlCol="0">
            <a:spAutoFit/>
          </a:bodyPr>
          <a:lstStyle/>
          <a:p>
            <a:pPr lvl="0"/>
            <a:r>
              <a:rPr lang="en-US" sz="3200" b="1" dirty="0" err="1"/>
              <a:t>Bangsa</a:t>
            </a:r>
            <a:r>
              <a:rPr lang="en-US" sz="3200" b="1" dirty="0"/>
              <a:t> </a:t>
            </a:r>
            <a:r>
              <a:rPr lang="en-US" sz="3200" b="1" dirty="0" err="1"/>
              <a:t>Sapi</a:t>
            </a:r>
            <a:r>
              <a:rPr lang="en-US" sz="3200" b="1" dirty="0"/>
              <a:t> </a:t>
            </a:r>
            <a:r>
              <a:rPr lang="en-US" sz="3200" b="1" dirty="0" err="1" smtClean="0"/>
              <a:t>Eropa</a:t>
            </a:r>
            <a:endParaRPr lang="en-US" sz="3200" b="1" dirty="0" smtClean="0"/>
          </a:p>
          <a:p>
            <a:pPr algn="ctr"/>
            <a:endParaRPr lang="en-US" dirty="0"/>
          </a:p>
        </p:txBody>
      </p:sp>
      <p:sp>
        <p:nvSpPr>
          <p:cNvPr id="9" name="TextBox 8"/>
          <p:cNvSpPr txBox="1"/>
          <p:nvPr/>
        </p:nvSpPr>
        <p:spPr>
          <a:xfrm>
            <a:off x="3679372" y="285728"/>
            <a:ext cx="5464628" cy="4493538"/>
          </a:xfrm>
          <a:prstGeom prst="rect">
            <a:avLst/>
          </a:prstGeom>
          <a:noFill/>
        </p:spPr>
        <p:txBody>
          <a:bodyPr wrap="square" rtlCol="0">
            <a:spAutoFit/>
          </a:bodyPr>
          <a:lstStyle/>
          <a:p>
            <a:r>
              <a:rPr lang="id-ID" sz="2200" dirty="0" smtClean="0">
                <a:latin typeface="Souvenir" pitchFamily="2" charset="0"/>
              </a:rPr>
              <a:t>Karakteristik Sapi hereford:</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Bulu badan berwarna merah, kecuali bulu pada bagian muka. </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Warna putih juga terdapat pada dada, sisi badan, perut bagian bawah, keempat kaki dari batas lutut, bahu dan ekor </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Ada yang bertanduk dan ada yang tidak bertanduk. </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Postur tubuh rendah dan tegap, urat daging padat, kualitas daging dan daya adaptasi terhadap lingkungan baik. </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Berat sapi hereford betina pada usia 2 tahun mencapai rata-rata 725 kg, dan berat sapi jantan mencapai 900 kg. </a:t>
            </a:r>
            <a:endParaRPr lang="en-US" sz="2200" dirty="0" smtClean="0">
              <a:latin typeface="Souvenir" pitchFamily="2" charset="0"/>
            </a:endParaRPr>
          </a:p>
          <a:p>
            <a:pPr marL="342900" indent="-342900">
              <a:buFont typeface="Wingdings" panose="05000000000000000000" pitchFamily="2" charset="2"/>
              <a:buChar char="v"/>
            </a:pPr>
            <a:r>
              <a:rPr lang="id-ID" sz="2200" dirty="0" smtClean="0">
                <a:latin typeface="Souvenir" pitchFamily="2" charset="0"/>
              </a:rPr>
              <a:t>Sapi ini lebih sesuai untuk penggemukan dengan sistem pastur atau padang penggembalaan karena cara merumputnya baik.</a:t>
            </a:r>
            <a:endParaRPr lang="en-US" sz="2200" dirty="0" smtClean="0">
              <a:latin typeface="Souvenir" pitchFamily="2" charset="0"/>
            </a:endParaRPr>
          </a:p>
        </p:txBody>
      </p:sp>
      <p:pic>
        <p:nvPicPr>
          <p:cNvPr id="7" name="Picture 6"/>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96" y="2357429"/>
            <a:ext cx="3493534" cy="2928959"/>
          </a:xfrm>
          <a:prstGeom prst="rect">
            <a:avLst/>
          </a:prstGeom>
          <a:noFill/>
          <a:ln>
            <a:noFill/>
          </a:ln>
          <a:extLst/>
        </p:spPr>
      </p:pic>
      <p:sp>
        <p:nvSpPr>
          <p:cNvPr id="8" name="TextBox 7"/>
          <p:cNvSpPr txBox="1"/>
          <p:nvPr/>
        </p:nvSpPr>
        <p:spPr>
          <a:xfrm>
            <a:off x="26368" y="1401983"/>
            <a:ext cx="3672408" cy="821147"/>
          </a:xfrm>
          <a:prstGeom prst="rect">
            <a:avLst/>
          </a:prstGeom>
          <a:noFill/>
        </p:spPr>
        <p:txBody>
          <a:bodyPr wrap="square" lIns="51206" tIns="25603" rIns="51206" bIns="25603" rtlCol="0">
            <a:spAutoFit/>
          </a:bodyPr>
          <a:lstStyle/>
          <a:p>
            <a:pPr lvl="0"/>
            <a:r>
              <a:rPr lang="en-US" sz="3200" b="1" dirty="0" smtClean="0"/>
              <a:t>1. </a:t>
            </a:r>
            <a:r>
              <a:rPr lang="id-ID" sz="3200" b="1" dirty="0" smtClean="0"/>
              <a:t>Sapi Hereford</a:t>
            </a:r>
            <a:endParaRPr lang="en-US" sz="3200" b="1" dirty="0" smtClean="0"/>
          </a:p>
          <a:p>
            <a:pPr algn="ctr"/>
            <a:endParaRPr lang="en-US" dirty="0"/>
          </a:p>
        </p:txBody>
      </p:sp>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37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052736"/>
            <a:ext cx="3672408" cy="821147"/>
          </a:xfrm>
          <a:prstGeom prst="rect">
            <a:avLst/>
          </a:prstGeom>
          <a:noFill/>
        </p:spPr>
        <p:txBody>
          <a:bodyPr wrap="square" lIns="51206" tIns="25603" rIns="51206" bIns="25603" rtlCol="0">
            <a:spAutoFit/>
          </a:bodyPr>
          <a:lstStyle/>
          <a:p>
            <a:pPr lvl="0"/>
            <a:r>
              <a:rPr lang="en-US" sz="3200" dirty="0" smtClean="0"/>
              <a:t>2. </a:t>
            </a:r>
            <a:r>
              <a:rPr lang="id-ID" sz="3200" dirty="0" smtClean="0"/>
              <a:t>Sapi Shorthorn</a:t>
            </a:r>
            <a:endParaRPr lang="en-US" sz="3200" dirty="0" smtClean="0"/>
          </a:p>
          <a:p>
            <a:pPr algn="ctr"/>
            <a:endParaRPr lang="en-US" dirty="0"/>
          </a:p>
        </p:txBody>
      </p:sp>
      <p:sp>
        <p:nvSpPr>
          <p:cNvPr id="9" name="TextBox 8"/>
          <p:cNvSpPr txBox="1"/>
          <p:nvPr/>
        </p:nvSpPr>
        <p:spPr>
          <a:xfrm>
            <a:off x="3296257" y="635198"/>
            <a:ext cx="5616624" cy="538609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400" dirty="0" smtClean="0">
                <a:latin typeface="Souvenir" pitchFamily="2" charset="0"/>
              </a:rPr>
              <a:t>Ciri-ciri sapi Shorthorn :</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Warna putih, merah batan dan kecoklatan</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Kepala pendek dan sangat lebar</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Tanduk memiliki arah kesamping dan pangkal ujung mengarah kedepan</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Leher pendek dan besar bidang dada samping dan dada rata di bahunya.</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Memiliki garis punggung lurus dan juga sampai pangkal ekor,</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Pinggang lebar dan padat</a:t>
            </a:r>
            <a:endParaRPr lang="en-US" sz="2400" dirty="0" smtClean="0">
              <a:latin typeface="Souvenir" pitchFamily="2" charset="0"/>
            </a:endParaRPr>
          </a:p>
          <a:p>
            <a:pPr marL="342900" lvl="0" indent="-342900">
              <a:buFont typeface="+mj-lt"/>
              <a:buAutoNum type="arabicPeriod"/>
            </a:pPr>
            <a:r>
              <a:rPr lang="id-ID" sz="2400" dirty="0" smtClean="0">
                <a:latin typeface="Souvenir" pitchFamily="2" charset="0"/>
              </a:rPr>
              <a:t>Bobot badan dewasa jantan mencapai 1.000 kg dan bobot dewasa betina mencapai 900 kg</a:t>
            </a:r>
            <a:endParaRPr lang="en-US" sz="2400" dirty="0" smtClean="0">
              <a:latin typeface="Souvenir" pitchFamily="2" charset="0"/>
            </a:endParaRPr>
          </a:p>
          <a:p>
            <a:pPr algn="just"/>
            <a:r>
              <a:rPr lang="id-ID" sz="1600" dirty="0" smtClean="0"/>
              <a:t>.</a:t>
            </a:r>
            <a:endParaRPr lang="en-US" sz="1600" dirty="0" smtClean="0"/>
          </a:p>
          <a:p>
            <a:endParaRPr lang="en-US" sz="1600" dirty="0"/>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2636912"/>
            <a:ext cx="2813619"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813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8" y="1563581"/>
            <a:ext cx="4032448" cy="821147"/>
          </a:xfrm>
          <a:prstGeom prst="rect">
            <a:avLst/>
          </a:prstGeom>
          <a:noFill/>
        </p:spPr>
        <p:txBody>
          <a:bodyPr wrap="square" lIns="51206" tIns="25603" rIns="51206" bIns="25603" rtlCol="0">
            <a:spAutoFit/>
          </a:bodyPr>
          <a:lstStyle/>
          <a:p>
            <a:pPr lvl="0"/>
            <a:r>
              <a:rPr lang="en-US" sz="3200" dirty="0" smtClean="0"/>
              <a:t>3.</a:t>
            </a:r>
            <a:r>
              <a:rPr lang="id-ID" sz="3200" dirty="0" smtClean="0"/>
              <a:t>Sapi Santa Gartudis</a:t>
            </a:r>
            <a:endParaRPr lang="en-US" sz="3200" dirty="0" smtClean="0"/>
          </a:p>
          <a:p>
            <a:pPr algn="ctr"/>
            <a:endParaRPr lang="en-US" dirty="0"/>
          </a:p>
        </p:txBody>
      </p:sp>
      <p:sp>
        <p:nvSpPr>
          <p:cNvPr id="9" name="TextBox 8"/>
          <p:cNvSpPr txBox="1"/>
          <p:nvPr/>
        </p:nvSpPr>
        <p:spPr>
          <a:xfrm>
            <a:off x="3905672" y="425470"/>
            <a:ext cx="5238328" cy="64325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1200"/>
              </a:spcBef>
            </a:pPr>
            <a:r>
              <a:rPr lang="en-US" sz="2400" dirty="0" err="1" smtClean="0">
                <a:latin typeface="Souvenir" pitchFamily="2" charset="0"/>
              </a:rPr>
              <a:t>Ciri-ciri</a:t>
            </a:r>
            <a:endParaRPr lang="id-ID" sz="2400" dirty="0" smtClean="0">
              <a:latin typeface="Souvenir" pitchFamily="2" charset="0"/>
            </a:endParaRPr>
          </a:p>
          <a:p>
            <a:pPr>
              <a:spcBef>
                <a:spcPts val="1200"/>
              </a:spcBef>
            </a:pPr>
            <a:r>
              <a:rPr lang="en-US" sz="2400" dirty="0" smtClean="0">
                <a:latin typeface="Souvenir" pitchFamily="2" charset="0"/>
              </a:rPr>
              <a:t>B</a:t>
            </a:r>
            <a:r>
              <a:rPr lang="id-ID" sz="2400" dirty="0" smtClean="0">
                <a:latin typeface="Souvenir" pitchFamily="2" charset="0"/>
              </a:rPr>
              <a:t>adan sapi besar dan padat, </a:t>
            </a:r>
            <a:r>
              <a:rPr lang="en-US" sz="2400" dirty="0" smtClean="0">
                <a:latin typeface="Souvenir" pitchFamily="2" charset="0"/>
              </a:rPr>
              <a:t>S</a:t>
            </a:r>
            <a:r>
              <a:rPr lang="id-ID" sz="2400" dirty="0" smtClean="0">
                <a:latin typeface="Souvenir" pitchFamily="2" charset="0"/>
              </a:rPr>
              <a:t>eluruh tubuh dipenuhi bulu pendek dan halus serta berwarna merah kecoklatan, </a:t>
            </a:r>
            <a:endParaRPr lang="en-US" sz="2400" dirty="0" smtClean="0">
              <a:latin typeface="Souvenir" pitchFamily="2" charset="0"/>
            </a:endParaRPr>
          </a:p>
          <a:p>
            <a:pPr>
              <a:spcBef>
                <a:spcPts val="1200"/>
              </a:spcBef>
            </a:pPr>
            <a:r>
              <a:rPr lang="en-US" sz="2400" dirty="0" smtClean="0">
                <a:latin typeface="Souvenir" pitchFamily="2" charset="0"/>
              </a:rPr>
              <a:t>P</a:t>
            </a:r>
            <a:r>
              <a:rPr lang="id-ID" sz="2400" dirty="0" smtClean="0">
                <a:latin typeface="Souvenir" pitchFamily="2" charset="0"/>
              </a:rPr>
              <a:t>unggungnya lebar dan dada berdaging tebal, </a:t>
            </a:r>
            <a:r>
              <a:rPr lang="en-US" sz="2400" dirty="0" smtClean="0">
                <a:latin typeface="Souvenir" pitchFamily="2" charset="0"/>
              </a:rPr>
              <a:t>K</a:t>
            </a:r>
            <a:r>
              <a:rPr lang="id-ID" sz="2400" dirty="0" smtClean="0">
                <a:latin typeface="Souvenir" pitchFamily="2" charset="0"/>
              </a:rPr>
              <a:t>epala lebar, dahi agak berlekuk dan mukanya lurus, </a:t>
            </a:r>
            <a:endParaRPr lang="en-US" sz="2400" dirty="0" smtClean="0">
              <a:latin typeface="Souvenir" pitchFamily="2" charset="0"/>
            </a:endParaRPr>
          </a:p>
          <a:p>
            <a:pPr>
              <a:spcBef>
                <a:spcPts val="1200"/>
              </a:spcBef>
            </a:pPr>
            <a:r>
              <a:rPr lang="en-US" sz="2400" dirty="0" smtClean="0">
                <a:latin typeface="Souvenir" pitchFamily="2" charset="0"/>
              </a:rPr>
              <a:t>G</a:t>
            </a:r>
            <a:r>
              <a:rPr lang="id-ID" sz="2400" dirty="0" smtClean="0">
                <a:latin typeface="Souvenir" pitchFamily="2" charset="0"/>
              </a:rPr>
              <a:t>elambir lebar berada di bawah leher dan perut, </a:t>
            </a:r>
            <a:endParaRPr lang="en-US" sz="2400" dirty="0" smtClean="0">
              <a:latin typeface="Souvenir" pitchFamily="2" charset="0"/>
            </a:endParaRPr>
          </a:p>
          <a:p>
            <a:pPr>
              <a:spcBef>
                <a:spcPts val="1200"/>
              </a:spcBef>
            </a:pPr>
            <a:r>
              <a:rPr lang="en-US" sz="2400" dirty="0" smtClean="0">
                <a:latin typeface="Souvenir" pitchFamily="2" charset="0"/>
              </a:rPr>
              <a:t>S</a:t>
            </a:r>
            <a:r>
              <a:rPr lang="id-ID" sz="2400" dirty="0" smtClean="0">
                <a:latin typeface="Souvenir" pitchFamily="2" charset="0"/>
              </a:rPr>
              <a:t>api jantan berpunuk kecil dan kepalanya bertanduk. </a:t>
            </a:r>
            <a:endParaRPr lang="en-US" sz="2400" dirty="0" smtClean="0">
              <a:latin typeface="Souvenir" pitchFamily="2" charset="0"/>
            </a:endParaRPr>
          </a:p>
          <a:p>
            <a:pPr>
              <a:spcBef>
                <a:spcPts val="1200"/>
              </a:spcBef>
            </a:pPr>
            <a:r>
              <a:rPr lang="id-ID" sz="2400" dirty="0" smtClean="0">
                <a:latin typeface="Souvenir" pitchFamily="2" charset="0"/>
              </a:rPr>
              <a:t>Berat sapi jantan mencapai 900 kg sedang betina 725 kg</a:t>
            </a:r>
            <a:endParaRPr lang="en-US" sz="2400" dirty="0" smtClean="0">
              <a:latin typeface="Souvenir" pitchFamily="2" charset="0"/>
            </a:endParaRPr>
          </a:p>
          <a:p>
            <a:pPr>
              <a:spcBef>
                <a:spcPts val="1200"/>
              </a:spcBef>
            </a:pPr>
            <a:endParaRPr lang="en-US" sz="1600" dirty="0"/>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348880"/>
            <a:ext cx="3034026" cy="27363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970742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TotalTime>
  <Words>1630</Words>
  <Application>Microsoft Office PowerPoint</Application>
  <PresentationFormat>On-screen Show (4:3)</PresentationFormat>
  <Paragraphs>222</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   PENGENALAN PRODUKSI TERNAK POTONG  </vt:lpstr>
      <vt:lpstr>BANGSA-BANGSA TERNAK SAPI POTONG</vt:lpstr>
      <vt:lpstr>Slide 3</vt:lpstr>
      <vt:lpstr>Ciri-ciri Sapi Potong</vt:lpstr>
      <vt:lpstr>   TIPE-TIPE SAPI-SAPI POTONG   1. Sapi Brahman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Proyeksi polulasi sapi pedaging di Indonesia pada tahun 2017 – 2021 seperti pada tabel 1 (Suhubdy et al., 2018) Tabel 1 Proyeksi populasi sapi pedaging (dalam ekor)</vt:lpstr>
      <vt:lpstr>PRODUKSI TERNAK POTONG</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PRODUKSI TERNAK POTONG DAN PERAH</dc:title>
  <dc:creator>ASUS</dc:creator>
  <cp:lastModifiedBy>ASUS</cp:lastModifiedBy>
  <cp:revision>31</cp:revision>
  <dcterms:created xsi:type="dcterms:W3CDTF">2021-10-06T15:53:26Z</dcterms:created>
  <dcterms:modified xsi:type="dcterms:W3CDTF">2021-11-10T02:52:47Z</dcterms:modified>
</cp:coreProperties>
</file>